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8"/>
  </p:notesMasterIdLst>
  <p:handoutMasterIdLst>
    <p:handoutMasterId r:id="rId29"/>
  </p:handoutMasterIdLst>
  <p:sldIdLst>
    <p:sldId id="735" r:id="rId2"/>
    <p:sldId id="896" r:id="rId3"/>
    <p:sldId id="921" r:id="rId4"/>
    <p:sldId id="922" r:id="rId5"/>
    <p:sldId id="923" r:id="rId6"/>
    <p:sldId id="924" r:id="rId7"/>
    <p:sldId id="925" r:id="rId8"/>
    <p:sldId id="926" r:id="rId9"/>
    <p:sldId id="927" r:id="rId10"/>
    <p:sldId id="928" r:id="rId11"/>
    <p:sldId id="929" r:id="rId12"/>
    <p:sldId id="930" r:id="rId13"/>
    <p:sldId id="931" r:id="rId14"/>
    <p:sldId id="932" r:id="rId15"/>
    <p:sldId id="933" r:id="rId16"/>
    <p:sldId id="891" r:id="rId17"/>
    <p:sldId id="934" r:id="rId18"/>
    <p:sldId id="935" r:id="rId19"/>
    <p:sldId id="936" r:id="rId20"/>
    <p:sldId id="937" r:id="rId21"/>
    <p:sldId id="938" r:id="rId22"/>
    <p:sldId id="939" r:id="rId23"/>
    <p:sldId id="940" r:id="rId24"/>
    <p:sldId id="259" r:id="rId25"/>
    <p:sldId id="941" r:id="rId26"/>
    <p:sldId id="942" r:id="rId2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10" d="100"/>
          <a:sy n="110" d="100"/>
        </p:scale>
        <p:origin x="-1662"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7000" r="-7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66999" y="188640"/>
            <a:ext cx="8753279" cy="830997"/>
          </a:xfrm>
        </p:spPr>
        <p:txBody>
          <a:bodyPr wrap="square">
            <a:spAutoFit/>
          </a:bodyPr>
          <a:lstStyle/>
          <a:p>
            <a:pPr algn="l"/>
            <a:r>
              <a:rPr lang="de-CH" altLang="de-DE" sz="4800" dirty="0" smtClean="0">
                <a:solidFill>
                  <a:schemeClr val="tx1"/>
                </a:solidFill>
                <a:effectLst/>
                <a:latin typeface="Univers LT Std 47 Cn Lt" pitchFamily="34" charset="0"/>
              </a:rPr>
              <a:t>Erlöst aufgrund der Gnade</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79512" y="4293096"/>
            <a:ext cx="6984776" cy="904863"/>
          </a:xfrm>
        </p:spPr>
        <p:txBody>
          <a:bodyPr wrap="square">
            <a:spAutoFit/>
          </a:bodyPr>
          <a:lstStyle/>
          <a:p>
            <a:pPr algn="l"/>
            <a:r>
              <a:rPr lang="de-DE" altLang="de-DE" sz="2400" dirty="0" smtClean="0">
                <a:effectLst/>
                <a:latin typeface="Univers LT Std 47 Cn Lt" pitchFamily="34" charset="0"/>
              </a:rPr>
              <a:t>Reihe: </a:t>
            </a:r>
            <a:r>
              <a:rPr lang="de-CH" altLang="de-DE" sz="2400" dirty="0" smtClean="0">
                <a:effectLst/>
                <a:latin typeface="Univers LT Std 47 Cn Lt" pitchFamily="34" charset="0"/>
              </a:rPr>
              <a:t>Gottes grossartiger</a:t>
            </a:r>
          </a:p>
          <a:p>
            <a:pPr algn="l"/>
            <a:r>
              <a:rPr lang="de-CH" altLang="de-DE" sz="2400" dirty="0" smtClean="0">
                <a:effectLst/>
                <a:latin typeface="Univers LT Std 47 Cn Lt" pitchFamily="34" charset="0"/>
              </a:rPr>
              <a:t>Plan für die Menschen</a:t>
            </a:r>
            <a:r>
              <a:rPr lang="de-DE" altLang="de-DE" sz="2400" dirty="0" smtClean="0">
                <a:effectLst/>
                <a:latin typeface="Univers LT Std 47 Cn Lt" pitchFamily="34" charset="0"/>
              </a:rPr>
              <a:t> (2/3)</a:t>
            </a:r>
          </a:p>
        </p:txBody>
      </p:sp>
      <p:sp>
        <p:nvSpPr>
          <p:cNvPr id="4" name="Rectangle 3"/>
          <p:cNvSpPr txBox="1">
            <a:spLocks noChangeArrowheads="1"/>
          </p:cNvSpPr>
          <p:nvPr/>
        </p:nvSpPr>
        <p:spPr bwMode="auto">
          <a:xfrm>
            <a:off x="2579311" y="2060848"/>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Epheser-Brief 1,7-10</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Kolosser-Brief 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0" y="0"/>
            <a:ext cx="5112744" cy="4031873"/>
          </a:xfrm>
        </p:spPr>
        <p:txBody>
          <a:bodyPr wrap="square">
            <a:spAutoFit/>
          </a:bodyPr>
          <a:lstStyle/>
          <a:p>
            <a:pPr algn="l"/>
            <a:r>
              <a:rPr lang="de-CH" altLang="de-DE" sz="3200" dirty="0">
                <a:solidFill>
                  <a:schemeClr val="tx1"/>
                </a:solidFill>
                <a:effectLst/>
                <a:latin typeface="Univers LT Std 47 Cn Lt" pitchFamily="34" charset="0"/>
              </a:rPr>
              <a:t>„Ja, Gott hat euch zusammen mit Christus lebendig gemacht. Ihr wart nämlich tot – tot aufgrund eurer Verfehlungen </a:t>
            </a:r>
            <a:r>
              <a:rPr lang="de-CH" altLang="de-DE" sz="3200" dirty="0" smtClean="0">
                <a:solidFill>
                  <a:schemeClr val="tx1"/>
                </a:solidFill>
                <a:effectLst/>
                <a:latin typeface="Univers LT Std 47 Cn Lt" pitchFamily="34" charset="0"/>
              </a:rPr>
              <a:t>und</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wegen </a:t>
            </a:r>
            <a:r>
              <a:rPr lang="de-CH" altLang="de-DE" sz="3200" dirty="0">
                <a:solidFill>
                  <a:schemeClr val="tx1"/>
                </a:solidFill>
                <a:effectLst/>
                <a:latin typeface="Univers LT Std 47 Cn Lt" pitchFamily="34" charset="0"/>
              </a:rPr>
              <a:t>eures </a:t>
            </a:r>
            <a:r>
              <a:rPr lang="de-CH" altLang="de-DE" sz="3200" dirty="0" err="1">
                <a:solidFill>
                  <a:schemeClr val="tx1"/>
                </a:solidFill>
                <a:effectLst/>
                <a:latin typeface="Univers LT Std 47 Cn Lt" pitchFamily="34" charset="0"/>
              </a:rPr>
              <a:t>unbeschnittenen</a:t>
            </a:r>
            <a:r>
              <a:rPr lang="de-CH" altLang="de-DE" sz="3200" dirty="0">
                <a:solidFill>
                  <a:schemeClr val="tx1"/>
                </a:solidFill>
                <a:effectLst/>
                <a:latin typeface="Univers LT Std 47 Cn Lt" pitchFamily="34" charset="0"/>
              </a:rPr>
              <a:t>, sündigen Wesens. Doch </a:t>
            </a:r>
            <a:r>
              <a:rPr lang="de-CH" altLang="de-DE" sz="3200" dirty="0" smtClean="0">
                <a:solidFill>
                  <a:schemeClr val="tx1"/>
                </a:solidFill>
                <a:effectLst/>
                <a:latin typeface="Univers LT Std 47 Cn Lt" pitchFamily="34" charset="0"/>
              </a:rPr>
              <a:t>Gott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hat </a:t>
            </a:r>
            <a:r>
              <a:rPr lang="de-CH" altLang="de-DE" sz="3200" dirty="0">
                <a:solidFill>
                  <a:schemeClr val="tx1"/>
                </a:solidFill>
                <a:effectLst/>
                <a:latin typeface="Univers LT Std 47 Cn Lt" pitchFamily="34" charset="0"/>
              </a:rPr>
              <a:t>uns alle </a:t>
            </a:r>
            <a:r>
              <a:rPr lang="de-CH" altLang="de-DE" sz="3200" dirty="0" smtClean="0">
                <a:solidFill>
                  <a:schemeClr val="tx1"/>
                </a:solidFill>
                <a:effectLst/>
                <a:latin typeface="Univers LT Std 47 Cn Lt" pitchFamily="34" charset="0"/>
              </a:rPr>
              <a:t>unsere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Verfehlungen </a:t>
            </a:r>
            <a:r>
              <a:rPr lang="de-CH" altLang="de-DE" sz="3200" dirty="0">
                <a:solidFill>
                  <a:schemeClr val="tx1"/>
                </a:solidFill>
                <a:effectLst/>
                <a:latin typeface="Univers LT Std 47 Cn Lt" pitchFamily="34" charset="0"/>
              </a:rPr>
              <a:t>vergeben.“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25102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Kolosser-Brief 2,14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539" y="0"/>
            <a:ext cx="5436096" cy="4524315"/>
          </a:xfrm>
        </p:spPr>
        <p:txBody>
          <a:bodyPr wrap="square">
            <a:spAutoFit/>
          </a:bodyPr>
          <a:lstStyle/>
          <a:p>
            <a:pPr algn="l"/>
            <a:r>
              <a:rPr lang="de-CH" altLang="de-DE" sz="3200" dirty="0" smtClean="0">
                <a:solidFill>
                  <a:schemeClr val="tx1"/>
                </a:solidFill>
                <a:effectLst/>
                <a:latin typeface="Univers LT Std 47 Cn Lt" pitchFamily="34" charset="0"/>
              </a:rPr>
              <a:t>„Er hat den </a:t>
            </a:r>
            <a:r>
              <a:rPr lang="de-CH" altLang="de-DE" sz="3200" dirty="0">
                <a:solidFill>
                  <a:schemeClr val="tx1"/>
                </a:solidFill>
                <a:effectLst/>
                <a:latin typeface="Univers LT Std 47 Cn Lt" pitchFamily="34" charset="0"/>
              </a:rPr>
              <a:t>Schuldschein, der auf unseren Namen ausgestellt war und dessen Inhalt uns anklagte, weil wir die Forderungen des Gesetzes nicht erfüllt </a:t>
            </a:r>
            <a:r>
              <a:rPr lang="de-CH" altLang="de-DE" sz="3200" dirty="0" smtClean="0">
                <a:solidFill>
                  <a:schemeClr val="tx1"/>
                </a:solidFill>
                <a:effectLst/>
                <a:latin typeface="Univers LT Std 47 Cn Lt" pitchFamily="34" charset="0"/>
              </a:rPr>
              <a:t>hatten,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hat </a:t>
            </a:r>
            <a:r>
              <a:rPr lang="de-CH" altLang="de-DE" sz="3200" dirty="0">
                <a:solidFill>
                  <a:schemeClr val="tx1"/>
                </a:solidFill>
                <a:effectLst/>
                <a:latin typeface="Univers LT Std 47 Cn Lt" pitchFamily="34" charset="0"/>
              </a:rPr>
              <a:t>Gott für nicht mehr gültig erklärt. Er hat ihn ans Kreuz genagelt und damit für immer beseitigt.“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5536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Epheser-Brief 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91542"/>
            <a:ext cx="4752704" cy="1077218"/>
          </a:xfrm>
        </p:spPr>
        <p:txBody>
          <a:bodyPr wrap="square">
            <a:spAutoFit/>
          </a:bodyPr>
          <a:lstStyle/>
          <a:p>
            <a:pPr algn="l"/>
            <a:r>
              <a:rPr lang="de-CH" altLang="de-DE" sz="3200" dirty="0">
                <a:solidFill>
                  <a:schemeClr val="tx1"/>
                </a:solidFill>
                <a:effectLst/>
                <a:latin typeface="Univers LT Std 47 Cn Lt" pitchFamily="34" charset="0"/>
              </a:rPr>
              <a:t>„Daran wird sichtbar, wie gross Gottes Gnade ist!“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69601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1.Petrus-Brief 1,20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4608512" cy="3046988"/>
          </a:xfrm>
        </p:spPr>
        <p:txBody>
          <a:bodyPr wrap="square">
            <a:spAutoFit/>
          </a:bodyPr>
          <a:lstStyle/>
          <a:p>
            <a:pPr algn="l"/>
            <a:r>
              <a:rPr lang="de-CH" altLang="de-DE" sz="3200" dirty="0">
                <a:solidFill>
                  <a:schemeClr val="tx1"/>
                </a:solidFill>
                <a:effectLst/>
                <a:latin typeface="Univers LT Std 47 Cn Lt" pitchFamily="34" charset="0"/>
              </a:rPr>
              <a:t>„Schon vor der Erschaffung der Welt war Christus als Opferlamm ausersehen, und jetzt, am Ende der Zeit, ist er euretwegen auf dieser Erde erschienen.“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92115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Epheser-Brief 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328" y="116632"/>
            <a:ext cx="4752704" cy="2554545"/>
          </a:xfrm>
        </p:spPr>
        <p:txBody>
          <a:bodyPr wrap="square">
            <a:spAutoFit/>
          </a:bodyPr>
          <a:lstStyle/>
          <a:p>
            <a:pPr algn="l"/>
            <a:r>
              <a:rPr lang="de-CH" altLang="de-DE" sz="3200" dirty="0">
                <a:solidFill>
                  <a:schemeClr val="tx1"/>
                </a:solidFill>
                <a:effectLst/>
                <a:latin typeface="Univers LT Std 47 Cn Lt" pitchFamily="34" charset="0"/>
              </a:rPr>
              <a:t>„Gott hat uns die Gnade in ihrer ganzen Fülle erfahren lassen. In seiner Gnade </a:t>
            </a:r>
            <a:r>
              <a:rPr lang="de-CH" altLang="de-DE" sz="3200" dirty="0" smtClean="0">
                <a:solidFill>
                  <a:schemeClr val="tx1"/>
                </a:solidFill>
                <a:effectLst/>
                <a:latin typeface="Univers LT Std 47 Cn Lt" pitchFamily="34" charset="0"/>
              </a:rPr>
              <a:t>hat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er </a:t>
            </a:r>
            <a:r>
              <a:rPr lang="de-CH" altLang="de-DE" sz="3200" dirty="0">
                <a:solidFill>
                  <a:schemeClr val="tx1"/>
                </a:solidFill>
                <a:effectLst/>
                <a:latin typeface="Univers LT Std 47 Cn Lt" pitchFamily="34" charset="0"/>
              </a:rPr>
              <a:t>uns auch alle </a:t>
            </a:r>
            <a:r>
              <a:rPr lang="de-CH" altLang="de-DE" sz="3200" dirty="0" smtClean="0">
                <a:solidFill>
                  <a:schemeClr val="tx1"/>
                </a:solidFill>
                <a:effectLst/>
                <a:latin typeface="Univers LT Std 47 Cn Lt" pitchFamily="34" charset="0"/>
              </a:rPr>
              <a:t>Weisheit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und </a:t>
            </a:r>
            <a:r>
              <a:rPr lang="de-CH" altLang="de-DE" sz="3200" dirty="0">
                <a:solidFill>
                  <a:schemeClr val="tx1"/>
                </a:solidFill>
                <a:effectLst/>
                <a:latin typeface="Univers LT Std 47 Cn Lt" pitchFamily="34" charset="0"/>
              </a:rPr>
              <a:t>Einsicht geschenkt.“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7255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1.Korinther-Brief 2,15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0" y="116632"/>
            <a:ext cx="4788024" cy="3539430"/>
          </a:xfrm>
        </p:spPr>
        <p:txBody>
          <a:bodyPr wrap="square">
            <a:spAutoFit/>
          </a:bodyPr>
          <a:lstStyle/>
          <a:p>
            <a:pPr algn="l"/>
            <a:r>
              <a:rPr lang="de-CH" altLang="de-DE" sz="3200" dirty="0">
                <a:solidFill>
                  <a:schemeClr val="tx1"/>
                </a:solidFill>
                <a:effectLst/>
                <a:latin typeface="Univers LT Std 47 Cn Lt" pitchFamily="34" charset="0"/>
              </a:rPr>
              <a:t>„Wer </a:t>
            </a:r>
            <a:r>
              <a:rPr lang="de-CH" altLang="de-DE" sz="3200" dirty="0" smtClean="0">
                <a:solidFill>
                  <a:schemeClr val="tx1"/>
                </a:solidFill>
                <a:effectLst/>
                <a:latin typeface="Univers LT Std 47 Cn Lt" pitchFamily="34" charset="0"/>
              </a:rPr>
              <a:t>den </a:t>
            </a:r>
            <a:r>
              <a:rPr lang="de-CH" altLang="de-DE" sz="3200" dirty="0">
                <a:solidFill>
                  <a:schemeClr val="tx1"/>
                </a:solidFill>
                <a:effectLst/>
                <a:latin typeface="Univers LT Std 47 Cn Lt" pitchFamily="34" charset="0"/>
              </a:rPr>
              <a:t>Geist Gottes hat, ist imstande, über alle diese Dinge angemessen zu urteilen, während er selbst von niemand, der Gottes Geist nicht hat, zutreffend beurteilt werden kann.“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340317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260648"/>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 </a:t>
            </a:r>
            <a:r>
              <a:rPr lang="de-DE" altLang="de-DE" sz="4000" dirty="0">
                <a:solidFill>
                  <a:schemeClr val="tx1"/>
                </a:solidFill>
                <a:effectLst/>
                <a:latin typeface="Univers LT Std 47 Cn Lt" pitchFamily="34" charset="0"/>
              </a:rPr>
              <a:t>Vereint in Christus</a:t>
            </a: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Epheser-Brief 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328" y="44624"/>
            <a:ext cx="4752704" cy="2062103"/>
          </a:xfrm>
        </p:spPr>
        <p:txBody>
          <a:bodyPr wrap="square">
            <a:spAutoFit/>
          </a:bodyPr>
          <a:lstStyle/>
          <a:p>
            <a:pPr algn="l"/>
            <a:r>
              <a:rPr lang="de-CH" altLang="de-DE" sz="3200" dirty="0">
                <a:solidFill>
                  <a:schemeClr val="tx1"/>
                </a:solidFill>
                <a:effectLst/>
                <a:latin typeface="Univers LT Std 47 Cn Lt" pitchFamily="34" charset="0"/>
              </a:rPr>
              <a:t>„Gott hat uns das Geheimnis seines Willens wissen lassen, über die gute Entscheidung, die er selbst getroffen hatte.“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381609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11,19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6813"/>
            <a:ext cx="5976664" cy="4524315"/>
          </a:xfrm>
        </p:spPr>
        <p:txBody>
          <a:bodyPr wrap="square">
            <a:spAutoFit/>
          </a:bodyPr>
          <a:lstStyle/>
          <a:p>
            <a:pPr algn="l"/>
            <a:r>
              <a:rPr lang="de-CH" altLang="de-DE" sz="3200" dirty="0">
                <a:solidFill>
                  <a:schemeClr val="tx1"/>
                </a:solidFill>
                <a:effectLst/>
                <a:latin typeface="Univers LT Std 47 Cn Lt" pitchFamily="34" charset="0"/>
              </a:rPr>
              <a:t>„Die Christen, die sich in der Verfolgungszeit nach dem Tod des Stephanus über ganz Judäa und </a:t>
            </a:r>
            <a:r>
              <a:rPr lang="de-CH" altLang="de-DE" sz="3200" dirty="0" err="1">
                <a:solidFill>
                  <a:schemeClr val="tx1"/>
                </a:solidFill>
                <a:effectLst/>
                <a:latin typeface="Univers LT Std 47 Cn Lt" pitchFamily="34" charset="0"/>
              </a:rPr>
              <a:t>Samarien</a:t>
            </a:r>
            <a:r>
              <a:rPr lang="de-CH" altLang="de-DE" sz="3200" dirty="0">
                <a:solidFill>
                  <a:schemeClr val="tx1"/>
                </a:solidFill>
                <a:effectLst/>
                <a:latin typeface="Univers LT Std 47 Cn Lt" pitchFamily="34" charset="0"/>
              </a:rPr>
              <a:t> hin zerstreut hatten, zogen zum Teil noch weiter und kamen bis nach Phönizien und Zypern und bis nach Antiochia, aber sie machten die Botschaft Gottes nach wie vor ausschliesslich unter Juden bekannt.“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804125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22,15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328" y="44624"/>
            <a:ext cx="4392664" cy="2062103"/>
          </a:xfrm>
        </p:spPr>
        <p:txBody>
          <a:bodyPr wrap="square">
            <a:spAutoFit/>
          </a:bodyPr>
          <a:lstStyle/>
          <a:p>
            <a:pPr algn="l"/>
            <a:r>
              <a:rPr lang="de-CH" altLang="de-DE" sz="3200" dirty="0">
                <a:solidFill>
                  <a:schemeClr val="tx1"/>
                </a:solidFill>
                <a:effectLst/>
                <a:latin typeface="Univers LT Std 47 Cn Lt" pitchFamily="34" charset="0"/>
              </a:rPr>
              <a:t>„Du sollst sein Zeuge sein und allen Menschen von dem berichten, was du gesehen und gehört hast.“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84192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332656"/>
            <a:ext cx="8784976" cy="646331"/>
          </a:xfrm>
        </p:spPr>
        <p:txBody>
          <a:bodyPr wrap="square">
            <a:spAutoFit/>
          </a:bodyPr>
          <a:lstStyle/>
          <a:p>
            <a:pPr algn="l"/>
            <a:r>
              <a:rPr lang="de-DE" altLang="de-DE" sz="3600" dirty="0" smtClean="0">
                <a:solidFill>
                  <a:schemeClr val="tx1"/>
                </a:solidFill>
                <a:effectLst/>
                <a:latin typeface="Univers LT Std 47 Cn Lt" pitchFamily="34" charset="0"/>
              </a:rPr>
              <a:t>I. </a:t>
            </a:r>
            <a:r>
              <a:rPr lang="de-CH" altLang="de-DE" sz="3600" dirty="0" smtClean="0">
                <a:solidFill>
                  <a:schemeClr val="tx1"/>
                </a:solidFill>
                <a:effectLst/>
                <a:latin typeface="Univers LT Std 47 Cn Lt" pitchFamily="34" charset="0"/>
              </a:rPr>
              <a:t>Erlöst </a:t>
            </a:r>
            <a:r>
              <a:rPr lang="de-CH" altLang="de-DE" sz="3600" dirty="0">
                <a:solidFill>
                  <a:schemeClr val="tx1"/>
                </a:solidFill>
                <a:effectLst/>
                <a:latin typeface="Univers LT Std 47 Cn Lt" pitchFamily="34" charset="0"/>
              </a:rPr>
              <a:t>durch Christus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13,46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7207"/>
            <a:ext cx="4896544" cy="4031873"/>
          </a:xfrm>
        </p:spPr>
        <p:txBody>
          <a:bodyPr wrap="square">
            <a:spAutoFit/>
          </a:bodyPr>
          <a:lstStyle/>
          <a:p>
            <a:pPr algn="l"/>
            <a:r>
              <a:rPr lang="de-CH" altLang="de-DE" sz="3200" dirty="0">
                <a:solidFill>
                  <a:schemeClr val="tx1"/>
                </a:solidFill>
                <a:effectLst/>
                <a:latin typeface="Univers LT Std 47 Cn Lt" pitchFamily="34" charset="0"/>
              </a:rPr>
              <a:t>„Zuerst musste die Botschaft Gottes euch verkündet werden. Doch ihr weist sie zurück und zeigt damit, dass ihr nicht würdig seid, das ewige Leben zu bekommen. </a:t>
            </a:r>
            <a:r>
              <a:rPr lang="de-CH" altLang="de-DE" sz="3200" dirty="0" smtClean="0">
                <a:solidFill>
                  <a:schemeClr val="tx1"/>
                </a:solidFill>
                <a:effectLst/>
                <a:latin typeface="Univers LT Std 47 Cn Lt" pitchFamily="34" charset="0"/>
              </a:rPr>
              <a:t>Deshalb</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wenden </a:t>
            </a:r>
            <a:r>
              <a:rPr lang="de-CH" altLang="de-DE" sz="3200" dirty="0">
                <a:solidFill>
                  <a:schemeClr val="tx1"/>
                </a:solidFill>
                <a:effectLst/>
                <a:latin typeface="Univers LT Std 47 Cn Lt" pitchFamily="34" charset="0"/>
              </a:rPr>
              <a:t>wir uns </a:t>
            </a:r>
            <a:r>
              <a:rPr lang="de-CH" altLang="de-DE" sz="3200" dirty="0" smtClean="0">
                <a:solidFill>
                  <a:schemeClr val="tx1"/>
                </a:solidFill>
                <a:effectLst/>
                <a:latin typeface="Univers LT Std 47 Cn Lt" pitchFamily="34" charset="0"/>
              </a:rPr>
              <a:t>jetzt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an </a:t>
            </a:r>
            <a:r>
              <a:rPr lang="de-CH" altLang="de-DE" sz="3200" dirty="0">
                <a:solidFill>
                  <a:schemeClr val="tx1"/>
                </a:solidFill>
                <a:effectLst/>
                <a:latin typeface="Univers LT Std 47 Cn Lt" pitchFamily="34" charset="0"/>
              </a:rPr>
              <a:t>die Nichtjuden.“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51418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Epheser-Brief 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120680" cy="4031873"/>
          </a:xfrm>
        </p:spPr>
        <p:txBody>
          <a:bodyPr wrap="square">
            <a:spAutoFit/>
          </a:bodyPr>
          <a:lstStyle/>
          <a:p>
            <a:pPr algn="l"/>
            <a:r>
              <a:rPr lang="de-CH" altLang="de-DE" sz="3200" dirty="0">
                <a:solidFill>
                  <a:schemeClr val="tx1"/>
                </a:solidFill>
                <a:effectLst/>
                <a:latin typeface="Univers LT Std 47 Cn Lt" pitchFamily="34" charset="0"/>
              </a:rPr>
              <a:t>„Die Nichtjuden – darin besteht dieses Geheimnis – sind zusammen mit den Juden Erben, bilden zusammen mit ihnen einen Leib und haben zusammen mit ihnen teil an dem, was Gott seinem Volk zugesagt hat. Das alles ist durch Jesus Christus und mit Hilfe des Evangeliums Wirklichkeit geworden.“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65002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Epheser-Brief 1,10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4896544" cy="3046988"/>
          </a:xfrm>
        </p:spPr>
        <p:txBody>
          <a:bodyPr wrap="square">
            <a:spAutoFit/>
          </a:bodyPr>
          <a:lstStyle/>
          <a:p>
            <a:pPr algn="l"/>
            <a:r>
              <a:rPr lang="de-CH" altLang="de-DE" sz="3200" dirty="0">
                <a:solidFill>
                  <a:schemeClr val="tx1"/>
                </a:solidFill>
                <a:effectLst/>
                <a:latin typeface="Univers LT Std 47 Cn Lt" pitchFamily="34" charset="0"/>
              </a:rPr>
              <a:t>„Gott hatte sich vorgenommen, sobald die Zeit dafür gekommen war, alles in Christus zusammenzufassen, das, was im Himmel, und das, was auf der Erde ist.“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842354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Offenbarung 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4896544" cy="1569660"/>
          </a:xfrm>
        </p:spPr>
        <p:txBody>
          <a:bodyPr wrap="square">
            <a:spAutoFit/>
          </a:bodyPr>
          <a:lstStyle/>
          <a:p>
            <a:pPr algn="l"/>
            <a:r>
              <a:rPr lang="de-CH" altLang="de-DE" sz="3200" dirty="0">
                <a:solidFill>
                  <a:schemeClr val="tx1"/>
                </a:solidFill>
                <a:effectLst/>
                <a:latin typeface="Univers LT Std 47 Cn Lt" pitchFamily="34" charset="0"/>
              </a:rPr>
              <a:t>„Ich bin das A und das O, der Ursprung und das Ziel aller </a:t>
            </a:r>
            <a:r>
              <a:rPr lang="de-CH" altLang="de-DE" sz="3200" dirty="0" smtClean="0">
                <a:solidFill>
                  <a:schemeClr val="tx1"/>
                </a:solidFill>
                <a:effectLst/>
                <a:latin typeface="Univers LT Std 47 Cn Lt" pitchFamily="34" charset="0"/>
              </a:rPr>
              <a:t>Dinge.“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773983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332656"/>
            <a:ext cx="8568952" cy="1107996"/>
          </a:xfrm>
        </p:spPr>
        <p:txBody>
          <a:bodyPr wrap="square">
            <a:spAutoFit/>
          </a:bodyPr>
          <a:lstStyle/>
          <a:p>
            <a:pPr algn="l"/>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1.Timotheus-Brief 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96186"/>
            <a:ext cx="4896544" cy="3046988"/>
          </a:xfrm>
        </p:spPr>
        <p:txBody>
          <a:bodyPr wrap="square">
            <a:spAutoFit/>
          </a:bodyPr>
          <a:lstStyle/>
          <a:p>
            <a:pPr algn="l"/>
            <a:r>
              <a:rPr lang="de-CH" altLang="de-DE" sz="3200" dirty="0">
                <a:solidFill>
                  <a:schemeClr val="tx1"/>
                </a:solidFill>
                <a:effectLst/>
                <a:latin typeface="Univers LT Std 47 Cn Lt" pitchFamily="34" charset="0"/>
              </a:rPr>
              <a:t>„Jesus hat sein Leben als Lösegeld für alle gegeben und hat damit zu der von Gott bestimmten Zeit den Beweis erbracht, dass Gott alle retten will.“</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345017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Römer-Brief 10,12-13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5292080" cy="4031873"/>
          </a:xfrm>
        </p:spPr>
        <p:txBody>
          <a:bodyPr wrap="square">
            <a:spAutoFit/>
          </a:bodyPr>
          <a:lstStyle/>
          <a:p>
            <a:pPr algn="l"/>
            <a:r>
              <a:rPr lang="de-CH" altLang="de-DE" sz="3200" dirty="0">
                <a:solidFill>
                  <a:schemeClr val="tx1"/>
                </a:solidFill>
                <a:effectLst/>
                <a:latin typeface="Univers LT Std 47 Cn Lt" pitchFamily="34" charset="0"/>
              </a:rPr>
              <a:t>„Ob jemand Jude oder Nichtjude ist, macht keinen Unterschied: Alle haben denselben </a:t>
            </a:r>
            <a:r>
              <a:rPr lang="de-CH" altLang="de-DE" sz="3200" dirty="0" smtClean="0">
                <a:solidFill>
                  <a:schemeClr val="tx1"/>
                </a:solidFill>
                <a:effectLst/>
                <a:latin typeface="Univers LT Std 47 Cn Lt" pitchFamily="34" charset="0"/>
              </a:rPr>
              <a:t>Herrn,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und </a:t>
            </a:r>
            <a:r>
              <a:rPr lang="de-CH" altLang="de-DE" sz="3200" dirty="0">
                <a:solidFill>
                  <a:schemeClr val="tx1"/>
                </a:solidFill>
                <a:effectLst/>
                <a:latin typeface="Univers LT Std 47 Cn Lt" pitchFamily="34" charset="0"/>
              </a:rPr>
              <a:t>er lässt alle an seinem Reichtum teilhaben, die ihn im Gebet anrufen. Denn jeder, der den Namen des Herrn </a:t>
            </a:r>
            <a:r>
              <a:rPr lang="de-CH" altLang="de-DE" sz="3200" dirty="0" smtClean="0">
                <a:solidFill>
                  <a:schemeClr val="tx1"/>
                </a:solidFill>
                <a:effectLst/>
                <a:latin typeface="Univers LT Std 47 Cn Lt" pitchFamily="34" charset="0"/>
              </a:rPr>
              <a:t>anruft,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wird </a:t>
            </a:r>
            <a:r>
              <a:rPr lang="de-CH" altLang="de-DE" sz="3200" dirty="0">
                <a:solidFill>
                  <a:schemeClr val="tx1"/>
                </a:solidFill>
                <a:effectLst/>
                <a:latin typeface="Univers LT Std 47 Cn Lt" pitchFamily="34" charset="0"/>
              </a:rPr>
              <a:t>gerettet werden.“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80069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Römer-Brief 5,12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321" y="44624"/>
            <a:ext cx="4680696" cy="3539430"/>
          </a:xfrm>
        </p:spPr>
        <p:txBody>
          <a:bodyPr wrap="square">
            <a:spAutoFit/>
          </a:bodyPr>
          <a:lstStyle/>
          <a:p>
            <a:pPr algn="l"/>
            <a:r>
              <a:rPr lang="de-CH" altLang="de-DE" sz="3200" dirty="0">
                <a:solidFill>
                  <a:schemeClr val="tx1"/>
                </a:solidFill>
                <a:effectLst/>
                <a:latin typeface="Univers LT Std 47 Cn Lt" pitchFamily="34" charset="0"/>
              </a:rPr>
              <a:t>„Durch einen einzigen Menschen – Adam – hielt die Sünde in der Welt Einzug und durch die Sünde der Tod, und auf diese Weise ist der Tod zu allen Menschen gekommen, denn alle haben gesündigt.“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6416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Römer-Brief 3,22-23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320" y="44624"/>
            <a:ext cx="4968727" cy="3046988"/>
          </a:xfrm>
        </p:spPr>
        <p:txBody>
          <a:bodyPr wrap="square">
            <a:spAutoFit/>
          </a:bodyPr>
          <a:lstStyle/>
          <a:p>
            <a:pPr algn="l"/>
            <a:r>
              <a:rPr lang="de-CH" altLang="de-DE" sz="3200" dirty="0">
                <a:solidFill>
                  <a:schemeClr val="tx1"/>
                </a:solidFill>
                <a:effectLst/>
                <a:latin typeface="Univers LT Std 47 Cn Lt" pitchFamily="34" charset="0"/>
              </a:rPr>
              <a:t>„Es macht keinen Unterschied, ob jemand Jude oder Nichtjude ist, denn alle haben gesündigt, und in ihrem Leben kommt Gottes Herrlichkeit </a:t>
            </a:r>
            <a:r>
              <a:rPr lang="de-CH" altLang="de-DE" sz="3200" dirty="0" smtClean="0">
                <a:solidFill>
                  <a:schemeClr val="tx1"/>
                </a:solidFill>
                <a:effectLst/>
                <a:latin typeface="Univers LT Std 47 Cn Lt" pitchFamily="34" charset="0"/>
              </a:rPr>
              <a:t>nicht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mehr </a:t>
            </a:r>
            <a:r>
              <a:rPr lang="de-CH" altLang="de-DE" sz="3200" dirty="0">
                <a:solidFill>
                  <a:schemeClr val="tx1"/>
                </a:solidFill>
                <a:effectLst/>
                <a:latin typeface="Univers LT Std 47 Cn Lt" pitchFamily="34" charset="0"/>
              </a:rPr>
              <a:t>zum Ausdruck.“</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81767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Römer-Brief 6,23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04664"/>
            <a:ext cx="5040736" cy="1077218"/>
          </a:xfrm>
        </p:spPr>
        <p:txBody>
          <a:bodyPr wrap="square">
            <a:spAutoFit/>
          </a:bodyPr>
          <a:lstStyle/>
          <a:p>
            <a:pPr algn="l"/>
            <a:r>
              <a:rPr lang="de-CH" altLang="de-DE" sz="3200" dirty="0">
                <a:solidFill>
                  <a:schemeClr val="tx1"/>
                </a:solidFill>
                <a:effectLst/>
                <a:latin typeface="Univers LT Std 47 Cn Lt" pitchFamily="34" charset="0"/>
              </a:rPr>
              <a:t>„Der Lohn, den die Sünde zahlt, ist der Tod</a:t>
            </a:r>
            <a:r>
              <a:rPr lang="de-CH" altLang="de-DE" sz="3200" dirty="0" smtClean="0">
                <a:solidFill>
                  <a:schemeClr val="tx1"/>
                </a:solidFill>
                <a:effectLst/>
                <a:latin typeface="Univers LT Std 47 Cn Lt" pitchFamily="34" charset="0"/>
              </a:rPr>
              <a: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76759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Matthäus-Evangelium 13,42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320" y="184572"/>
            <a:ext cx="5112744" cy="2554545"/>
          </a:xfrm>
        </p:spPr>
        <p:txBody>
          <a:bodyPr wrap="square">
            <a:spAutoFit/>
          </a:bodyPr>
          <a:lstStyle/>
          <a:p>
            <a:pPr algn="l"/>
            <a:r>
              <a:rPr lang="de-CH" altLang="de-DE" sz="3200" dirty="0" smtClean="0">
                <a:solidFill>
                  <a:schemeClr val="tx1"/>
                </a:solidFill>
                <a:effectLst/>
                <a:latin typeface="Univers LT Std 47 Cn Lt" pitchFamily="34" charset="0"/>
              </a:rPr>
              <a:t>„Die Engel </a:t>
            </a:r>
            <a:r>
              <a:rPr lang="de-CH" altLang="de-DE" sz="3200" dirty="0">
                <a:solidFill>
                  <a:schemeClr val="tx1"/>
                </a:solidFill>
                <a:effectLst/>
                <a:latin typeface="Univers LT Std 47 Cn Lt" pitchFamily="34" charset="0"/>
              </a:rPr>
              <a:t>werden sie in den Feuerofen werfen, </a:t>
            </a:r>
            <a:r>
              <a:rPr lang="de-CH" altLang="de-DE" sz="3200" dirty="0" smtClean="0">
                <a:solidFill>
                  <a:schemeClr val="tx1"/>
                </a:solidFill>
                <a:effectLst/>
                <a:latin typeface="Univers LT Std 47 Cn Lt" pitchFamily="34" charset="0"/>
              </a:rPr>
              <a:t>dorthin,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wo es </a:t>
            </a:r>
            <a:r>
              <a:rPr lang="de-CH" altLang="de-DE" sz="3200" dirty="0">
                <a:solidFill>
                  <a:schemeClr val="tx1"/>
                </a:solidFill>
                <a:effectLst/>
                <a:latin typeface="Univers LT Std 47 Cn Lt" pitchFamily="34" charset="0"/>
              </a:rPr>
              <a:t>nichts gibt als lautes Jammern und </a:t>
            </a:r>
            <a:r>
              <a:rPr lang="de-CH" altLang="de-DE" sz="3200" dirty="0" smtClean="0">
                <a:solidFill>
                  <a:schemeClr val="tx1"/>
                </a:solidFill>
                <a:effectLst/>
                <a:latin typeface="Univers LT Std 47 Cn Lt" pitchFamily="34" charset="0"/>
              </a:rPr>
              <a:t>angstvolles</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Zittern </a:t>
            </a:r>
            <a:r>
              <a:rPr lang="de-CH" altLang="de-DE" sz="3200" dirty="0">
                <a:solidFill>
                  <a:schemeClr val="tx1"/>
                </a:solidFill>
                <a:effectLst/>
                <a:latin typeface="Univers LT Std 47 Cn Lt" pitchFamily="34" charset="0"/>
              </a:rPr>
              <a:t>und Beben.“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39451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Epheser-Brief 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320" y="93980"/>
            <a:ext cx="4752704" cy="3046988"/>
          </a:xfrm>
        </p:spPr>
        <p:txBody>
          <a:bodyPr wrap="square">
            <a:spAutoFit/>
          </a:bodyPr>
          <a:lstStyle/>
          <a:p>
            <a:pPr algn="l"/>
            <a:r>
              <a:rPr lang="de-CH" altLang="de-DE" sz="3200" dirty="0">
                <a:solidFill>
                  <a:schemeClr val="tx1"/>
                </a:solidFill>
                <a:effectLst/>
                <a:latin typeface="Univers LT Std 47 Cn Lt" pitchFamily="34" charset="0"/>
              </a:rPr>
              <a:t>„Von allem Anfang an hat Gott uns dazu bestimmt, durch Jesus Christus seine Söhne und Töchter zu </a:t>
            </a:r>
            <a:r>
              <a:rPr lang="de-CH" altLang="de-DE" sz="3200" dirty="0" smtClean="0">
                <a:solidFill>
                  <a:schemeClr val="tx1"/>
                </a:solidFill>
                <a:effectLst/>
                <a:latin typeface="Univers LT Std 47 Cn Lt" pitchFamily="34" charset="0"/>
              </a:rPr>
              <a:t>werden.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Das </a:t>
            </a:r>
            <a:r>
              <a:rPr lang="de-CH" altLang="de-DE" sz="3200" dirty="0">
                <a:solidFill>
                  <a:schemeClr val="tx1"/>
                </a:solidFill>
                <a:effectLst/>
                <a:latin typeface="Univers LT Std 47 Cn Lt" pitchFamily="34" charset="0"/>
              </a:rPr>
              <a:t>war sein </a:t>
            </a:r>
            <a:r>
              <a:rPr lang="de-CH" altLang="de-DE" sz="3200" dirty="0" smtClean="0">
                <a:solidFill>
                  <a:schemeClr val="tx1"/>
                </a:solidFill>
                <a:effectLst/>
                <a:latin typeface="Univers LT Std 47 Cn Lt" pitchFamily="34" charset="0"/>
              </a:rPr>
              <a:t>Plan;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so </a:t>
            </a:r>
            <a:r>
              <a:rPr lang="de-CH" altLang="de-DE" sz="3200" dirty="0">
                <a:solidFill>
                  <a:schemeClr val="tx1"/>
                </a:solidFill>
                <a:effectLst/>
                <a:latin typeface="Univers LT Std 47 Cn Lt" pitchFamily="34" charset="0"/>
              </a:rPr>
              <a:t>hatte er es beschlossen.“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47616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Epheser-Brief 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320" y="93980"/>
            <a:ext cx="4752704" cy="3046988"/>
          </a:xfrm>
        </p:spPr>
        <p:txBody>
          <a:bodyPr wrap="square">
            <a:spAutoFit/>
          </a:bodyPr>
          <a:lstStyle/>
          <a:p>
            <a:pPr algn="l"/>
            <a:r>
              <a:rPr lang="de-CH" altLang="de-DE" sz="3200" dirty="0">
                <a:solidFill>
                  <a:schemeClr val="tx1"/>
                </a:solidFill>
                <a:effectLst/>
                <a:latin typeface="Univers LT Std 47 Cn Lt" pitchFamily="34" charset="0"/>
              </a:rPr>
              <a:t>„Durch Gottes geliebten Sohn, der sein Blut für uns vergossen hat, sind wir erlöst; durch ihn sind uns unsere Verfehlungen vergeben. Daran wird sichtbar, wie gross Gottes Gnade ist.“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48976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2.Mose 34,6-7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0694" y="44624"/>
            <a:ext cx="6917570" cy="4031873"/>
          </a:xfrm>
        </p:spPr>
        <p:txBody>
          <a:bodyPr wrap="square">
            <a:spAutoFit/>
          </a:bodyPr>
          <a:lstStyle/>
          <a:p>
            <a:pPr algn="l"/>
            <a:r>
              <a:rPr lang="de-CH" altLang="de-DE" sz="3200" dirty="0">
                <a:solidFill>
                  <a:schemeClr val="tx1"/>
                </a:solidFill>
                <a:effectLst/>
                <a:latin typeface="Univers LT Std 47 Cn Lt" pitchFamily="34" charset="0"/>
              </a:rPr>
              <a:t>„Jahwe, Jahwe, Gott, barmherzig und gnädig und geduldig und von grosser Gnade und Treue, der da Tausenden Gnade bewahrt und vergibt Missetat, Übertretung und Sünde, aber ungestraft lässt er niemand, sondern sucht die Missetat der Väter heim an Kindern und Kindeskindern bis ins dritte und vierte Glied!“</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39889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719</Words>
  <Application>Microsoft Office PowerPoint</Application>
  <PresentationFormat>Bildschirmpräsentation (4:3)</PresentationFormat>
  <Paragraphs>77</Paragraphs>
  <Slides>26</Slides>
  <Notes>26</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Designvorlage 'Berggipfel'</vt:lpstr>
      <vt:lpstr>Erlöst aufgrund der Gnade</vt:lpstr>
      <vt:lpstr>I. Erlöst durch Christus</vt:lpstr>
      <vt:lpstr>„Durch einen einzigen Menschen – Adam – hielt die Sünde in der Welt Einzug und durch die Sünde der Tod, und auf diese Weise ist der Tod zu allen Menschen gekommen, denn alle haben gesündigt.“</vt:lpstr>
      <vt:lpstr>„Es macht keinen Unterschied, ob jemand Jude oder Nichtjude ist, denn alle haben gesündigt, und in ihrem Leben kommt Gottes Herrlichkeit nicht mehr zum Ausdruck.“</vt:lpstr>
      <vt:lpstr>„Der Lohn, den die Sünde zahlt, ist der Tod!“</vt:lpstr>
      <vt:lpstr>„Die Engel werden sie in den Feuerofen werfen, dorthin, wo es nichts gibt als lautes Jammern und angstvolles Zittern und Beben.“</vt:lpstr>
      <vt:lpstr>„Von allem Anfang an hat Gott uns dazu bestimmt, durch Jesus Christus seine Söhne und Töchter zu werden. Das war sein Plan; so hatte er es beschlossen.“</vt:lpstr>
      <vt:lpstr>„Durch Gottes geliebten Sohn, der sein Blut für uns vergossen hat, sind wir erlöst; durch ihn sind uns unsere Verfehlungen vergeben. Daran wird sichtbar, wie gross Gottes Gnade ist.“</vt:lpstr>
      <vt:lpstr>„Jahwe, Jahwe, Gott, barmherzig und gnädig und geduldig und von grosser Gnade und Treue, der da Tausenden Gnade bewahrt und vergibt Missetat, Übertretung und Sünde, aber ungestraft lässt er niemand, sondern sucht die Missetat der Väter heim an Kindern und Kindeskindern bis ins dritte und vierte Glied!“</vt:lpstr>
      <vt:lpstr>„Ja, Gott hat euch zusammen mit Christus lebendig gemacht. Ihr wart nämlich tot – tot aufgrund eurer Verfehlungen und wegen eures unbeschnittenen, sündigen Wesens. Doch Gott hat uns alle unsere Verfehlungen vergeben.“</vt:lpstr>
      <vt:lpstr>„Er hat den Schuldschein, der auf unseren Namen ausgestellt war und dessen Inhalt uns anklagte, weil wir die Forderungen des Gesetzes nicht erfüllt hatten, hat Gott für nicht mehr gültig erklärt. Er hat ihn ans Kreuz genagelt und damit für immer beseitigt.“</vt:lpstr>
      <vt:lpstr>„Daran wird sichtbar, wie gross Gottes Gnade ist!“</vt:lpstr>
      <vt:lpstr>„Schon vor der Erschaffung der Welt war Christus als Opferlamm ausersehen, und jetzt, am Ende der Zeit, ist er euretwegen auf dieser Erde erschienen.“</vt:lpstr>
      <vt:lpstr>„Gott hat uns die Gnade in ihrer ganzen Fülle erfahren lassen. In seiner Gnade hat er uns auch alle Weisheit und Einsicht geschenkt.“</vt:lpstr>
      <vt:lpstr>„Wer den Geist Gottes hat, ist imstande, über alle diese Dinge angemessen zu urteilen, während er selbst von niemand, der Gottes Geist nicht hat, zutreffend beurteilt werden kann.“</vt:lpstr>
      <vt:lpstr>II. Vereint in Christus</vt:lpstr>
      <vt:lpstr>„Gott hat uns das Geheimnis seines Willens wissen lassen, über die gute Entscheidung, die er selbst getroffen hatte.“</vt:lpstr>
      <vt:lpstr>„Die Christen, die sich in der Verfolgungszeit nach dem Tod des Stephanus über ganz Judäa und Samarien hin zerstreut hatten, zogen zum Teil noch weiter und kamen bis nach Phönizien und Zypern und bis nach Antiochia, aber sie machten die Botschaft Gottes nach wie vor ausschliesslich unter Juden bekannt.“</vt:lpstr>
      <vt:lpstr>„Du sollst sein Zeuge sein und allen Menschen von dem berichten, was du gesehen und gehört hast.“</vt:lpstr>
      <vt:lpstr>„Zuerst musste die Botschaft Gottes euch verkündet werden. Doch ihr weist sie zurück und zeigt damit, dass ihr nicht würdig seid, das ewige Leben zu bekommen. Deshalb wenden wir uns jetzt an die Nichtjuden.“</vt:lpstr>
      <vt:lpstr>„Die Nichtjuden – darin besteht dieses Geheimnis – sind zusammen mit den Juden Erben, bilden zusammen mit ihnen einen Leib und haben zusammen mit ihnen teil an dem, was Gott seinem Volk zugesagt hat. Das alles ist durch Jesus Christus und mit Hilfe des Evangeliums Wirklichkeit geworden.“</vt:lpstr>
      <vt:lpstr>„Gott hatte sich vorgenommen, sobald die Zeit dafür gekommen war, alles in Christus zusammenzufassen, das, was im Himmel, und das, was auf der Erde ist.“</vt:lpstr>
      <vt:lpstr>„Ich bin das A und das O, der Ursprung und das Ziel aller Dinge.“</vt:lpstr>
      <vt:lpstr>Schlussgedanke</vt:lpstr>
      <vt:lpstr>„Jesus hat sein Leben als Lösegeld für alle gegeben und hat damit zu der von Gott bestimmten Zeit den Beweis erbracht, dass Gott alle retten will.“</vt:lpstr>
      <vt:lpstr>„Ob jemand Jude oder Nichtjude ist, macht keinen Unterschied: Alle haben denselben Herrn, und er lässt alle an seinem Reichtum teilhaben, die ihn im Gebet anrufen. Denn jeder, der den Namen des Herrn anruft, wird gerettet werden.“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Gottes großartiger Plan für die Menschen - Teil 2/3 - Erlöst aufgrund der Gnade - Folien</dc:title>
  <dc:creator>Jürg Birnstiel</dc:creator>
  <cp:lastModifiedBy>Me</cp:lastModifiedBy>
  <cp:revision>526</cp:revision>
  <dcterms:created xsi:type="dcterms:W3CDTF">2013-11-12T15:20:47Z</dcterms:created>
  <dcterms:modified xsi:type="dcterms:W3CDTF">2016-02-23T22:26:54Z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