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896" r:id="rId3"/>
    <p:sldId id="921" r:id="rId4"/>
    <p:sldId id="923" r:id="rId5"/>
    <p:sldId id="924" r:id="rId6"/>
    <p:sldId id="925" r:id="rId7"/>
    <p:sldId id="926" r:id="rId8"/>
    <p:sldId id="927" r:id="rId9"/>
    <p:sldId id="891" r:id="rId10"/>
    <p:sldId id="928" r:id="rId11"/>
    <p:sldId id="929" r:id="rId12"/>
    <p:sldId id="930" r:id="rId13"/>
    <p:sldId id="931" r:id="rId14"/>
    <p:sldId id="932" r:id="rId15"/>
    <p:sldId id="933" r:id="rId16"/>
    <p:sldId id="934" r:id="rId17"/>
    <p:sldId id="935" r:id="rId18"/>
    <p:sldId id="936" r:id="rId19"/>
    <p:sldId id="922" r:id="rId20"/>
    <p:sldId id="937" r:id="rId21"/>
    <p:sldId id="938" r:id="rId22"/>
    <p:sldId id="939" r:id="rId23"/>
    <p:sldId id="940" r:id="rId24"/>
    <p:sldId id="259" r:id="rId25"/>
    <p:sldId id="941" r:id="rId26"/>
    <p:sldId id="942"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000" r="-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4624"/>
            <a:ext cx="7128792" cy="1569660"/>
          </a:xfrm>
        </p:spPr>
        <p:txBody>
          <a:bodyPr wrap="square">
            <a:spAutoFit/>
          </a:bodyPr>
          <a:lstStyle/>
          <a:p>
            <a:pPr algn="l"/>
            <a:r>
              <a:rPr lang="de-CH" altLang="de-DE" sz="4800" dirty="0" smtClean="0">
                <a:solidFill>
                  <a:schemeClr val="tx1"/>
                </a:solidFill>
                <a:effectLst/>
                <a:latin typeface="Univers LT Std 47 Cn Lt" pitchFamily="34" charset="0"/>
              </a:rPr>
              <a:t>Bewahrt bis zur vollständigen Erlösung</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9512" y="4293096"/>
            <a:ext cx="6984776" cy="904863"/>
          </a:xfrm>
        </p:spPr>
        <p:txBody>
          <a:bodyPr wrap="square">
            <a:spAutoFit/>
          </a:bodyPr>
          <a:lstStyle/>
          <a:p>
            <a:pPr algn="l"/>
            <a:r>
              <a:rPr lang="de-DE" altLang="de-DE" sz="2400" dirty="0" smtClean="0">
                <a:effectLst/>
                <a:latin typeface="Univers LT Std 47 Cn Lt" pitchFamily="34" charset="0"/>
              </a:rPr>
              <a:t>Reihe: </a:t>
            </a:r>
            <a:r>
              <a:rPr lang="de-CH" altLang="de-DE" sz="2400" dirty="0" smtClean="0">
                <a:effectLst/>
                <a:latin typeface="Univers LT Std 47 Cn Lt" pitchFamily="34" charset="0"/>
              </a:rPr>
              <a:t>Gottes grossartiger</a:t>
            </a:r>
          </a:p>
          <a:p>
            <a:pPr algn="l"/>
            <a:r>
              <a:rPr lang="de-CH" altLang="de-DE" sz="2400" dirty="0" smtClean="0">
                <a:effectLst/>
                <a:latin typeface="Univers LT Std 47 Cn Lt" pitchFamily="34" charset="0"/>
              </a:rPr>
              <a:t>Plan für die Menschen</a:t>
            </a:r>
            <a:r>
              <a:rPr lang="de-DE" altLang="de-DE" sz="2400" dirty="0" smtClean="0">
                <a:effectLst/>
                <a:latin typeface="Univers LT Std 47 Cn Lt" pitchFamily="34" charset="0"/>
              </a:rPr>
              <a:t> (3/3)</a:t>
            </a:r>
          </a:p>
        </p:txBody>
      </p:sp>
      <p:sp>
        <p:nvSpPr>
          <p:cNvPr id="4" name="Rectangle 3"/>
          <p:cNvSpPr txBox="1">
            <a:spLocks noChangeArrowheads="1"/>
          </p:cNvSpPr>
          <p:nvPr/>
        </p:nvSpPr>
        <p:spPr bwMode="auto">
          <a:xfrm>
            <a:off x="2579311" y="2060848"/>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Epheser-Brief 1,11-14</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485221" cy="584775"/>
          </a:xfrm>
        </p:spPr>
        <p:txBody>
          <a:bodyPr wrap="square">
            <a:spAutoFit/>
          </a:bodyPr>
          <a:lstStyle/>
          <a:p>
            <a:pPr algn="l"/>
            <a:r>
              <a:rPr lang="de-CH" altLang="de-DE" sz="3200" dirty="0">
                <a:solidFill>
                  <a:schemeClr val="tx1"/>
                </a:solidFill>
                <a:effectLst/>
                <a:latin typeface="Univers LT Std 47 Cn Lt" pitchFamily="34" charset="0"/>
              </a:rPr>
              <a:t>„Auch </a:t>
            </a:r>
            <a:r>
              <a:rPr lang="de-CH" altLang="de-DE" sz="3200" dirty="0" smtClean="0">
                <a:solidFill>
                  <a:schemeClr val="tx1"/>
                </a:solidFill>
                <a:effectLst/>
                <a:latin typeface="Univers LT Std 47 Cn Lt" pitchFamily="34" charset="0"/>
              </a:rPr>
              <a:t>IHR </a:t>
            </a:r>
            <a:r>
              <a:rPr lang="de-CH" altLang="de-DE" sz="3200" dirty="0">
                <a:solidFill>
                  <a:schemeClr val="tx1"/>
                </a:solidFill>
                <a:effectLst/>
                <a:latin typeface="Univers LT Std 47 Cn Lt" pitchFamily="34" charset="0"/>
              </a:rPr>
              <a:t>gehört jetzt zu Christus!“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52720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760640" cy="3539430"/>
          </a:xfrm>
        </p:spPr>
        <p:txBody>
          <a:bodyPr wrap="square">
            <a:spAutoFit/>
          </a:bodyPr>
          <a:lstStyle/>
          <a:p>
            <a:pPr algn="l"/>
            <a:r>
              <a:rPr lang="de-CH" altLang="de-DE" sz="2800" dirty="0">
                <a:solidFill>
                  <a:schemeClr val="tx1"/>
                </a:solidFill>
                <a:effectLst/>
                <a:latin typeface="Univers LT Std 47 Cn Lt" pitchFamily="34" charset="0"/>
              </a:rPr>
              <a:t>„Früher hattet ihr (Heiden) keinerlei Beziehung zu Christus. Ihr hattet keinen Zugang zum israelitischen Bürgerrecht und wart ausgeschlossen von den Bündnissen, die Gott mit seinem Volk eingegangen war; seine Zusagen galten ihnen und nicht euch. Euer Leben in dieser Welt war ein Leben ohne Hoffnung, ein Leben ohne Gott.“</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1332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5400600" cy="3539430"/>
          </a:xfrm>
        </p:spPr>
        <p:txBody>
          <a:bodyPr wrap="square">
            <a:spAutoFit/>
          </a:bodyPr>
          <a:lstStyle/>
          <a:p>
            <a:pPr algn="l"/>
            <a:r>
              <a:rPr lang="de-CH" altLang="de-DE" sz="3200" dirty="0">
                <a:solidFill>
                  <a:schemeClr val="tx1"/>
                </a:solidFill>
                <a:effectLst/>
                <a:latin typeface="Univers LT Std 47 Cn Lt" pitchFamily="34" charset="0"/>
              </a:rPr>
              <a:t>„Das alles ist durch Jesus Christus Vergangenheit. Weil </a:t>
            </a:r>
            <a:r>
              <a:rPr lang="de-CH" altLang="de-DE" sz="3200" dirty="0" smtClean="0">
                <a:solidFill>
                  <a:schemeClr val="tx1"/>
                </a:solidFill>
                <a:effectLst/>
                <a:latin typeface="Univers LT Std 47 Cn Lt" pitchFamily="34" charset="0"/>
              </a:rPr>
              <a:t>Christus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sein </a:t>
            </a:r>
            <a:r>
              <a:rPr lang="de-CH" altLang="de-DE" sz="3200" dirty="0">
                <a:solidFill>
                  <a:schemeClr val="tx1"/>
                </a:solidFill>
                <a:effectLst/>
                <a:latin typeface="Univers LT Std 47 Cn Lt" pitchFamily="34" charset="0"/>
              </a:rPr>
              <a:t>Blut für euch </a:t>
            </a:r>
            <a:r>
              <a:rPr lang="de-CH" altLang="de-DE" sz="3200" dirty="0" smtClean="0">
                <a:solidFill>
                  <a:schemeClr val="tx1"/>
                </a:solidFill>
                <a:effectLst/>
                <a:latin typeface="Univers LT Std 47 Cn Lt" pitchFamily="34" charset="0"/>
              </a:rPr>
              <a:t>vergossen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hat</a:t>
            </a:r>
            <a:r>
              <a:rPr lang="de-CH" altLang="de-DE" sz="3200" dirty="0">
                <a:solidFill>
                  <a:schemeClr val="tx1"/>
                </a:solidFill>
                <a:effectLst/>
                <a:latin typeface="Univers LT Std 47 Cn Lt" pitchFamily="34" charset="0"/>
              </a:rPr>
              <a:t>, seid ihr jetzt nicht </a:t>
            </a:r>
            <a:r>
              <a:rPr lang="de-CH" altLang="de-DE" sz="3200" dirty="0" smtClean="0">
                <a:solidFill>
                  <a:schemeClr val="tx1"/>
                </a:solidFill>
                <a:effectLst/>
                <a:latin typeface="Univers LT Std 47 Cn Lt" pitchFamily="34" charset="0"/>
              </a:rPr>
              <a:t>mehr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fern </a:t>
            </a:r>
            <a:r>
              <a:rPr lang="de-CH" altLang="de-DE" sz="3200" dirty="0">
                <a:solidFill>
                  <a:schemeClr val="tx1"/>
                </a:solidFill>
                <a:effectLst/>
                <a:latin typeface="Univers LT Std 47 Cn Lt" pitchFamily="34" charset="0"/>
              </a:rPr>
              <a:t>von Gott, sondern </a:t>
            </a:r>
            <a:r>
              <a:rPr lang="de-CH" altLang="de-DE" sz="3200" dirty="0" smtClean="0">
                <a:solidFill>
                  <a:schemeClr val="tx1"/>
                </a:solidFill>
                <a:effectLst/>
                <a:latin typeface="Univers LT Std 47 Cn Lt" pitchFamily="34" charset="0"/>
              </a:rPr>
              <a:t>habt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das </a:t>
            </a:r>
            <a:r>
              <a:rPr lang="de-CH" altLang="de-DE" sz="3200" dirty="0">
                <a:solidFill>
                  <a:schemeClr val="tx1"/>
                </a:solidFill>
                <a:effectLst/>
                <a:latin typeface="Univers LT Std 47 Cn Lt" pitchFamily="34" charset="0"/>
              </a:rPr>
              <a:t>Vorrecht, in seiner </a:t>
            </a:r>
            <a:r>
              <a:rPr lang="de-CH" altLang="de-DE" sz="3200" dirty="0" smtClean="0">
                <a:solidFill>
                  <a:schemeClr val="tx1"/>
                </a:solidFill>
                <a:effectLst/>
                <a:latin typeface="Univers LT Std 47 Cn Lt" pitchFamily="34" charset="0"/>
              </a:rPr>
              <a:t>Nähe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 </a:t>
            </a:r>
            <a:r>
              <a:rPr lang="de-CH" altLang="de-DE" sz="3200" dirty="0">
                <a:solidFill>
                  <a:schemeClr val="tx1"/>
                </a:solidFill>
                <a:effectLst/>
                <a:latin typeface="Univers LT Std 47 Cn Lt" pitchFamily="34" charset="0"/>
              </a:rPr>
              <a:t>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02595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Epheser-Brief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5199"/>
            <a:ext cx="5904656" cy="4031873"/>
          </a:xfrm>
        </p:spPr>
        <p:txBody>
          <a:bodyPr wrap="square">
            <a:spAutoFit/>
          </a:bodyPr>
          <a:lstStyle/>
          <a:p>
            <a:pPr algn="l"/>
            <a:r>
              <a:rPr lang="de-CH" altLang="de-DE" sz="3200" dirty="0">
                <a:solidFill>
                  <a:schemeClr val="tx1"/>
                </a:solidFill>
                <a:effectLst/>
                <a:latin typeface="Univers LT Std 47 Cn Lt" pitchFamily="34" charset="0"/>
              </a:rPr>
              <a:t>„Ihr habt die Botschaft der Wahrheit gehört, das Evangelium, das euch Rettung bringt. Und weil </a:t>
            </a:r>
            <a:r>
              <a:rPr lang="de-CH" altLang="de-DE" sz="3200" dirty="0" smtClean="0">
                <a:solidFill>
                  <a:schemeClr val="tx1"/>
                </a:solidFill>
                <a:effectLst/>
                <a:latin typeface="Univers LT Std 47 Cn Lt" pitchFamily="34" charset="0"/>
              </a:rPr>
              <a:t>ihr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diese </a:t>
            </a:r>
            <a:r>
              <a:rPr lang="de-CH" altLang="de-DE" sz="3200" dirty="0">
                <a:solidFill>
                  <a:schemeClr val="tx1"/>
                </a:solidFill>
                <a:effectLst/>
                <a:latin typeface="Univers LT Std 47 Cn Lt" pitchFamily="34" charset="0"/>
              </a:rPr>
              <a:t>Botschaft im Glauben angenommen habt, hat </a:t>
            </a:r>
            <a:r>
              <a:rPr lang="de-CH" altLang="de-DE" sz="3200" dirty="0" smtClean="0">
                <a:solidFill>
                  <a:schemeClr val="tx1"/>
                </a:solidFill>
                <a:effectLst/>
                <a:latin typeface="Univers LT Std 47 Cn Lt" pitchFamily="34" charset="0"/>
              </a:rPr>
              <a:t>Gott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euch </a:t>
            </a:r>
            <a:r>
              <a:rPr lang="de-CH" altLang="de-DE" sz="3200" dirty="0">
                <a:solidFill>
                  <a:schemeClr val="tx1"/>
                </a:solidFill>
                <a:effectLst/>
                <a:latin typeface="Univers LT Std 47 Cn Lt" pitchFamily="34" charset="0"/>
              </a:rPr>
              <a:t>– wie er es </a:t>
            </a:r>
            <a:r>
              <a:rPr lang="de-CH" altLang="de-DE" sz="3200" dirty="0" smtClean="0">
                <a:solidFill>
                  <a:schemeClr val="tx1"/>
                </a:solidFill>
                <a:effectLst/>
                <a:latin typeface="Univers LT Std 47 Cn Lt" pitchFamily="34" charset="0"/>
              </a:rPr>
              <a:t>versprochen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hat </a:t>
            </a:r>
            <a:r>
              <a:rPr lang="de-CH" altLang="de-DE" sz="3200" dirty="0">
                <a:solidFill>
                  <a:schemeClr val="tx1"/>
                </a:solidFill>
                <a:effectLst/>
                <a:latin typeface="Univers LT Std 47 Cn Lt" pitchFamily="34" charset="0"/>
              </a:rPr>
              <a:t>– durch Christus </a:t>
            </a:r>
            <a:r>
              <a:rPr lang="de-CH" altLang="de-DE" sz="3200" dirty="0" smtClean="0">
                <a:solidFill>
                  <a:schemeClr val="tx1"/>
                </a:solidFill>
                <a:effectLst/>
                <a:latin typeface="Univers LT Std 47 Cn Lt" pitchFamily="34" charset="0"/>
              </a:rPr>
              <a:t>den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Heiligen </a:t>
            </a:r>
            <a:r>
              <a:rPr lang="de-CH" altLang="de-DE" sz="3200" dirty="0">
                <a:solidFill>
                  <a:schemeClr val="tx1"/>
                </a:solidFill>
                <a:effectLst/>
                <a:latin typeface="Univers LT Std 47 Cn Lt" pitchFamily="34" charset="0"/>
              </a:rPr>
              <a:t>Geist gegeben.“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0371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2.Korinther-Brief 5,20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27384"/>
            <a:ext cx="5904656" cy="4031873"/>
          </a:xfrm>
        </p:spPr>
        <p:txBody>
          <a:bodyPr wrap="square">
            <a:spAutoFit/>
          </a:bodyPr>
          <a:lstStyle/>
          <a:p>
            <a:pPr algn="l"/>
            <a:r>
              <a:rPr lang="de-CH" altLang="de-DE" sz="3200" dirty="0">
                <a:solidFill>
                  <a:schemeClr val="tx1"/>
                </a:solidFill>
                <a:effectLst/>
                <a:latin typeface="Univers LT Std 47 Cn Lt" pitchFamily="34" charset="0"/>
              </a:rPr>
              <a:t>„Wir </a:t>
            </a:r>
            <a:r>
              <a:rPr lang="de-CH" altLang="de-DE" sz="3200">
                <a:solidFill>
                  <a:schemeClr val="tx1"/>
                </a:solidFill>
                <a:effectLst/>
                <a:latin typeface="Univers LT Std 47 Cn Lt" pitchFamily="34" charset="0"/>
              </a:rPr>
              <a:t>treten </a:t>
            </a:r>
            <a:r>
              <a:rPr lang="de-CH" altLang="de-DE" sz="3200" smtClean="0">
                <a:solidFill>
                  <a:schemeClr val="tx1"/>
                </a:solidFill>
                <a:effectLst/>
                <a:latin typeface="Univers LT Std 47 Cn Lt" pitchFamily="34" charset="0"/>
              </a:rPr>
              <a:t>im </a:t>
            </a:r>
            <a:r>
              <a:rPr lang="de-CH" altLang="de-DE" sz="3200" dirty="0">
                <a:solidFill>
                  <a:schemeClr val="tx1"/>
                </a:solidFill>
                <a:effectLst/>
                <a:latin typeface="Univers LT Std 47 Cn Lt" pitchFamily="34" charset="0"/>
              </a:rPr>
              <a:t>Auftrag von Christus als seine Gesandten </a:t>
            </a:r>
            <a:r>
              <a:rPr lang="de-CH" altLang="de-DE" sz="3200" dirty="0" smtClean="0">
                <a:solidFill>
                  <a:schemeClr val="tx1"/>
                </a:solidFill>
                <a:effectLst/>
                <a:latin typeface="Univers LT Std 47 Cn Lt" pitchFamily="34" charset="0"/>
              </a:rPr>
              <a:t>auf;</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Gott </a:t>
            </a:r>
            <a:r>
              <a:rPr lang="de-CH" altLang="de-DE" sz="3200" dirty="0">
                <a:solidFill>
                  <a:schemeClr val="tx1"/>
                </a:solidFill>
                <a:effectLst/>
                <a:latin typeface="Univers LT Std 47 Cn Lt" pitchFamily="34" charset="0"/>
              </a:rPr>
              <a:t>selbst ist es, der </a:t>
            </a:r>
            <a:r>
              <a:rPr lang="de-CH" altLang="de-DE" sz="3200" dirty="0" smtClean="0">
                <a:solidFill>
                  <a:schemeClr val="tx1"/>
                </a:solidFill>
                <a:effectLst/>
                <a:latin typeface="Univers LT Std 47 Cn Lt" pitchFamily="34" charset="0"/>
              </a:rPr>
              <a:t>die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Menschen </a:t>
            </a:r>
            <a:r>
              <a:rPr lang="de-CH" altLang="de-DE" sz="3200" dirty="0">
                <a:solidFill>
                  <a:schemeClr val="tx1"/>
                </a:solidFill>
                <a:effectLst/>
                <a:latin typeface="Univers LT Std 47 Cn Lt" pitchFamily="34" charset="0"/>
              </a:rPr>
              <a:t>durch uns </a:t>
            </a:r>
            <a:r>
              <a:rPr lang="de-CH" altLang="de-DE" sz="3200" dirty="0" smtClean="0">
                <a:solidFill>
                  <a:schemeClr val="tx1"/>
                </a:solidFill>
                <a:effectLst/>
                <a:latin typeface="Univers LT Std 47 Cn Lt" pitchFamily="34" charset="0"/>
              </a:rPr>
              <a:t>zur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Umkehr </a:t>
            </a:r>
            <a:r>
              <a:rPr lang="de-CH" altLang="de-DE" sz="3200" dirty="0">
                <a:solidFill>
                  <a:schemeClr val="tx1"/>
                </a:solidFill>
                <a:effectLst/>
                <a:latin typeface="Univers LT Std 47 Cn Lt" pitchFamily="34" charset="0"/>
              </a:rPr>
              <a:t>ruft. Wir bitten </a:t>
            </a:r>
            <a:r>
              <a:rPr lang="de-CH" altLang="de-DE" sz="3200" dirty="0" smtClean="0">
                <a:solidFill>
                  <a:schemeClr val="tx1"/>
                </a:solidFill>
                <a:effectLst/>
                <a:latin typeface="Univers LT Std 47 Cn Lt" pitchFamily="34" charset="0"/>
              </a:rPr>
              <a:t>im</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Namen </a:t>
            </a:r>
            <a:r>
              <a:rPr lang="de-CH" altLang="de-DE" sz="3200" dirty="0">
                <a:solidFill>
                  <a:schemeClr val="tx1"/>
                </a:solidFill>
                <a:effectLst/>
                <a:latin typeface="Univers LT Std 47 Cn Lt" pitchFamily="34" charset="0"/>
              </a:rPr>
              <a:t>von Christus: </a:t>
            </a:r>
            <a:r>
              <a:rPr lang="de-CH" altLang="de-DE" sz="3200" dirty="0" smtClean="0">
                <a:solidFill>
                  <a:schemeClr val="tx1"/>
                </a:solidFill>
                <a:effectLst/>
                <a:latin typeface="Univers LT Std 47 Cn Lt" pitchFamily="34" charset="0"/>
              </a:rPr>
              <a:t>Nehmt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Versöhnung an, die </a:t>
            </a:r>
            <a:r>
              <a:rPr lang="de-CH" altLang="de-DE" sz="3200" dirty="0" smtClean="0">
                <a:solidFill>
                  <a:schemeClr val="tx1"/>
                </a:solidFill>
                <a:effectLst/>
                <a:latin typeface="Univers LT Std 47 Cn Lt" pitchFamily="34" charset="0"/>
              </a:rPr>
              <a:t>Gott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euch </a:t>
            </a:r>
            <a:r>
              <a:rPr lang="de-CH" altLang="de-DE" sz="3200" dirty="0">
                <a:solidFill>
                  <a:schemeClr val="tx1"/>
                </a:solidFill>
                <a:effectLst/>
                <a:latin typeface="Univers LT Std 47 Cn Lt" pitchFamily="34" charset="0"/>
              </a:rPr>
              <a:t>anbietet!“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25049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Epheser-Brief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4896544" cy="1077218"/>
          </a:xfrm>
        </p:spPr>
        <p:txBody>
          <a:bodyPr wrap="square">
            <a:spAutoFit/>
          </a:bodyPr>
          <a:lstStyle/>
          <a:p>
            <a:pPr algn="l"/>
            <a:r>
              <a:rPr lang="de-CH" altLang="de-DE" sz="3200" dirty="0">
                <a:solidFill>
                  <a:schemeClr val="tx1"/>
                </a:solidFill>
                <a:effectLst/>
                <a:latin typeface="Univers LT Std 47 Cn Lt" pitchFamily="34" charset="0"/>
              </a:rPr>
              <a:t>„Ihr habt diese Botschaft im Glauben angenommen.“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35359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Apostelgeschichte 2,38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05594"/>
            <a:ext cx="4896544" cy="3539430"/>
          </a:xfrm>
        </p:spPr>
        <p:txBody>
          <a:bodyPr wrap="square">
            <a:spAutoFit/>
          </a:bodyPr>
          <a:lstStyle/>
          <a:p>
            <a:pPr algn="l"/>
            <a:r>
              <a:rPr lang="de-CH" altLang="de-DE" sz="3200" dirty="0">
                <a:solidFill>
                  <a:schemeClr val="tx1"/>
                </a:solidFill>
                <a:effectLst/>
                <a:latin typeface="Univers LT Std 47 Cn Lt" pitchFamily="34" charset="0"/>
              </a:rPr>
              <a:t>„Kehrt um und jeder von euch lasse sich auf den Namen von Jesus Christus taufen! Dann wird Gott euch eure Sünden vergeben, und ihr </a:t>
            </a:r>
            <a:r>
              <a:rPr lang="de-CH" altLang="de-DE" sz="3200" dirty="0" smtClean="0">
                <a:solidFill>
                  <a:schemeClr val="tx1"/>
                </a:solidFill>
                <a:effectLst/>
                <a:latin typeface="Univers LT Std 47 Cn Lt" pitchFamily="34" charset="0"/>
              </a:rPr>
              <a:t>werdet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seine </a:t>
            </a:r>
            <a:r>
              <a:rPr lang="de-CH" altLang="de-DE" sz="3200" dirty="0">
                <a:solidFill>
                  <a:schemeClr val="tx1"/>
                </a:solidFill>
                <a:effectLst/>
                <a:latin typeface="Univers LT Std 47 Cn Lt" pitchFamily="34" charset="0"/>
              </a:rPr>
              <a:t>Gabe, den </a:t>
            </a:r>
            <a:r>
              <a:rPr lang="de-CH" altLang="de-DE" sz="3200" dirty="0" smtClean="0">
                <a:solidFill>
                  <a:schemeClr val="tx1"/>
                </a:solidFill>
                <a:effectLst/>
                <a:latin typeface="Univers LT Std 47 Cn Lt" pitchFamily="34" charset="0"/>
              </a:rPr>
              <a:t>Heiligen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Geist</a:t>
            </a:r>
            <a:r>
              <a:rPr lang="de-CH" altLang="de-DE" sz="3200" dirty="0">
                <a:solidFill>
                  <a:schemeClr val="tx1"/>
                </a:solidFill>
                <a:effectLst/>
                <a:latin typeface="Univers LT Std 47 Cn Lt" pitchFamily="34" charset="0"/>
              </a:rPr>
              <a:t>, bekommen.“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11926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Epheser-Brief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59140"/>
            <a:ext cx="5040560" cy="1569660"/>
          </a:xfrm>
        </p:spPr>
        <p:txBody>
          <a:bodyPr wrap="square">
            <a:spAutoFit/>
          </a:bodyPr>
          <a:lstStyle/>
          <a:p>
            <a:pPr algn="l"/>
            <a:r>
              <a:rPr lang="de-CH" altLang="de-DE" sz="3200" dirty="0">
                <a:solidFill>
                  <a:schemeClr val="tx1"/>
                </a:solidFill>
                <a:effectLst/>
                <a:latin typeface="Univers LT Std 47 Cn Lt" pitchFamily="34" charset="0"/>
              </a:rPr>
              <a:t>„Gott hat euch – wie er es versprochen hat – durch Christus den Heiligen Geist gegeben.“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43635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Apostelgeschichte 10,34-35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4896544" cy="4524315"/>
          </a:xfrm>
        </p:spPr>
        <p:txBody>
          <a:bodyPr wrap="square">
            <a:spAutoFit/>
          </a:bodyPr>
          <a:lstStyle/>
          <a:p>
            <a:pPr algn="l"/>
            <a:r>
              <a:rPr lang="de-CH" altLang="de-DE" sz="3200" dirty="0">
                <a:solidFill>
                  <a:schemeClr val="tx1"/>
                </a:solidFill>
                <a:effectLst/>
                <a:latin typeface="Univers LT Std 47 Cn Lt" pitchFamily="34" charset="0"/>
              </a:rPr>
              <a:t>„Jetzt wird mir erst richtig klar, dass Gott keine Unterschiede zwischen den Menschen macht! Er fragt nicht </a:t>
            </a:r>
            <a:r>
              <a:rPr lang="de-CH" altLang="de-DE" sz="3200" dirty="0" smtClean="0">
                <a:solidFill>
                  <a:schemeClr val="tx1"/>
                </a:solidFill>
                <a:effectLst/>
                <a:latin typeface="Univers LT Std 47 Cn Lt" pitchFamily="34" charset="0"/>
              </a:rPr>
              <a:t>danach,</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zu </a:t>
            </a:r>
            <a:r>
              <a:rPr lang="de-CH" altLang="de-DE" sz="3200" dirty="0">
                <a:solidFill>
                  <a:schemeClr val="tx1"/>
                </a:solidFill>
                <a:effectLst/>
                <a:latin typeface="Univers LT Std 47 Cn Lt" pitchFamily="34" charset="0"/>
              </a:rPr>
              <a:t>welchem Volk jemand gehört, sondern nimmt jeden an, der Ehrfurcht vor ihm hat und tut, was gut und richtig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47591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III</a:t>
            </a:r>
            <a:r>
              <a:rPr lang="de-DE" altLang="de-DE" sz="4000" dirty="0">
                <a:solidFill>
                  <a:schemeClr val="tx1"/>
                </a:solidFill>
                <a:effectLst/>
                <a:latin typeface="Univers LT Std 47 Cn Lt" pitchFamily="34" charset="0"/>
              </a:rPr>
              <a:t>. </a:t>
            </a:r>
            <a:r>
              <a:rPr lang="de-CH" altLang="de-DE" sz="4000" dirty="0" smtClean="0">
                <a:solidFill>
                  <a:schemeClr val="tx1"/>
                </a:solidFill>
                <a:effectLst/>
                <a:latin typeface="Univers LT Std 47 Cn Lt" pitchFamily="34" charset="0"/>
              </a:rPr>
              <a:t>Begleitet </a:t>
            </a:r>
            <a:r>
              <a:rPr lang="de-CH" altLang="de-DE" sz="4000" dirty="0">
                <a:solidFill>
                  <a:schemeClr val="tx1"/>
                </a:solidFill>
                <a:effectLst/>
                <a:latin typeface="Univers LT Std 47 Cn Lt" pitchFamily="34" charset="0"/>
              </a:rPr>
              <a:t>dem Ziel entgegen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Das Los ist auf uns gefallen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Epheser-Brief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5040560" cy="3046988"/>
          </a:xfrm>
        </p:spPr>
        <p:txBody>
          <a:bodyPr wrap="square">
            <a:spAutoFit/>
          </a:bodyPr>
          <a:lstStyle/>
          <a:p>
            <a:pPr algn="l"/>
            <a:r>
              <a:rPr lang="de-CH" altLang="de-DE" sz="3200" dirty="0">
                <a:solidFill>
                  <a:schemeClr val="tx1"/>
                </a:solidFill>
                <a:effectLst/>
                <a:latin typeface="Univers LT Std 47 Cn Lt" pitchFamily="34" charset="0"/>
              </a:rPr>
              <a:t>„Gott hat euch durch Christus den Heiligen Geist gegeben. Damit hat er euch sein Siegel aufgedrückt, die Bestätigung dafür, dass auch ihr jetzt sein Eigentum seid.“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0032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Epheser-Brief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27384"/>
            <a:ext cx="5832648" cy="3046988"/>
          </a:xfrm>
        </p:spPr>
        <p:txBody>
          <a:bodyPr wrap="square">
            <a:spAutoFit/>
          </a:bodyPr>
          <a:lstStyle/>
          <a:p>
            <a:pPr algn="l"/>
            <a:r>
              <a:rPr lang="de-CH" altLang="de-DE" sz="3200" dirty="0">
                <a:solidFill>
                  <a:schemeClr val="tx1"/>
                </a:solidFill>
                <a:effectLst/>
                <a:latin typeface="Univers LT Std 47 Cn Lt" pitchFamily="34" charset="0"/>
              </a:rPr>
              <a:t>„Der Heilige Geist ist eine Anzahlung, die Gott uns </a:t>
            </a:r>
            <a:r>
              <a:rPr lang="de-CH" altLang="de-DE" sz="3200" dirty="0" smtClean="0">
                <a:solidFill>
                  <a:schemeClr val="tx1"/>
                </a:solidFill>
                <a:effectLst/>
                <a:latin typeface="Univers LT Std 47 Cn Lt" pitchFamily="34" charset="0"/>
              </a:rPr>
              <a:t>macht, der </a:t>
            </a:r>
            <a:r>
              <a:rPr lang="de-CH" altLang="de-DE" sz="3200" dirty="0">
                <a:solidFill>
                  <a:schemeClr val="tx1"/>
                </a:solidFill>
                <a:effectLst/>
                <a:latin typeface="Univers LT Std 47 Cn Lt" pitchFamily="34" charset="0"/>
              </a:rPr>
              <a:t>erste Teil unseres himmlischen </a:t>
            </a:r>
            <a:r>
              <a:rPr lang="de-CH" altLang="de-DE" sz="3200" dirty="0" smtClean="0">
                <a:solidFill>
                  <a:schemeClr val="tx1"/>
                </a:solidFill>
                <a:effectLst/>
                <a:latin typeface="Univers LT Std 47 Cn Lt" pitchFamily="34" charset="0"/>
              </a:rPr>
              <a:t>Erbes;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Gott </a:t>
            </a:r>
            <a:r>
              <a:rPr lang="de-CH" altLang="de-DE" sz="3200" dirty="0">
                <a:solidFill>
                  <a:schemeClr val="tx1"/>
                </a:solidFill>
                <a:effectLst/>
                <a:latin typeface="Univers LT Std 47 Cn Lt" pitchFamily="34" charset="0"/>
              </a:rPr>
              <a:t>verbürgt sich damit </a:t>
            </a:r>
            <a:r>
              <a:rPr lang="de-CH" altLang="de-DE" sz="3200" dirty="0" smtClean="0">
                <a:solidFill>
                  <a:schemeClr val="tx1"/>
                </a:solidFill>
                <a:effectLst/>
                <a:latin typeface="Univers LT Std 47 Cn Lt" pitchFamily="34" charset="0"/>
              </a:rPr>
              <a:t>für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vollständige </a:t>
            </a:r>
            <a:r>
              <a:rPr lang="de-CH" altLang="de-DE" sz="3200" dirty="0" smtClean="0">
                <a:solidFill>
                  <a:schemeClr val="tx1"/>
                </a:solidFill>
                <a:effectLst/>
                <a:latin typeface="Univers LT Std 47 Cn Lt" pitchFamily="34" charset="0"/>
              </a:rPr>
              <a:t>Erlösung</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derer</a:t>
            </a:r>
            <a:r>
              <a:rPr lang="de-CH" altLang="de-DE" sz="3200" dirty="0">
                <a:solidFill>
                  <a:schemeClr val="tx1"/>
                </a:solidFill>
                <a:effectLst/>
                <a:latin typeface="Univers LT Std 47 Cn Lt" pitchFamily="34" charset="0"/>
              </a:rPr>
              <a:t>, die sein Eigentum sind.“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13320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Epheser-Brief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27384"/>
            <a:ext cx="5832648" cy="3046988"/>
          </a:xfrm>
        </p:spPr>
        <p:txBody>
          <a:bodyPr wrap="square">
            <a:spAutoFit/>
          </a:bodyPr>
          <a:lstStyle/>
          <a:p>
            <a:pPr algn="l"/>
            <a:r>
              <a:rPr lang="de-CH" altLang="de-DE" sz="3200" dirty="0">
                <a:solidFill>
                  <a:schemeClr val="tx1"/>
                </a:solidFill>
                <a:effectLst/>
                <a:latin typeface="Univers LT Std 47 Cn Lt" pitchFamily="34" charset="0"/>
              </a:rPr>
              <a:t>„Der Heilige Geist ist eine Anzahlung, die Gott uns </a:t>
            </a:r>
            <a:r>
              <a:rPr lang="de-CH" altLang="de-DE" sz="3200" dirty="0" smtClean="0">
                <a:solidFill>
                  <a:schemeClr val="tx1"/>
                </a:solidFill>
                <a:effectLst/>
                <a:latin typeface="Univers LT Std 47 Cn Lt" pitchFamily="34" charset="0"/>
              </a:rPr>
              <a:t>macht, der </a:t>
            </a:r>
            <a:r>
              <a:rPr lang="de-CH" altLang="de-DE" sz="3200" dirty="0">
                <a:solidFill>
                  <a:schemeClr val="tx1"/>
                </a:solidFill>
                <a:effectLst/>
                <a:latin typeface="Univers LT Std 47 Cn Lt" pitchFamily="34" charset="0"/>
              </a:rPr>
              <a:t>erste Teil unseres himmlischen </a:t>
            </a:r>
            <a:r>
              <a:rPr lang="de-CH" altLang="de-DE" sz="3200" dirty="0" smtClean="0">
                <a:solidFill>
                  <a:schemeClr val="tx1"/>
                </a:solidFill>
                <a:effectLst/>
                <a:latin typeface="Univers LT Std 47 Cn Lt" pitchFamily="34" charset="0"/>
              </a:rPr>
              <a:t>Erbes;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Gott </a:t>
            </a:r>
            <a:r>
              <a:rPr lang="de-CH" altLang="de-DE" sz="3200" dirty="0">
                <a:solidFill>
                  <a:schemeClr val="tx1"/>
                </a:solidFill>
                <a:effectLst/>
                <a:latin typeface="Univers LT Std 47 Cn Lt" pitchFamily="34" charset="0"/>
              </a:rPr>
              <a:t>verbürgt sich damit </a:t>
            </a:r>
            <a:r>
              <a:rPr lang="de-CH" altLang="de-DE" sz="3200" dirty="0" smtClean="0">
                <a:solidFill>
                  <a:schemeClr val="tx1"/>
                </a:solidFill>
                <a:effectLst/>
                <a:latin typeface="Univers LT Std 47 Cn Lt" pitchFamily="34" charset="0"/>
              </a:rPr>
              <a:t>für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die </a:t>
            </a:r>
            <a:r>
              <a:rPr lang="de-CH" altLang="de-DE" sz="3200" dirty="0">
                <a:solidFill>
                  <a:schemeClr val="tx1"/>
                </a:solidFill>
                <a:effectLst/>
                <a:latin typeface="Univers LT Std 47 Cn Lt" pitchFamily="34" charset="0"/>
              </a:rPr>
              <a:t>vollständige </a:t>
            </a:r>
            <a:r>
              <a:rPr lang="de-CH" altLang="de-DE" sz="3200" dirty="0" smtClean="0">
                <a:solidFill>
                  <a:schemeClr val="tx1"/>
                </a:solidFill>
                <a:effectLst/>
                <a:latin typeface="Univers LT Std 47 Cn Lt" pitchFamily="34" charset="0"/>
              </a:rPr>
              <a:t>Erlösung</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derer</a:t>
            </a:r>
            <a:r>
              <a:rPr lang="de-CH" altLang="de-DE" sz="3200" dirty="0">
                <a:solidFill>
                  <a:schemeClr val="tx1"/>
                </a:solidFill>
                <a:effectLst/>
                <a:latin typeface="Univers LT Std 47 Cn Lt" pitchFamily="34" charset="0"/>
              </a:rPr>
              <a:t>, die sein Eigentum sind.“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5111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Römer-Brief 8,23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5868144" cy="4401205"/>
          </a:xfrm>
        </p:spPr>
        <p:txBody>
          <a:bodyPr wrap="square">
            <a:spAutoFit/>
          </a:bodyPr>
          <a:lstStyle/>
          <a:p>
            <a:pPr algn="l"/>
            <a:r>
              <a:rPr lang="de-CH" altLang="de-DE" sz="2800" dirty="0">
                <a:solidFill>
                  <a:schemeClr val="tx1"/>
                </a:solidFill>
                <a:effectLst/>
                <a:latin typeface="Univers LT Std 47 Cn Lt" pitchFamily="34" charset="0"/>
              </a:rPr>
              <a:t>„Wir, denen Gott doch bereits seinen Geist gegeben hat, den ersten Teil </a:t>
            </a:r>
            <a:r>
              <a:rPr lang="de-CH" altLang="de-DE" sz="2800" dirty="0" smtClean="0">
                <a:solidFill>
                  <a:schemeClr val="tx1"/>
                </a:solidFill>
                <a:effectLst/>
                <a:latin typeface="Univers LT Std 47 Cn Lt" pitchFamily="34" charset="0"/>
              </a:rPr>
              <a:t>des</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künftigen </a:t>
            </a:r>
            <a:r>
              <a:rPr lang="de-CH" altLang="de-DE" sz="2800" dirty="0">
                <a:solidFill>
                  <a:schemeClr val="tx1"/>
                </a:solidFill>
                <a:effectLst/>
                <a:latin typeface="Univers LT Std 47 Cn Lt" pitchFamily="34" charset="0"/>
              </a:rPr>
              <a:t>Erbes, sogar wir </a:t>
            </a:r>
            <a:r>
              <a:rPr lang="de-CH" altLang="de-DE" sz="2800" dirty="0" smtClean="0">
                <a:solidFill>
                  <a:schemeClr val="tx1"/>
                </a:solidFill>
                <a:effectLst/>
                <a:latin typeface="Univers LT Std 47 Cn Lt" pitchFamily="34" charset="0"/>
              </a:rPr>
              <a:t>seufzen</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innerlich </a:t>
            </a:r>
            <a:r>
              <a:rPr lang="de-CH" altLang="de-DE" sz="2800" dirty="0">
                <a:solidFill>
                  <a:schemeClr val="tx1"/>
                </a:solidFill>
                <a:effectLst/>
                <a:latin typeface="Univers LT Std 47 Cn Lt" pitchFamily="34" charset="0"/>
              </a:rPr>
              <a:t>noch, weil die </a:t>
            </a:r>
            <a:r>
              <a:rPr lang="de-CH" altLang="de-DE" sz="2800" dirty="0" smtClean="0">
                <a:solidFill>
                  <a:schemeClr val="tx1"/>
                </a:solidFill>
                <a:effectLst/>
                <a:latin typeface="Univers LT Std 47 Cn Lt" pitchFamily="34" charset="0"/>
              </a:rPr>
              <a:t>volle</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Verwirklichung </a:t>
            </a:r>
            <a:r>
              <a:rPr lang="de-CH" altLang="de-DE" sz="2800" dirty="0">
                <a:solidFill>
                  <a:schemeClr val="tx1"/>
                </a:solidFill>
                <a:effectLst/>
                <a:latin typeface="Univers LT Std 47 Cn Lt" pitchFamily="34" charset="0"/>
              </a:rPr>
              <a:t>dessen </a:t>
            </a:r>
            <a:r>
              <a:rPr lang="de-CH" altLang="de-DE" sz="2800" dirty="0" smtClean="0">
                <a:solidFill>
                  <a:schemeClr val="tx1"/>
                </a:solidFill>
                <a:effectLst/>
                <a:latin typeface="Univers LT Std 47 Cn Lt" pitchFamily="34" charset="0"/>
              </a:rPr>
              <a:t>noch</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aussteht</a:t>
            </a:r>
            <a:r>
              <a:rPr lang="de-CH" altLang="de-DE" sz="2800" dirty="0">
                <a:solidFill>
                  <a:schemeClr val="tx1"/>
                </a:solidFill>
                <a:effectLst/>
                <a:latin typeface="Univers LT Std 47 Cn Lt" pitchFamily="34" charset="0"/>
              </a:rPr>
              <a:t>, wozu wir </a:t>
            </a:r>
            <a:r>
              <a:rPr lang="de-CH" altLang="de-DE" sz="2800" dirty="0" smtClean="0">
                <a:solidFill>
                  <a:schemeClr val="tx1"/>
                </a:solidFill>
                <a:effectLst/>
                <a:latin typeface="Univers LT Std 47 Cn Lt" pitchFamily="34" charset="0"/>
              </a:rPr>
              <a:t>als</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Gottes </a:t>
            </a:r>
            <a:r>
              <a:rPr lang="de-CH" altLang="de-DE" sz="2800" dirty="0">
                <a:solidFill>
                  <a:schemeClr val="tx1"/>
                </a:solidFill>
                <a:effectLst/>
                <a:latin typeface="Univers LT Std 47 Cn Lt" pitchFamily="34" charset="0"/>
              </a:rPr>
              <a:t>Söhne und </a:t>
            </a:r>
            <a:r>
              <a:rPr lang="de-CH" altLang="de-DE" sz="2800" dirty="0" smtClean="0">
                <a:solidFill>
                  <a:schemeClr val="tx1"/>
                </a:solidFill>
                <a:effectLst/>
                <a:latin typeface="Univers LT Std 47 Cn Lt" pitchFamily="34" charset="0"/>
              </a:rPr>
              <a:t>Töchter</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bestimmt </a:t>
            </a:r>
            <a:r>
              <a:rPr lang="de-CH" altLang="de-DE" sz="2800" dirty="0">
                <a:solidFill>
                  <a:schemeClr val="tx1"/>
                </a:solidFill>
                <a:effectLst/>
                <a:latin typeface="Univers LT Std 47 Cn Lt" pitchFamily="34" charset="0"/>
              </a:rPr>
              <a:t>sind: Wir </a:t>
            </a:r>
            <a:r>
              <a:rPr lang="de-CH" altLang="de-DE" sz="2800" dirty="0" smtClean="0">
                <a:solidFill>
                  <a:schemeClr val="tx1"/>
                </a:solidFill>
                <a:effectLst/>
                <a:latin typeface="Univers LT Std 47 Cn Lt" pitchFamily="34" charset="0"/>
              </a:rPr>
              <a:t>warten</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darauf</a:t>
            </a:r>
            <a:r>
              <a:rPr lang="de-CH" altLang="de-DE" sz="2800" dirty="0">
                <a:solidFill>
                  <a:schemeClr val="tx1"/>
                </a:solidFill>
                <a:effectLst/>
                <a:latin typeface="Univers LT Std 47 Cn Lt" pitchFamily="34" charset="0"/>
              </a:rPr>
              <a:t>, dass auch unser </a:t>
            </a:r>
            <a:r>
              <a:rPr lang="de-CH" altLang="de-DE" sz="2800" dirty="0" smtClean="0">
                <a:solidFill>
                  <a:schemeClr val="tx1"/>
                </a:solidFill>
                <a:effectLst/>
                <a:latin typeface="Univers LT Std 47 Cn Lt" pitchFamily="34" charset="0"/>
              </a:rPr>
              <a:t>Körper</a:t>
            </a:r>
            <a:br>
              <a:rPr lang="de-CH" altLang="de-DE" sz="2800" dirty="0" smtClean="0">
                <a:solidFill>
                  <a:schemeClr val="tx1"/>
                </a:solidFill>
                <a:effectLst/>
                <a:latin typeface="Univers LT Std 47 Cn Lt" pitchFamily="34" charset="0"/>
              </a:rPr>
            </a:br>
            <a:r>
              <a:rPr lang="de-CH" altLang="de-DE" sz="2800" dirty="0" smtClean="0">
                <a:solidFill>
                  <a:schemeClr val="tx1"/>
                </a:solidFill>
                <a:effectLst/>
                <a:latin typeface="Univers LT Std 47 Cn Lt" pitchFamily="34" charset="0"/>
              </a:rPr>
              <a:t>erlöst </a:t>
            </a:r>
            <a:r>
              <a:rPr lang="de-CH" altLang="de-DE" sz="2800" dirty="0">
                <a:solidFill>
                  <a:schemeClr val="tx1"/>
                </a:solidFill>
                <a:effectLst/>
                <a:latin typeface="Univers LT Std 47 Cn Lt" pitchFamily="34" charset="0"/>
              </a:rPr>
              <a:t>wird.“</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9257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Epheser-Brief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6192688" cy="3539430"/>
          </a:xfrm>
        </p:spPr>
        <p:txBody>
          <a:bodyPr wrap="square">
            <a:spAutoFit/>
          </a:bodyPr>
          <a:lstStyle/>
          <a:p>
            <a:pPr algn="l"/>
            <a:r>
              <a:rPr lang="de-CH" altLang="de-DE" sz="3200" dirty="0">
                <a:solidFill>
                  <a:schemeClr val="tx1"/>
                </a:solidFill>
                <a:effectLst/>
                <a:latin typeface="Univers LT Std 47 Cn Lt" pitchFamily="34" charset="0"/>
              </a:rPr>
              <a:t>„Dadurch, dass Jesus am Kreuz starb, hat er sowohl Juden als auch Nichtjuden mit Gott </a:t>
            </a:r>
            <a:r>
              <a:rPr lang="de-CH" altLang="de-DE" sz="3200" dirty="0" smtClean="0">
                <a:solidFill>
                  <a:schemeClr val="tx1"/>
                </a:solidFill>
                <a:effectLst/>
                <a:latin typeface="Univers LT Std 47 Cn Lt" pitchFamily="34" charset="0"/>
              </a:rPr>
              <a:t>versöhnt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und </a:t>
            </a:r>
            <a:r>
              <a:rPr lang="de-CH" altLang="de-DE" sz="3200" dirty="0">
                <a:solidFill>
                  <a:schemeClr val="tx1"/>
                </a:solidFill>
                <a:effectLst/>
                <a:latin typeface="Univers LT Std 47 Cn Lt" pitchFamily="34" charset="0"/>
              </a:rPr>
              <a:t>zu einem einzigen </a:t>
            </a:r>
            <a:r>
              <a:rPr lang="de-CH" altLang="de-DE" sz="3200" dirty="0" smtClean="0">
                <a:solidFill>
                  <a:schemeClr val="tx1"/>
                </a:solidFill>
                <a:effectLst/>
                <a:latin typeface="Univers LT Std 47 Cn Lt" pitchFamily="34" charset="0"/>
              </a:rPr>
              <a:t>Leib,</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 </a:t>
            </a:r>
            <a:r>
              <a:rPr lang="de-CH" altLang="de-DE" sz="3200" dirty="0">
                <a:solidFill>
                  <a:schemeClr val="tx1"/>
                </a:solidFill>
                <a:effectLst/>
                <a:latin typeface="Univers LT Std 47 Cn Lt" pitchFamily="34" charset="0"/>
              </a:rPr>
              <a:t>Gemeinde, </a:t>
            </a:r>
            <a:r>
              <a:rPr lang="de-CH" altLang="de-DE" sz="3200" dirty="0" smtClean="0">
                <a:solidFill>
                  <a:schemeClr val="tx1"/>
                </a:solidFill>
                <a:effectLst/>
                <a:latin typeface="Univers LT Std 47 Cn Lt" pitchFamily="34" charset="0"/>
              </a:rPr>
              <a:t>zusammengefügt;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durch </a:t>
            </a:r>
            <a:r>
              <a:rPr lang="de-CH" altLang="de-DE" sz="3200" dirty="0">
                <a:solidFill>
                  <a:schemeClr val="tx1"/>
                </a:solidFill>
                <a:effectLst/>
                <a:latin typeface="Univers LT Std 47 Cn Lt" pitchFamily="34" charset="0"/>
              </a:rPr>
              <a:t>seinen eigenen Tod </a:t>
            </a:r>
            <a:r>
              <a:rPr lang="de-CH" altLang="de-DE" sz="3200" dirty="0" smtClean="0">
                <a:solidFill>
                  <a:schemeClr val="tx1"/>
                </a:solidFill>
                <a:effectLst/>
                <a:latin typeface="Univers LT Std 47 Cn Lt" pitchFamily="34" charset="0"/>
              </a:rPr>
              <a:t>hat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er </a:t>
            </a:r>
            <a:r>
              <a:rPr lang="de-CH" altLang="de-DE" sz="3200" dirty="0">
                <a:solidFill>
                  <a:schemeClr val="tx1"/>
                </a:solidFill>
                <a:effectLst/>
                <a:latin typeface="Univers LT Std 47 Cn Lt" pitchFamily="34" charset="0"/>
              </a:rPr>
              <a:t>die Feindschaft getötet.“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772740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45024"/>
            <a:ext cx="4176464" cy="400110"/>
          </a:xfrm>
        </p:spPr>
        <p:txBody>
          <a:bodyPr wrap="square">
            <a:spAutoFit/>
          </a:bodyPr>
          <a:lstStyle/>
          <a:p>
            <a:pPr algn="r"/>
            <a:r>
              <a:rPr lang="de-CH" altLang="de-DE" sz="2000" dirty="0" smtClean="0">
                <a:effectLst/>
                <a:latin typeface="Univers LT Std 47 Cn Lt" pitchFamily="34" charset="0"/>
              </a:rPr>
              <a:t>Epheser-Brief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5544616" cy="2554545"/>
          </a:xfrm>
        </p:spPr>
        <p:txBody>
          <a:bodyPr wrap="square">
            <a:spAutoFit/>
          </a:bodyPr>
          <a:lstStyle/>
          <a:p>
            <a:pPr algn="l"/>
            <a:r>
              <a:rPr lang="de-CH" altLang="de-DE" sz="3200" dirty="0">
                <a:solidFill>
                  <a:schemeClr val="tx1"/>
                </a:solidFill>
                <a:effectLst/>
                <a:latin typeface="Univers LT Std 47 Cn Lt" pitchFamily="34" charset="0"/>
              </a:rPr>
              <a:t>Gott erwählte uns mit dem Ziel, dass wir zum Ruhm seiner Macht und Herrlichkeit beitragen – wir alle, die wir unsere </a:t>
            </a:r>
            <a:r>
              <a:rPr lang="de-CH" altLang="de-DE" sz="3200" dirty="0" smtClean="0">
                <a:solidFill>
                  <a:schemeClr val="tx1"/>
                </a:solidFill>
                <a:effectLst/>
                <a:latin typeface="Univers LT Std 47 Cn Lt" pitchFamily="34" charset="0"/>
              </a:rPr>
              <a:t>Hoffnung</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auf </a:t>
            </a:r>
            <a:r>
              <a:rPr lang="de-CH" altLang="de-DE" sz="3200" dirty="0">
                <a:solidFill>
                  <a:schemeClr val="tx1"/>
                </a:solidFill>
                <a:effectLst/>
                <a:latin typeface="Univers LT Std 47 Cn Lt" pitchFamily="34" charset="0"/>
              </a:rPr>
              <a:t>Christus gesetzt haben.“ </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96719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3980"/>
            <a:ext cx="5184576" cy="3046988"/>
          </a:xfrm>
        </p:spPr>
        <p:txBody>
          <a:bodyPr wrap="square">
            <a:spAutoFit/>
          </a:bodyPr>
          <a:lstStyle/>
          <a:p>
            <a:pPr algn="l"/>
            <a:r>
              <a:rPr lang="de-CH" altLang="de-DE" sz="3200" dirty="0">
                <a:solidFill>
                  <a:schemeClr val="tx1"/>
                </a:solidFill>
                <a:effectLst/>
                <a:latin typeface="Univers LT Std 47 Cn Lt" pitchFamily="34" charset="0"/>
              </a:rPr>
              <a:t>„In Christus sind wir im voraus durch das Los getroffen worden nach dem Beschluss </a:t>
            </a:r>
            <a:r>
              <a:rPr lang="de-CH" altLang="de-DE" sz="3200" dirty="0" smtClean="0">
                <a:solidFill>
                  <a:schemeClr val="tx1"/>
                </a:solidFill>
                <a:effectLst/>
                <a:latin typeface="Univers LT Std 47 Cn Lt" pitchFamily="34" charset="0"/>
              </a:rPr>
              <a:t>dessen,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der </a:t>
            </a:r>
            <a:r>
              <a:rPr lang="de-CH" altLang="de-DE" sz="3200" dirty="0">
                <a:solidFill>
                  <a:schemeClr val="tx1"/>
                </a:solidFill>
                <a:effectLst/>
                <a:latin typeface="Univers LT Std 47 Cn Lt" pitchFamily="34" charset="0"/>
              </a:rPr>
              <a:t>alles bewirkt (Gott), das geschah alles nach seinem Willen.“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5.Mose 7,6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691" y="29465"/>
            <a:ext cx="6192688" cy="3046988"/>
          </a:xfrm>
        </p:spPr>
        <p:txBody>
          <a:bodyPr wrap="square">
            <a:spAutoFit/>
          </a:bodyPr>
          <a:lstStyle/>
          <a:p>
            <a:pPr algn="l"/>
            <a:r>
              <a:rPr lang="de-CH" altLang="de-DE" sz="3200" dirty="0">
                <a:solidFill>
                  <a:schemeClr val="tx1"/>
                </a:solidFill>
                <a:effectLst/>
                <a:latin typeface="Univers LT Std 47 Cn Lt" pitchFamily="34" charset="0"/>
              </a:rPr>
              <a:t>„Ihr seid ein Volk, das ausschliesslich Jahwe (dem Gott Israels) </a:t>
            </a:r>
            <a:r>
              <a:rPr lang="de-CH" altLang="de-DE" sz="3200" dirty="0" smtClean="0">
                <a:solidFill>
                  <a:schemeClr val="tx1"/>
                </a:solidFill>
                <a:effectLst/>
                <a:latin typeface="Univers LT Std 47 Cn Lt" pitchFamily="34" charset="0"/>
              </a:rPr>
              <a:t>gehört.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Jahwe</a:t>
            </a:r>
            <a:r>
              <a:rPr lang="de-CH" altLang="de-DE" sz="3200" dirty="0">
                <a:solidFill>
                  <a:schemeClr val="tx1"/>
                </a:solidFill>
                <a:effectLst/>
                <a:latin typeface="Univers LT Std 47 Cn Lt" pitchFamily="34" charset="0"/>
              </a:rPr>
              <a:t>, euer Gott, hat </a:t>
            </a:r>
            <a:r>
              <a:rPr lang="de-CH" altLang="de-DE" sz="3200" dirty="0" smtClean="0">
                <a:solidFill>
                  <a:schemeClr val="tx1"/>
                </a:solidFill>
                <a:effectLst/>
                <a:latin typeface="Univers LT Std 47 Cn Lt" pitchFamily="34" charset="0"/>
              </a:rPr>
              <a:t>euch</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unter </a:t>
            </a:r>
            <a:r>
              <a:rPr lang="de-CH" altLang="de-DE" sz="3200" dirty="0">
                <a:solidFill>
                  <a:schemeClr val="tx1"/>
                </a:solidFill>
                <a:effectLst/>
                <a:latin typeface="Univers LT Std 47 Cn Lt" pitchFamily="34" charset="0"/>
              </a:rPr>
              <a:t>allen Völkern der </a:t>
            </a:r>
            <a:r>
              <a:rPr lang="de-CH" altLang="de-DE" sz="3200" dirty="0" smtClean="0">
                <a:solidFill>
                  <a:schemeClr val="tx1"/>
                </a:solidFill>
                <a:effectLst/>
                <a:latin typeface="Univers LT Std 47 Cn Lt" pitchFamily="34" charset="0"/>
              </a:rPr>
              <a:t>Erde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ausgewählt </a:t>
            </a:r>
            <a:r>
              <a:rPr lang="de-CH" altLang="de-DE" sz="3200" dirty="0">
                <a:solidFill>
                  <a:schemeClr val="tx1"/>
                </a:solidFill>
                <a:effectLst/>
                <a:latin typeface="Univers LT Std 47 Cn Lt" pitchFamily="34" charset="0"/>
              </a:rPr>
              <a:t>und zu </a:t>
            </a:r>
            <a:r>
              <a:rPr lang="de-CH" altLang="de-DE" sz="3200" dirty="0" smtClean="0">
                <a:solidFill>
                  <a:schemeClr val="tx1"/>
                </a:solidFill>
                <a:effectLst/>
                <a:latin typeface="Univers LT Std 47 Cn Lt" pitchFamily="34" charset="0"/>
              </a:rPr>
              <a:t>seinem</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Eigentum </a:t>
            </a:r>
            <a:r>
              <a:rPr lang="de-CH" altLang="de-DE" sz="3200" dirty="0">
                <a:solidFill>
                  <a:schemeClr val="tx1"/>
                </a:solidFill>
                <a:effectLst/>
                <a:latin typeface="Univers LT Std 47 Cn Lt" pitchFamily="34" charset="0"/>
              </a:rPr>
              <a:t>gemacht.“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86553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5.Mose 7,7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1699" y="116632"/>
            <a:ext cx="4902349" cy="2062103"/>
          </a:xfrm>
        </p:spPr>
        <p:txBody>
          <a:bodyPr wrap="square">
            <a:spAutoFit/>
          </a:bodyPr>
          <a:lstStyle/>
          <a:p>
            <a:pPr algn="l"/>
            <a:r>
              <a:rPr lang="de-CH" altLang="de-DE" sz="3200" dirty="0">
                <a:solidFill>
                  <a:schemeClr val="tx1"/>
                </a:solidFill>
                <a:effectLst/>
                <a:latin typeface="Univers LT Std 47 Cn Lt" pitchFamily="34" charset="0"/>
              </a:rPr>
              <a:t>„Das tat Gott nicht etwa, weil ihr grösser seid als die anderen Völker – ihr seid vielmehr das kleinste unter ihnen!“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52673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5.Mose 26,19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4902349" cy="4031873"/>
          </a:xfrm>
        </p:spPr>
        <p:txBody>
          <a:bodyPr wrap="square">
            <a:spAutoFit/>
          </a:bodyPr>
          <a:lstStyle/>
          <a:p>
            <a:pPr algn="l"/>
            <a:r>
              <a:rPr lang="de-CH" altLang="de-DE" sz="3200" dirty="0">
                <a:solidFill>
                  <a:schemeClr val="tx1"/>
                </a:solidFill>
                <a:effectLst/>
                <a:latin typeface="Univers LT Std 47 Cn Lt" pitchFamily="34" charset="0"/>
              </a:rPr>
              <a:t>„Ihr habt Ja dazu gesagt, dass ihr ein heiliges Volk sein sollt, das ausschliesslich Jahwe, seinem Gott, gehört, ein Volk, mit dem Jahwe Ehre einlegen und das er hoch über alle anderen Völker erheben will, die er geschaffen hat.“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5471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Epheser-Brief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5485221" cy="3539430"/>
          </a:xfrm>
        </p:spPr>
        <p:txBody>
          <a:bodyPr wrap="square">
            <a:spAutoFit/>
          </a:bodyPr>
          <a:lstStyle/>
          <a:p>
            <a:pPr algn="l"/>
            <a:r>
              <a:rPr lang="de-CH" altLang="de-DE" sz="3200" dirty="0">
                <a:solidFill>
                  <a:schemeClr val="tx1"/>
                </a:solidFill>
                <a:effectLst/>
                <a:latin typeface="Univers LT Std 47 Cn Lt" pitchFamily="34" charset="0"/>
              </a:rPr>
              <a:t>„(Wir wurden vom Los getroffen) mit dem Ziel, dass wir zum Ruhm von Gottes Macht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Herrlichkeit </a:t>
            </a:r>
            <a:r>
              <a:rPr lang="de-CH" altLang="de-DE" sz="3200" dirty="0">
                <a:solidFill>
                  <a:schemeClr val="tx1"/>
                </a:solidFill>
                <a:effectLst/>
                <a:latin typeface="Univers LT Std 47 Cn Lt" pitchFamily="34" charset="0"/>
              </a:rPr>
              <a:t>beitragen </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wir </a:t>
            </a:r>
            <a:r>
              <a:rPr lang="de-CH" altLang="de-DE" sz="3200" dirty="0">
                <a:solidFill>
                  <a:schemeClr val="tx1"/>
                </a:solidFill>
                <a:effectLst/>
                <a:latin typeface="Univers LT Std 47 Cn Lt" pitchFamily="34" charset="0"/>
              </a:rPr>
              <a:t>alle, die wir </a:t>
            </a:r>
            <a:r>
              <a:rPr lang="de-CH" altLang="de-DE" sz="3200" dirty="0" smtClean="0">
                <a:solidFill>
                  <a:schemeClr val="tx1"/>
                </a:solidFill>
                <a:effectLst/>
                <a:latin typeface="Univers LT Std 47 Cn Lt" pitchFamily="34" charset="0"/>
              </a:rPr>
              <a:t>unsere</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Hoffnung </a:t>
            </a:r>
            <a:r>
              <a:rPr lang="de-CH" altLang="de-DE" sz="3200" dirty="0">
                <a:solidFill>
                  <a:schemeClr val="tx1"/>
                </a:solidFill>
                <a:effectLst/>
                <a:latin typeface="Univers LT Std 47 Cn Lt" pitchFamily="34" charset="0"/>
              </a:rPr>
              <a:t>auf </a:t>
            </a:r>
            <a:r>
              <a:rPr lang="de-CH" altLang="de-DE" sz="3200" dirty="0" smtClean="0">
                <a:solidFill>
                  <a:schemeClr val="tx1"/>
                </a:solidFill>
                <a:effectLst/>
                <a:latin typeface="Univers LT Std 47 Cn Lt" pitchFamily="34" charset="0"/>
              </a:rPr>
              <a:t>Christus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gesetzt </a:t>
            </a:r>
            <a:r>
              <a:rPr lang="de-CH" altLang="de-DE" sz="3200" dirty="0">
                <a:solidFill>
                  <a:schemeClr val="tx1"/>
                </a:solidFill>
                <a:effectLst/>
                <a:latin typeface="Univers LT Std 47 Cn Lt" pitchFamily="34" charset="0"/>
              </a:rPr>
              <a:t>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08121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149080"/>
            <a:ext cx="4176464" cy="400110"/>
          </a:xfrm>
        </p:spPr>
        <p:txBody>
          <a:bodyPr wrap="square">
            <a:spAutoFit/>
          </a:bodyPr>
          <a:lstStyle/>
          <a:p>
            <a:pPr algn="r"/>
            <a:r>
              <a:rPr lang="de-CH" altLang="de-DE" sz="2000" dirty="0" smtClean="0">
                <a:effectLst/>
                <a:latin typeface="Univers LT Std 47 Cn Lt" pitchFamily="34" charset="0"/>
              </a:rPr>
              <a:t>Apostelgeschichte 10,28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2008" y="44624"/>
            <a:ext cx="6804248" cy="4031873"/>
          </a:xfrm>
        </p:spPr>
        <p:txBody>
          <a:bodyPr wrap="square">
            <a:spAutoFit/>
          </a:bodyPr>
          <a:lstStyle/>
          <a:p>
            <a:pPr algn="l"/>
            <a:r>
              <a:rPr lang="de-CH" altLang="de-DE" sz="3200" dirty="0">
                <a:solidFill>
                  <a:schemeClr val="tx1"/>
                </a:solidFill>
                <a:effectLst/>
                <a:latin typeface="Univers LT Std 47 Cn Lt" pitchFamily="34" charset="0"/>
              </a:rPr>
              <a:t>„Ihr wisst sicher, dass es einem Juden nicht erlaubt ist, engeren Kontakt mit jemand zu haben, der zu einem anderen Volk gehört, oder ihn gar in seinem Haus zu besuchen. Aber Gott hat mir unmissverständlich klar gemacht, dass man keinen Menschen als unheilig oder unrein bezeichnen darf, nur weil er kein Jude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7162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Jetzt gehört ihr auch dazu!</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611</Words>
  <Application>Microsoft Office PowerPoint</Application>
  <PresentationFormat>Bildschirmpräsentation (4:3)</PresentationFormat>
  <Paragraphs>76</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Bewahrt bis zur vollständigen Erlösung</vt:lpstr>
      <vt:lpstr>I. Das Los ist auf uns gefallen</vt:lpstr>
      <vt:lpstr>„In Christus sind wir im voraus durch das Los getroffen worden nach dem Beschluss dessen, der alles bewirkt (Gott), das geschah alles nach seinem Willen.“</vt:lpstr>
      <vt:lpstr>„Ihr seid ein Volk, das ausschliesslich Jahwe (dem Gott Israels) gehört. Jahwe, euer Gott, hat euch unter allen Völkern der Erde ausgewählt und zu seinem Eigentum gemacht.“</vt:lpstr>
      <vt:lpstr>„Das tat Gott nicht etwa, weil ihr grösser seid als die anderen Völker – ihr seid vielmehr das kleinste unter ihnen!“</vt:lpstr>
      <vt:lpstr>„Ihr habt Ja dazu gesagt, dass ihr ein heiliges Volk sein sollt, das ausschliesslich Jahwe, seinem Gott, gehört, ein Volk, mit dem Jahwe Ehre einlegen und das er hoch über alle anderen Völker erheben will, die er geschaffen hat.“</vt:lpstr>
      <vt:lpstr>„(Wir wurden vom Los getroffen) mit dem Ziel, dass wir zum Ruhm von Gottes Macht und Herrlichkeit beitragen – wir alle, die wir unsere Hoffnung auf Christus gesetzt haben.“</vt:lpstr>
      <vt:lpstr>„Ihr wisst sicher, dass es einem Juden nicht erlaubt ist, engeren Kontakt mit jemand zu haben, der zu einem anderen Volk gehört, oder ihn gar in seinem Haus zu besuchen. Aber Gott hat mir unmissverständlich klar gemacht, dass man keinen Menschen als unheilig oder unrein bezeichnen darf, nur weil er kein Jude ist.“</vt:lpstr>
      <vt:lpstr>II. Jetzt gehört ihr auch dazu!</vt:lpstr>
      <vt:lpstr>„Auch IHR gehört jetzt zu Christus!“</vt:lpstr>
      <vt:lpstr>„Früher hattet ihr (Heiden) keinerlei Beziehung zu Christus. Ihr hattet keinen Zugang zum israelitischen Bürgerrecht und wart ausgeschlossen von den Bündnissen, die Gott mit seinem Volk eingegangen war; seine Zusagen galten ihnen und nicht euch. Euer Leben in dieser Welt war ein Leben ohne Hoffnung, ein Leben ohne Gott.“</vt:lpstr>
      <vt:lpstr>„Das alles ist durch Jesus Christus Vergangenheit. Weil Christus sein Blut für euch vergossen hat, seid ihr jetzt nicht mehr fern von Gott, sondern habt das Vorrecht, in seiner Nähe zu sein.“</vt:lpstr>
      <vt:lpstr>„Ihr habt die Botschaft der Wahrheit gehört, das Evangelium, das euch Rettung bringt. Und weil ihr diese Botschaft im Glauben angenommen habt, hat Gott euch – wie er es versprochen hat – durch Christus den Heiligen Geist gegeben.“</vt:lpstr>
      <vt:lpstr>„Wir treten im Auftrag von Christus als seine Gesandten auf; Gott selbst ist es, der die Menschen durch uns zur Umkehr ruft. Wir bitten im Namen von Christus: Nehmt die Versöhnung an, die Gott euch anbietet!“</vt:lpstr>
      <vt:lpstr>„Ihr habt diese Botschaft im Glauben angenommen.“</vt:lpstr>
      <vt:lpstr>„Kehrt um und jeder von euch lasse sich auf den Namen von Jesus Christus taufen! Dann wird Gott euch eure Sünden vergeben, und ihr werdet seine Gabe, den Heiligen Geist, bekommen.“</vt:lpstr>
      <vt:lpstr>„Gott hat euch – wie er es versprochen hat – durch Christus den Heiligen Geist gegeben.“</vt:lpstr>
      <vt:lpstr>„Jetzt wird mir erst richtig klar, dass Gott keine Unterschiede zwischen den Menschen macht! Er fragt nicht danach, zu welchem Volk jemand gehört, sondern nimmt jeden an, der Ehrfurcht vor ihm hat und tut, was gut und richtig ist.“</vt:lpstr>
      <vt:lpstr>III. Begleitet dem Ziel entgegen</vt:lpstr>
      <vt:lpstr>„Gott hat euch durch Christus den Heiligen Geist gegeben. Damit hat er euch sein Siegel aufgedrückt, die Bestätigung dafür, dass auch ihr jetzt sein Eigentum seid.“</vt:lpstr>
      <vt:lpstr>„Der Heilige Geist ist eine Anzahlung, die Gott uns macht, der erste Teil unseres himmlischen Erbes; Gott verbürgt sich damit für die vollständige Erlösung derer, die sein Eigentum sind.“</vt:lpstr>
      <vt:lpstr>„Der Heilige Geist ist eine Anzahlung, die Gott uns macht, der erste Teil unseres himmlischen Erbes; Gott verbürgt sich damit für die vollständige Erlösung derer, die sein Eigentum sind.“</vt:lpstr>
      <vt:lpstr>„Wir, denen Gott doch bereits seinen Geist gegeben hat, den ersten Teil des künftigen Erbes, sogar wir seufzen innerlich noch, weil die volle Verwirklichung dessen noch aussteht, wozu wir als Gottes Söhne und Töchter bestimmt sind: Wir warten darauf, dass auch unser Körper erlöst wird.“</vt:lpstr>
      <vt:lpstr>Schlussgedanke</vt:lpstr>
      <vt:lpstr>„Dadurch, dass Jesus am Kreuz starb, hat er sowohl Juden als auch Nichtjuden mit Gott versöhnt und zu einem einzigen Leib, der Gemeinde, zusammengefügt; durch seinen eigenen Tod hat er die Feindschaft getötet.“</vt:lpstr>
      <vt:lpstr>Gott erwählte uns mit dem Ziel, dass wir zum Ruhm seiner Macht und Herrlichkeit beitragen – wir alle, die wir unsere Hoffnung auf Christus gesetzt haben.“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Gottes großartiger Plan für die Menschen - Teil 3/3 - Bewahrt bis zur vollständigen Erlösung - Folien</dc:title>
  <dc:creator>Jürg Birnstiel</dc:creator>
  <cp:lastModifiedBy>Me</cp:lastModifiedBy>
  <cp:revision>529</cp:revision>
  <dcterms:created xsi:type="dcterms:W3CDTF">2013-11-12T15:20:47Z</dcterms:created>
  <dcterms:modified xsi:type="dcterms:W3CDTF">2016-02-23T22:32:15Z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