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5"/>
  </p:notesMasterIdLst>
  <p:handoutMasterIdLst>
    <p:handoutMasterId r:id="rId36"/>
  </p:handoutMasterIdLst>
  <p:sldIdLst>
    <p:sldId id="1028" r:id="rId2"/>
    <p:sldId id="1035" r:id="rId3"/>
    <p:sldId id="1043" r:id="rId4"/>
    <p:sldId id="1044" r:id="rId5"/>
    <p:sldId id="1045" r:id="rId6"/>
    <p:sldId id="1046" r:id="rId7"/>
    <p:sldId id="1047" r:id="rId8"/>
    <p:sldId id="1048" r:id="rId9"/>
    <p:sldId id="1049" r:id="rId10"/>
    <p:sldId id="896" r:id="rId11"/>
    <p:sldId id="1050" r:id="rId12"/>
    <p:sldId id="1051" r:id="rId13"/>
    <p:sldId id="1052" r:id="rId14"/>
    <p:sldId id="1053" r:id="rId15"/>
    <p:sldId id="1054" r:id="rId16"/>
    <p:sldId id="962" r:id="rId17"/>
    <p:sldId id="1055" r:id="rId18"/>
    <p:sldId id="1056" r:id="rId19"/>
    <p:sldId id="1057" r:id="rId20"/>
    <p:sldId id="1058" r:id="rId21"/>
    <p:sldId id="1059" r:id="rId22"/>
    <p:sldId id="1060" r:id="rId23"/>
    <p:sldId id="1042" r:id="rId24"/>
    <p:sldId id="1061" r:id="rId25"/>
    <p:sldId id="1062" r:id="rId26"/>
    <p:sldId id="913" r:id="rId27"/>
    <p:sldId id="914" r:id="rId28"/>
    <p:sldId id="915" r:id="rId29"/>
    <p:sldId id="1064" r:id="rId30"/>
    <p:sldId id="1065" r:id="rId31"/>
    <p:sldId id="1066" r:id="rId32"/>
    <p:sldId id="259" r:id="rId33"/>
    <p:sldId id="1067" r:id="rId34"/>
  </p:sldIdLst>
  <p:sldSz cx="12192000" cy="685800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94698" autoAdjust="0"/>
  </p:normalViewPr>
  <p:slideViewPr>
    <p:cSldViewPr>
      <p:cViewPr varScale="1">
        <p:scale>
          <a:sx n="108" d="100"/>
          <a:sy n="108" d="100"/>
        </p:scale>
        <p:origin x="-672"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116457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282098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82334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026198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598423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39697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716174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568903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190128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58917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48087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766123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17975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193814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508380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32717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6257277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036354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946602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32</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1479214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33</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45692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65731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5344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24627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596189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052779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xfrm>
            <a:off x="381000" y="685800"/>
            <a:ext cx="6096000" cy="3429000"/>
          </a:xfrm>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34350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8467" y="20638"/>
            <a:ext cx="12192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8322733" y="626903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2117" y="6034088"/>
            <a:ext cx="10460568"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836085" y="6021388"/>
            <a:ext cx="7579783"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609600" y="1447801"/>
            <a:ext cx="109728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28600"/>
            <a:ext cx="27432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28600"/>
            <a:ext cx="80264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12192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8331200" y="626268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104648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836085" y="6021388"/>
            <a:ext cx="7579783"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609600" y="2286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609600" y="1600200"/>
            <a:ext cx="10972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609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91344" y="764704"/>
            <a:ext cx="11233248"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Habe ich den Heiligen Geist?</a:t>
            </a:r>
          </a:p>
        </p:txBody>
      </p:sp>
      <p:sp>
        <p:nvSpPr>
          <p:cNvPr id="4" name="Rectangle 3"/>
          <p:cNvSpPr txBox="1">
            <a:spLocks noChangeArrowheads="1"/>
          </p:cNvSpPr>
          <p:nvPr/>
        </p:nvSpPr>
        <p:spPr bwMode="auto">
          <a:xfrm>
            <a:off x="5449011" y="3356992"/>
            <a:ext cx="633670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dirty="0">
                <a:effectLst/>
                <a:latin typeface="Source Sans Pro" panose="020B0503030403020204" pitchFamily="34" charset="0"/>
                <a:ea typeface="Source Sans Pro" panose="020B0503030403020204" pitchFamily="34" charset="0"/>
                <a:cs typeface="+mj-cs"/>
              </a:rPr>
              <a:t>Gedanken zu Pfingsten</a:t>
            </a:r>
          </a:p>
        </p:txBody>
      </p:sp>
    </p:spTree>
    <p:extLst>
      <p:ext uri="{BB962C8B-B14F-4D97-AF65-F5344CB8AC3E}">
        <p14:creationId xmlns:p14="http://schemas.microsoft.com/office/powerpoint/2010/main" val="3418594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35360" y="476672"/>
            <a:ext cx="11017224" cy="2862322"/>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I. Der Heilige Geist lebt in mir, wenn Gott mir meine Schuld vergeben hat</a:t>
            </a:r>
          </a:p>
        </p:txBody>
      </p:sp>
    </p:spTree>
    <p:extLst>
      <p:ext uri="{BB962C8B-B14F-4D97-AF65-F5344CB8AC3E}">
        <p14:creationId xmlns:p14="http://schemas.microsoft.com/office/powerpoint/2010/main" val="3379662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11233248"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„Ändert euer Leben! Lasst euch alle taufen auf den Namen von Jesus Christus. Dann wird Gott euch eure Schuld vergeben und euch den Heiligen Geist schenken.“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824192" y="3198167"/>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Apostelgeschichte 2,38</a:t>
            </a:r>
          </a:p>
        </p:txBody>
      </p:sp>
    </p:spTree>
    <p:extLst>
      <p:ext uri="{BB962C8B-B14F-4D97-AF65-F5344CB8AC3E}">
        <p14:creationId xmlns:p14="http://schemas.microsoft.com/office/powerpoint/2010/main" val="941023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404664"/>
            <a:ext cx="10873208"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„Wenn jemand an mich glaubt, werden aus seinem Inneren, wie es in der Schrift </a:t>
            </a:r>
            <a:r>
              <a:rPr lang="de-DE" altLang="de-DE" sz="4400" dirty="0" err="1">
                <a:solidFill>
                  <a:schemeClr val="tx1"/>
                </a:solidFill>
                <a:effectLst/>
                <a:latin typeface="Source Sans Pro" panose="020B0503030403020204" pitchFamily="34" charset="0"/>
                <a:ea typeface="Source Sans Pro" panose="020B0503030403020204" pitchFamily="34" charset="0"/>
              </a:rPr>
              <a:t>heisst</a:t>
            </a:r>
            <a:r>
              <a:rPr lang="de-DE" altLang="de-DE" sz="4400" dirty="0">
                <a:solidFill>
                  <a:schemeClr val="tx1"/>
                </a:solidFill>
                <a:effectLst/>
                <a:latin typeface="Source Sans Pro" panose="020B0503030403020204" pitchFamily="34" charset="0"/>
                <a:ea typeface="Source Sans Pro" panose="020B0503030403020204" pitchFamily="34" charset="0"/>
              </a:rPr>
              <a:t>, Ströme von lebendigem Wasser </a:t>
            </a:r>
            <a:r>
              <a:rPr lang="de-DE" altLang="de-DE" sz="4400" dirty="0" err="1">
                <a:solidFill>
                  <a:schemeClr val="tx1"/>
                </a:solidFill>
                <a:effectLst/>
                <a:latin typeface="Source Sans Pro" panose="020B0503030403020204" pitchFamily="34" charset="0"/>
                <a:ea typeface="Source Sans Pro" panose="020B0503030403020204" pitchFamily="34" charset="0"/>
              </a:rPr>
              <a:t>fliessen</a:t>
            </a:r>
            <a:r>
              <a:rPr lang="de-DE" altLang="de-DE" sz="4400" dirty="0">
                <a:solidFill>
                  <a:schemeClr val="tx1"/>
                </a:solidFill>
                <a:effectLst/>
                <a:latin typeface="Source Sans Pro" panose="020B0503030403020204" pitchFamily="34" charset="0"/>
                <a:ea typeface="Source Sans Pro" panose="020B0503030403020204" pitchFamily="34" charset="0"/>
              </a:rPr>
              <a:t>.“ </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824192" y="3198167"/>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Johannes-Evangelium 7,38</a:t>
            </a:r>
          </a:p>
        </p:txBody>
      </p:sp>
    </p:spTree>
    <p:extLst>
      <p:ext uri="{BB962C8B-B14F-4D97-AF65-F5344CB8AC3E}">
        <p14:creationId xmlns:p14="http://schemas.microsoft.com/office/powerpoint/2010/main" val="2989913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404664"/>
            <a:ext cx="10873208"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„Jesus sagte das im Hinblick auf den Heiligen Geist, den die empfangen sollten,</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die an Jesus glaubten.“ </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08168" y="270892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Johannes-Evangelium 7,39</a:t>
            </a:r>
          </a:p>
        </p:txBody>
      </p:sp>
    </p:spTree>
    <p:extLst>
      <p:ext uri="{BB962C8B-B14F-4D97-AF65-F5344CB8AC3E}">
        <p14:creationId xmlns:p14="http://schemas.microsoft.com/office/powerpoint/2010/main" val="706790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332656"/>
            <a:ext cx="11593288" cy="3970318"/>
          </a:xfrm>
        </p:spPr>
        <p:txBody>
          <a:bodyPr wrap="square">
            <a:spAutoFit/>
          </a:bodyPr>
          <a:lstStyle/>
          <a:p>
            <a:pPr algn="l"/>
            <a:r>
              <a:rPr lang="de-DE" altLang="de-DE" sz="3600" dirty="0">
                <a:solidFill>
                  <a:schemeClr val="tx1"/>
                </a:solidFill>
                <a:effectLst/>
                <a:latin typeface="Source Sans Pro" panose="020B0503030403020204" pitchFamily="34" charset="0"/>
                <a:ea typeface="Source Sans Pro" panose="020B0503030403020204" pitchFamily="34" charset="0"/>
              </a:rPr>
              <a:t>„Auch ihr (Heiden) gehört jetzt zu Christus. Ihr habt die Botschaft der Wahrheit gehört, das Evangelium, das euch Rettung bringt. Und weil ihr diese Botschaft im Glauben angenommen habt, hat Gott euch – wie er es versprochen hat – durch Christus den Heiligen Geist gegeben. Damit hat er euch sein Siegel aufgedrückt, die Bestätigung dafür,</a:t>
            </a:r>
            <a:br>
              <a:rPr lang="de-DE" altLang="de-DE" sz="3600" dirty="0">
                <a:solidFill>
                  <a:schemeClr val="tx1"/>
                </a:solidFill>
                <a:effectLst/>
                <a:latin typeface="Source Sans Pro" panose="020B0503030403020204" pitchFamily="34" charset="0"/>
                <a:ea typeface="Source Sans Pro" panose="020B0503030403020204" pitchFamily="34" charset="0"/>
              </a:rPr>
            </a:br>
            <a:r>
              <a:rPr lang="de-DE" altLang="de-DE" sz="3600" dirty="0">
                <a:solidFill>
                  <a:schemeClr val="tx1"/>
                </a:solidFill>
                <a:effectLst/>
                <a:latin typeface="Source Sans Pro" panose="020B0503030403020204" pitchFamily="34" charset="0"/>
                <a:ea typeface="Source Sans Pro" panose="020B0503030403020204" pitchFamily="34" charset="0"/>
              </a:rPr>
              <a:t>dass auch ihr jetzt sein Eigentum seid.“</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752184" y="458112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Epheser-Brief 1,13</a:t>
            </a:r>
          </a:p>
        </p:txBody>
      </p:sp>
    </p:spTree>
    <p:extLst>
      <p:ext uri="{BB962C8B-B14F-4D97-AF65-F5344CB8AC3E}">
        <p14:creationId xmlns:p14="http://schemas.microsoft.com/office/powerpoint/2010/main" val="946424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19336" y="404664"/>
            <a:ext cx="11809312" cy="2554545"/>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„Der Heilige Geist ist </a:t>
            </a:r>
            <a:r>
              <a:rPr lang="de-DE" altLang="de-DE" sz="4000" dirty="0" err="1">
                <a:solidFill>
                  <a:schemeClr val="tx1"/>
                </a:solidFill>
                <a:effectLst/>
                <a:latin typeface="Source Sans Pro" panose="020B0503030403020204" pitchFamily="34" charset="0"/>
                <a:ea typeface="Source Sans Pro" panose="020B0503030403020204" pitchFamily="34" charset="0"/>
              </a:rPr>
              <a:t>gewissermassen</a:t>
            </a:r>
            <a:r>
              <a:rPr lang="de-DE" altLang="de-DE" sz="4000" dirty="0">
                <a:solidFill>
                  <a:schemeClr val="tx1"/>
                </a:solidFill>
                <a:effectLst/>
                <a:latin typeface="Source Sans Pro" panose="020B0503030403020204" pitchFamily="34" charset="0"/>
                <a:ea typeface="Source Sans Pro" panose="020B0503030403020204" pitchFamily="34" charset="0"/>
              </a:rPr>
              <a:t> eine Anzahlung, die Gott uns macht, der erste Teil unseres himmlischen Erbes; Gott verbürgt sich damit für die vollständige Erlösung derer, die sein Eigentum sind.“ </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896200" y="328498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Epheser-Brief 1,14</a:t>
            </a:r>
          </a:p>
        </p:txBody>
      </p:sp>
    </p:spTree>
    <p:extLst>
      <p:ext uri="{BB962C8B-B14F-4D97-AF65-F5344CB8AC3E}">
        <p14:creationId xmlns:p14="http://schemas.microsoft.com/office/powerpoint/2010/main" val="1975884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63352" y="476672"/>
            <a:ext cx="11377264" cy="2862322"/>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II. Der Heilige Geist lebt in mir, wenn ich die Einzigartigkeit</a:t>
            </a:r>
            <a:br>
              <a:rPr lang="de-DE" altLang="de-DE" sz="6000" dirty="0">
                <a:solidFill>
                  <a:schemeClr val="tx1"/>
                </a:solidFill>
                <a:effectLst/>
                <a:latin typeface="Source Sans Pro Black" panose="020B0803030403020204" pitchFamily="34" charset="0"/>
                <a:ea typeface="Source Sans Pro Black" panose="020B0803030403020204" pitchFamily="34" charset="0"/>
              </a:rPr>
            </a:br>
            <a:r>
              <a:rPr lang="de-DE" altLang="de-DE" sz="6000" dirty="0">
                <a:solidFill>
                  <a:schemeClr val="tx1"/>
                </a:solidFill>
                <a:effectLst/>
                <a:latin typeface="Source Sans Pro Black" panose="020B0803030403020204" pitchFamily="34" charset="0"/>
                <a:ea typeface="Source Sans Pro Black" panose="020B0803030403020204" pitchFamily="34" charset="0"/>
              </a:rPr>
              <a:t>von Jesus bezeugen kann</a:t>
            </a:r>
          </a:p>
        </p:txBody>
      </p:sp>
    </p:spTree>
    <p:extLst>
      <p:ext uri="{BB962C8B-B14F-4D97-AF65-F5344CB8AC3E}">
        <p14:creationId xmlns:p14="http://schemas.microsoft.com/office/powerpoint/2010/main" val="2592046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10873208"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„Bei niemand anderem ist Rettung zu finden; unter dem ganzen Himmel ist uns Menschen kein anderer Name gegeben, durch den wir gerettet werden können.“ </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536160" y="328498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Apostelgeschichte 4,12</a:t>
            </a:r>
          </a:p>
        </p:txBody>
      </p:sp>
    </p:spTree>
    <p:extLst>
      <p:ext uri="{BB962C8B-B14F-4D97-AF65-F5344CB8AC3E}">
        <p14:creationId xmlns:p14="http://schemas.microsoft.com/office/powerpoint/2010/main" val="3968444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9361040"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„Herr, Herr! Haben wir nicht in deinem Namen prophetisch geredet, in deinem Namen Dämonen ausgetrieben und in deinem Namen viele Wunder getan?“ </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08168" y="3452327"/>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Matthäus-Evangelium 7,22</a:t>
            </a:r>
          </a:p>
        </p:txBody>
      </p:sp>
    </p:spTree>
    <p:extLst>
      <p:ext uri="{BB962C8B-B14F-4D97-AF65-F5344CB8AC3E}">
        <p14:creationId xmlns:p14="http://schemas.microsoft.com/office/powerpoint/2010/main" val="4106863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335360" y="548680"/>
            <a:ext cx="10873208" cy="1107996"/>
          </a:xfrm>
        </p:spPr>
        <p:txBody>
          <a:bodyPr wrap="square">
            <a:spAutoFit/>
          </a:bodyPr>
          <a:lstStyle/>
          <a:p>
            <a:pPr algn="l"/>
            <a:r>
              <a:rPr lang="de-DE" altLang="de-DE" sz="6600" dirty="0">
                <a:solidFill>
                  <a:schemeClr val="tx1"/>
                </a:solidFill>
                <a:effectLst/>
                <a:latin typeface="Source Sans Pro" panose="020B0503030403020204" pitchFamily="34" charset="0"/>
                <a:ea typeface="Source Sans Pro" panose="020B0503030403020204" pitchFamily="34" charset="0"/>
              </a:rPr>
              <a:t>„Ich habe euch nie gekannt.“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80176" y="242088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Matthäus-Evangelium 7,23</a:t>
            </a:r>
          </a:p>
        </p:txBody>
      </p:sp>
    </p:spTree>
    <p:extLst>
      <p:ext uri="{BB962C8B-B14F-4D97-AF65-F5344CB8AC3E}">
        <p14:creationId xmlns:p14="http://schemas.microsoft.com/office/powerpoint/2010/main" val="208891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55340" y="260648"/>
            <a:ext cx="11881320"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„Glaubt mir: Es ist gut für euch, dass ich weggehe. Denn wenn ich nicht von euch wegginge,</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käme der Helfer nicht zu euch; wenn ich</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aber gehe, werde ich ihn zu euch senden.“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752184" y="3565753"/>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Johannes-Evangelium 16,7</a:t>
            </a:r>
          </a:p>
        </p:txBody>
      </p:sp>
    </p:spTree>
    <p:extLst>
      <p:ext uri="{BB962C8B-B14F-4D97-AF65-F5344CB8AC3E}">
        <p14:creationId xmlns:p14="http://schemas.microsoft.com/office/powerpoint/2010/main" val="531922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260648"/>
            <a:ext cx="10441160" cy="3477875"/>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Niemand, der unter der Leitung von Gottes Geist redet, wird jemals sagen: »Jesus sei verflucht!« Und umgekehrt kann niemand sagen: »Jesus ist der Herr!«, es sei denn,</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er wird vom Heiligen Geist geleitet.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824192" y="414908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Korinther-Brief 12,3</a:t>
            </a:r>
          </a:p>
        </p:txBody>
      </p:sp>
    </p:spTree>
    <p:extLst>
      <p:ext uri="{BB962C8B-B14F-4D97-AF65-F5344CB8AC3E}">
        <p14:creationId xmlns:p14="http://schemas.microsoft.com/office/powerpoint/2010/main" val="3927614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260648"/>
            <a:ext cx="10873208" cy="3477875"/>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„An folgendem Merkmal könnt ihr erkennen, ob es sich um den Geist Gottes handelt:</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Wer bekennt, dass Jesus Christus ein</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Mensch von Fleisch und Blut wurde,</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hat den Geist Gottes.“</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536160" y="386104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4,2</a:t>
            </a:r>
          </a:p>
        </p:txBody>
      </p:sp>
    </p:spTree>
    <p:extLst>
      <p:ext uri="{BB962C8B-B14F-4D97-AF65-F5344CB8AC3E}">
        <p14:creationId xmlns:p14="http://schemas.microsoft.com/office/powerpoint/2010/main" val="3837859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548680"/>
            <a:ext cx="11089232" cy="1446550"/>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„Ja, der Geist selbst bezeugt es uns in unserem Innersten, dass wir Gottes Kinder sind.“ </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752184" y="256490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Römer-Brief 8,16</a:t>
            </a:r>
          </a:p>
        </p:txBody>
      </p:sp>
    </p:spTree>
    <p:extLst>
      <p:ext uri="{BB962C8B-B14F-4D97-AF65-F5344CB8AC3E}">
        <p14:creationId xmlns:p14="http://schemas.microsoft.com/office/powerpoint/2010/main" val="710275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407368" y="404664"/>
            <a:ext cx="10945216" cy="2862322"/>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III. Der Heilige Geist lebt in mir, wenn ich geistliche Wahrheiten verstehe</a:t>
            </a:r>
          </a:p>
        </p:txBody>
      </p:sp>
    </p:spTree>
    <p:extLst>
      <p:ext uri="{BB962C8B-B14F-4D97-AF65-F5344CB8AC3E}">
        <p14:creationId xmlns:p14="http://schemas.microsoft.com/office/powerpoint/2010/main" val="1723582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260648"/>
            <a:ext cx="9433048"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„Uns hat Gott dieses Geheimnis durch seinen Geist enthüllt – durch den Geist, der alles erforscht, auch die verborgensten Gedanken Gottes.“ </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464152" y="3198167"/>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Korinther-Brief 2,10</a:t>
            </a:r>
          </a:p>
        </p:txBody>
      </p:sp>
    </p:spTree>
    <p:extLst>
      <p:ext uri="{BB962C8B-B14F-4D97-AF65-F5344CB8AC3E}">
        <p14:creationId xmlns:p14="http://schemas.microsoft.com/office/powerpoint/2010/main" val="2277647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11089232" cy="3785652"/>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„Nur Gottes Geist ist dazu imstande. Denn genauso, wie die Gedanken eines Menschen nur diesem Menschen selbst bekannt sind – und zwar durch den menschlichen Geist –, genauso kennt auch</a:t>
            </a:r>
            <a:br>
              <a:rPr lang="de-DE" altLang="de-DE" sz="4000" dirty="0">
                <a:solidFill>
                  <a:schemeClr val="tx1"/>
                </a:solidFill>
                <a:effectLst/>
                <a:latin typeface="Source Sans Pro" panose="020B0503030403020204" pitchFamily="34" charset="0"/>
                <a:ea typeface="Source Sans Pro" panose="020B0503030403020204" pitchFamily="34" charset="0"/>
              </a:rPr>
            </a:br>
            <a:r>
              <a:rPr lang="de-DE" altLang="de-DE" sz="4000" dirty="0">
                <a:solidFill>
                  <a:schemeClr val="tx1"/>
                </a:solidFill>
                <a:effectLst/>
                <a:latin typeface="Source Sans Pro" panose="020B0503030403020204" pitchFamily="34" charset="0"/>
                <a:ea typeface="Source Sans Pro" panose="020B0503030403020204" pitchFamily="34" charset="0"/>
              </a:rPr>
              <a:t>nur der Geist Gottes die Gedanken Gottes;</a:t>
            </a:r>
            <a:br>
              <a:rPr lang="de-DE" altLang="de-DE" sz="4000" dirty="0">
                <a:solidFill>
                  <a:schemeClr val="tx1"/>
                </a:solidFill>
                <a:effectLst/>
                <a:latin typeface="Source Sans Pro" panose="020B0503030403020204" pitchFamily="34" charset="0"/>
                <a:ea typeface="Source Sans Pro" panose="020B0503030403020204" pitchFamily="34" charset="0"/>
              </a:rPr>
            </a:br>
            <a:r>
              <a:rPr lang="de-DE" altLang="de-DE" sz="4000" dirty="0">
                <a:solidFill>
                  <a:schemeClr val="tx1"/>
                </a:solidFill>
                <a:effectLst/>
                <a:latin typeface="Source Sans Pro" panose="020B0503030403020204" pitchFamily="34" charset="0"/>
                <a:ea typeface="Source Sans Pro" panose="020B0503030403020204" pitchFamily="34" charset="0"/>
              </a:rPr>
              <a:t>niemand sonst hat sie je ergründet.“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752184" y="4221088"/>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Korinther-Brief 2,11</a:t>
            </a:r>
          </a:p>
        </p:txBody>
      </p:sp>
    </p:spTree>
    <p:extLst>
      <p:ext uri="{BB962C8B-B14F-4D97-AF65-F5344CB8AC3E}">
        <p14:creationId xmlns:p14="http://schemas.microsoft.com/office/powerpoint/2010/main" val="317655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WordArt 2">
            <a:extLst>
              <a:ext uri="{FF2B5EF4-FFF2-40B4-BE49-F238E27FC236}">
                <a16:creationId xmlns:a16="http://schemas.microsoft.com/office/drawing/2014/main" xmlns="" id="{BF1AFDB2-618F-6532-C321-3050CA325F5D}"/>
              </a:ext>
            </a:extLst>
          </p:cNvPr>
          <p:cNvSpPr>
            <a:spLocks noChangeArrowheads="1" noChangeShapeType="1" noTextEdit="1"/>
          </p:cNvSpPr>
          <p:nvPr/>
        </p:nvSpPr>
        <p:spPr bwMode="auto">
          <a:xfrm>
            <a:off x="5486401" y="1143000"/>
            <a:ext cx="1362075"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de-CH" sz="3600" kern="10">
                <a:ln w="9525">
                  <a:solidFill>
                    <a:srgbClr val="000000"/>
                  </a:solidFill>
                  <a:round/>
                  <a:headEnd/>
                  <a:tailEnd/>
                </a:ln>
                <a:solidFill>
                  <a:srgbClr val="FFFFFF"/>
                </a:solidFill>
                <a:latin typeface="Arial Black" panose="020B0A04020102020204" pitchFamily="34" charset="0"/>
              </a:rPr>
              <a:t>Vater</a:t>
            </a:r>
          </a:p>
        </p:txBody>
      </p:sp>
      <p:sp>
        <p:nvSpPr>
          <p:cNvPr id="798723" name="WordArt 3">
            <a:extLst>
              <a:ext uri="{FF2B5EF4-FFF2-40B4-BE49-F238E27FC236}">
                <a16:creationId xmlns:a16="http://schemas.microsoft.com/office/drawing/2014/main" xmlns="" id="{72C49E05-8FDC-3ED4-BDD9-0C16C6FA3CD5}"/>
              </a:ext>
            </a:extLst>
          </p:cNvPr>
          <p:cNvSpPr>
            <a:spLocks noChangeArrowheads="1" noChangeShapeType="1" noTextEdit="1"/>
          </p:cNvSpPr>
          <p:nvPr/>
        </p:nvSpPr>
        <p:spPr bwMode="auto">
          <a:xfrm>
            <a:off x="3962401" y="4038600"/>
            <a:ext cx="1247775"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de-CH" sz="3600" kern="10">
                <a:ln w="9525">
                  <a:solidFill>
                    <a:srgbClr val="000000"/>
                  </a:solidFill>
                  <a:round/>
                  <a:headEnd/>
                  <a:tailEnd/>
                </a:ln>
                <a:solidFill>
                  <a:srgbClr val="FFFFFF"/>
                </a:solidFill>
                <a:latin typeface="Arial Black" panose="020B0A04020102020204" pitchFamily="34" charset="0"/>
              </a:rPr>
              <a:t>Sohn</a:t>
            </a:r>
          </a:p>
        </p:txBody>
      </p:sp>
      <p:sp>
        <p:nvSpPr>
          <p:cNvPr id="798724" name="WordArt 4">
            <a:extLst>
              <a:ext uri="{FF2B5EF4-FFF2-40B4-BE49-F238E27FC236}">
                <a16:creationId xmlns:a16="http://schemas.microsoft.com/office/drawing/2014/main" xmlns="" id="{E6D0D1FC-00C9-3D64-AE3B-7D8C0C143CE9}"/>
              </a:ext>
            </a:extLst>
          </p:cNvPr>
          <p:cNvSpPr>
            <a:spLocks noChangeArrowheads="1" noChangeShapeType="1" noTextEdit="1"/>
          </p:cNvSpPr>
          <p:nvPr/>
        </p:nvSpPr>
        <p:spPr bwMode="auto">
          <a:xfrm>
            <a:off x="6629401" y="3505200"/>
            <a:ext cx="1952625" cy="1295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de-CH" sz="3600" kern="10">
                <a:ln w="9525">
                  <a:solidFill>
                    <a:srgbClr val="000000"/>
                  </a:solidFill>
                  <a:round/>
                  <a:headEnd/>
                  <a:tailEnd/>
                </a:ln>
                <a:solidFill>
                  <a:srgbClr val="FFFFFF"/>
                </a:solidFill>
                <a:latin typeface="Arial Black" panose="020B0A04020102020204" pitchFamily="34" charset="0"/>
              </a:rPr>
              <a:t>Heiliger</a:t>
            </a:r>
          </a:p>
          <a:p>
            <a:pPr algn="ctr"/>
            <a:r>
              <a:rPr lang="de-CH" sz="3600" kern="10">
                <a:ln w="9525">
                  <a:solidFill>
                    <a:srgbClr val="000000"/>
                  </a:solidFill>
                  <a:round/>
                  <a:headEnd/>
                  <a:tailEnd/>
                </a:ln>
                <a:solidFill>
                  <a:srgbClr val="FFFFFF"/>
                </a:solidFill>
                <a:latin typeface="Arial Black" panose="020B0A04020102020204" pitchFamily="34" charset="0"/>
              </a:rPr>
              <a:t>Geist</a:t>
            </a:r>
          </a:p>
        </p:txBody>
      </p:sp>
      <p:sp>
        <p:nvSpPr>
          <p:cNvPr id="798725" name="AutoShape 5">
            <a:extLst>
              <a:ext uri="{FF2B5EF4-FFF2-40B4-BE49-F238E27FC236}">
                <a16:creationId xmlns:a16="http://schemas.microsoft.com/office/drawing/2014/main" xmlns="" id="{90492A9A-E992-25CE-3A81-02C384FABDFE}"/>
              </a:ext>
            </a:extLst>
          </p:cNvPr>
          <p:cNvSpPr>
            <a:spLocks noChangeArrowheads="1"/>
          </p:cNvSpPr>
          <p:nvPr/>
        </p:nvSpPr>
        <p:spPr bwMode="auto">
          <a:xfrm>
            <a:off x="3276600" y="762000"/>
            <a:ext cx="5791200" cy="5334000"/>
          </a:xfrm>
          <a:prstGeom prst="flowChartConnector">
            <a:avLst/>
          </a:prstGeom>
          <a:noFill/>
          <a:ln w="76200">
            <a:solidFill>
              <a:srgbClr val="FFFF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Tree>
    <p:extLst>
      <p:ext uri="{BB962C8B-B14F-4D97-AF65-F5344CB8AC3E}">
        <p14:creationId xmlns:p14="http://schemas.microsoft.com/office/powerpoint/2010/main" val="4132415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WordArt 2">
            <a:extLst>
              <a:ext uri="{FF2B5EF4-FFF2-40B4-BE49-F238E27FC236}">
                <a16:creationId xmlns:a16="http://schemas.microsoft.com/office/drawing/2014/main" xmlns="" id="{3E39B4B7-42D8-E49F-5EAB-AC50B9B900E8}"/>
              </a:ext>
            </a:extLst>
          </p:cNvPr>
          <p:cNvSpPr>
            <a:spLocks noChangeArrowheads="1" noChangeShapeType="1" noTextEdit="1"/>
          </p:cNvSpPr>
          <p:nvPr/>
        </p:nvSpPr>
        <p:spPr bwMode="auto">
          <a:xfrm>
            <a:off x="5922317" y="2455119"/>
            <a:ext cx="904875" cy="4286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de-CH" sz="2400" kern="10">
                <a:ln w="9525">
                  <a:solidFill>
                    <a:srgbClr val="000000"/>
                  </a:solidFill>
                  <a:round/>
                  <a:headEnd/>
                  <a:tailEnd/>
                </a:ln>
                <a:solidFill>
                  <a:srgbClr val="FFFFFF"/>
                </a:solidFill>
                <a:latin typeface="Arial Black" panose="020B0A04020102020204" pitchFamily="34" charset="0"/>
              </a:rPr>
              <a:t>Vater</a:t>
            </a:r>
          </a:p>
        </p:txBody>
      </p:sp>
      <p:sp>
        <p:nvSpPr>
          <p:cNvPr id="799747" name="WordArt 3">
            <a:extLst>
              <a:ext uri="{FF2B5EF4-FFF2-40B4-BE49-F238E27FC236}">
                <a16:creationId xmlns:a16="http://schemas.microsoft.com/office/drawing/2014/main" xmlns="" id="{BC32C01C-0125-5EC7-6557-E6058EA5523B}"/>
              </a:ext>
            </a:extLst>
          </p:cNvPr>
          <p:cNvSpPr>
            <a:spLocks noChangeArrowheads="1" noChangeShapeType="1" noTextEdit="1"/>
          </p:cNvSpPr>
          <p:nvPr/>
        </p:nvSpPr>
        <p:spPr bwMode="auto">
          <a:xfrm>
            <a:off x="4779316" y="4664919"/>
            <a:ext cx="819150" cy="4286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de-CH" sz="2400" kern="10">
                <a:ln w="9525">
                  <a:solidFill>
                    <a:srgbClr val="000000"/>
                  </a:solidFill>
                  <a:round/>
                  <a:headEnd/>
                  <a:tailEnd/>
                </a:ln>
                <a:solidFill>
                  <a:srgbClr val="FFFFFF"/>
                </a:solidFill>
                <a:latin typeface="Arial Black" panose="020B0A04020102020204" pitchFamily="34" charset="0"/>
              </a:rPr>
              <a:t>Sohn</a:t>
            </a:r>
          </a:p>
        </p:txBody>
      </p:sp>
      <p:sp>
        <p:nvSpPr>
          <p:cNvPr id="799748" name="WordArt 4">
            <a:extLst>
              <a:ext uri="{FF2B5EF4-FFF2-40B4-BE49-F238E27FC236}">
                <a16:creationId xmlns:a16="http://schemas.microsoft.com/office/drawing/2014/main" xmlns="" id="{AAA0B399-E342-A0AC-CFF6-B2BBE5B43CF3}"/>
              </a:ext>
            </a:extLst>
          </p:cNvPr>
          <p:cNvSpPr>
            <a:spLocks noChangeArrowheads="1" noChangeShapeType="1" noTextEdit="1"/>
          </p:cNvSpPr>
          <p:nvPr/>
        </p:nvSpPr>
        <p:spPr bwMode="auto">
          <a:xfrm>
            <a:off x="6836717" y="4360118"/>
            <a:ext cx="1304925" cy="8572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de-CH" sz="2400" kern="10">
                <a:ln w="9525">
                  <a:solidFill>
                    <a:srgbClr val="000000"/>
                  </a:solidFill>
                  <a:round/>
                  <a:headEnd/>
                  <a:tailEnd/>
                </a:ln>
                <a:solidFill>
                  <a:srgbClr val="FFFFFF"/>
                </a:solidFill>
                <a:latin typeface="Arial Black" panose="020B0A04020102020204" pitchFamily="34" charset="0"/>
              </a:rPr>
              <a:t>Heiliger</a:t>
            </a:r>
          </a:p>
          <a:p>
            <a:pPr algn="ctr"/>
            <a:r>
              <a:rPr lang="de-CH" sz="2400" kern="10">
                <a:ln w="9525">
                  <a:solidFill>
                    <a:srgbClr val="000000"/>
                  </a:solidFill>
                  <a:round/>
                  <a:headEnd/>
                  <a:tailEnd/>
                </a:ln>
                <a:solidFill>
                  <a:srgbClr val="FFFFFF"/>
                </a:solidFill>
                <a:latin typeface="Arial Black" panose="020B0A04020102020204" pitchFamily="34" charset="0"/>
              </a:rPr>
              <a:t>Geist</a:t>
            </a:r>
          </a:p>
        </p:txBody>
      </p:sp>
      <p:sp>
        <p:nvSpPr>
          <p:cNvPr id="799749" name="AutoShape 5">
            <a:extLst>
              <a:ext uri="{FF2B5EF4-FFF2-40B4-BE49-F238E27FC236}">
                <a16:creationId xmlns:a16="http://schemas.microsoft.com/office/drawing/2014/main" xmlns="" id="{BDABA788-B0B5-A1D1-2A96-46F0EC34F748}"/>
              </a:ext>
            </a:extLst>
          </p:cNvPr>
          <p:cNvSpPr>
            <a:spLocks noChangeArrowheads="1"/>
          </p:cNvSpPr>
          <p:nvPr/>
        </p:nvSpPr>
        <p:spPr bwMode="auto">
          <a:xfrm>
            <a:off x="4169716" y="2074118"/>
            <a:ext cx="4419600" cy="4114800"/>
          </a:xfrm>
          <a:prstGeom prst="flowChartConnector">
            <a:avLst/>
          </a:prstGeom>
          <a:noFill/>
          <a:ln w="76200">
            <a:solidFill>
              <a:srgbClr val="FFFF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799750" name="AutoShape 6">
            <a:extLst>
              <a:ext uri="{FF2B5EF4-FFF2-40B4-BE49-F238E27FC236}">
                <a16:creationId xmlns:a16="http://schemas.microsoft.com/office/drawing/2014/main" xmlns="" id="{A7F089E9-CAC2-258C-1E15-2C0CDDE00037}"/>
              </a:ext>
            </a:extLst>
          </p:cNvPr>
          <p:cNvSpPr>
            <a:spLocks noChangeArrowheads="1"/>
          </p:cNvSpPr>
          <p:nvPr/>
        </p:nvSpPr>
        <p:spPr bwMode="auto">
          <a:xfrm>
            <a:off x="7217716" y="2455118"/>
            <a:ext cx="3962400" cy="1752600"/>
          </a:xfrm>
          <a:prstGeom prst="curvedDownArrow">
            <a:avLst>
              <a:gd name="adj1" fmla="val 45217"/>
              <a:gd name="adj2" fmla="val 90435"/>
              <a:gd name="adj3" fmla="val 33333"/>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aphicFrame>
        <p:nvGraphicFramePr>
          <p:cNvPr id="799751" name="Object 7">
            <a:extLst>
              <a:ext uri="{FF2B5EF4-FFF2-40B4-BE49-F238E27FC236}">
                <a16:creationId xmlns:a16="http://schemas.microsoft.com/office/drawing/2014/main" xmlns="" id="{4BF2C70B-B45A-83D6-E777-71A61E1F4177}"/>
              </a:ext>
            </a:extLst>
          </p:cNvPr>
          <p:cNvGraphicFramePr>
            <a:graphicFrameLocks noChangeAspect="1"/>
          </p:cNvGraphicFramePr>
          <p:nvPr>
            <p:extLst>
              <p:ext uri="{D42A27DB-BD31-4B8C-83A1-F6EECF244321}">
                <p14:modId xmlns:p14="http://schemas.microsoft.com/office/powerpoint/2010/main" val="3931949114"/>
              </p:ext>
            </p:extLst>
          </p:nvPr>
        </p:nvGraphicFramePr>
        <p:xfrm>
          <a:off x="9503717" y="3902918"/>
          <a:ext cx="1920875" cy="2838450"/>
        </p:xfrm>
        <a:graphic>
          <a:graphicData uri="http://schemas.openxmlformats.org/presentationml/2006/ole">
            <mc:AlternateContent xmlns:mc="http://schemas.openxmlformats.org/markup-compatibility/2006">
              <mc:Choice xmlns:v="urn:schemas-microsoft-com:vml" Requires="v">
                <p:oleObj spid="_x0000_s1026" name="Clip" r:id="rId3" imgW="1158120" imgH="1711080" progId="MS_ClipArt_Gallery.2">
                  <p:embed/>
                </p:oleObj>
              </mc:Choice>
              <mc:Fallback>
                <p:oleObj name="Clip" r:id="rId3" imgW="1158120" imgH="1711080" progId="MS_ClipArt_Gallery.2">
                  <p:embed/>
                  <p:pic>
                    <p:nvPicPr>
                      <p:cNvPr id="799751" name="Object 7">
                        <a:extLst>
                          <a:ext uri="{FF2B5EF4-FFF2-40B4-BE49-F238E27FC236}">
                            <a16:creationId xmlns:a16="http://schemas.microsoft.com/office/drawing/2014/main" xmlns="" id="{4BF2C70B-B45A-83D6-E777-71A61E1F41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3717" y="3902918"/>
                        <a:ext cx="1920875" cy="283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ectangle 2">
            <a:extLst>
              <a:ext uri="{FF2B5EF4-FFF2-40B4-BE49-F238E27FC236}">
                <a16:creationId xmlns:a16="http://schemas.microsoft.com/office/drawing/2014/main" xmlns="" id="{15DC4966-0C57-C04D-727B-DD5FC8E3B415}"/>
              </a:ext>
            </a:extLst>
          </p:cNvPr>
          <p:cNvSpPr txBox="1">
            <a:spLocks noChangeArrowheads="1"/>
          </p:cNvSpPr>
          <p:nvPr/>
        </p:nvSpPr>
        <p:spPr>
          <a:xfrm>
            <a:off x="335360" y="106780"/>
            <a:ext cx="10873208" cy="1938992"/>
          </a:xfrm>
          <a:prstGeom prst="rect">
            <a:avLst/>
          </a:prstGeom>
        </p:spPr>
        <p:txBody>
          <a:bodyPr wrap="square">
            <a:spAutoFit/>
          </a:bodyPr>
          <a:lst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a:r>
              <a:rPr lang="de-DE" altLang="de-DE" sz="4000" kern="0" dirty="0">
                <a:solidFill>
                  <a:schemeClr val="tx1"/>
                </a:solidFill>
                <a:effectLst/>
                <a:latin typeface="Source Sans Pro" panose="020B0503030403020204" pitchFamily="34" charset="0"/>
                <a:ea typeface="Source Sans Pro" panose="020B0503030403020204" pitchFamily="34" charset="0"/>
              </a:rPr>
              <a:t>Weil ihr nun Gottes Söhne und Töchter seid,</a:t>
            </a:r>
          </a:p>
          <a:p>
            <a:pPr algn="l"/>
            <a:r>
              <a:rPr lang="de-DE" altLang="de-DE" sz="4000" kern="0" dirty="0">
                <a:solidFill>
                  <a:schemeClr val="tx1"/>
                </a:solidFill>
                <a:effectLst/>
                <a:latin typeface="Source Sans Pro" panose="020B0503030403020204" pitchFamily="34" charset="0"/>
                <a:ea typeface="Source Sans Pro" panose="020B0503030403020204" pitchFamily="34" charset="0"/>
              </a:rPr>
              <a:t>gab Gott euch den Geist seines Sohnes ins Herz. Der ruft aus uns: »Abba! Vater!«</a:t>
            </a:r>
          </a:p>
        </p:txBody>
      </p:sp>
      <p:sp>
        <p:nvSpPr>
          <p:cNvPr id="11" name="Rectangle 3">
            <a:extLst>
              <a:ext uri="{FF2B5EF4-FFF2-40B4-BE49-F238E27FC236}">
                <a16:creationId xmlns:a16="http://schemas.microsoft.com/office/drawing/2014/main" xmlns="" id="{83F0A7B6-7FCA-9EF7-97FF-DF6A9BB1F805}"/>
              </a:ext>
            </a:extLst>
          </p:cNvPr>
          <p:cNvSpPr txBox="1">
            <a:spLocks noChangeArrowheads="1"/>
          </p:cNvSpPr>
          <p:nvPr/>
        </p:nvSpPr>
        <p:spPr bwMode="auto">
          <a:xfrm>
            <a:off x="8111486" y="1829113"/>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Galater-Brief 4,6</a:t>
            </a:r>
          </a:p>
        </p:txBody>
      </p:sp>
    </p:spTree>
    <p:extLst>
      <p:ext uri="{BB962C8B-B14F-4D97-AF65-F5344CB8AC3E}">
        <p14:creationId xmlns:p14="http://schemas.microsoft.com/office/powerpoint/2010/main" val="1764770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WordArt 2">
            <a:extLst>
              <a:ext uri="{FF2B5EF4-FFF2-40B4-BE49-F238E27FC236}">
                <a16:creationId xmlns:a16="http://schemas.microsoft.com/office/drawing/2014/main" xmlns="" id="{A03A773F-3F03-EC29-A434-FF92CF46E2EA}"/>
              </a:ext>
            </a:extLst>
          </p:cNvPr>
          <p:cNvSpPr>
            <a:spLocks noChangeArrowheads="1" noChangeShapeType="1" noTextEdit="1"/>
          </p:cNvSpPr>
          <p:nvPr/>
        </p:nvSpPr>
        <p:spPr bwMode="auto">
          <a:xfrm>
            <a:off x="8187357" y="2791545"/>
            <a:ext cx="904875" cy="4286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de-CH" sz="2400" kern="10">
                <a:ln w="9525">
                  <a:solidFill>
                    <a:srgbClr val="000000"/>
                  </a:solidFill>
                  <a:round/>
                  <a:headEnd/>
                  <a:tailEnd/>
                </a:ln>
                <a:solidFill>
                  <a:srgbClr val="FFFFFF"/>
                </a:solidFill>
                <a:latin typeface="Arial Black" panose="020B0A04020102020204" pitchFamily="34" charset="0"/>
              </a:rPr>
              <a:t>Vater</a:t>
            </a:r>
          </a:p>
        </p:txBody>
      </p:sp>
      <p:sp>
        <p:nvSpPr>
          <p:cNvPr id="800771" name="WordArt 3">
            <a:extLst>
              <a:ext uri="{FF2B5EF4-FFF2-40B4-BE49-F238E27FC236}">
                <a16:creationId xmlns:a16="http://schemas.microsoft.com/office/drawing/2014/main" xmlns="" id="{6EB7568F-57FE-05B3-4331-0BC2ED7C234F}"/>
              </a:ext>
            </a:extLst>
          </p:cNvPr>
          <p:cNvSpPr>
            <a:spLocks noChangeArrowheads="1" noChangeShapeType="1" noTextEdit="1"/>
          </p:cNvSpPr>
          <p:nvPr/>
        </p:nvSpPr>
        <p:spPr bwMode="auto">
          <a:xfrm>
            <a:off x="7044356" y="5001345"/>
            <a:ext cx="819150" cy="4286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de-CH" sz="2400" kern="10">
                <a:ln w="9525">
                  <a:solidFill>
                    <a:srgbClr val="000000"/>
                  </a:solidFill>
                  <a:round/>
                  <a:headEnd/>
                  <a:tailEnd/>
                </a:ln>
                <a:solidFill>
                  <a:srgbClr val="FFFFFF"/>
                </a:solidFill>
                <a:latin typeface="Arial Black" panose="020B0A04020102020204" pitchFamily="34" charset="0"/>
              </a:rPr>
              <a:t>Sohn</a:t>
            </a:r>
          </a:p>
        </p:txBody>
      </p:sp>
      <p:sp>
        <p:nvSpPr>
          <p:cNvPr id="800772" name="WordArt 4">
            <a:extLst>
              <a:ext uri="{FF2B5EF4-FFF2-40B4-BE49-F238E27FC236}">
                <a16:creationId xmlns:a16="http://schemas.microsoft.com/office/drawing/2014/main" xmlns="" id="{D404B0CD-9FEB-C9D6-6624-32BC4BD042E8}"/>
              </a:ext>
            </a:extLst>
          </p:cNvPr>
          <p:cNvSpPr>
            <a:spLocks noChangeArrowheads="1" noChangeShapeType="1" noTextEdit="1"/>
          </p:cNvSpPr>
          <p:nvPr/>
        </p:nvSpPr>
        <p:spPr bwMode="auto">
          <a:xfrm>
            <a:off x="9025557" y="4620344"/>
            <a:ext cx="1304925" cy="8572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de-CH" sz="2400" kern="10">
                <a:ln w="9525">
                  <a:solidFill>
                    <a:srgbClr val="000000"/>
                  </a:solidFill>
                  <a:round/>
                  <a:headEnd/>
                  <a:tailEnd/>
                </a:ln>
                <a:solidFill>
                  <a:srgbClr val="FFFFFF"/>
                </a:solidFill>
                <a:latin typeface="Arial Black" panose="020B0A04020102020204" pitchFamily="34" charset="0"/>
              </a:rPr>
              <a:t>Heiliger</a:t>
            </a:r>
          </a:p>
          <a:p>
            <a:pPr algn="ctr"/>
            <a:r>
              <a:rPr lang="de-CH" sz="2400" kern="10">
                <a:ln w="9525">
                  <a:solidFill>
                    <a:srgbClr val="000000"/>
                  </a:solidFill>
                  <a:round/>
                  <a:headEnd/>
                  <a:tailEnd/>
                </a:ln>
                <a:solidFill>
                  <a:srgbClr val="FFFFFF"/>
                </a:solidFill>
                <a:latin typeface="Arial Black" panose="020B0A04020102020204" pitchFamily="34" charset="0"/>
              </a:rPr>
              <a:t>Geist</a:t>
            </a:r>
          </a:p>
        </p:txBody>
      </p:sp>
      <p:sp>
        <p:nvSpPr>
          <p:cNvPr id="800773" name="AutoShape 5">
            <a:extLst>
              <a:ext uri="{FF2B5EF4-FFF2-40B4-BE49-F238E27FC236}">
                <a16:creationId xmlns:a16="http://schemas.microsoft.com/office/drawing/2014/main" xmlns="" id="{DBC34F79-73AF-B324-9EAE-B807810B0A8D}"/>
              </a:ext>
            </a:extLst>
          </p:cNvPr>
          <p:cNvSpPr>
            <a:spLocks noChangeArrowheads="1"/>
          </p:cNvSpPr>
          <p:nvPr/>
        </p:nvSpPr>
        <p:spPr bwMode="auto">
          <a:xfrm>
            <a:off x="6434756" y="2410544"/>
            <a:ext cx="4419600" cy="4114800"/>
          </a:xfrm>
          <a:prstGeom prst="flowChartConnector">
            <a:avLst/>
          </a:prstGeom>
          <a:noFill/>
          <a:ln w="76200">
            <a:solidFill>
              <a:srgbClr val="FFFFFF"/>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aphicFrame>
        <p:nvGraphicFramePr>
          <p:cNvPr id="800774" name="Object 6">
            <a:extLst>
              <a:ext uri="{FF2B5EF4-FFF2-40B4-BE49-F238E27FC236}">
                <a16:creationId xmlns:a16="http://schemas.microsoft.com/office/drawing/2014/main" xmlns="" id="{748DE019-5ED1-7140-C5AE-7FA9A8AF36A9}"/>
              </a:ext>
            </a:extLst>
          </p:cNvPr>
          <p:cNvGraphicFramePr>
            <a:graphicFrameLocks noChangeAspect="1"/>
          </p:cNvGraphicFramePr>
          <p:nvPr>
            <p:extLst>
              <p:ext uri="{D42A27DB-BD31-4B8C-83A1-F6EECF244321}">
                <p14:modId xmlns:p14="http://schemas.microsoft.com/office/powerpoint/2010/main" val="579736402"/>
              </p:ext>
            </p:extLst>
          </p:nvPr>
        </p:nvGraphicFramePr>
        <p:xfrm>
          <a:off x="9863757" y="3477344"/>
          <a:ext cx="1920875" cy="2838450"/>
        </p:xfrm>
        <a:graphic>
          <a:graphicData uri="http://schemas.openxmlformats.org/presentationml/2006/ole">
            <mc:AlternateContent xmlns:mc="http://schemas.openxmlformats.org/markup-compatibility/2006">
              <mc:Choice xmlns:v="urn:schemas-microsoft-com:vml" Requires="v">
                <p:oleObj spid="_x0000_s2050" name="Clip" r:id="rId3" imgW="1158120" imgH="1711080" progId="MS_ClipArt_Gallery.2">
                  <p:embed/>
                </p:oleObj>
              </mc:Choice>
              <mc:Fallback>
                <p:oleObj name="Clip" r:id="rId3" imgW="1158120" imgH="1711080" progId="MS_ClipArt_Gallery.2">
                  <p:embed/>
                  <p:pic>
                    <p:nvPicPr>
                      <p:cNvPr id="800774" name="Object 6">
                        <a:extLst>
                          <a:ext uri="{FF2B5EF4-FFF2-40B4-BE49-F238E27FC236}">
                            <a16:creationId xmlns:a16="http://schemas.microsoft.com/office/drawing/2014/main" xmlns="" id="{748DE019-5ED1-7140-C5AE-7FA9A8AF36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3757" y="3477344"/>
                        <a:ext cx="1920875" cy="2838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Rectangle 3">
            <a:extLst>
              <a:ext uri="{FF2B5EF4-FFF2-40B4-BE49-F238E27FC236}">
                <a16:creationId xmlns:a16="http://schemas.microsoft.com/office/drawing/2014/main" xmlns="" id="{4A7EC53B-A44E-6E1E-C8EF-6850F307F85B}"/>
              </a:ext>
            </a:extLst>
          </p:cNvPr>
          <p:cNvSpPr txBox="1">
            <a:spLocks noChangeArrowheads="1"/>
          </p:cNvSpPr>
          <p:nvPr/>
        </p:nvSpPr>
        <p:spPr bwMode="auto">
          <a:xfrm>
            <a:off x="2546324" y="3015679"/>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Korinther-Brief 2,12</a:t>
            </a:r>
          </a:p>
        </p:txBody>
      </p:sp>
      <p:sp>
        <p:nvSpPr>
          <p:cNvPr id="10" name="Rectangle 2">
            <a:extLst>
              <a:ext uri="{FF2B5EF4-FFF2-40B4-BE49-F238E27FC236}">
                <a16:creationId xmlns:a16="http://schemas.microsoft.com/office/drawing/2014/main" xmlns="" id="{A65ABA97-D3D1-C784-3626-7184016B4F95}"/>
              </a:ext>
            </a:extLst>
          </p:cNvPr>
          <p:cNvSpPr txBox="1">
            <a:spLocks noChangeArrowheads="1"/>
          </p:cNvSpPr>
          <p:nvPr/>
        </p:nvSpPr>
        <p:spPr>
          <a:xfrm>
            <a:off x="263352" y="126009"/>
            <a:ext cx="11593288" cy="2554545"/>
          </a:xfrm>
          <a:prstGeom prst="rect">
            <a:avLst/>
          </a:prstGeom>
        </p:spPr>
        <p:txBody>
          <a:bodyPr wrap="square">
            <a:spAutoFit/>
          </a:bodyPr>
          <a:lst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a:r>
              <a:rPr lang="de-DE" altLang="de-DE" sz="4000" kern="0" dirty="0">
                <a:solidFill>
                  <a:schemeClr val="tx1"/>
                </a:solidFill>
                <a:effectLst/>
                <a:latin typeface="Source Sans Pro" panose="020B0503030403020204" pitchFamily="34" charset="0"/>
                <a:ea typeface="Source Sans Pro" panose="020B0503030403020204" pitchFamily="34" charset="0"/>
              </a:rPr>
              <a:t>„Wir aber haben diesen Geist erhalten – den Geist,</a:t>
            </a:r>
          </a:p>
          <a:p>
            <a:pPr algn="l"/>
            <a:r>
              <a:rPr lang="de-DE" altLang="de-DE" sz="4000" kern="0" dirty="0">
                <a:solidFill>
                  <a:schemeClr val="tx1"/>
                </a:solidFill>
                <a:effectLst/>
                <a:latin typeface="Source Sans Pro" panose="020B0503030403020204" pitchFamily="34" charset="0"/>
                <a:ea typeface="Source Sans Pro" panose="020B0503030403020204" pitchFamily="34" charset="0"/>
              </a:rPr>
              <a:t>der von Gott kommt, nicht den Geist der Welt.</a:t>
            </a:r>
          </a:p>
          <a:p>
            <a:pPr algn="l"/>
            <a:r>
              <a:rPr lang="de-DE" altLang="de-DE" sz="4000" kern="0" dirty="0">
                <a:solidFill>
                  <a:schemeClr val="tx1"/>
                </a:solidFill>
                <a:effectLst/>
                <a:latin typeface="Source Sans Pro" panose="020B0503030403020204" pitchFamily="34" charset="0"/>
                <a:ea typeface="Source Sans Pro" panose="020B0503030403020204" pitchFamily="34" charset="0"/>
              </a:rPr>
              <a:t>Darum können wir auch erkennen, was Gott uns in seiner Gnade alles geschenkt hat.“</a:t>
            </a:r>
          </a:p>
        </p:txBody>
      </p:sp>
    </p:spTree>
    <p:extLst>
      <p:ext uri="{BB962C8B-B14F-4D97-AF65-F5344CB8AC3E}">
        <p14:creationId xmlns:p14="http://schemas.microsoft.com/office/powerpoint/2010/main" val="3276219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260648"/>
            <a:ext cx="10081120" cy="3477875"/>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„Ein Mensch, der Gottes Geist nicht hat, lehnt ab, was von Gottes Geist kommt; er hält es für Unsinn und ist nicht in der Lage, es zu verstehen, weil ihm ohne den Geist Gottes das nötige Urteilsvermögen fehlt.“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752184" y="393305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Korinther-Brief 2,14</a:t>
            </a:r>
          </a:p>
        </p:txBody>
      </p:sp>
    </p:spTree>
    <p:extLst>
      <p:ext uri="{BB962C8B-B14F-4D97-AF65-F5344CB8AC3E}">
        <p14:creationId xmlns:p14="http://schemas.microsoft.com/office/powerpoint/2010/main" val="1255934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11377264"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„Wenn der Heilige Geist auf euch herabkommt, werdet ihr mit seiner Kraft ausgerüstet werden, und das wird euch dazu befähigen,</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meine Zeugen zu sein.“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08168" y="3198167"/>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Apostelgeschichte 1,8</a:t>
            </a:r>
          </a:p>
        </p:txBody>
      </p:sp>
    </p:spTree>
    <p:extLst>
      <p:ext uri="{BB962C8B-B14F-4D97-AF65-F5344CB8AC3E}">
        <p14:creationId xmlns:p14="http://schemas.microsoft.com/office/powerpoint/2010/main" val="4200527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11737304"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„Wer hingegen den Geist Gottes hat, ist imstande, über alle diese Dinge angemessen zu urteilen, während er selbst von niemand, der Gottes Geist nicht hat, zutreffend beurteilt werden kann.“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896200" y="342900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Korinther-Brief 2,15</a:t>
            </a:r>
          </a:p>
        </p:txBody>
      </p:sp>
    </p:spTree>
    <p:extLst>
      <p:ext uri="{BB962C8B-B14F-4D97-AF65-F5344CB8AC3E}">
        <p14:creationId xmlns:p14="http://schemas.microsoft.com/office/powerpoint/2010/main" val="24346062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188640"/>
            <a:ext cx="10873208" cy="4154984"/>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„Wir stammen von Gott, und wer Gott kennt, hört auf uns, während der, der nicht von Gott stammt, nicht auf uns hört. Daran können wir erkennen, ob wir es mit dem Geist der Wahrheit zu tun haben oder mit dem</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Geist des Irrtums und der Lüge.“</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80176" y="4343624"/>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1. Johannes-Brief 4,6</a:t>
            </a:r>
          </a:p>
        </p:txBody>
      </p:sp>
    </p:spTree>
    <p:extLst>
      <p:ext uri="{BB962C8B-B14F-4D97-AF65-F5344CB8AC3E}">
        <p14:creationId xmlns:p14="http://schemas.microsoft.com/office/powerpoint/2010/main" val="136532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551384" y="692696"/>
            <a:ext cx="8280920" cy="1015663"/>
          </a:xfrm>
        </p:spPr>
        <p:txBody>
          <a:bodyPr wrap="square">
            <a:spAutoFit/>
          </a:bodyPr>
          <a:lstStyle/>
          <a:p>
            <a:pPr algn="l"/>
            <a:r>
              <a:rPr lang="de-DE" altLang="de-DE" sz="6000" dirty="0">
                <a:solidFill>
                  <a:schemeClr val="tx1"/>
                </a:solidFill>
                <a:effectLst/>
                <a:latin typeface="Source Sans Pro Black" panose="020B0803030403020204" pitchFamily="34" charset="0"/>
                <a:ea typeface="Source Sans Pro Black" panose="020B0803030403020204"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188640"/>
            <a:ext cx="11305256" cy="4154984"/>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„Wir stammen von Gott, und wer Gott kennt, hört auf uns, während der, der nicht von Gott stammt, nicht auf uns hört. Daran können wir erkennen, ob wir es mit dem Geist der Wahrheit zu tun haben oder mit dem Geist des Irrtums und der Lüge.“</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60893" y="429309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Johannes-Evangelium 14,23</a:t>
            </a:r>
          </a:p>
        </p:txBody>
      </p:sp>
    </p:spTree>
    <p:extLst>
      <p:ext uri="{BB962C8B-B14F-4D97-AF65-F5344CB8AC3E}">
        <p14:creationId xmlns:p14="http://schemas.microsoft.com/office/powerpoint/2010/main" val="3468888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11449272" cy="3477875"/>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„Als das Pfingstfest kam, waren wieder alle, die zu Jesus hielten, versammelt. Plötzlich gab es ein mächtiges Rauschen, wie wenn ein Sturm vom Himmel herabweht. Das Rauschen erfüllte das ganze Haus, in dem sie waren.“</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80176" y="4149080"/>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Apostelgeschichte 2,1-2</a:t>
            </a:r>
          </a:p>
        </p:txBody>
      </p:sp>
    </p:spTree>
    <p:extLst>
      <p:ext uri="{BB962C8B-B14F-4D97-AF65-F5344CB8AC3E}">
        <p14:creationId xmlns:p14="http://schemas.microsoft.com/office/powerpoint/2010/main" val="1785151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11305256" cy="4154984"/>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„Dann sahen sie etwas wie Feuer, das sich zerteilte, und auf jeden </a:t>
            </a:r>
            <a:r>
              <a:rPr lang="de-DE" altLang="de-DE" sz="4400" dirty="0" err="1">
                <a:solidFill>
                  <a:schemeClr val="tx1"/>
                </a:solidFill>
                <a:effectLst/>
                <a:latin typeface="Source Sans Pro" panose="020B0503030403020204" pitchFamily="34" charset="0"/>
                <a:ea typeface="Source Sans Pro" panose="020B0503030403020204" pitchFamily="34" charset="0"/>
              </a:rPr>
              <a:t>liess</a:t>
            </a:r>
            <a:r>
              <a:rPr lang="de-DE" altLang="de-DE" sz="4400" dirty="0">
                <a:solidFill>
                  <a:schemeClr val="tx1"/>
                </a:solidFill>
                <a:effectLst/>
                <a:latin typeface="Source Sans Pro" panose="020B0503030403020204" pitchFamily="34" charset="0"/>
                <a:ea typeface="Source Sans Pro" panose="020B0503030403020204" pitchFamily="34" charset="0"/>
              </a:rPr>
              <a:t> sich eine Flammenzunge nieder. Alle wurden vom</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Geist Gottes erfüllt und begannen in</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anderen Sprachen zu reden, jeder und jede,</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wie es ihnen der Geist Gottes eingab.“</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80176" y="479715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Apostelgeschichte 2,3-4</a:t>
            </a:r>
          </a:p>
        </p:txBody>
      </p:sp>
    </p:spTree>
    <p:extLst>
      <p:ext uri="{BB962C8B-B14F-4D97-AF65-F5344CB8AC3E}">
        <p14:creationId xmlns:p14="http://schemas.microsoft.com/office/powerpoint/2010/main" val="4247180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476672"/>
            <a:ext cx="10873208" cy="1569660"/>
          </a:xfrm>
        </p:spPr>
        <p:txBody>
          <a:bodyPr wrap="square">
            <a:spAutoFit/>
          </a:bodyPr>
          <a:lstStyle/>
          <a:p>
            <a:pPr algn="l"/>
            <a:r>
              <a:rPr lang="de-DE" altLang="de-DE" sz="4800" dirty="0">
                <a:solidFill>
                  <a:schemeClr val="tx1"/>
                </a:solidFill>
                <a:effectLst/>
                <a:latin typeface="Source Sans Pro" panose="020B0503030403020204" pitchFamily="34" charset="0"/>
                <a:ea typeface="Source Sans Pro" panose="020B0503030403020204" pitchFamily="34" charset="0"/>
              </a:rPr>
              <a:t>„Wie kommt es, dass jeder von uns sie in seiner Muttersprache reden hört?“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08168" y="2636912"/>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Apostelgeschichte 2,8</a:t>
            </a:r>
          </a:p>
        </p:txBody>
      </p:sp>
    </p:spTree>
    <p:extLst>
      <p:ext uri="{BB962C8B-B14F-4D97-AF65-F5344CB8AC3E}">
        <p14:creationId xmlns:p14="http://schemas.microsoft.com/office/powerpoint/2010/main" val="2354981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188640"/>
            <a:ext cx="10297144" cy="4401205"/>
          </a:xfrm>
        </p:spPr>
        <p:txBody>
          <a:bodyPr wrap="square">
            <a:spAutoFit/>
          </a:bodyPr>
          <a:lstStyle/>
          <a:p>
            <a:pPr algn="l"/>
            <a:r>
              <a:rPr lang="de-DE" altLang="de-DE" sz="4000" dirty="0">
                <a:solidFill>
                  <a:schemeClr val="tx1"/>
                </a:solidFill>
                <a:effectLst/>
                <a:latin typeface="Source Sans Pro" panose="020B0503030403020204" pitchFamily="34" charset="0"/>
                <a:ea typeface="Source Sans Pro" panose="020B0503030403020204" pitchFamily="34" charset="0"/>
              </a:rPr>
              <a:t>Während Petrus noch über diese Dinge sprach, kam der Heilige Geist auf alle herab, die seine Botschaft hörten. Die Gläubigen jüdischer Herkunft, die Petrus nach Cäsarea begleitet hatten, waren </a:t>
            </a:r>
            <a:r>
              <a:rPr lang="de-DE" altLang="de-DE" sz="4000" dirty="0" err="1">
                <a:solidFill>
                  <a:schemeClr val="tx1"/>
                </a:solidFill>
                <a:effectLst/>
                <a:latin typeface="Source Sans Pro" panose="020B0503030403020204" pitchFamily="34" charset="0"/>
                <a:ea typeface="Source Sans Pro" panose="020B0503030403020204" pitchFamily="34" charset="0"/>
              </a:rPr>
              <a:t>ausser</a:t>
            </a:r>
            <a:r>
              <a:rPr lang="de-DE" altLang="de-DE" sz="4000" dirty="0">
                <a:solidFill>
                  <a:schemeClr val="tx1"/>
                </a:solidFill>
                <a:effectLst/>
                <a:latin typeface="Source Sans Pro" panose="020B0503030403020204" pitchFamily="34" charset="0"/>
                <a:ea typeface="Source Sans Pro" panose="020B0503030403020204" pitchFamily="34" charset="0"/>
              </a:rPr>
              <a:t> sich vor Verwunderung, dass die Gabe Gottes, der Heilige Geist, auch über Nichtjuden ausgegossen wurde. </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08168" y="501317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Apostelgeschichte 10,44-45</a:t>
            </a:r>
          </a:p>
        </p:txBody>
      </p:sp>
    </p:spTree>
    <p:extLst>
      <p:ext uri="{BB962C8B-B14F-4D97-AF65-F5344CB8AC3E}">
        <p14:creationId xmlns:p14="http://schemas.microsoft.com/office/powerpoint/2010/main" val="130359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63352" y="332656"/>
            <a:ext cx="10873208" cy="2123658"/>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„Sie hörten nämlich, wie die Versammelten in geistgewirkten Sprachen redeten und Gott für seine </a:t>
            </a:r>
            <a:r>
              <a:rPr lang="de-DE" altLang="de-DE" sz="4400" dirty="0" err="1">
                <a:solidFill>
                  <a:schemeClr val="tx1"/>
                </a:solidFill>
                <a:effectLst/>
                <a:latin typeface="Source Sans Pro" panose="020B0503030403020204" pitchFamily="34" charset="0"/>
                <a:ea typeface="Source Sans Pro" panose="020B0503030403020204" pitchFamily="34" charset="0"/>
              </a:rPr>
              <a:t>Grösse</a:t>
            </a:r>
            <a:r>
              <a:rPr lang="de-DE" altLang="de-DE" sz="4400" dirty="0">
                <a:solidFill>
                  <a:schemeClr val="tx1"/>
                </a:solidFill>
                <a:effectLst/>
                <a:latin typeface="Source Sans Pro" panose="020B0503030403020204" pitchFamily="34" charset="0"/>
                <a:ea typeface="Source Sans Pro" panose="020B0503030403020204" pitchFamily="34" charset="0"/>
              </a:rPr>
              <a:t> priesen.“ </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608168" y="2852936"/>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Apostelgeschichte 10,46</a:t>
            </a:r>
          </a:p>
        </p:txBody>
      </p:sp>
    </p:spTree>
    <p:extLst>
      <p:ext uri="{BB962C8B-B14F-4D97-AF65-F5344CB8AC3E}">
        <p14:creationId xmlns:p14="http://schemas.microsoft.com/office/powerpoint/2010/main" val="2968522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191344" y="260648"/>
            <a:ext cx="11593288" cy="2800767"/>
          </a:xfrm>
        </p:spPr>
        <p:txBody>
          <a:bodyPr wrap="square">
            <a:spAutoFit/>
          </a:bodyPr>
          <a:lstStyle/>
          <a:p>
            <a:pPr algn="l"/>
            <a:r>
              <a:rPr lang="de-DE" altLang="de-DE" sz="4400" dirty="0">
                <a:solidFill>
                  <a:schemeClr val="tx1"/>
                </a:solidFill>
                <a:effectLst/>
                <a:latin typeface="Source Sans Pro" panose="020B0503030403020204" pitchFamily="34" charset="0"/>
                <a:ea typeface="Source Sans Pro" panose="020B0503030403020204" pitchFamily="34" charset="0"/>
              </a:rPr>
              <a:t>„Jetzt begreife ich, dass Gott keine Unterschiede macht! Er liebt alle Menschen, ganz gleich,</a:t>
            </a:r>
            <a:br>
              <a:rPr lang="de-DE" altLang="de-DE" sz="4400" dirty="0">
                <a:solidFill>
                  <a:schemeClr val="tx1"/>
                </a:solidFill>
                <a:effectLst/>
                <a:latin typeface="Source Sans Pro" panose="020B0503030403020204" pitchFamily="34" charset="0"/>
                <a:ea typeface="Source Sans Pro" panose="020B0503030403020204" pitchFamily="34" charset="0"/>
              </a:rPr>
            </a:br>
            <a:r>
              <a:rPr lang="de-DE" altLang="de-DE" sz="4400" dirty="0">
                <a:solidFill>
                  <a:schemeClr val="tx1"/>
                </a:solidFill>
                <a:effectLst/>
                <a:latin typeface="Source Sans Pro" panose="020B0503030403020204" pitchFamily="34" charset="0"/>
                <a:ea typeface="Source Sans Pro" panose="020B0503030403020204" pitchFamily="34" charset="0"/>
              </a:rPr>
              <a:t>zu welchem Volk sie gehören, wenn sie ihn nur ernst nehmen und tun, was vor ihm recht ist.“</a:t>
            </a:r>
          </a:p>
        </p:txBody>
      </p:sp>
      <p:sp>
        <p:nvSpPr>
          <p:cNvPr id="4" name="Rectangle 3">
            <a:extLst>
              <a:ext uri="{FF2B5EF4-FFF2-40B4-BE49-F238E27FC236}">
                <a16:creationId xmlns:a16="http://schemas.microsoft.com/office/drawing/2014/main" xmlns="" id="{E70E3E0A-2302-4435-91B2-3A561C727EA9}"/>
              </a:ext>
            </a:extLst>
          </p:cNvPr>
          <p:cNvSpPr txBox="1">
            <a:spLocks noChangeArrowheads="1"/>
          </p:cNvSpPr>
          <p:nvPr/>
        </p:nvSpPr>
        <p:spPr bwMode="auto">
          <a:xfrm>
            <a:off x="7896200" y="3819913"/>
            <a:ext cx="3888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dirty="0">
                <a:effectLst/>
                <a:latin typeface="Source Sans Pro" panose="020B0503030403020204" pitchFamily="34" charset="0"/>
                <a:ea typeface="Source Sans Pro" panose="020B0503030403020204" pitchFamily="34" charset="0"/>
                <a:cs typeface="+mj-cs"/>
              </a:rPr>
              <a:t>Apostelgeschichte 10,34-35</a:t>
            </a:r>
          </a:p>
        </p:txBody>
      </p:sp>
    </p:spTree>
    <p:extLst>
      <p:ext uri="{BB962C8B-B14F-4D97-AF65-F5344CB8AC3E}">
        <p14:creationId xmlns:p14="http://schemas.microsoft.com/office/powerpoint/2010/main" val="3355546284"/>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1004</Words>
  <Application>Microsoft Office PowerPoint</Application>
  <PresentationFormat>Benutzerdefiniert</PresentationFormat>
  <Paragraphs>105</Paragraphs>
  <Slides>33</Slides>
  <Notes>30</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33</vt:i4>
      </vt:variant>
    </vt:vector>
  </HeadingPairs>
  <TitlesOfParts>
    <vt:vector size="35" baseType="lpstr">
      <vt:lpstr>Designvorlage 'Berggipfel'</vt:lpstr>
      <vt:lpstr>Clip</vt:lpstr>
      <vt:lpstr>Habe ich den Heiligen Geist?</vt:lpstr>
      <vt:lpstr>„Glaubt mir: Es ist gut für euch, dass ich weggehe. Denn wenn ich nicht von euch wegginge, käme der Helfer nicht zu euch; wenn ich aber gehe, werde ich ihn zu euch senden.“</vt:lpstr>
      <vt:lpstr>„Wenn der Heilige Geist auf euch herabkommt, werdet ihr mit seiner Kraft ausgerüstet werden, und das wird euch dazu befähigen, meine Zeugen zu sein.“</vt:lpstr>
      <vt:lpstr>„Als das Pfingstfest kam, waren wieder alle, die zu Jesus hielten, versammelt. Plötzlich gab es ein mächtiges Rauschen, wie wenn ein Sturm vom Himmel herabweht. Das Rauschen erfüllte das ganze Haus, in dem sie waren.“</vt:lpstr>
      <vt:lpstr>„Dann sahen sie etwas wie Feuer, das sich zerteilte, und auf jeden liess sich eine Flammenzunge nieder. Alle wurden vom Geist Gottes erfüllt und begannen in anderen Sprachen zu reden, jeder und jede, wie es ihnen der Geist Gottes eingab.“</vt:lpstr>
      <vt:lpstr>„Wie kommt es, dass jeder von uns sie in seiner Muttersprache reden hört?“</vt:lpstr>
      <vt:lpstr>Während Petrus noch über diese Dinge sprach, kam der Heilige Geist auf alle herab, die seine Botschaft hörten. Die Gläubigen jüdischer Herkunft, die Petrus nach Cäsarea begleitet hatten, waren ausser sich vor Verwunderung, dass die Gabe Gottes, der Heilige Geist, auch über Nichtjuden ausgegossen wurde. </vt:lpstr>
      <vt:lpstr>„Sie hörten nämlich, wie die Versammelten in geistgewirkten Sprachen redeten und Gott für seine Grösse priesen.“ </vt:lpstr>
      <vt:lpstr>„Jetzt begreife ich, dass Gott keine Unterschiede macht! Er liebt alle Menschen, ganz gleich, zu welchem Volk sie gehören, wenn sie ihn nur ernst nehmen und tun, was vor ihm recht ist.“</vt:lpstr>
      <vt:lpstr>I. Der Heilige Geist lebt in mir, wenn Gott mir meine Schuld vergeben hat</vt:lpstr>
      <vt:lpstr>„Ändert euer Leben! Lasst euch alle taufen auf den Namen von Jesus Christus. Dann wird Gott euch eure Schuld vergeben und euch den Heiligen Geist schenken.“</vt:lpstr>
      <vt:lpstr>„Wenn jemand an mich glaubt, werden aus seinem Inneren, wie es in der Schrift heisst, Ströme von lebendigem Wasser fliessen.“ </vt:lpstr>
      <vt:lpstr>„Jesus sagte das im Hinblick auf den Heiligen Geist, den die empfangen sollten, die an Jesus glaubten.“ </vt:lpstr>
      <vt:lpstr>„Auch ihr (Heiden) gehört jetzt zu Christus. Ihr habt die Botschaft der Wahrheit gehört, das Evangelium, das euch Rettung bringt. Und weil ihr diese Botschaft im Glauben angenommen habt, hat Gott euch – wie er es versprochen hat – durch Christus den Heiligen Geist gegeben. Damit hat er euch sein Siegel aufgedrückt, die Bestätigung dafür, dass auch ihr jetzt sein Eigentum seid.“</vt:lpstr>
      <vt:lpstr>„Der Heilige Geist ist gewissermassen eine Anzahlung, die Gott uns macht, der erste Teil unseres himmlischen Erbes; Gott verbürgt sich damit für die vollständige Erlösung derer, die sein Eigentum sind.“ </vt:lpstr>
      <vt:lpstr>II. Der Heilige Geist lebt in mir, wenn ich die Einzigartigkeit von Jesus bezeugen kann</vt:lpstr>
      <vt:lpstr>„Bei niemand anderem ist Rettung zu finden; unter dem ganzen Himmel ist uns Menschen kein anderer Name gegeben, durch den wir gerettet werden können.“ </vt:lpstr>
      <vt:lpstr>„Herr, Herr! Haben wir nicht in deinem Namen prophetisch geredet, in deinem Namen Dämonen ausgetrieben und in deinem Namen viele Wunder getan?“ </vt:lpstr>
      <vt:lpstr>„Ich habe euch nie gekannt.“</vt:lpstr>
      <vt:lpstr>Niemand, der unter der Leitung von Gottes Geist redet, wird jemals sagen: »Jesus sei verflucht!« Und umgekehrt kann niemand sagen: »Jesus ist der Herr!«, es sei denn, er wird vom Heiligen Geist geleitet.</vt:lpstr>
      <vt:lpstr>„An folgendem Merkmal könnt ihr erkennen, ob es sich um den Geist Gottes handelt: Wer bekennt, dass Jesus Christus ein Mensch von Fleisch und Blut wurde, hat den Geist Gottes.“</vt:lpstr>
      <vt:lpstr>„Ja, der Geist selbst bezeugt es uns in unserem Innersten, dass wir Gottes Kinder sind.“ </vt:lpstr>
      <vt:lpstr>III. Der Heilige Geist lebt in mir, wenn ich geistliche Wahrheiten verstehe</vt:lpstr>
      <vt:lpstr>„Uns hat Gott dieses Geheimnis durch seinen Geist enthüllt – durch den Geist, der alles erforscht, auch die verborgensten Gedanken Gottes.“ </vt:lpstr>
      <vt:lpstr>„Nur Gottes Geist ist dazu imstande. Denn genauso, wie die Gedanken eines Menschen nur diesem Menschen selbst bekannt sind – und zwar durch den menschlichen Geist –, genauso kennt auch nur der Geist Gottes die Gedanken Gottes; niemand sonst hat sie je ergründet.“</vt:lpstr>
      <vt:lpstr>PowerPoint-Präsentation</vt:lpstr>
      <vt:lpstr>PowerPoint-Präsentation</vt:lpstr>
      <vt:lpstr>PowerPoint-Präsentation</vt:lpstr>
      <vt:lpstr>„Ein Mensch, der Gottes Geist nicht hat, lehnt ab, was von Gottes Geist kommt; er hält es für Unsinn und ist nicht in der Lage, es zu verstehen, weil ihm ohne den Geist Gottes das nötige Urteilsvermögen fehlt.“</vt:lpstr>
      <vt:lpstr>„Wer hingegen den Geist Gottes hat, ist imstande, über alle diese Dinge angemessen zu urteilen, während er selbst von niemand, der Gottes Geist nicht hat, zutreffend beurteilt werden kann.“</vt:lpstr>
      <vt:lpstr>„Wir stammen von Gott, und wer Gott kennt, hört auf uns, während der, der nicht von Gott stammt, nicht auf uns hört. Daran können wir erkennen, ob wir es mit dem Geist der Wahrheit zu tun haben oder mit dem Geist des Irrtums und der Lüge.“</vt:lpstr>
      <vt:lpstr>Schlussgedanke</vt:lpstr>
      <vt:lpstr>„Wir stammen von Gott, und wer Gott kennt, hört auf uns, während der, der nicht von Gott stammt, nicht auf uns hört. Daran können wir erkennen, ob wir es mit dem Geist der Wahrheit zu tun haben oder mit dem Geist des Irrtums und der Lüge.“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Habe ich den Heiligen Geist? - Gedanken zu Pfingsten - Folien</dc:title>
  <dc:creator>Jürg Birnstiel</dc:creator>
  <cp:lastModifiedBy>Me</cp:lastModifiedBy>
  <cp:revision>790</cp:revision>
  <dcterms:created xsi:type="dcterms:W3CDTF">2013-11-12T15:20:47Z</dcterms:created>
  <dcterms:modified xsi:type="dcterms:W3CDTF">2022-11-14T17:37:51Z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