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4"/>
  </p:notesMasterIdLst>
  <p:sldIdLst>
    <p:sldId id="256" r:id="rId3"/>
    <p:sldId id="864" r:id="rId4"/>
    <p:sldId id="430" r:id="rId5"/>
    <p:sldId id="962" r:id="rId6"/>
    <p:sldId id="943" r:id="rId7"/>
    <p:sldId id="963" r:id="rId8"/>
    <p:sldId id="918" r:id="rId9"/>
    <p:sldId id="964" r:id="rId10"/>
    <p:sldId id="965" r:id="rId11"/>
    <p:sldId id="966" r:id="rId12"/>
    <p:sldId id="946" r:id="rId13"/>
    <p:sldId id="967" r:id="rId14"/>
    <p:sldId id="968" r:id="rId15"/>
    <p:sldId id="969" r:id="rId16"/>
    <p:sldId id="970" r:id="rId17"/>
    <p:sldId id="971" r:id="rId18"/>
    <p:sldId id="263" r:id="rId19"/>
    <p:sldId id="959" r:id="rId20"/>
    <p:sldId id="972" r:id="rId21"/>
    <p:sldId id="961" r:id="rId22"/>
    <p:sldId id="325" r:id="rId23"/>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433569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42844" y="383425"/>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Wie entdecke ich meine Gaben?</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178786" y="3645024"/>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Ich bin begabt!                                                (Teil 2/4)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06754"/>
            <a:ext cx="8784976"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„Vielmehr soll er gastfreundlich sein, das Gute lieben, sich verantwortungsbewusst und gerecht verhalten, sich in allem von der Ehrfurcht vor Gott leiten lassen und sich durch Selbstdisziplin auszeichnen.“</a:t>
            </a:r>
          </a:p>
        </p:txBody>
      </p:sp>
      <p:sp>
        <p:nvSpPr>
          <p:cNvPr id="744451" name="Rectangle 3"/>
          <p:cNvSpPr>
            <a:spLocks noChangeArrowheads="1"/>
          </p:cNvSpPr>
          <p:nvPr/>
        </p:nvSpPr>
        <p:spPr bwMode="auto">
          <a:xfrm>
            <a:off x="4067943" y="5373216"/>
            <a:ext cx="4511675"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Titus-Brief 1,8</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extLst>
      <p:ext uri="{BB962C8B-B14F-4D97-AF65-F5344CB8AC3E}">
        <p14:creationId xmlns:p14="http://schemas.microsoft.com/office/powerpoint/2010/main" val="372677027"/>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5667" y="44624"/>
            <a:ext cx="8786813"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„Ich habe euch vor Augen geführt, Geschwister, wie gross Gottes Erbarmen ist. Die einzige angemessene Antwort darauf ist die, dass ihr euch mit eurem ganzen Leben Gott zur Verfügung stellt und euch ihm als ein lebendiges und heiliges Opfer darbringt, an dem er Freude hat. Das ist der wahre Gottesdienst, und dazu fordere ich euch auf.“ </a:t>
            </a:r>
          </a:p>
        </p:txBody>
      </p:sp>
      <p:sp>
        <p:nvSpPr>
          <p:cNvPr id="744451" name="Rectangle 3"/>
          <p:cNvSpPr>
            <a:spLocks noChangeArrowheads="1"/>
          </p:cNvSpPr>
          <p:nvPr/>
        </p:nvSpPr>
        <p:spPr bwMode="auto">
          <a:xfrm>
            <a:off x="3275856" y="4437112"/>
            <a:ext cx="5447779"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12,1</a:t>
            </a:r>
            <a:endParaRPr lang="de-CH" sz="32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06754"/>
            <a:ext cx="8786813"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„Richtet euch nicht länger nach den Massstäben dieser Welt, sondern lernt, in einer neuen Weise zu denken, damit ihr verändert werdet und beurteilen könnt, ob etwas Gottes Wille ist – ob es gut ist, ob Gott Freude daran hat und ob es vollkommen ist.“</a:t>
            </a:r>
          </a:p>
        </p:txBody>
      </p:sp>
      <p:sp>
        <p:nvSpPr>
          <p:cNvPr id="744451" name="Rectangle 3"/>
          <p:cNvSpPr>
            <a:spLocks noChangeArrowheads="1"/>
          </p:cNvSpPr>
          <p:nvPr/>
        </p:nvSpPr>
        <p:spPr bwMode="auto">
          <a:xfrm>
            <a:off x="3347864" y="4428401"/>
            <a:ext cx="5447779"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12,2</a:t>
            </a:r>
            <a:endParaRPr lang="de-CH" sz="32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Tree>
    <p:extLst>
      <p:ext uri="{BB962C8B-B14F-4D97-AF65-F5344CB8AC3E}">
        <p14:creationId xmlns:p14="http://schemas.microsoft.com/office/powerpoint/2010/main" val="2728061541"/>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35496" y="44624"/>
            <a:ext cx="9109075" cy="341632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a:ln>
                  <a:solidFill>
                    <a:srgbClr val="000000"/>
                  </a:solidFill>
                </a:ln>
                <a:solidFill>
                  <a:srgbClr val="FFFFFF"/>
                </a:solidFill>
                <a:latin typeface="+mj-lt"/>
              </a:rPr>
              <a:t>„Hält sich jemand unter euch für weise und verständig? Dann soll er zeigen, dass er das auch tatsächlich ist, indem er ein vorbildliches Leben führt und Dinge tut, die von Weisheit und Bescheidenheit zeugen.“ </a:t>
            </a:r>
          </a:p>
        </p:txBody>
      </p:sp>
      <p:sp>
        <p:nvSpPr>
          <p:cNvPr id="676867" name="Rectangle 3"/>
          <p:cNvSpPr>
            <a:spLocks noChangeArrowheads="1"/>
          </p:cNvSpPr>
          <p:nvPr/>
        </p:nvSpPr>
        <p:spPr bwMode="auto">
          <a:xfrm>
            <a:off x="2483768" y="4849996"/>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Jakobus-Brief 3,13</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500694" y="6215082"/>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320053144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1569660"/>
          </a:xfrm>
          <a:noFill/>
          <a:ln/>
        </p:spPr>
        <p:txBody>
          <a:bodyPr anchor="t">
            <a:spAutoFit/>
          </a:bodyPr>
          <a:lstStyle/>
          <a:p>
            <a:pPr marL="1117600" indent="-1117600" algn="l"/>
            <a:r>
              <a:rPr lang="de-DE" sz="6000" dirty="0" smtClean="0">
                <a:ln>
                  <a:solidFill>
                    <a:schemeClr val="accent3">
                      <a:lumMod val="10000"/>
                    </a:schemeClr>
                  </a:solidFill>
                </a:ln>
                <a:solidFill>
                  <a:schemeClr val="bg1"/>
                </a:solidFill>
              </a:rPr>
              <a:t>III</a:t>
            </a:r>
            <a:r>
              <a:rPr lang="de-DE" sz="6000" smtClean="0">
                <a:ln>
                  <a:solidFill>
                    <a:schemeClr val="accent3">
                      <a:lumMod val="10000"/>
                    </a:schemeClr>
                  </a:solidFill>
                </a:ln>
                <a:solidFill>
                  <a:schemeClr val="bg1"/>
                </a:solidFill>
              </a:rPr>
              <a:t>. Die </a:t>
            </a:r>
            <a:r>
              <a:rPr lang="de-DE" sz="6000" dirty="0" smtClean="0">
                <a:ln>
                  <a:solidFill>
                    <a:schemeClr val="accent3">
                      <a:lumMod val="10000"/>
                    </a:schemeClr>
                  </a:solidFill>
                </a:ln>
                <a:solidFill>
                  <a:schemeClr val="bg1"/>
                </a:solidFill>
              </a:rPr>
              <a:t>Haltung bei der Entdeckungsreise</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407406266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4000" b="-4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37" y="84688"/>
            <a:ext cx="9109075" cy="341632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a:ln>
                  <a:solidFill>
                    <a:srgbClr val="000000"/>
                  </a:solidFill>
                </a:ln>
                <a:solidFill>
                  <a:srgbClr val="FFFFFF"/>
                </a:solidFill>
                <a:latin typeface="+mj-lt"/>
              </a:rPr>
              <a:t>„Geschwister, ihr seid zur Freiheit berufen! Doch gebraucht eure Freiheit nicht als Vorwand, um die Wünsche eurer selbstsüchtigen Natur zu befriedigen, sondern dient einander in Liebe.“</a:t>
            </a:r>
          </a:p>
        </p:txBody>
      </p:sp>
      <p:sp>
        <p:nvSpPr>
          <p:cNvPr id="676867" name="Rectangle 3"/>
          <p:cNvSpPr>
            <a:spLocks noChangeArrowheads="1"/>
          </p:cNvSpPr>
          <p:nvPr/>
        </p:nvSpPr>
        <p:spPr bwMode="auto">
          <a:xfrm>
            <a:off x="2627312" y="4437112"/>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Galater-Brief 5,13</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500694" y="6215082"/>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61572665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179512" y="44624"/>
            <a:ext cx="8784976" cy="286232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a:ln>
                  <a:solidFill>
                    <a:srgbClr val="000000"/>
                  </a:solidFill>
                </a:ln>
                <a:solidFill>
                  <a:srgbClr val="FFFFFF"/>
                </a:solidFill>
                <a:latin typeface="+mj-lt"/>
              </a:rPr>
              <a:t>„Jeder soll den anderen mit der Gabe dienen, die er von Gott bekommen hat. Wenn ihr das tut, erweist ihr euch als gute Verwalter der Gnade, die Gott uns in so vielfältiger Weise schenkt.“</a:t>
            </a:r>
          </a:p>
        </p:txBody>
      </p:sp>
      <p:sp>
        <p:nvSpPr>
          <p:cNvPr id="676867" name="Rectangle 3"/>
          <p:cNvSpPr>
            <a:spLocks noChangeArrowheads="1"/>
          </p:cNvSpPr>
          <p:nvPr/>
        </p:nvSpPr>
        <p:spPr bwMode="auto">
          <a:xfrm>
            <a:off x="179512" y="3481844"/>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l">
              <a:spcBef>
                <a:spcPct val="50000"/>
              </a:spcBef>
            </a:pPr>
            <a:r>
              <a:rPr lang="de-CH" sz="2800" dirty="0" smtClean="0">
                <a:ln>
                  <a:solidFill>
                    <a:srgbClr val="000000"/>
                  </a:solidFill>
                </a:ln>
                <a:solidFill>
                  <a:srgbClr val="FFFFFF"/>
                </a:solidFill>
                <a:latin typeface="Arial Rounded MT Bold" pitchFamily="34" charset="0"/>
              </a:rPr>
              <a:t>1.Petrus-Brief 4,10</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220072" y="6453336"/>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93712292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5667" y="114885"/>
            <a:ext cx="7850709"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„Worin auch immer eure Arbeit besteht – tut sie mit ganzer Hingabe, denn letztlich dient ihr nicht Menschen, sondern dem Herrn.“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139952" y="3212976"/>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Kolosser-Brief 3,23</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5667" y="44624"/>
            <a:ext cx="8210749"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„Ihr könnt sicher sein, dass ihr von ihm einen Lohn bekommt – das Erbe, das er im Himmel für euch bereithält. Darum dient ihm, Christus, dem Herrn!“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067944" y="3429000"/>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Kolosser-Brief 3,24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2788244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36496"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„Jedem Einzelnen von uns hat Christus einen Anteil an den Gaben gegeben, die er in seiner Gnade schenkt; jedem hat er seine Gnade in einem bestimmten Mass zugeteilt.“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524821" y="4869160"/>
            <a:ext cx="4511675"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6,23</a:t>
            </a:r>
            <a:endParaRPr lang="de-CH" sz="32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0266" y="44624"/>
            <a:ext cx="803012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„Lasst in eurem Eifer nicht nach, sondern lasst das Feuer des Heiligen Geistes in euch immer stärker </a:t>
            </a:r>
            <a:r>
              <a:rPr lang="de-CH" sz="4000" kern="1200" dirty="0" smtClean="0">
                <a:ln>
                  <a:solidFill>
                    <a:srgbClr val="000000"/>
                  </a:solidFill>
                </a:ln>
                <a:ea typeface="+mn-ea"/>
                <a:cs typeface="+mn-cs"/>
              </a:rPr>
              <a:t>werden.</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Dient </a:t>
            </a:r>
            <a:r>
              <a:rPr lang="de-CH" sz="4000" kern="1200" dirty="0">
                <a:ln>
                  <a:solidFill>
                    <a:srgbClr val="000000"/>
                  </a:solidFill>
                </a:ln>
                <a:ea typeface="+mn-ea"/>
                <a:cs typeface="+mn-cs"/>
              </a:rPr>
              <a:t>dem Herrn.“</a:t>
            </a:r>
          </a:p>
        </p:txBody>
      </p:sp>
      <p:sp>
        <p:nvSpPr>
          <p:cNvPr id="744451" name="Rectangle 3"/>
          <p:cNvSpPr>
            <a:spLocks noChangeArrowheads="1"/>
          </p:cNvSpPr>
          <p:nvPr/>
        </p:nvSpPr>
        <p:spPr bwMode="auto">
          <a:xfrm>
            <a:off x="3851920" y="3301473"/>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12,11</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a:t>
            </a:r>
            <a:r>
              <a:rPr lang="de-CH" sz="1200" smtClean="0">
                <a:solidFill>
                  <a:schemeClr val="bg1"/>
                </a:solidFill>
              </a:rPr>
              <a:t>bin begabt!</a:t>
            </a:r>
            <a:endParaRPr lang="de-CH" sz="12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512" y="188913"/>
            <a:ext cx="8856984" cy="1569660"/>
          </a:xfrm>
          <a:noFill/>
        </p:spPr>
        <p:txBody>
          <a:bodyPr wrap="square" anchor="t">
            <a:spAutoFit/>
          </a:bodyPr>
          <a:lstStyle/>
          <a:p>
            <a:pPr algn="l"/>
            <a:r>
              <a:rPr lang="de-DE" sz="6000" dirty="0" smtClean="0">
                <a:ln>
                  <a:solidFill>
                    <a:schemeClr val="accent3">
                      <a:lumMod val="10000"/>
                    </a:schemeClr>
                  </a:solidFill>
                </a:ln>
                <a:solidFill>
                  <a:schemeClr val="bg1"/>
                </a:solidFill>
              </a:rPr>
              <a:t>I. Die Ausstattung für </a:t>
            </a:r>
            <a:br>
              <a:rPr lang="de-DE" sz="6000" dirty="0" smtClean="0">
                <a:ln>
                  <a:solidFill>
                    <a:schemeClr val="accent3">
                      <a:lumMod val="10000"/>
                    </a:schemeClr>
                  </a:solidFill>
                </a:ln>
                <a:solidFill>
                  <a:schemeClr val="bg1"/>
                </a:solidFill>
              </a:rPr>
            </a:br>
            <a:r>
              <a:rPr lang="de-DE" sz="6000" dirty="0" smtClean="0">
                <a:ln>
                  <a:solidFill>
                    <a:schemeClr val="accent3">
                      <a:lumMod val="10000"/>
                    </a:schemeClr>
                  </a:solidFill>
                </a:ln>
                <a:solidFill>
                  <a:schemeClr val="bg1"/>
                </a:solidFill>
              </a:rPr>
              <a:t>   die Entdeckungsreise</a:t>
            </a:r>
            <a:endParaRPr lang="de-CH" sz="6000"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Ich bin begabt!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106908" y="44624"/>
            <a:ext cx="8785572" cy="378565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4000" dirty="0">
                <a:ln>
                  <a:solidFill>
                    <a:srgbClr val="000000"/>
                  </a:solidFill>
                </a:ln>
                <a:solidFill>
                  <a:srgbClr val="FFFFFF"/>
                </a:solidFill>
                <a:latin typeface="+mj-lt"/>
              </a:rPr>
              <a:t>„Kehrt um und jeder von euch lasse sich auf den Namen von Jesus Christus taufen! Dann wird Gott euch eure Sünden vergeben, und ihr werdet seine Gabe, den Heiligen Geist, bekommen.“</a:t>
            </a:r>
          </a:p>
        </p:txBody>
      </p:sp>
      <p:sp>
        <p:nvSpPr>
          <p:cNvPr id="676867" name="Rectangle 3"/>
          <p:cNvSpPr>
            <a:spLocks noChangeArrowheads="1"/>
          </p:cNvSpPr>
          <p:nvPr/>
        </p:nvSpPr>
        <p:spPr bwMode="auto">
          <a:xfrm>
            <a:off x="2339752" y="4005064"/>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Apostelgeschichte 2,38</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500694" y="6215082"/>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2511819507"/>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84976"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„Denkt an die Zeit, als ihr noch nicht an Christus geglaubt habt: Damals habt ihr euch ständig irreführen und dazu hinreissen lassen, den Götzen zu dienen – Götzenbildern, die nicht einmal reden können.“</a:t>
            </a:r>
          </a:p>
        </p:txBody>
      </p:sp>
      <p:sp>
        <p:nvSpPr>
          <p:cNvPr id="744451" name="Rectangle 3"/>
          <p:cNvSpPr>
            <a:spLocks noChangeArrowheads="1"/>
          </p:cNvSpPr>
          <p:nvPr/>
        </p:nvSpPr>
        <p:spPr bwMode="auto">
          <a:xfrm>
            <a:off x="4308797" y="4345940"/>
            <a:ext cx="4511675"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12,2</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56813"/>
            <a:ext cx="8424936"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„Deshalb weise ich euch auf Folgendes hin: Niemand, der unter der Leitung von Gottes Geist redet, wird jemals sagen: »Jesus sei verflucht!« Und umgekehrt kann niemand sagen: »Jesus ist der Herr!«, es sei denn, er wird vom Heiligen Geist geleitet.“</a:t>
            </a:r>
          </a:p>
        </p:txBody>
      </p:sp>
      <p:sp>
        <p:nvSpPr>
          <p:cNvPr id="744451" name="Rectangle 3"/>
          <p:cNvSpPr>
            <a:spLocks noChangeArrowheads="1"/>
          </p:cNvSpPr>
          <p:nvPr/>
        </p:nvSpPr>
        <p:spPr bwMode="auto">
          <a:xfrm>
            <a:off x="4308797" y="4705980"/>
            <a:ext cx="4511675"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12,3</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extLst>
      <p:ext uri="{BB962C8B-B14F-4D97-AF65-F5344CB8AC3E}">
        <p14:creationId xmlns:p14="http://schemas.microsoft.com/office/powerpoint/2010/main" val="46601625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2308324"/>
          </a:xfrm>
          <a:noFill/>
          <a:ln/>
        </p:spPr>
        <p:txBody>
          <a:bodyPr anchor="t">
            <a:spAutoFit/>
          </a:bodyPr>
          <a:lstStyle/>
          <a:p>
            <a:pPr marL="1117600" indent="-1117600" algn="l"/>
            <a:r>
              <a:rPr lang="de-DE" sz="6000" dirty="0">
                <a:ln>
                  <a:solidFill>
                    <a:schemeClr val="accent3">
                      <a:lumMod val="10000"/>
                    </a:schemeClr>
                  </a:solidFill>
                </a:ln>
                <a:solidFill>
                  <a:schemeClr val="bg1"/>
                </a:solidFill>
              </a:rPr>
              <a:t>II.  </a:t>
            </a:r>
            <a:r>
              <a:rPr lang="de-DE" sz="6000" dirty="0" smtClean="0">
                <a:ln>
                  <a:solidFill>
                    <a:schemeClr val="accent3">
                      <a:lumMod val="10000"/>
                    </a:schemeClr>
                  </a:solidFill>
                </a:ln>
                <a:solidFill>
                  <a:schemeClr val="bg1"/>
                </a:solidFill>
              </a:rPr>
              <a:t>Die Voraussetzung auf der Entdeckungsreise</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3491284" y="107915"/>
            <a:ext cx="5545212" cy="4401205"/>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4000" dirty="0">
                <a:ln>
                  <a:solidFill>
                    <a:srgbClr val="000000"/>
                  </a:solidFill>
                </a:ln>
                <a:solidFill>
                  <a:srgbClr val="FFFFFF"/>
                </a:solidFill>
                <a:latin typeface="+mj-lt"/>
              </a:rPr>
              <a:t>„Sieh dich unter dem ganzen Volk um nach redlichen Leuten, die Gott fürchten, wahrhaftig sind und dem ungerechten Gewinn Feind.“</a:t>
            </a:r>
          </a:p>
        </p:txBody>
      </p:sp>
      <p:sp>
        <p:nvSpPr>
          <p:cNvPr id="676867" name="Rectangle 3"/>
          <p:cNvSpPr>
            <a:spLocks noChangeArrowheads="1"/>
          </p:cNvSpPr>
          <p:nvPr/>
        </p:nvSpPr>
        <p:spPr bwMode="auto">
          <a:xfrm>
            <a:off x="2555776" y="4581128"/>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2.Mose 18,21</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500694" y="6215082"/>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3045770739"/>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06754"/>
            <a:ext cx="8784976"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smtClean="0">
                <a:ln>
                  <a:solidFill>
                    <a:srgbClr val="000000"/>
                  </a:solidFill>
                </a:ln>
                <a:ea typeface="+mn-ea"/>
                <a:cs typeface="+mn-cs"/>
              </a:rPr>
              <a:t>„Weil </a:t>
            </a:r>
            <a:r>
              <a:rPr lang="de-CH" sz="3600" kern="1200" dirty="0">
                <a:ln>
                  <a:solidFill>
                    <a:srgbClr val="000000"/>
                  </a:solidFill>
                </a:ln>
                <a:ea typeface="+mn-ea"/>
                <a:cs typeface="+mn-cs"/>
              </a:rPr>
              <a:t>ein Gemeindeleiter ein von Gott eingesetzter Verwalter ist, muss er ein untadeliges Leben führen. Er darf nicht selbstherrlich sein, nicht jähzornig, nicht alkoholsüchtig, nicht gewalttätig und nicht darauf aus, sich zu bereichern.“</a:t>
            </a:r>
          </a:p>
        </p:txBody>
      </p:sp>
      <p:sp>
        <p:nvSpPr>
          <p:cNvPr id="744451" name="Rectangle 3"/>
          <p:cNvSpPr>
            <a:spLocks noChangeArrowheads="1"/>
          </p:cNvSpPr>
          <p:nvPr/>
        </p:nvSpPr>
        <p:spPr bwMode="auto">
          <a:xfrm>
            <a:off x="4067943" y="5373216"/>
            <a:ext cx="4511675"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Titus-Brief 1,7</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extLst>
      <p:ext uri="{BB962C8B-B14F-4D97-AF65-F5344CB8AC3E}">
        <p14:creationId xmlns:p14="http://schemas.microsoft.com/office/powerpoint/2010/main" val="173720172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704</Words>
  <Application>Microsoft Office PowerPoint</Application>
  <PresentationFormat>Bildschirmpräsentation (4:3)</PresentationFormat>
  <Paragraphs>56</Paragraphs>
  <Slides>21</Slides>
  <Notes>0</Notes>
  <HiddenSlides>0</HiddenSlides>
  <MMClips>0</MMClips>
  <ScaleCrop>false</ScaleCrop>
  <HeadingPairs>
    <vt:vector size="4" baseType="variant">
      <vt:variant>
        <vt:lpstr>Design</vt:lpstr>
      </vt:variant>
      <vt:variant>
        <vt:i4>2</vt:i4>
      </vt:variant>
      <vt:variant>
        <vt:lpstr>Folientitel</vt:lpstr>
      </vt:variant>
      <vt:variant>
        <vt:i4>21</vt:i4>
      </vt:variant>
    </vt:vector>
  </HeadingPairs>
  <TitlesOfParts>
    <vt:vector size="23" baseType="lpstr">
      <vt:lpstr>01072134</vt:lpstr>
      <vt:lpstr>1_01072134</vt:lpstr>
      <vt:lpstr>Wie entdecke ich meine Gaben?</vt:lpstr>
      <vt:lpstr>„Jedem Einzelnen von uns hat Christus einen Anteil an den Gaben gegeben, die er in seiner Gnade schenkt; jedem hat er seine Gnade in einem bestimmten Mass zugeteilt.“ </vt:lpstr>
      <vt:lpstr>I. Die Ausstattung für     die Entdeckungsreise</vt:lpstr>
      <vt:lpstr>PowerPoint-Präsentation</vt:lpstr>
      <vt:lpstr>„Denkt an die Zeit, als ihr noch nicht an Christus geglaubt habt: Damals habt ihr euch ständig irreführen und dazu hinreissen lassen, den Götzen zu dienen – Götzenbildern, die nicht einmal reden können.“</vt:lpstr>
      <vt:lpstr>„Deshalb weise ich euch auf Folgendes hin: Niemand, der unter der Leitung von Gottes Geist redet, wird jemals sagen: »Jesus sei verflucht!« Und umgekehrt kann niemand sagen: »Jesus ist der Herr!«, es sei denn, er wird vom Heiligen Geist geleitet.“</vt:lpstr>
      <vt:lpstr>II.  Die Voraussetzung auf der Entdeckungsreise</vt:lpstr>
      <vt:lpstr>PowerPoint-Präsentation</vt:lpstr>
      <vt:lpstr>„Weil ein Gemeindeleiter ein von Gott eingesetzter Verwalter ist, muss er ein untadeliges Leben führen. Er darf nicht selbstherrlich sein, nicht jähzornig, nicht alkoholsüchtig, nicht gewalttätig und nicht darauf aus, sich zu bereichern.“</vt:lpstr>
      <vt:lpstr>„Vielmehr soll er gastfreundlich sein, das Gute lieben, sich verantwortungsbewusst und gerecht verhalten, sich in allem von der Ehrfurcht vor Gott leiten lassen und sich durch Selbstdisziplin auszeichnen.“</vt:lpstr>
      <vt:lpstr>„Ich habe euch vor Augen geführt, Geschwister, wie gross Gottes Erbarmen ist. Die einzige angemessene Antwort darauf ist die, dass ihr euch mit eurem ganzen Leben Gott zur Verfügung stellt und euch ihm als ein lebendiges und heiliges Opfer darbringt, an dem er Freude hat. Das ist der wahre Gottesdienst, und dazu fordere ich euch auf.“ </vt:lpstr>
      <vt:lpstr>„Richtet euch nicht länger nach den Massstäben dieser Welt, sondern lernt, in einer neuen Weise zu denken, damit ihr verändert werdet und beurteilen könnt, ob etwas Gottes Wille ist – ob es gut ist, ob Gott Freude daran hat und ob es vollkommen ist.“</vt:lpstr>
      <vt:lpstr>PowerPoint-Präsentation</vt:lpstr>
      <vt:lpstr>III. Die Haltung bei der Entdeckungsreise</vt:lpstr>
      <vt:lpstr>PowerPoint-Präsentation</vt:lpstr>
      <vt:lpstr>PowerPoint-Präsentation</vt:lpstr>
      <vt:lpstr>Schlussgedanke </vt:lpstr>
      <vt:lpstr>„Worin auch immer eure Arbeit besteht – tut sie mit ganzer Hingabe, denn letztlich dient ihr nicht Menschen, sondern dem Herrn.“ </vt:lpstr>
      <vt:lpstr>„Ihr könnt sicher sein, dass ihr von ihm einen Lohn bekommt – das Erbe, das er im Himmel für euch bereithält. Darum dient ihm, Christus, dem Herrn!“</vt:lpstr>
      <vt:lpstr>„Lasst in eurem Eifer nicht nach, sondern lasst das Feuer des Heiligen Geistes in euch immer stärker werden. Dient dem Herrn.“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 bin begabt! - Teil 2/4 - Wie entdecke ich meine Gaben? - Folien</dc:title>
  <dc:creator>Jürg Birnstiel</dc:creator>
  <cp:lastModifiedBy>Me</cp:lastModifiedBy>
  <cp:revision>893</cp:revision>
  <cp:lastPrinted>1601-01-01T00:00:00Z</cp:lastPrinted>
  <dcterms:created xsi:type="dcterms:W3CDTF">2005-04-13T18:10:29Z</dcterms:created>
  <dcterms:modified xsi:type="dcterms:W3CDTF">2010-11-06T17:19:34Z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