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2"/>
  </p:notesMasterIdLst>
  <p:handoutMasterIdLst>
    <p:handoutMasterId r:id="rId33"/>
  </p:handoutMasterIdLst>
  <p:sldIdLst>
    <p:sldId id="735" r:id="rId2"/>
    <p:sldId id="900" r:id="rId3"/>
    <p:sldId id="901" r:id="rId4"/>
    <p:sldId id="902" r:id="rId5"/>
    <p:sldId id="896" r:id="rId6"/>
    <p:sldId id="889" r:id="rId7"/>
    <p:sldId id="903" r:id="rId8"/>
    <p:sldId id="904" r:id="rId9"/>
    <p:sldId id="905" r:id="rId10"/>
    <p:sldId id="906" r:id="rId11"/>
    <p:sldId id="907" r:id="rId12"/>
    <p:sldId id="908" r:id="rId13"/>
    <p:sldId id="909" r:id="rId14"/>
    <p:sldId id="910" r:id="rId15"/>
    <p:sldId id="911" r:id="rId16"/>
    <p:sldId id="891" r:id="rId17"/>
    <p:sldId id="912" r:id="rId18"/>
    <p:sldId id="913" r:id="rId19"/>
    <p:sldId id="914" r:id="rId20"/>
    <p:sldId id="915" r:id="rId21"/>
    <p:sldId id="916" r:id="rId22"/>
    <p:sldId id="917" r:id="rId23"/>
    <p:sldId id="918" r:id="rId24"/>
    <p:sldId id="919" r:id="rId25"/>
    <p:sldId id="920" r:id="rId26"/>
    <p:sldId id="921" r:id="rId27"/>
    <p:sldId id="259" r:id="rId28"/>
    <p:sldId id="922" r:id="rId29"/>
    <p:sldId id="923" r:id="rId30"/>
    <p:sldId id="924"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96" autoAdjust="0"/>
    <p:restoredTop sz="94698" autoAdjust="0"/>
  </p:normalViewPr>
  <p:slideViewPr>
    <p:cSldViewPr>
      <p:cViewPr>
        <p:scale>
          <a:sx n="110" d="100"/>
          <a:sy n="110" d="100"/>
        </p:scale>
        <p:origin x="-1644"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01298"/>
            <a:ext cx="8849072" cy="1938992"/>
          </a:xfrm>
        </p:spPr>
        <p:txBody>
          <a:bodyPr wrap="square">
            <a:spAutoFit/>
          </a:bodyPr>
          <a:lstStyle/>
          <a:p>
            <a:pPr algn="r"/>
            <a:r>
              <a:rPr lang="de-DE" altLang="de-DE" sz="6000" dirty="0" smtClean="0">
                <a:solidFill>
                  <a:schemeClr val="tx1"/>
                </a:solidFill>
                <a:effectLst/>
                <a:latin typeface="Univers LT Std 47 Cn Lt" pitchFamily="34" charset="0"/>
              </a:rPr>
              <a:t>Dem Schicksal</a:t>
            </a:r>
            <a:br>
              <a:rPr lang="de-DE" altLang="de-DE" sz="6000" dirty="0" smtClean="0">
                <a:solidFill>
                  <a:schemeClr val="tx1"/>
                </a:solidFill>
                <a:effectLst/>
                <a:latin typeface="Univers LT Std 47 Cn Lt" pitchFamily="34" charset="0"/>
              </a:rPr>
            </a:br>
            <a:r>
              <a:rPr lang="de-DE" altLang="de-DE" sz="6000" dirty="0" smtClean="0">
                <a:solidFill>
                  <a:schemeClr val="tx1"/>
                </a:solidFill>
                <a:effectLst/>
                <a:latin typeface="Univers LT Std 47 Cn Lt" pitchFamily="34" charset="0"/>
              </a:rPr>
              <a:t>ausgeliefert</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In einer </a:t>
            </a:r>
            <a:r>
              <a:rPr lang="de-DE" altLang="de-DE" sz="2400" smtClean="0">
                <a:effectLst/>
                <a:latin typeface="Univers LT Std 47 Cn Lt" pitchFamily="34" charset="0"/>
              </a:rPr>
              <a:t>ungerechten Welt leben </a:t>
            </a:r>
            <a:r>
              <a:rPr lang="de-DE" altLang="de-DE" sz="2400" dirty="0" smtClean="0">
                <a:effectLst/>
                <a:latin typeface="Univers LT Std 47 Cn Lt" pitchFamily="34" charset="0"/>
              </a:rPr>
              <a:t>(1/4)</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der Königin Esther</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Esther 1-2</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789040"/>
            <a:ext cx="6400800" cy="400110"/>
          </a:xfrm>
        </p:spPr>
        <p:txBody>
          <a:bodyPr>
            <a:spAutoFit/>
          </a:bodyPr>
          <a:lstStyle/>
          <a:p>
            <a:pPr algn="r"/>
            <a:r>
              <a:rPr lang="de-CH" altLang="de-DE" sz="2000" dirty="0" smtClean="0">
                <a:effectLst/>
                <a:latin typeface="Univers LT Std 47 Cn Lt" pitchFamily="34" charset="0"/>
              </a:rPr>
              <a:t>Esther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84688"/>
            <a:ext cx="6048672" cy="3416320"/>
          </a:xfrm>
        </p:spPr>
        <p:txBody>
          <a:bodyPr wrap="square">
            <a:spAutoFit/>
          </a:bodyPr>
          <a:lstStyle/>
          <a:p>
            <a:pPr algn="r"/>
            <a:r>
              <a:rPr lang="de-CH" altLang="de-DE" sz="3600" dirty="0">
                <a:solidFill>
                  <a:schemeClr val="tx1"/>
                </a:solidFill>
                <a:effectLst/>
                <a:latin typeface="Univers LT Std 47 Cn Lt" pitchFamily="34" charset="0"/>
              </a:rPr>
              <a:t>„Alle Gäste von Xerxes, die führenden Männer </a:t>
            </a:r>
            <a:r>
              <a:rPr lang="de-CH" altLang="de-DE" sz="3600" dirty="0" smtClean="0">
                <a:solidFill>
                  <a:schemeClr val="tx1"/>
                </a:solidFill>
                <a:effectLst/>
                <a:latin typeface="Univers LT Std 47 Cn Lt" pitchFamily="34" charset="0"/>
              </a:rPr>
              <a:t>seines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Reiches </a:t>
            </a:r>
            <a:r>
              <a:rPr lang="de-CH" altLang="de-DE" sz="3600" dirty="0">
                <a:solidFill>
                  <a:schemeClr val="tx1"/>
                </a:solidFill>
                <a:effectLst/>
                <a:latin typeface="Univers LT Std 47 Cn Lt" pitchFamily="34" charset="0"/>
              </a:rPr>
              <a:t>ebenso wie </a:t>
            </a:r>
            <a:r>
              <a:rPr lang="de-CH" altLang="de-DE" sz="3600" dirty="0" smtClean="0">
                <a:solidFill>
                  <a:schemeClr val="tx1"/>
                </a:solidFill>
                <a:effectLst/>
                <a:latin typeface="Univers LT Std 47 Cn Lt" pitchFamily="34" charset="0"/>
              </a:rPr>
              <a:t>die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Bewohner </a:t>
            </a:r>
            <a:r>
              <a:rPr lang="de-CH" altLang="de-DE" sz="3600" dirty="0">
                <a:solidFill>
                  <a:schemeClr val="tx1"/>
                </a:solidFill>
                <a:effectLst/>
                <a:latin typeface="Univers LT Std 47 Cn Lt" pitchFamily="34" charset="0"/>
              </a:rPr>
              <a:t>des Palastbezirks, sollten ihre ausserordentliche Schönheit bewundern.“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3134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348880"/>
            <a:ext cx="6400800" cy="400110"/>
          </a:xfrm>
        </p:spPr>
        <p:txBody>
          <a:bodyPr>
            <a:spAutoFit/>
          </a:bodyPr>
          <a:lstStyle/>
          <a:p>
            <a:pPr algn="r"/>
            <a:r>
              <a:rPr lang="de-CH" altLang="de-DE" sz="2000" dirty="0" smtClean="0">
                <a:effectLst/>
                <a:latin typeface="Univers LT Std 47 Cn Lt" pitchFamily="34" charset="0"/>
              </a:rPr>
              <a:t>Esther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469682"/>
            <a:ext cx="6048672" cy="646331"/>
          </a:xfrm>
        </p:spPr>
        <p:txBody>
          <a:bodyPr wrap="square">
            <a:spAutoFit/>
          </a:bodyPr>
          <a:lstStyle/>
          <a:p>
            <a:pPr algn="r"/>
            <a:r>
              <a:rPr lang="de-CH" altLang="de-DE" sz="3600" dirty="0">
                <a:solidFill>
                  <a:schemeClr val="tx1"/>
                </a:solidFill>
                <a:effectLst/>
                <a:latin typeface="Univers LT Std 47 Cn Lt" pitchFamily="34" charset="0"/>
              </a:rPr>
              <a:t>„Da packte den König der Zorn.“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35213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3429000"/>
            <a:ext cx="6400800" cy="400110"/>
          </a:xfrm>
        </p:spPr>
        <p:txBody>
          <a:bodyPr>
            <a:spAutoFit/>
          </a:bodyPr>
          <a:lstStyle/>
          <a:p>
            <a:pPr algn="r"/>
            <a:r>
              <a:rPr lang="de-CH" altLang="de-DE" sz="2000" dirty="0" smtClean="0">
                <a:effectLst/>
                <a:latin typeface="Univers LT Std 47 Cn Lt" pitchFamily="34" charset="0"/>
              </a:rPr>
              <a:t>Esther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361687"/>
            <a:ext cx="6048672" cy="2862322"/>
          </a:xfrm>
        </p:spPr>
        <p:txBody>
          <a:bodyPr wrap="square">
            <a:spAutoFit/>
          </a:bodyPr>
          <a:lstStyle/>
          <a:p>
            <a:pPr algn="r"/>
            <a:r>
              <a:rPr lang="de-CH" altLang="de-DE" sz="3600" dirty="0">
                <a:solidFill>
                  <a:schemeClr val="tx1"/>
                </a:solidFill>
                <a:effectLst/>
                <a:latin typeface="Univers LT Std 47 Cn Lt" pitchFamily="34" charset="0"/>
              </a:rPr>
              <a:t>„Sofort besprach er sich mit seinen Ratgebern, weisen Männern, die sich auf den Lauf der Gestirne verstanden und über das Recht Bescheid wussten.“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96155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365104"/>
            <a:ext cx="6400800" cy="400110"/>
          </a:xfrm>
        </p:spPr>
        <p:txBody>
          <a:bodyPr>
            <a:spAutoFit/>
          </a:bodyPr>
          <a:lstStyle/>
          <a:p>
            <a:pPr algn="r"/>
            <a:r>
              <a:rPr lang="de-CH" altLang="de-DE" sz="2000" dirty="0" smtClean="0">
                <a:effectLst/>
                <a:latin typeface="Univers LT Std 47 Cn Lt" pitchFamily="34" charset="0"/>
              </a:rPr>
              <a:t>Esther 1,20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116632"/>
            <a:ext cx="6408712" cy="3970318"/>
          </a:xfrm>
        </p:spPr>
        <p:txBody>
          <a:bodyPr wrap="square">
            <a:spAutoFit/>
          </a:bodyPr>
          <a:lstStyle/>
          <a:p>
            <a:pPr algn="r"/>
            <a:r>
              <a:rPr lang="de-CH" altLang="de-DE" sz="3600" dirty="0">
                <a:solidFill>
                  <a:schemeClr val="tx1"/>
                </a:solidFill>
                <a:effectLst/>
                <a:latin typeface="Univers LT Std 47 Cn Lt" pitchFamily="34" charset="0"/>
              </a:rPr>
              <a:t>„Wenn dieser Beschluss des Königs in seinem ganzen Reich bekannt wird, werden alle </a:t>
            </a:r>
            <a:r>
              <a:rPr lang="de-CH" altLang="de-DE" sz="3600" dirty="0" smtClean="0">
                <a:solidFill>
                  <a:schemeClr val="tx1"/>
                </a:solidFill>
                <a:effectLst/>
                <a:latin typeface="Univers LT Std 47 Cn Lt" pitchFamily="34" charset="0"/>
              </a:rPr>
              <a:t>Frauen, von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den </a:t>
            </a:r>
            <a:r>
              <a:rPr lang="de-CH" altLang="de-DE" sz="3600" dirty="0">
                <a:solidFill>
                  <a:schemeClr val="tx1"/>
                </a:solidFill>
                <a:effectLst/>
                <a:latin typeface="Univers LT Std 47 Cn Lt" pitchFamily="34" charset="0"/>
              </a:rPr>
              <a:t>vornehmsten bis zu den einfachsten </a:t>
            </a:r>
            <a:r>
              <a:rPr lang="de-CH" altLang="de-DE" sz="3600" dirty="0" smtClean="0">
                <a:solidFill>
                  <a:schemeClr val="tx1"/>
                </a:solidFill>
                <a:effectLst/>
                <a:latin typeface="Univers LT Std 47 Cn Lt" pitchFamily="34" charset="0"/>
              </a:rPr>
              <a:t>Familien, ihren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Männern </a:t>
            </a:r>
            <a:r>
              <a:rPr lang="de-CH" altLang="de-DE" sz="3600" dirty="0">
                <a:solidFill>
                  <a:schemeClr val="tx1"/>
                </a:solidFill>
                <a:effectLst/>
                <a:latin typeface="Univers LT Std 47 Cn Lt" pitchFamily="34" charset="0"/>
              </a:rPr>
              <a:t>den </a:t>
            </a:r>
            <a:r>
              <a:rPr lang="de-CH" altLang="de-DE" sz="3600" dirty="0" smtClean="0">
                <a:solidFill>
                  <a:schemeClr val="tx1"/>
                </a:solidFill>
                <a:effectLst/>
                <a:latin typeface="Univers LT Std 47 Cn Lt" pitchFamily="34" charset="0"/>
              </a:rPr>
              <a:t>schuldigen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Respekt </a:t>
            </a:r>
            <a:r>
              <a:rPr lang="de-CH" altLang="de-DE" sz="3600" dirty="0">
                <a:solidFill>
                  <a:schemeClr val="tx1"/>
                </a:solidFill>
                <a:effectLst/>
                <a:latin typeface="Univers LT Std 47 Cn Lt" pitchFamily="34" charset="0"/>
              </a:rPr>
              <a:t>erweisen.“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7825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267744" y="2996952"/>
            <a:ext cx="6400800" cy="400110"/>
          </a:xfrm>
        </p:spPr>
        <p:txBody>
          <a:bodyPr>
            <a:spAutoFit/>
          </a:bodyPr>
          <a:lstStyle/>
          <a:p>
            <a:pPr algn="r"/>
            <a:r>
              <a:rPr lang="de-CH" altLang="de-DE" sz="2000" dirty="0" smtClean="0">
                <a:effectLst/>
                <a:latin typeface="Univers LT Std 47 Cn Lt" pitchFamily="34" charset="0"/>
              </a:rPr>
              <a:t>Römer-Brief 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339752" y="1268760"/>
            <a:ext cx="6408712" cy="1200329"/>
          </a:xfrm>
        </p:spPr>
        <p:txBody>
          <a:bodyPr wrap="square">
            <a:spAutoFit/>
          </a:bodyPr>
          <a:lstStyle/>
          <a:p>
            <a:pPr algn="r"/>
            <a:r>
              <a:rPr lang="de-CH" altLang="de-DE" sz="3600" dirty="0">
                <a:solidFill>
                  <a:schemeClr val="tx1"/>
                </a:solidFill>
                <a:effectLst/>
                <a:latin typeface="Univers LT Std 47 Cn Lt" pitchFamily="34" charset="0"/>
              </a:rPr>
              <a:t>„Keiner ist </a:t>
            </a:r>
            <a:r>
              <a:rPr lang="de-CH" altLang="de-DE" sz="3600" dirty="0" smtClean="0">
                <a:solidFill>
                  <a:schemeClr val="tx1"/>
                </a:solidFill>
                <a:effectLst/>
                <a:latin typeface="Univers LT Std 47 Cn Lt" pitchFamily="34" charset="0"/>
              </a:rPr>
              <a:t>gerecht,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auch </a:t>
            </a:r>
            <a:r>
              <a:rPr lang="de-CH" altLang="de-DE" sz="3600" dirty="0">
                <a:solidFill>
                  <a:schemeClr val="tx1"/>
                </a:solidFill>
                <a:effectLst/>
                <a:latin typeface="Univers LT Std 47 Cn Lt" pitchFamily="34" charset="0"/>
              </a:rPr>
              <a:t>nicht einer.“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58821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852936"/>
            <a:ext cx="6400800" cy="400110"/>
          </a:xfrm>
        </p:spPr>
        <p:txBody>
          <a:bodyPr>
            <a:spAutoFit/>
          </a:bodyPr>
          <a:lstStyle/>
          <a:p>
            <a:pPr algn="r"/>
            <a:r>
              <a:rPr lang="de-CH" altLang="de-DE" sz="2000" dirty="0">
                <a:effectLst/>
                <a:latin typeface="Univers LT Std 47 Cn Lt" pitchFamily="34" charset="0"/>
              </a:rPr>
              <a:t>Cicero: Über den Staat, III,11 (18</a:t>
            </a:r>
            <a:r>
              <a:rPr lang="de-CH" altLang="de-DE" sz="2000" dirty="0" smtClean="0">
                <a:effectLst/>
                <a:latin typeface="Univers LT Std 47 Cn Lt" pitchFamily="34" charset="0"/>
              </a:rPr>
              <a:t>)</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55776" y="260648"/>
            <a:ext cx="6408712" cy="2308324"/>
          </a:xfrm>
        </p:spPr>
        <p:txBody>
          <a:bodyPr wrap="square">
            <a:spAutoFit/>
          </a:bodyPr>
          <a:lstStyle/>
          <a:p>
            <a:pPr algn="r"/>
            <a:r>
              <a:rPr lang="de-CH" altLang="de-DE" sz="3600" dirty="0">
                <a:solidFill>
                  <a:schemeClr val="tx1"/>
                </a:solidFill>
                <a:effectLst/>
                <a:latin typeface="Univers LT Std 47 Cn Lt" pitchFamily="34" charset="0"/>
              </a:rPr>
              <a:t>„Das Recht hat also </a:t>
            </a:r>
            <a:r>
              <a:rPr lang="de-CH" altLang="de-DE" sz="3600" dirty="0" smtClean="0">
                <a:solidFill>
                  <a:schemeClr val="tx1"/>
                </a:solidFill>
                <a:effectLst/>
                <a:latin typeface="Univers LT Std 47 Cn Lt" pitchFamily="34" charset="0"/>
              </a:rPr>
              <a:t>keine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natürliche </a:t>
            </a:r>
            <a:r>
              <a:rPr lang="de-CH" altLang="de-DE" sz="3600" dirty="0">
                <a:solidFill>
                  <a:schemeClr val="tx1"/>
                </a:solidFill>
                <a:effectLst/>
                <a:latin typeface="Univers LT Std 47 Cn Lt" pitchFamily="34" charset="0"/>
              </a:rPr>
              <a:t>Grundlage, </a:t>
            </a:r>
            <a:r>
              <a:rPr lang="de-CH" altLang="de-DE" sz="3600" dirty="0" smtClean="0">
                <a:solidFill>
                  <a:schemeClr val="tx1"/>
                </a:solidFill>
                <a:effectLst/>
                <a:latin typeface="Univers LT Std 47 Cn Lt" pitchFamily="34" charset="0"/>
              </a:rPr>
              <a:t>woraus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sich </a:t>
            </a:r>
            <a:r>
              <a:rPr lang="de-CH" altLang="de-DE" sz="3600" dirty="0">
                <a:solidFill>
                  <a:schemeClr val="tx1"/>
                </a:solidFill>
                <a:effectLst/>
                <a:latin typeface="Univers LT Std 47 Cn Lt" pitchFamily="34" charset="0"/>
              </a:rPr>
              <a:t>ergibt, dass wir von </a:t>
            </a:r>
            <a:r>
              <a:rPr lang="de-CH" altLang="de-DE" sz="3600" dirty="0" smtClean="0">
                <a:solidFill>
                  <a:schemeClr val="tx1"/>
                </a:solidFill>
                <a:effectLst/>
                <a:latin typeface="Univers LT Std 47 Cn Lt" pitchFamily="34" charset="0"/>
              </a:rPr>
              <a:t>Natur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aus </a:t>
            </a:r>
            <a:r>
              <a:rPr lang="de-CH" altLang="de-DE" sz="3600" dirty="0">
                <a:solidFill>
                  <a:schemeClr val="tx1"/>
                </a:solidFill>
                <a:effectLst/>
                <a:latin typeface="Univers LT Std 47 Cn Lt" pitchFamily="34" charset="0"/>
              </a:rPr>
              <a:t>auch nicht gerecht sind.“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95401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283968" y="188640"/>
            <a:ext cx="4441526" cy="2400657"/>
          </a:xfrm>
        </p:spPr>
        <p:txBody>
          <a:bodyPr wrap="square">
            <a:spAutoFit/>
          </a:bodyPr>
          <a:lstStyle/>
          <a:p>
            <a:pPr algn="l"/>
            <a:r>
              <a:rPr lang="de-DE" altLang="de-DE" sz="5000" dirty="0" smtClean="0">
                <a:solidFill>
                  <a:schemeClr val="tx1"/>
                </a:solidFill>
                <a:effectLst/>
                <a:latin typeface="Univers LT Std 47 Cn Lt" pitchFamily="34" charset="0"/>
              </a:rPr>
              <a:t>II. </a:t>
            </a:r>
            <a:r>
              <a:rPr lang="de-CH" altLang="de-DE" sz="5000" dirty="0">
                <a:solidFill>
                  <a:schemeClr val="tx1"/>
                </a:solidFill>
                <a:effectLst/>
                <a:latin typeface="Univers LT Std 47 Cn Lt" pitchFamily="34" charset="0"/>
              </a:rPr>
              <a:t>Die Willkür und Unbarmherzigkeit der Macht</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35696" y="2276872"/>
            <a:ext cx="6400800" cy="400110"/>
          </a:xfrm>
        </p:spPr>
        <p:txBody>
          <a:bodyPr>
            <a:spAutoFit/>
          </a:bodyPr>
          <a:lstStyle/>
          <a:p>
            <a:pPr algn="r"/>
            <a:r>
              <a:rPr lang="de-CH" altLang="de-DE" sz="2000" dirty="0" smtClean="0">
                <a:effectLst/>
                <a:latin typeface="Univers LT Std 47 Cn Lt" pitchFamily="34" charset="0"/>
              </a:rPr>
              <a:t>Esther 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260648"/>
            <a:ext cx="6408712" cy="1754326"/>
          </a:xfrm>
        </p:spPr>
        <p:txBody>
          <a:bodyPr wrap="square">
            <a:spAutoFit/>
          </a:bodyPr>
          <a:lstStyle/>
          <a:p>
            <a:pPr algn="r"/>
            <a:r>
              <a:rPr lang="de-CH" altLang="de-DE" sz="3600" dirty="0">
                <a:solidFill>
                  <a:schemeClr val="tx1"/>
                </a:solidFill>
                <a:effectLst/>
                <a:latin typeface="Univers LT Std 47 Cn Lt" pitchFamily="34" charset="0"/>
              </a:rPr>
              <a:t>„Man sollte für den König schöne junge Mädchen suchen, die </a:t>
            </a:r>
            <a:r>
              <a:rPr lang="de-CH" altLang="de-DE" sz="3600" dirty="0" smtClean="0">
                <a:solidFill>
                  <a:schemeClr val="tx1"/>
                </a:solidFill>
                <a:effectLst/>
                <a:latin typeface="Univers LT Std 47 Cn Lt" pitchFamily="34" charset="0"/>
              </a:rPr>
              <a:t>noch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kein </a:t>
            </a:r>
            <a:r>
              <a:rPr lang="de-CH" altLang="de-DE" sz="3600" dirty="0">
                <a:solidFill>
                  <a:schemeClr val="tx1"/>
                </a:solidFill>
                <a:effectLst/>
                <a:latin typeface="Univers LT Std 47 Cn Lt" pitchFamily="34" charset="0"/>
              </a:rPr>
              <a:t>Mann berührt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7515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5013176"/>
            <a:ext cx="6400800" cy="400110"/>
          </a:xfrm>
        </p:spPr>
        <p:txBody>
          <a:bodyPr>
            <a:spAutoFit/>
          </a:bodyPr>
          <a:lstStyle/>
          <a:p>
            <a:pPr algn="r"/>
            <a:r>
              <a:rPr lang="de-CH" altLang="de-DE" sz="2000" dirty="0" smtClean="0">
                <a:effectLst/>
                <a:latin typeface="Univers LT Std 47 Cn Lt" pitchFamily="34" charset="0"/>
              </a:rPr>
              <a:t>Esther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45392"/>
            <a:ext cx="6408712" cy="5016758"/>
          </a:xfrm>
        </p:spPr>
        <p:txBody>
          <a:bodyPr wrap="square">
            <a:spAutoFit/>
          </a:bodyPr>
          <a:lstStyle/>
          <a:p>
            <a:pPr algn="r"/>
            <a:r>
              <a:rPr lang="de-CH" altLang="de-DE" sz="3200" dirty="0">
                <a:solidFill>
                  <a:schemeClr val="tx1"/>
                </a:solidFill>
                <a:effectLst/>
                <a:latin typeface="Univers LT Std 47 Cn Lt" pitchFamily="34" charset="0"/>
              </a:rPr>
              <a:t>„Der König könnte in den </a:t>
            </a:r>
            <a:r>
              <a:rPr lang="de-CH" altLang="de-DE" sz="3200" dirty="0" smtClean="0">
                <a:solidFill>
                  <a:schemeClr val="tx1"/>
                </a:solidFill>
                <a:effectLst/>
                <a:latin typeface="Univers LT Std 47 Cn Lt" pitchFamily="34" charset="0"/>
              </a:rPr>
              <a:t>Provinzen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seines </a:t>
            </a:r>
            <a:r>
              <a:rPr lang="de-CH" altLang="de-DE" sz="3200" dirty="0">
                <a:solidFill>
                  <a:schemeClr val="tx1"/>
                </a:solidFill>
                <a:effectLst/>
                <a:latin typeface="Univers LT Std 47 Cn Lt" pitchFamily="34" charset="0"/>
              </a:rPr>
              <a:t>Reiches Beamte damit beauftragen, alle besonders schönen Mädchen, die noch unberührt sind, in seinen Harem nach </a:t>
            </a:r>
            <a:r>
              <a:rPr lang="de-CH" altLang="de-DE" sz="3200" dirty="0" err="1">
                <a:solidFill>
                  <a:schemeClr val="tx1"/>
                </a:solidFill>
                <a:effectLst/>
                <a:latin typeface="Univers LT Std 47 Cn Lt" pitchFamily="34" charset="0"/>
              </a:rPr>
              <a:t>Susa</a:t>
            </a:r>
            <a:r>
              <a:rPr lang="de-CH" altLang="de-DE" sz="3200" dirty="0">
                <a:solidFill>
                  <a:schemeClr val="tx1"/>
                </a:solidFill>
                <a:effectLst/>
                <a:latin typeface="Univers LT Std 47 Cn Lt" pitchFamily="34" charset="0"/>
              </a:rPr>
              <a:t> zu </a:t>
            </a:r>
            <a:r>
              <a:rPr lang="de-CH" altLang="de-DE" sz="3200" dirty="0" smtClean="0">
                <a:solidFill>
                  <a:schemeClr val="tx1"/>
                </a:solidFill>
                <a:effectLst/>
                <a:latin typeface="Univers LT Std 47 Cn Lt" pitchFamily="34" charset="0"/>
              </a:rPr>
              <a:t>bringen.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Der </a:t>
            </a:r>
            <a:r>
              <a:rPr lang="de-CH" altLang="de-DE" sz="3200" dirty="0">
                <a:solidFill>
                  <a:schemeClr val="tx1"/>
                </a:solidFill>
                <a:effectLst/>
                <a:latin typeface="Univers LT Std 47 Cn Lt" pitchFamily="34" charset="0"/>
              </a:rPr>
              <a:t>königliche Eunuch </a:t>
            </a:r>
            <a:r>
              <a:rPr lang="de-CH" altLang="de-DE" sz="3200" dirty="0" err="1" smtClean="0">
                <a:solidFill>
                  <a:schemeClr val="tx1"/>
                </a:solidFill>
                <a:effectLst/>
                <a:latin typeface="Univers LT Std 47 Cn Lt" pitchFamily="34" charset="0"/>
              </a:rPr>
              <a:t>Hegai</a:t>
            </a:r>
            <a:r>
              <a:rPr lang="de-CH" altLang="de-DE" sz="3200" dirty="0" smtClean="0">
                <a:solidFill>
                  <a:schemeClr val="tx1"/>
                </a:solidFill>
                <a:effectLst/>
                <a:latin typeface="Univers LT Std 47 Cn Lt" pitchFamily="34" charset="0"/>
              </a:rPr>
              <a:t>, der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Aufsicht im Frauenhaus </a:t>
            </a:r>
            <a:r>
              <a:rPr lang="de-CH" altLang="de-DE" sz="3200" dirty="0" smtClean="0">
                <a:solidFill>
                  <a:schemeClr val="tx1"/>
                </a:solidFill>
                <a:effectLst/>
                <a:latin typeface="Univers LT Std 47 Cn Lt" pitchFamily="34" charset="0"/>
              </a:rPr>
              <a:t>führt,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soll </a:t>
            </a:r>
            <a:r>
              <a:rPr lang="de-CH" altLang="de-DE" sz="3200" dirty="0">
                <a:solidFill>
                  <a:schemeClr val="tx1"/>
                </a:solidFill>
                <a:effectLst/>
                <a:latin typeface="Univers LT Std 47 Cn Lt" pitchFamily="34" charset="0"/>
              </a:rPr>
              <a:t>sich um sie kümmern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dafür </a:t>
            </a:r>
            <a:r>
              <a:rPr lang="de-CH" altLang="de-DE" sz="3200" dirty="0">
                <a:solidFill>
                  <a:schemeClr val="tx1"/>
                </a:solidFill>
                <a:effectLst/>
                <a:latin typeface="Univers LT Std 47 Cn Lt" pitchFamily="34" charset="0"/>
              </a:rPr>
              <a:t>sorgen, dass ihre </a:t>
            </a:r>
            <a:r>
              <a:rPr lang="de-CH" altLang="de-DE" sz="3200" dirty="0" smtClean="0">
                <a:solidFill>
                  <a:schemeClr val="tx1"/>
                </a:solidFill>
                <a:effectLst/>
                <a:latin typeface="Univers LT Std 47 Cn Lt" pitchFamily="34" charset="0"/>
              </a:rPr>
              <a:t>Schönheit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mit </a:t>
            </a:r>
            <a:r>
              <a:rPr lang="de-CH" altLang="de-DE" sz="3200" dirty="0">
                <a:solidFill>
                  <a:schemeClr val="tx1"/>
                </a:solidFill>
                <a:effectLst/>
                <a:latin typeface="Univers LT Std 47 Cn Lt" pitchFamily="34" charset="0"/>
              </a:rPr>
              <a:t>allen Mitteln gepflegt wird.“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8950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797152"/>
            <a:ext cx="6400800" cy="400110"/>
          </a:xfrm>
        </p:spPr>
        <p:txBody>
          <a:bodyPr>
            <a:spAutoFit/>
          </a:bodyPr>
          <a:lstStyle/>
          <a:p>
            <a:pPr algn="r"/>
            <a:r>
              <a:rPr lang="de-CH" altLang="de-DE" sz="2000" dirty="0" smtClean="0">
                <a:effectLst/>
                <a:latin typeface="Univers LT Std 47 Cn Lt" pitchFamily="34" charset="0"/>
              </a:rPr>
              <a:t>Esther 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332656"/>
            <a:ext cx="6408712" cy="1754326"/>
          </a:xfrm>
        </p:spPr>
        <p:txBody>
          <a:bodyPr wrap="square">
            <a:spAutoFit/>
          </a:bodyPr>
          <a:lstStyle/>
          <a:p>
            <a:pPr algn="r"/>
            <a:r>
              <a:rPr lang="de-CH" altLang="de-DE" sz="3600" dirty="0">
                <a:solidFill>
                  <a:schemeClr val="tx1"/>
                </a:solidFill>
                <a:effectLst/>
                <a:latin typeface="Univers LT Std 47 Cn Lt" pitchFamily="34" charset="0"/>
              </a:rPr>
              <a:t>„Das Mädchen, das dem König am besten gefällt, soll </a:t>
            </a:r>
            <a:r>
              <a:rPr lang="de-CH" altLang="de-DE" sz="3600" dirty="0" smtClean="0">
                <a:solidFill>
                  <a:schemeClr val="tx1"/>
                </a:solidFill>
                <a:effectLst/>
                <a:latin typeface="Univers LT Std 47 Cn Lt" pitchFamily="34" charset="0"/>
              </a:rPr>
              <a:t>dann an</a:t>
            </a:r>
            <a:br>
              <a:rPr lang="de-CH" altLang="de-DE" sz="3600" dirty="0" smtClean="0">
                <a:solidFill>
                  <a:schemeClr val="tx1"/>
                </a:solidFill>
                <a:effectLst/>
                <a:latin typeface="Univers LT Std 47 Cn Lt" pitchFamily="34" charset="0"/>
              </a:rPr>
            </a:br>
            <a:r>
              <a:rPr lang="de-CH" altLang="de-DE" sz="3600" dirty="0" err="1" smtClean="0">
                <a:solidFill>
                  <a:schemeClr val="tx1"/>
                </a:solidFill>
                <a:effectLst/>
                <a:latin typeface="Univers LT Std 47 Cn Lt" pitchFamily="34" charset="0"/>
              </a:rPr>
              <a:t>Wastis</a:t>
            </a:r>
            <a:r>
              <a:rPr lang="de-CH" altLang="de-DE" sz="3600" dirty="0" smtClean="0">
                <a:solidFill>
                  <a:schemeClr val="tx1"/>
                </a:solidFill>
                <a:effectLst/>
                <a:latin typeface="Univers LT Std 47 Cn Lt" pitchFamily="34" charset="0"/>
              </a:rPr>
              <a:t> </a:t>
            </a:r>
            <a:r>
              <a:rPr lang="de-CH" altLang="de-DE" sz="3600" dirty="0">
                <a:solidFill>
                  <a:schemeClr val="tx1"/>
                </a:solidFill>
                <a:effectLst/>
                <a:latin typeface="Univers LT Std 47 Cn Lt" pitchFamily="34" charset="0"/>
              </a:rPr>
              <a:t>Stelle Königin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2953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726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797152"/>
            <a:ext cx="6400800" cy="400110"/>
          </a:xfrm>
        </p:spPr>
        <p:txBody>
          <a:bodyPr>
            <a:spAutoFit/>
          </a:bodyPr>
          <a:lstStyle/>
          <a:p>
            <a:pPr algn="r"/>
            <a:r>
              <a:rPr lang="de-CH" altLang="de-DE" sz="2000" dirty="0" smtClean="0">
                <a:effectLst/>
                <a:latin typeface="Univers LT Std 47 Cn Lt" pitchFamily="34" charset="0"/>
              </a:rPr>
              <a:t>Esther 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56813"/>
            <a:ext cx="6408712" cy="4524315"/>
          </a:xfrm>
        </p:spPr>
        <p:txBody>
          <a:bodyPr wrap="square">
            <a:spAutoFit/>
          </a:bodyPr>
          <a:lstStyle/>
          <a:p>
            <a:pPr algn="r"/>
            <a:r>
              <a:rPr lang="de-CH" altLang="de-DE" sz="3200" dirty="0">
                <a:solidFill>
                  <a:schemeClr val="tx1"/>
                </a:solidFill>
                <a:effectLst/>
                <a:latin typeface="Univers LT Std 47 Cn Lt" pitchFamily="34" charset="0"/>
              </a:rPr>
              <a:t>„Jedes Mädchen wurde ein Jahr </a:t>
            </a:r>
            <a:r>
              <a:rPr lang="de-CH" altLang="de-DE" sz="3200" dirty="0" smtClean="0">
                <a:solidFill>
                  <a:schemeClr val="tx1"/>
                </a:solidFill>
                <a:effectLst/>
                <a:latin typeface="Univers LT Std 47 Cn Lt" pitchFamily="34" charset="0"/>
              </a:rPr>
              <a:t>lang</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auf </a:t>
            </a:r>
            <a:r>
              <a:rPr lang="de-CH" altLang="de-DE" sz="3200" dirty="0">
                <a:solidFill>
                  <a:schemeClr val="tx1"/>
                </a:solidFill>
                <a:effectLst/>
                <a:latin typeface="Univers LT Std 47 Cn Lt" pitchFamily="34" charset="0"/>
              </a:rPr>
              <a:t>die Begegnung mit dem König vorbereitet. Sechs Monate dauerte die vorgeschriebene Behandlung mit </a:t>
            </a:r>
            <a:r>
              <a:rPr lang="de-CH" altLang="de-DE" sz="3200" dirty="0" err="1">
                <a:solidFill>
                  <a:schemeClr val="tx1"/>
                </a:solidFill>
                <a:effectLst/>
                <a:latin typeface="Univers LT Std 47 Cn Lt" pitchFamily="34" charset="0"/>
              </a:rPr>
              <a:t>Myrrhenöl</a:t>
            </a:r>
            <a:r>
              <a:rPr lang="de-CH" altLang="de-DE" sz="3200" dirty="0">
                <a:solidFill>
                  <a:schemeClr val="tx1"/>
                </a:solidFill>
                <a:effectLst/>
                <a:latin typeface="Univers LT Std 47 Cn Lt" pitchFamily="34" charset="0"/>
              </a:rPr>
              <a:t> und weitere </a:t>
            </a:r>
            <a:r>
              <a:rPr lang="de-CH" altLang="de-DE" sz="3200" dirty="0" smtClean="0">
                <a:solidFill>
                  <a:schemeClr val="tx1"/>
                </a:solidFill>
                <a:effectLst/>
                <a:latin typeface="Univers LT Std 47 Cn Lt" pitchFamily="34" charset="0"/>
              </a:rPr>
              <a:t>sechs die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mit </a:t>
            </a:r>
            <a:r>
              <a:rPr lang="de-CH" altLang="de-DE" sz="3200" dirty="0" err="1">
                <a:solidFill>
                  <a:schemeClr val="tx1"/>
                </a:solidFill>
                <a:effectLst/>
                <a:latin typeface="Univers LT Std 47 Cn Lt" pitchFamily="34" charset="0"/>
              </a:rPr>
              <a:t>Balsamöl</a:t>
            </a:r>
            <a:r>
              <a:rPr lang="de-CH" altLang="de-DE" sz="3200" dirty="0">
                <a:solidFill>
                  <a:schemeClr val="tx1"/>
                </a:solidFill>
                <a:effectLst/>
                <a:latin typeface="Univers LT Std 47 Cn Lt" pitchFamily="34" charset="0"/>
              </a:rPr>
              <a:t> und </a:t>
            </a:r>
            <a:r>
              <a:rPr lang="de-CH" altLang="de-DE" sz="3200" dirty="0" smtClean="0">
                <a:solidFill>
                  <a:schemeClr val="tx1"/>
                </a:solidFill>
                <a:effectLst/>
                <a:latin typeface="Univers LT Std 47 Cn Lt" pitchFamily="34" charset="0"/>
              </a:rPr>
              <a:t>anderen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Pflegemitteln</a:t>
            </a:r>
            <a:r>
              <a:rPr lang="de-CH" altLang="de-DE" sz="3200" dirty="0">
                <a:solidFill>
                  <a:schemeClr val="tx1"/>
                </a:solidFill>
                <a:effectLst/>
                <a:latin typeface="Univers LT Std 47 Cn Lt" pitchFamily="34" charset="0"/>
              </a:rPr>
              <a:t>. Dann konnte </a:t>
            </a:r>
            <a:r>
              <a:rPr lang="de-CH" altLang="de-DE" sz="3200" dirty="0" smtClean="0">
                <a:solidFill>
                  <a:schemeClr val="tx1"/>
                </a:solidFill>
                <a:effectLst/>
                <a:latin typeface="Univers LT Std 47 Cn Lt" pitchFamily="34" charset="0"/>
              </a:rPr>
              <a:t>das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Mädchen </a:t>
            </a:r>
            <a:r>
              <a:rPr lang="de-CH" altLang="de-DE" sz="3200" dirty="0">
                <a:solidFill>
                  <a:schemeClr val="tx1"/>
                </a:solidFill>
                <a:effectLst/>
                <a:latin typeface="Univers LT Std 47 Cn Lt" pitchFamily="34" charset="0"/>
              </a:rPr>
              <a:t>zum König </a:t>
            </a:r>
            <a:r>
              <a:rPr lang="de-CH" altLang="de-DE" sz="3200" dirty="0" smtClean="0">
                <a:solidFill>
                  <a:schemeClr val="tx1"/>
                </a:solidFill>
                <a:effectLst/>
                <a:latin typeface="Univers LT Std 47 Cn Lt" pitchFamily="34" charset="0"/>
              </a:rPr>
              <a:t>gebracht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werden</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8633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99792" y="5229200"/>
            <a:ext cx="6400800" cy="400110"/>
          </a:xfrm>
        </p:spPr>
        <p:txBody>
          <a:bodyPr>
            <a:spAutoFit/>
          </a:bodyPr>
          <a:lstStyle/>
          <a:p>
            <a:pPr algn="r"/>
            <a:r>
              <a:rPr lang="de-CH" altLang="de-DE" sz="2000" dirty="0" smtClean="0">
                <a:effectLst/>
                <a:latin typeface="Univers LT Std 47 Cn Lt" pitchFamily="34" charset="0"/>
              </a:rPr>
              <a:t>Esther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99792" y="68426"/>
            <a:ext cx="6408712" cy="5016758"/>
          </a:xfrm>
        </p:spPr>
        <p:txBody>
          <a:bodyPr wrap="square">
            <a:spAutoFit/>
          </a:bodyPr>
          <a:lstStyle/>
          <a:p>
            <a:pPr algn="r"/>
            <a:r>
              <a:rPr lang="de-CH" altLang="de-DE" sz="3200" dirty="0">
                <a:solidFill>
                  <a:schemeClr val="tx1"/>
                </a:solidFill>
                <a:effectLst/>
                <a:latin typeface="Univers LT Std 47 Cn Lt" pitchFamily="34" charset="0"/>
              </a:rPr>
              <a:t>„Sie ging am Abend in den Palast und kehrte am nächsten Morgen in den zweiten Harem zurück. Dieser war </a:t>
            </a:r>
            <a:r>
              <a:rPr lang="de-CH" altLang="de-DE" sz="3200" dirty="0" smtClean="0">
                <a:solidFill>
                  <a:schemeClr val="tx1"/>
                </a:solidFill>
                <a:effectLst/>
                <a:latin typeface="Univers LT Std 47 Cn Lt" pitchFamily="34" charset="0"/>
              </a:rPr>
              <a:t>für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Nebenfrauen des Königs bestimmt und stand unter der Aufsicht des königlichen Eunuchen </a:t>
            </a:r>
            <a:r>
              <a:rPr lang="de-CH" altLang="de-DE" sz="3200" dirty="0" err="1" smtClean="0">
                <a:solidFill>
                  <a:schemeClr val="tx1"/>
                </a:solidFill>
                <a:effectLst/>
                <a:latin typeface="Univers LT Std 47 Cn Lt" pitchFamily="34" charset="0"/>
              </a:rPr>
              <a:t>Schaaschgas</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Keine </a:t>
            </a:r>
            <a:r>
              <a:rPr lang="de-CH" altLang="de-DE" sz="3200" dirty="0">
                <a:solidFill>
                  <a:schemeClr val="tx1"/>
                </a:solidFill>
                <a:effectLst/>
                <a:latin typeface="Univers LT Std 47 Cn Lt" pitchFamily="34" charset="0"/>
              </a:rPr>
              <a:t>durfte ein zweites Mal </a:t>
            </a:r>
            <a:r>
              <a:rPr lang="de-CH" altLang="de-DE" sz="3200" dirty="0" smtClean="0">
                <a:solidFill>
                  <a:schemeClr val="tx1"/>
                </a:solidFill>
                <a:effectLst/>
                <a:latin typeface="Univers LT Std 47 Cn Lt" pitchFamily="34" charset="0"/>
              </a:rPr>
              <a:t>zum</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König </a:t>
            </a:r>
            <a:r>
              <a:rPr lang="de-CH" altLang="de-DE" sz="3200" dirty="0">
                <a:solidFill>
                  <a:schemeClr val="tx1"/>
                </a:solidFill>
                <a:effectLst/>
                <a:latin typeface="Univers LT Std 47 Cn Lt" pitchFamily="34" charset="0"/>
              </a:rPr>
              <a:t>kommen, ausser wenn </a:t>
            </a:r>
            <a:r>
              <a:rPr lang="de-CH" altLang="de-DE" sz="3200" dirty="0" smtClean="0">
                <a:solidFill>
                  <a:schemeClr val="tx1"/>
                </a:solidFill>
                <a:effectLst/>
                <a:latin typeface="Univers LT Std 47 Cn Lt" pitchFamily="34" charset="0"/>
              </a:rPr>
              <a:t>sie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ihm </a:t>
            </a:r>
            <a:r>
              <a:rPr lang="de-CH" altLang="de-DE" sz="3200" dirty="0">
                <a:solidFill>
                  <a:schemeClr val="tx1"/>
                </a:solidFill>
                <a:effectLst/>
                <a:latin typeface="Univers LT Std 47 Cn Lt" pitchFamily="34" charset="0"/>
              </a:rPr>
              <a:t>besonders gefallen hatte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er </a:t>
            </a:r>
            <a:r>
              <a:rPr lang="de-CH" altLang="de-DE" sz="3200" dirty="0">
                <a:solidFill>
                  <a:schemeClr val="tx1"/>
                </a:solidFill>
                <a:effectLst/>
                <a:latin typeface="Univers LT Std 47 Cn Lt" pitchFamily="34" charset="0"/>
              </a:rPr>
              <a:t>sie namentlich rufen liess.“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54202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492896"/>
            <a:ext cx="6400800" cy="400110"/>
          </a:xfrm>
        </p:spPr>
        <p:txBody>
          <a:bodyPr>
            <a:spAutoFit/>
          </a:bodyPr>
          <a:lstStyle/>
          <a:p>
            <a:pPr algn="r"/>
            <a:r>
              <a:rPr lang="de-CH" altLang="de-DE" sz="2000" dirty="0" smtClean="0">
                <a:effectLst/>
                <a:latin typeface="Univers LT Std 47 Cn Lt" pitchFamily="34" charset="0"/>
              </a:rPr>
              <a:t>Esther 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99792" y="40556"/>
            <a:ext cx="6408712" cy="2308324"/>
          </a:xfrm>
        </p:spPr>
        <p:txBody>
          <a:bodyPr wrap="square">
            <a:spAutoFit/>
          </a:bodyPr>
          <a:lstStyle/>
          <a:p>
            <a:pPr algn="r"/>
            <a:r>
              <a:rPr lang="de-CH" altLang="de-DE" sz="3600" dirty="0">
                <a:solidFill>
                  <a:schemeClr val="tx1"/>
                </a:solidFill>
                <a:effectLst/>
                <a:latin typeface="Univers LT Std 47 Cn Lt" pitchFamily="34" charset="0"/>
              </a:rPr>
              <a:t>„Er gab ihr die schönsten Räume im Harem und sieben ausgewählte Dienerinnen aus </a:t>
            </a:r>
            <a:r>
              <a:rPr lang="de-CH" altLang="de-DE" sz="3600" dirty="0" smtClean="0">
                <a:solidFill>
                  <a:schemeClr val="tx1"/>
                </a:solidFill>
                <a:effectLst/>
                <a:latin typeface="Univers LT Std 47 Cn Lt" pitchFamily="34" charset="0"/>
              </a:rPr>
              <a:t>dem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Königspalast</a:t>
            </a:r>
            <a:r>
              <a:rPr lang="de-CH" altLang="de-DE" sz="3600" dirty="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60752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020778"/>
            <a:ext cx="6400800" cy="400110"/>
          </a:xfrm>
        </p:spPr>
        <p:txBody>
          <a:bodyPr>
            <a:spAutoFit/>
          </a:bodyPr>
          <a:lstStyle/>
          <a:p>
            <a:pPr algn="r"/>
            <a:r>
              <a:rPr lang="de-CH" altLang="de-DE" sz="2000" dirty="0" smtClean="0">
                <a:effectLst/>
                <a:latin typeface="Univers LT Std 47 Cn Lt" pitchFamily="34" charset="0"/>
              </a:rPr>
              <a:t>Esther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476672"/>
            <a:ext cx="6408712" cy="1200329"/>
          </a:xfrm>
        </p:spPr>
        <p:txBody>
          <a:bodyPr wrap="square">
            <a:spAutoFit/>
          </a:bodyPr>
          <a:lstStyle/>
          <a:p>
            <a:pPr algn="r"/>
            <a:r>
              <a:rPr lang="de-CH" altLang="de-DE" sz="3600" dirty="0" smtClean="0">
                <a:solidFill>
                  <a:schemeClr val="tx1"/>
                </a:solidFill>
                <a:effectLst/>
                <a:latin typeface="Univers LT Std 47 Cn Lt" pitchFamily="34" charset="0"/>
              </a:rPr>
              <a:t>„Alle</a:t>
            </a:r>
            <a:r>
              <a:rPr lang="de-CH" altLang="de-DE" sz="3600" dirty="0">
                <a:solidFill>
                  <a:schemeClr val="tx1"/>
                </a:solidFill>
                <a:effectLst/>
                <a:latin typeface="Univers LT Std 47 Cn Lt" pitchFamily="34" charset="0"/>
              </a:rPr>
              <a:t>, die sie sahen, waren voller Bewunderung.“</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38553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797152"/>
            <a:ext cx="6400800" cy="400110"/>
          </a:xfrm>
        </p:spPr>
        <p:txBody>
          <a:bodyPr>
            <a:spAutoFit/>
          </a:bodyPr>
          <a:lstStyle/>
          <a:p>
            <a:pPr algn="r"/>
            <a:r>
              <a:rPr lang="de-CH" altLang="de-DE" sz="2000" dirty="0" smtClean="0">
                <a:effectLst/>
                <a:latin typeface="Univers LT Std 47 Cn Lt" pitchFamily="34" charset="0"/>
              </a:rPr>
              <a:t>Esther 2,17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116632"/>
            <a:ext cx="6408712" cy="4524315"/>
          </a:xfrm>
        </p:spPr>
        <p:txBody>
          <a:bodyPr wrap="square">
            <a:spAutoFit/>
          </a:bodyPr>
          <a:lstStyle/>
          <a:p>
            <a:pPr algn="r"/>
            <a:r>
              <a:rPr lang="de-CH" altLang="de-DE" sz="3600" dirty="0">
                <a:solidFill>
                  <a:schemeClr val="tx1"/>
                </a:solidFill>
                <a:effectLst/>
                <a:latin typeface="Univers LT Std 47 Cn Lt" pitchFamily="34" charset="0"/>
              </a:rPr>
              <a:t>„Der König fand an Esther mehr Gefallen als an allen </a:t>
            </a:r>
            <a:r>
              <a:rPr lang="de-CH" altLang="de-DE" sz="3600" dirty="0" smtClean="0">
                <a:solidFill>
                  <a:schemeClr val="tx1"/>
                </a:solidFill>
                <a:effectLst/>
                <a:latin typeface="Univers LT Std 47 Cn Lt" pitchFamily="34" charset="0"/>
              </a:rPr>
              <a:t>andern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Frauen </a:t>
            </a:r>
            <a:r>
              <a:rPr lang="de-CH" altLang="de-DE" sz="3600" dirty="0">
                <a:solidFill>
                  <a:schemeClr val="tx1"/>
                </a:solidFill>
                <a:effectLst/>
                <a:latin typeface="Univers LT Std 47 Cn Lt" pitchFamily="34" charset="0"/>
              </a:rPr>
              <a:t>und sie übertraf in seinen Augen bei weitem die anderen Mädchen. Deshalb setzte er </a:t>
            </a:r>
            <a:r>
              <a:rPr lang="de-CH" altLang="de-DE" sz="3600" dirty="0" smtClean="0">
                <a:solidFill>
                  <a:schemeClr val="tx1"/>
                </a:solidFill>
                <a:effectLst/>
                <a:latin typeface="Univers LT Std 47 Cn Lt" pitchFamily="34" charset="0"/>
              </a:rPr>
              <a:t>ihr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Krone auf und machte </a:t>
            </a:r>
            <a:r>
              <a:rPr lang="de-CH" altLang="de-DE" sz="3600" dirty="0" smtClean="0">
                <a:solidFill>
                  <a:schemeClr val="tx1"/>
                </a:solidFill>
                <a:effectLst/>
                <a:latin typeface="Univers LT Std 47 Cn Lt" pitchFamily="34" charset="0"/>
              </a:rPr>
              <a:t>sie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an </a:t>
            </a:r>
            <a:r>
              <a:rPr lang="de-CH" altLang="de-DE" sz="3600" dirty="0" err="1">
                <a:solidFill>
                  <a:schemeClr val="tx1"/>
                </a:solidFill>
                <a:effectLst/>
                <a:latin typeface="Univers LT Std 47 Cn Lt" pitchFamily="34" charset="0"/>
              </a:rPr>
              <a:t>Wastis</a:t>
            </a:r>
            <a:r>
              <a:rPr lang="de-CH" altLang="de-DE" sz="3600" dirty="0">
                <a:solidFill>
                  <a:schemeClr val="tx1"/>
                </a:solidFill>
                <a:effectLst/>
                <a:latin typeface="Univers LT Std 47 Cn Lt" pitchFamily="34" charset="0"/>
              </a:rPr>
              <a:t> </a:t>
            </a:r>
            <a:r>
              <a:rPr lang="de-CH" altLang="de-DE" sz="3600" dirty="0" smtClean="0">
                <a:solidFill>
                  <a:schemeClr val="tx1"/>
                </a:solidFill>
                <a:effectLst/>
                <a:latin typeface="Univers LT Std 47 Cn Lt" pitchFamily="34" charset="0"/>
              </a:rPr>
              <a:t>Stelle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zur </a:t>
            </a:r>
            <a:r>
              <a:rPr lang="de-CH" altLang="de-DE" sz="3600" dirty="0">
                <a:solidFill>
                  <a:schemeClr val="tx1"/>
                </a:solidFill>
                <a:effectLst/>
                <a:latin typeface="Univers LT Std 47 Cn Lt" pitchFamily="34" charset="0"/>
              </a:rPr>
              <a:t>Königin.“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16452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149080"/>
            <a:ext cx="6400800" cy="400110"/>
          </a:xfrm>
        </p:spPr>
        <p:txBody>
          <a:bodyPr>
            <a:spAutoFit/>
          </a:bodyPr>
          <a:lstStyle/>
          <a:p>
            <a:pPr algn="r"/>
            <a:r>
              <a:rPr lang="de-CH" altLang="de-DE" sz="2000" dirty="0" smtClean="0">
                <a:effectLst/>
                <a:latin typeface="Univers LT Std 47 Cn Lt" pitchFamily="34" charset="0"/>
              </a:rPr>
              <a:t>Esther 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34746"/>
            <a:ext cx="6408712" cy="3970318"/>
          </a:xfrm>
        </p:spPr>
        <p:txBody>
          <a:bodyPr wrap="square">
            <a:spAutoFit/>
          </a:bodyPr>
          <a:lstStyle/>
          <a:p>
            <a:pPr algn="r"/>
            <a:r>
              <a:rPr lang="de-CH" altLang="de-DE" sz="3600" dirty="0">
                <a:solidFill>
                  <a:schemeClr val="tx1"/>
                </a:solidFill>
                <a:effectLst/>
                <a:latin typeface="Univers LT Std 47 Cn Lt" pitchFamily="34" charset="0"/>
              </a:rPr>
              <a:t>„Xerxes gab ihr zu Ehren </a:t>
            </a:r>
            <a:r>
              <a:rPr lang="de-CH" altLang="de-DE" sz="3600" dirty="0" smtClean="0">
                <a:solidFill>
                  <a:schemeClr val="tx1"/>
                </a:solidFill>
                <a:effectLst/>
                <a:latin typeface="Univers LT Std 47 Cn Lt" pitchFamily="34" charset="0"/>
              </a:rPr>
              <a:t>ein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grosses </a:t>
            </a:r>
            <a:r>
              <a:rPr lang="de-CH" altLang="de-DE" sz="3600" dirty="0">
                <a:solidFill>
                  <a:schemeClr val="tx1"/>
                </a:solidFill>
                <a:effectLst/>
                <a:latin typeface="Univers LT Std 47 Cn Lt" pitchFamily="34" charset="0"/>
              </a:rPr>
              <a:t>Festmahl und lud alle führenden Männer seines Reiches dazu ein. Er gewährte </a:t>
            </a:r>
            <a:r>
              <a:rPr lang="de-CH" altLang="de-DE" sz="3600" dirty="0" smtClean="0">
                <a:solidFill>
                  <a:schemeClr val="tx1"/>
                </a:solidFill>
                <a:effectLst/>
                <a:latin typeface="Univers LT Std 47 Cn Lt" pitchFamily="34" charset="0"/>
              </a:rPr>
              <a:t>den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Provinzen </a:t>
            </a:r>
            <a:r>
              <a:rPr lang="de-CH" altLang="de-DE" sz="3600" dirty="0">
                <a:solidFill>
                  <a:schemeClr val="tx1"/>
                </a:solidFill>
                <a:effectLst/>
                <a:latin typeface="Univers LT Std 47 Cn Lt" pitchFamily="34" charset="0"/>
              </a:rPr>
              <a:t>seines Reiches einen Steuernachlass und verteilte königliche Geschenke.“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36080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35696" y="4757082"/>
            <a:ext cx="6400800" cy="400110"/>
          </a:xfrm>
        </p:spPr>
        <p:txBody>
          <a:bodyPr>
            <a:spAutoFit/>
          </a:bodyPr>
          <a:lstStyle/>
          <a:p>
            <a:pPr algn="r"/>
            <a:r>
              <a:rPr lang="de-CH" altLang="de-DE" sz="2000" dirty="0" smtClean="0">
                <a:effectLst/>
                <a:latin typeface="Univers LT Std 47 Cn Lt" pitchFamily="34" charset="0"/>
              </a:rPr>
              <a:t>Römer-Brief 3,22-23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99792" y="56813"/>
            <a:ext cx="6408712" cy="4524315"/>
          </a:xfrm>
        </p:spPr>
        <p:txBody>
          <a:bodyPr wrap="square">
            <a:spAutoFit/>
          </a:bodyPr>
          <a:lstStyle/>
          <a:p>
            <a:pPr algn="r"/>
            <a:r>
              <a:rPr lang="de-CH" altLang="de-DE" sz="3200" dirty="0">
                <a:solidFill>
                  <a:schemeClr val="tx1"/>
                </a:solidFill>
                <a:effectLst/>
                <a:latin typeface="Univers LT Std 47 Cn Lt" pitchFamily="34" charset="0"/>
              </a:rPr>
              <a:t>„Es ist eine Gerechtigkeit, deren Grundlage der Glaube an Jesus Christus ist und die allen zugute kommt, die glauben. Dabei macht es keinen Unterschied, ob jemand Jude oder Nichtjude ist, denn alle </a:t>
            </a:r>
            <a:r>
              <a:rPr lang="de-CH" altLang="de-DE" sz="3200" dirty="0" smtClean="0">
                <a:solidFill>
                  <a:schemeClr val="tx1"/>
                </a:solidFill>
                <a:effectLst/>
                <a:latin typeface="Univers LT Std 47 Cn Lt" pitchFamily="34" charset="0"/>
              </a:rPr>
              <a:t>haben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gesündigt</a:t>
            </a:r>
            <a:r>
              <a:rPr lang="de-CH" altLang="de-DE" sz="3200" dirty="0">
                <a:solidFill>
                  <a:schemeClr val="tx1"/>
                </a:solidFill>
                <a:effectLst/>
                <a:latin typeface="Univers LT Std 47 Cn Lt" pitchFamily="34" charset="0"/>
              </a:rPr>
              <a:t>, und in ihrem </a:t>
            </a:r>
            <a:r>
              <a:rPr lang="de-CH" altLang="de-DE" sz="3200" dirty="0" smtClean="0">
                <a:solidFill>
                  <a:schemeClr val="tx1"/>
                </a:solidFill>
                <a:effectLst/>
                <a:latin typeface="Univers LT Std 47 Cn Lt" pitchFamily="34" charset="0"/>
              </a:rPr>
              <a:t>Leben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kommt </a:t>
            </a:r>
            <a:r>
              <a:rPr lang="de-CH" altLang="de-DE" sz="3200" dirty="0">
                <a:solidFill>
                  <a:schemeClr val="tx1"/>
                </a:solidFill>
                <a:effectLst/>
                <a:latin typeface="Univers LT Std 47 Cn Lt" pitchFamily="34" charset="0"/>
              </a:rPr>
              <a:t>Gottes Herrlichkeit </a:t>
            </a:r>
            <a:r>
              <a:rPr lang="de-CH" altLang="de-DE" sz="3200" dirty="0" smtClean="0">
                <a:solidFill>
                  <a:schemeClr val="tx1"/>
                </a:solidFill>
                <a:effectLst/>
                <a:latin typeface="Univers LT Std 47 Cn Lt" pitchFamily="34" charset="0"/>
              </a:rPr>
              <a:t>nicht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mehr </a:t>
            </a:r>
            <a:r>
              <a:rPr lang="de-CH" altLang="de-DE" sz="3200" dirty="0">
                <a:solidFill>
                  <a:schemeClr val="tx1"/>
                </a:solidFill>
                <a:effectLst/>
                <a:latin typeface="Univers LT Std 47 Cn Lt" pitchFamily="34" charset="0"/>
              </a:rPr>
              <a:t>zum Ausdruck.“</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85519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404664"/>
            <a:ext cx="8568952" cy="1200329"/>
          </a:xfrm>
        </p:spPr>
        <p:txBody>
          <a:bodyPr wrap="square">
            <a:spAutoFit/>
          </a:bodyPr>
          <a:lstStyle/>
          <a:p>
            <a:pPr algn="r"/>
            <a:r>
              <a:rPr lang="de-DE" altLang="de-DE" sz="7200" dirty="0" smtClean="0">
                <a:solidFill>
                  <a:schemeClr val="tx1"/>
                </a:solidFill>
                <a:effectLst/>
                <a:latin typeface="Univers LT Std 47 Cn Lt" pitchFamily="34" charset="0"/>
              </a:rPr>
              <a:t>Schlussgedanke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1700808"/>
            <a:ext cx="6400800" cy="400110"/>
          </a:xfrm>
        </p:spPr>
        <p:txBody>
          <a:bodyPr>
            <a:spAutoFit/>
          </a:bodyPr>
          <a:lstStyle/>
          <a:p>
            <a:pPr algn="r"/>
            <a:r>
              <a:rPr lang="de-CH" altLang="de-DE" sz="2000" dirty="0" smtClean="0">
                <a:effectLst/>
                <a:latin typeface="Univers LT Std 47 Cn Lt" pitchFamily="34" charset="0"/>
              </a:rPr>
              <a:t>Offenbarung 19,16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260648"/>
            <a:ext cx="6408712" cy="1200329"/>
          </a:xfrm>
        </p:spPr>
        <p:txBody>
          <a:bodyPr wrap="square">
            <a:spAutoFit/>
          </a:bodyPr>
          <a:lstStyle/>
          <a:p>
            <a:pPr algn="r"/>
            <a:r>
              <a:rPr lang="de-CH" altLang="de-DE" sz="3600" dirty="0">
                <a:solidFill>
                  <a:schemeClr val="tx1"/>
                </a:solidFill>
                <a:effectLst/>
                <a:latin typeface="Univers LT Std 47 Cn Lt" pitchFamily="34" charset="0"/>
              </a:rPr>
              <a:t>„König über alle Könige und Herr über alle Herren.“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207242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35696" y="2780928"/>
            <a:ext cx="6400800" cy="400110"/>
          </a:xfrm>
        </p:spPr>
        <p:txBody>
          <a:bodyPr>
            <a:spAutoFit/>
          </a:bodyPr>
          <a:lstStyle/>
          <a:p>
            <a:pPr algn="r"/>
            <a:r>
              <a:rPr lang="de-CH" altLang="de-DE" sz="2000" dirty="0" smtClean="0">
                <a:effectLst/>
                <a:latin typeface="Univers LT Std 47 Cn Lt" pitchFamily="34" charset="0"/>
              </a:rPr>
              <a:t>Matthäus-Evangelium 11,28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99792" y="116632"/>
            <a:ext cx="6408712" cy="2308324"/>
          </a:xfrm>
        </p:spPr>
        <p:txBody>
          <a:bodyPr wrap="square">
            <a:spAutoFit/>
          </a:bodyPr>
          <a:lstStyle/>
          <a:p>
            <a:pPr algn="r"/>
            <a:r>
              <a:rPr lang="de-CH" altLang="de-DE" sz="3600" dirty="0">
                <a:solidFill>
                  <a:schemeClr val="tx1"/>
                </a:solidFill>
                <a:effectLst/>
                <a:latin typeface="Univers LT Std 47 Cn Lt" pitchFamily="34" charset="0"/>
              </a:rPr>
              <a:t>„Kommt zu mir, ihr alle, die ihr euch plagt und von eurer Last </a:t>
            </a:r>
            <a:r>
              <a:rPr lang="de-CH" altLang="de-DE" sz="3600" dirty="0" smtClean="0">
                <a:solidFill>
                  <a:schemeClr val="tx1"/>
                </a:solidFill>
                <a:effectLst/>
                <a:latin typeface="Univers LT Std 47 Cn Lt" pitchFamily="34" charset="0"/>
              </a:rPr>
              <a:t>fast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erdrückt </a:t>
            </a:r>
            <a:r>
              <a:rPr lang="de-CH" altLang="de-DE" sz="3600" dirty="0">
                <a:solidFill>
                  <a:schemeClr val="tx1"/>
                </a:solidFill>
                <a:effectLst/>
                <a:latin typeface="Univers LT Std 47 Cn Lt" pitchFamily="34" charset="0"/>
              </a:rPr>
              <a:t>werdet; ich </a:t>
            </a:r>
            <a:r>
              <a:rPr lang="de-CH" altLang="de-DE" sz="3600" dirty="0" smtClean="0">
                <a:solidFill>
                  <a:schemeClr val="tx1"/>
                </a:solidFill>
                <a:effectLst/>
                <a:latin typeface="Univers LT Std 47 Cn Lt" pitchFamily="34" charset="0"/>
              </a:rPr>
              <a:t>werde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sie </a:t>
            </a:r>
            <a:r>
              <a:rPr lang="de-CH" altLang="de-DE" sz="3600" dirty="0">
                <a:solidFill>
                  <a:schemeClr val="tx1"/>
                </a:solidFill>
                <a:effectLst/>
                <a:latin typeface="Univers LT Std 47 Cn Lt" pitchFamily="34" charset="0"/>
              </a:rPr>
              <a:t>euch abnehmen.“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2625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106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636912"/>
            <a:ext cx="6400800" cy="400110"/>
          </a:xfrm>
        </p:spPr>
        <p:txBody>
          <a:bodyPr>
            <a:spAutoFit/>
          </a:bodyPr>
          <a:lstStyle/>
          <a:p>
            <a:pPr algn="r"/>
            <a:r>
              <a:rPr lang="de-CH" altLang="de-DE" sz="2000" dirty="0" smtClean="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99792" y="44624"/>
            <a:ext cx="6408712" cy="2308324"/>
          </a:xfrm>
        </p:spPr>
        <p:txBody>
          <a:bodyPr wrap="square">
            <a:spAutoFit/>
          </a:bodyPr>
          <a:lstStyle/>
          <a:p>
            <a:pPr algn="r"/>
            <a:r>
              <a:rPr lang="de-CH" altLang="de-DE" sz="3600" dirty="0">
                <a:solidFill>
                  <a:schemeClr val="tx1"/>
                </a:solidFill>
                <a:effectLst/>
                <a:latin typeface="Univers LT Std 47 Cn Lt" pitchFamily="34" charset="0"/>
              </a:rPr>
              <a:t>„Kommt zu mir, ihr alle, die ihr euch plagt und von eurer Last </a:t>
            </a:r>
            <a:r>
              <a:rPr lang="de-CH" altLang="de-DE" sz="3600" dirty="0" smtClean="0">
                <a:solidFill>
                  <a:schemeClr val="tx1"/>
                </a:solidFill>
                <a:effectLst/>
                <a:latin typeface="Univers LT Std 47 Cn Lt" pitchFamily="34" charset="0"/>
              </a:rPr>
              <a:t>fast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erdrückt </a:t>
            </a:r>
            <a:r>
              <a:rPr lang="de-CH" altLang="de-DE" sz="3600" dirty="0">
                <a:solidFill>
                  <a:schemeClr val="tx1"/>
                </a:solidFill>
                <a:effectLst/>
                <a:latin typeface="Univers LT Std 47 Cn Lt" pitchFamily="34" charset="0"/>
              </a:rPr>
              <a:t>werdet; ich </a:t>
            </a:r>
            <a:r>
              <a:rPr lang="de-CH" altLang="de-DE" sz="3600" dirty="0" smtClean="0">
                <a:solidFill>
                  <a:schemeClr val="tx1"/>
                </a:solidFill>
                <a:effectLst/>
                <a:latin typeface="Univers LT Std 47 Cn Lt" pitchFamily="34" charset="0"/>
              </a:rPr>
              <a:t>werde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sie </a:t>
            </a:r>
            <a:r>
              <a:rPr lang="de-CH" altLang="de-DE" sz="3600" dirty="0">
                <a:solidFill>
                  <a:schemeClr val="tx1"/>
                </a:solidFill>
                <a:effectLst/>
                <a:latin typeface="Univers LT Std 47 Cn Lt" pitchFamily="34" charset="0"/>
              </a:rPr>
              <a:t>euch abnehmen.“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14109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47864" y="289679"/>
            <a:ext cx="5688632" cy="3139321"/>
          </a:xfrm>
        </p:spPr>
        <p:txBody>
          <a:bodyPr wrap="square">
            <a:spAutoFit/>
          </a:bodyPr>
          <a:lstStyle/>
          <a:p>
            <a:r>
              <a:rPr lang="de-CH" altLang="de-DE" sz="6600" dirty="0" err="1" smtClean="0">
                <a:solidFill>
                  <a:schemeClr val="tx1"/>
                </a:solidFill>
                <a:effectLst/>
                <a:latin typeface="Univers LT Std 47 Cn Lt" pitchFamily="34" charset="0"/>
              </a:rPr>
              <a:t>Ahasveros</a:t>
            </a:r>
            <a:r>
              <a:rPr lang="de-CH" altLang="de-DE" sz="6600" dirty="0" smtClean="0">
                <a:solidFill>
                  <a:schemeClr val="tx1"/>
                </a:solidFill>
                <a:effectLst/>
                <a:latin typeface="Univers LT Std 47 Cn Lt" pitchFamily="34" charset="0"/>
              </a:rPr>
              <a:t/>
            </a:r>
            <a:br>
              <a:rPr lang="de-CH" altLang="de-DE" sz="6600" dirty="0" smtClean="0">
                <a:solidFill>
                  <a:schemeClr val="tx1"/>
                </a:solidFill>
                <a:effectLst/>
                <a:latin typeface="Univers LT Std 47 Cn Lt" pitchFamily="34" charset="0"/>
              </a:rPr>
            </a:br>
            <a:r>
              <a:rPr lang="de-CH" altLang="de-DE" sz="6600" dirty="0" smtClean="0">
                <a:solidFill>
                  <a:schemeClr val="tx1"/>
                </a:solidFill>
                <a:effectLst/>
                <a:latin typeface="Univers LT Std 47 Cn Lt" pitchFamily="34" charset="0"/>
              </a:rPr>
              <a:t>=</a:t>
            </a:r>
            <a:br>
              <a:rPr lang="de-CH" altLang="de-DE" sz="6600" dirty="0" smtClean="0">
                <a:solidFill>
                  <a:schemeClr val="tx1"/>
                </a:solidFill>
                <a:effectLst/>
                <a:latin typeface="Univers LT Std 47 Cn Lt" pitchFamily="34" charset="0"/>
              </a:rPr>
            </a:br>
            <a:r>
              <a:rPr lang="de-CH" altLang="de-DE" sz="6600" dirty="0" smtClean="0">
                <a:solidFill>
                  <a:schemeClr val="tx1"/>
                </a:solidFill>
                <a:effectLst/>
                <a:latin typeface="Univers LT Std 47 Cn Lt" pitchFamily="34" charset="0"/>
              </a:rPr>
              <a:t>Xerxes</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99293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75856" y="188640"/>
            <a:ext cx="5832648" cy="1631216"/>
          </a:xfrm>
        </p:spPr>
        <p:txBody>
          <a:bodyPr wrap="square">
            <a:spAutoFit/>
          </a:bodyPr>
          <a:lstStyle/>
          <a:p>
            <a:pPr algn="l"/>
            <a:r>
              <a:rPr lang="de-DE" altLang="de-DE" sz="5000" dirty="0" smtClean="0">
                <a:solidFill>
                  <a:schemeClr val="tx1"/>
                </a:solidFill>
                <a:effectLst/>
                <a:latin typeface="Univers LT Std 47 Cn Lt" pitchFamily="34" charset="0"/>
              </a:rPr>
              <a:t>I. </a:t>
            </a:r>
            <a:r>
              <a:rPr lang="de-CH" altLang="de-DE" sz="5000" dirty="0">
                <a:solidFill>
                  <a:schemeClr val="tx1"/>
                </a:solidFill>
                <a:effectLst/>
                <a:latin typeface="Univers LT Std 47 Cn Lt" pitchFamily="34" charset="0"/>
              </a:rPr>
              <a:t>Die Selbstherrlichkeit und Arroganz der Macht</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4797152"/>
            <a:ext cx="6400800" cy="400110"/>
          </a:xfrm>
        </p:spPr>
        <p:txBody>
          <a:bodyPr>
            <a:spAutoFit/>
          </a:bodyPr>
          <a:lstStyle/>
          <a:p>
            <a:pPr algn="r"/>
            <a:r>
              <a:rPr lang="de-CH" altLang="de-DE" sz="2000" dirty="0" smtClean="0">
                <a:effectLst/>
                <a:latin typeface="Univers LT Std 47 Cn Lt" pitchFamily="34" charset="0"/>
              </a:rPr>
              <a:t>Esther 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28821"/>
            <a:ext cx="6048672" cy="4524315"/>
          </a:xfrm>
        </p:spPr>
        <p:txBody>
          <a:bodyPr wrap="square">
            <a:spAutoFit/>
          </a:bodyPr>
          <a:lstStyle/>
          <a:p>
            <a:pPr algn="r"/>
            <a:r>
              <a:rPr lang="de-CH" altLang="de-DE" sz="3600" dirty="0">
                <a:solidFill>
                  <a:schemeClr val="tx1"/>
                </a:solidFill>
                <a:effectLst/>
                <a:latin typeface="Univers LT Std 47 Cn Lt" pitchFamily="34" charset="0"/>
              </a:rPr>
              <a:t>„In seinem dritten Regierungsjahr gab er ein Fest für alle führenden Männer des gesamten Reiches. Die hochrangigen Offiziere aus Persien und Medien, der </a:t>
            </a:r>
            <a:r>
              <a:rPr lang="de-CH" altLang="de-DE" sz="3600" dirty="0" smtClean="0">
                <a:solidFill>
                  <a:schemeClr val="tx1"/>
                </a:solidFill>
                <a:effectLst/>
                <a:latin typeface="Univers LT Std 47 Cn Lt" pitchFamily="34" charset="0"/>
              </a:rPr>
              <a:t>hohe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Adel </a:t>
            </a:r>
            <a:r>
              <a:rPr lang="de-CH" altLang="de-DE" sz="3600" dirty="0">
                <a:solidFill>
                  <a:schemeClr val="tx1"/>
                </a:solidFill>
                <a:effectLst/>
                <a:latin typeface="Univers LT Std 47 Cn Lt" pitchFamily="34" charset="0"/>
              </a:rPr>
              <a:t>und die Statthalter aller Provinzen </a:t>
            </a:r>
            <a:r>
              <a:rPr lang="de-CH" altLang="de-DE" sz="3600" dirty="0" smtClean="0">
                <a:solidFill>
                  <a:schemeClr val="tx1"/>
                </a:solidFill>
                <a:effectLst/>
                <a:latin typeface="Univers LT Std 47 Cn Lt" pitchFamily="34" charset="0"/>
              </a:rPr>
              <a:t>nahmen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daran </a:t>
            </a:r>
            <a:r>
              <a:rPr lang="de-CH" altLang="de-DE" sz="3600" dirty="0">
                <a:solidFill>
                  <a:schemeClr val="tx1"/>
                </a:solidFill>
                <a:effectLst/>
                <a:latin typeface="Univers LT Std 47 Cn Lt" pitchFamily="34" charset="0"/>
              </a:rPr>
              <a:t>teil.“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492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924944"/>
            <a:ext cx="6400800" cy="400110"/>
          </a:xfrm>
        </p:spPr>
        <p:txBody>
          <a:bodyPr>
            <a:spAutoFit/>
          </a:bodyPr>
          <a:lstStyle/>
          <a:p>
            <a:pPr algn="r"/>
            <a:r>
              <a:rPr lang="de-CH" altLang="de-DE" sz="2000" dirty="0" smtClean="0">
                <a:effectLst/>
                <a:latin typeface="Univers LT Std 47 Cn Lt" pitchFamily="34" charset="0"/>
              </a:rPr>
              <a:t>Esther 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116632"/>
            <a:ext cx="6048672" cy="2308324"/>
          </a:xfrm>
        </p:spPr>
        <p:txBody>
          <a:bodyPr wrap="square">
            <a:spAutoFit/>
          </a:bodyPr>
          <a:lstStyle/>
          <a:p>
            <a:pPr algn="r"/>
            <a:r>
              <a:rPr lang="de-CH" altLang="de-DE" sz="3600" dirty="0">
                <a:solidFill>
                  <a:schemeClr val="tx1"/>
                </a:solidFill>
                <a:effectLst/>
                <a:latin typeface="Univers LT Std 47 Cn Lt" pitchFamily="34" charset="0"/>
              </a:rPr>
              <a:t>„Volle sechs Monate stellte der König seine Macht und seinen unermesslichen Reichtum vor ihnen zur Schau.“</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93030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91680" y="5373216"/>
            <a:ext cx="6400800" cy="400110"/>
          </a:xfrm>
        </p:spPr>
        <p:txBody>
          <a:bodyPr>
            <a:spAutoFit/>
          </a:bodyPr>
          <a:lstStyle/>
          <a:p>
            <a:pPr algn="r"/>
            <a:r>
              <a:rPr lang="de-CH" altLang="de-DE" sz="2000" dirty="0" smtClean="0">
                <a:effectLst/>
                <a:latin typeface="Univers LT Std 47 Cn Lt" pitchFamily="34" charset="0"/>
              </a:rPr>
              <a:t>Esther 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79712" y="68426"/>
            <a:ext cx="7020272" cy="5016758"/>
          </a:xfrm>
        </p:spPr>
        <p:txBody>
          <a:bodyPr wrap="square">
            <a:spAutoFit/>
          </a:bodyPr>
          <a:lstStyle/>
          <a:p>
            <a:pPr algn="r"/>
            <a:r>
              <a:rPr lang="de-CH" altLang="de-DE" sz="3200" dirty="0">
                <a:solidFill>
                  <a:schemeClr val="tx1"/>
                </a:solidFill>
                <a:effectLst/>
                <a:latin typeface="Univers LT Std 47 Cn Lt" pitchFamily="34" charset="0"/>
              </a:rPr>
              <a:t>„Im Schlosspark waren zwischen den Alabastersäulen weisse und </a:t>
            </a:r>
            <a:r>
              <a:rPr lang="de-CH" altLang="de-DE" sz="3200" dirty="0" smtClean="0">
                <a:solidFill>
                  <a:schemeClr val="tx1"/>
                </a:solidFill>
                <a:effectLst/>
                <a:latin typeface="Univers LT Std 47 Cn Lt" pitchFamily="34" charset="0"/>
              </a:rPr>
              <a:t>blaue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Vorhänge </a:t>
            </a:r>
            <a:r>
              <a:rPr lang="de-CH" altLang="de-DE" sz="3200" dirty="0">
                <a:solidFill>
                  <a:schemeClr val="tx1"/>
                </a:solidFill>
                <a:effectLst/>
                <a:latin typeface="Univers LT Std 47 Cn Lt" pitchFamily="34" charset="0"/>
              </a:rPr>
              <a:t>aus kostbaren </a:t>
            </a:r>
            <a:r>
              <a:rPr lang="de-CH" altLang="de-DE" sz="3200" dirty="0" smtClean="0">
                <a:solidFill>
                  <a:schemeClr val="tx1"/>
                </a:solidFill>
                <a:effectLst/>
                <a:latin typeface="Univers LT Std 47 Cn Lt" pitchFamily="34" charset="0"/>
              </a:rPr>
              <a:t>Stoffen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aufgehängt</a:t>
            </a:r>
            <a:r>
              <a:rPr lang="de-CH" altLang="de-DE" sz="3200" dirty="0">
                <a:solidFill>
                  <a:schemeClr val="tx1"/>
                </a:solidFill>
                <a:effectLst/>
                <a:latin typeface="Univers LT Std 47 Cn Lt" pitchFamily="34" charset="0"/>
              </a:rPr>
              <a:t>, befestigt mit </a:t>
            </a:r>
            <a:r>
              <a:rPr lang="de-CH" altLang="de-DE" sz="3200" dirty="0" smtClean="0">
                <a:solidFill>
                  <a:schemeClr val="tx1"/>
                </a:solidFill>
                <a:effectLst/>
                <a:latin typeface="Univers LT Std 47 Cn Lt" pitchFamily="34" charset="0"/>
              </a:rPr>
              <a:t>weissen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purpurroten Schnüren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silbernen </a:t>
            </a:r>
            <a:r>
              <a:rPr lang="de-CH" altLang="de-DE" sz="3200" dirty="0">
                <a:solidFill>
                  <a:schemeClr val="tx1"/>
                </a:solidFill>
                <a:effectLst/>
                <a:latin typeface="Univers LT Std 47 Cn Lt" pitchFamily="34" charset="0"/>
              </a:rPr>
              <a:t>Ringen. Polsterbetten </a:t>
            </a:r>
            <a:r>
              <a:rPr lang="de-CH" altLang="de-DE" sz="3200" dirty="0" smtClean="0">
                <a:solidFill>
                  <a:schemeClr val="tx1"/>
                </a:solidFill>
                <a:effectLst/>
                <a:latin typeface="Univers LT Std 47 Cn Lt" pitchFamily="34" charset="0"/>
              </a:rPr>
              <a:t>mit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goldenen </a:t>
            </a:r>
            <a:r>
              <a:rPr lang="de-CH" altLang="de-DE" sz="3200" dirty="0">
                <a:solidFill>
                  <a:schemeClr val="tx1"/>
                </a:solidFill>
                <a:effectLst/>
                <a:latin typeface="Univers LT Std 47 Cn Lt" pitchFamily="34" charset="0"/>
              </a:rPr>
              <a:t>und silbernen </a:t>
            </a:r>
            <a:r>
              <a:rPr lang="de-CH" altLang="de-DE" sz="3200" dirty="0" smtClean="0">
                <a:solidFill>
                  <a:schemeClr val="tx1"/>
                </a:solidFill>
                <a:effectLst/>
                <a:latin typeface="Univers LT Std 47 Cn Lt" pitchFamily="34" charset="0"/>
              </a:rPr>
              <a:t>Füssen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standen </a:t>
            </a:r>
            <a:r>
              <a:rPr lang="de-CH" altLang="de-DE" sz="3200" dirty="0">
                <a:solidFill>
                  <a:schemeClr val="tx1"/>
                </a:solidFill>
                <a:effectLst/>
                <a:latin typeface="Univers LT Std 47 Cn Lt" pitchFamily="34" charset="0"/>
              </a:rPr>
              <a:t>auf dem </a:t>
            </a:r>
            <a:r>
              <a:rPr lang="de-CH" altLang="de-DE" sz="3200" dirty="0" smtClean="0">
                <a:solidFill>
                  <a:schemeClr val="tx1"/>
                </a:solidFill>
                <a:effectLst/>
                <a:latin typeface="Univers LT Std 47 Cn Lt" pitchFamily="34" charset="0"/>
              </a:rPr>
              <a:t>kostbaren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Fussboden aus verschieden-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farbigen </a:t>
            </a:r>
            <a:r>
              <a:rPr lang="de-CH" altLang="de-DE" sz="3200" dirty="0">
                <a:solidFill>
                  <a:schemeClr val="tx1"/>
                </a:solidFill>
                <a:effectLst/>
                <a:latin typeface="Univers LT Std 47 Cn Lt" pitchFamily="34" charset="0"/>
              </a:rPr>
              <a:t>Steinplatten.“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89193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2636912"/>
            <a:ext cx="6400800" cy="400110"/>
          </a:xfrm>
        </p:spPr>
        <p:txBody>
          <a:bodyPr>
            <a:spAutoFit/>
          </a:bodyPr>
          <a:lstStyle/>
          <a:p>
            <a:pPr algn="r"/>
            <a:r>
              <a:rPr lang="de-CH" altLang="de-DE" sz="2000" dirty="0" smtClean="0">
                <a:effectLst/>
                <a:latin typeface="Univers LT Std 47 Cn Lt" pitchFamily="34" charset="0"/>
              </a:rPr>
              <a:t>Esther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393631"/>
            <a:ext cx="6048672" cy="1754326"/>
          </a:xfrm>
        </p:spPr>
        <p:txBody>
          <a:bodyPr wrap="square">
            <a:spAutoFit/>
          </a:bodyPr>
          <a:lstStyle/>
          <a:p>
            <a:pPr algn="r"/>
            <a:r>
              <a:rPr lang="de-CH" altLang="de-DE" sz="3600" dirty="0">
                <a:solidFill>
                  <a:schemeClr val="tx1"/>
                </a:solidFill>
                <a:effectLst/>
                <a:latin typeface="Univers LT Std 47 Cn Lt" pitchFamily="34" charset="0"/>
              </a:rPr>
              <a:t>„Getrunken wurde aus goldenen Bechern, von denen keiner dem andern glich.“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19478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456</Words>
  <Application>Microsoft Office PowerPoint</Application>
  <PresentationFormat>Bildschirmpräsentation (4:3)</PresentationFormat>
  <Paragraphs>84</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Designvorlage 'Berggipfel'</vt:lpstr>
      <vt:lpstr>Dem Schicksal ausgeliefert</vt:lpstr>
      <vt:lpstr>PowerPoint-Präsentation</vt:lpstr>
      <vt:lpstr>PowerPoint-Präsentation</vt:lpstr>
      <vt:lpstr>Ahasveros = Xerxes</vt:lpstr>
      <vt:lpstr>I. Die Selbstherrlichkeit und Arroganz der Macht</vt:lpstr>
      <vt:lpstr>„In seinem dritten Regierungsjahr gab er ein Fest für alle führenden Männer des gesamten Reiches. Die hochrangigen Offiziere aus Persien und Medien, der hohe Adel und die Statthalter aller Provinzen nahmen daran teil.“</vt:lpstr>
      <vt:lpstr>„Volle sechs Monate stellte der König seine Macht und seinen unermesslichen Reichtum vor ihnen zur Schau.“</vt:lpstr>
      <vt:lpstr>„Im Schlosspark waren zwischen den Alabastersäulen weisse und blaue Vorhänge aus kostbaren Stoffen aufgehängt, befestigt mit weissen und purpurroten Schnüren und silbernen Ringen. Polsterbetten mit goldenen und silbernen Füssen standen auf dem kostbaren Fussboden aus verschieden- farbigen Steinplatten.“</vt:lpstr>
      <vt:lpstr>„Getrunken wurde aus goldenen Bechern, von denen keiner dem andern glich.“</vt:lpstr>
      <vt:lpstr>„Alle Gäste von Xerxes, die führenden Männer seines Reiches ebenso wie die Bewohner des Palastbezirks, sollten ihre ausserordentliche Schönheit bewundern.“</vt:lpstr>
      <vt:lpstr>„Da packte den König der Zorn.“</vt:lpstr>
      <vt:lpstr>„Sofort besprach er sich mit seinen Ratgebern, weisen Männern, die sich auf den Lauf der Gestirne verstanden und über das Recht Bescheid wussten.“</vt:lpstr>
      <vt:lpstr>„Wenn dieser Beschluss des Königs in seinem ganzen Reich bekannt wird, werden alle Frauen, von den vornehmsten bis zu den einfachsten Familien, ihren Männern den schuldigen Respekt erweisen.“</vt:lpstr>
      <vt:lpstr>„Keiner ist gerecht, auch nicht einer.“</vt:lpstr>
      <vt:lpstr>„Das Recht hat also keine natürliche Grundlage, woraus sich ergibt, dass wir von Natur aus auch nicht gerecht sind.“</vt:lpstr>
      <vt:lpstr>II. Die Willkür und Unbarmherzigkeit der Macht</vt:lpstr>
      <vt:lpstr>„Man sollte für den König schöne junge Mädchen suchen, die noch kein Mann berührt hat!“</vt:lpstr>
      <vt:lpstr>„Der König könnte in den Provinzen seines Reiches Beamte damit beauftragen, alle besonders schönen Mädchen, die noch unberührt sind, in seinen Harem nach Susa zu bringen. Der königliche Eunuch Hegai, der die Aufsicht im Frauenhaus führt, soll sich um sie kümmern und dafür sorgen, dass ihre Schönheit mit allen Mitteln gepflegt wird.“</vt:lpstr>
      <vt:lpstr>„Das Mädchen, das dem König am besten gefällt, soll dann an Wastis Stelle Königin werden.“</vt:lpstr>
      <vt:lpstr>„Jedes Mädchen wurde ein Jahr lang auf die Begegnung mit dem König vorbereitet. Sechs Monate dauerte die vorgeschriebene Behandlung mit Myrrhenöl und weitere sechs die mit Balsamöl und anderen Pflegemitteln. Dann konnte das Mädchen zum König gebracht werden.“</vt:lpstr>
      <vt:lpstr>„Sie ging am Abend in den Palast und kehrte am nächsten Morgen in den zweiten Harem zurück. Dieser war für die Nebenfrauen des Königs bestimmt und stand unter der Aufsicht des königlichen Eunuchen Schaaschgas. Keine durfte ein zweites Mal zum König kommen, ausser wenn sie ihm besonders gefallen hatte und er sie namentlich rufen liess.“</vt:lpstr>
      <vt:lpstr>„Er gab ihr die schönsten Räume im Harem und sieben ausgewählte Dienerinnen aus dem Königspalast.“</vt:lpstr>
      <vt:lpstr>„Alle, die sie sahen, waren voller Bewunderung.“</vt:lpstr>
      <vt:lpstr>„Der König fand an Esther mehr Gefallen als an allen andern Frauen und sie übertraf in seinen Augen bei weitem die anderen Mädchen. Deshalb setzte er ihr die Krone auf und machte sie an Wastis Stelle zur Königin.“</vt:lpstr>
      <vt:lpstr>„Xerxes gab ihr zu Ehren ein grosses Festmahl und lud alle führenden Männer seines Reiches dazu ein. Er gewährte den Provinzen seines Reiches einen Steuernachlass und verteilte königliche Geschenke.“</vt:lpstr>
      <vt:lpstr>„Es ist eine Gerechtigkeit, deren Grundlage der Glaube an Jesus Christus ist und die allen zugute kommt, die glauben. Dabei macht es keinen Unterschied, ob jemand Jude oder Nichtjude ist, denn alle haben gesündigt, und in ihrem Leben kommt Gottes Herrlichkeit nicht mehr zum Ausdruck.“</vt:lpstr>
      <vt:lpstr>Schlussgedanke</vt:lpstr>
      <vt:lpstr>„König über alle Könige und Herr über alle Herren.“</vt:lpstr>
      <vt:lpstr>„Kommt zu mir, ihr alle, die ihr euch plagt und von eurer Last fast erdrückt werdet; ich werde sie euch abnehmen.“</vt:lpstr>
      <vt:lpstr>„Kommt zu mir, ihr alle, die ihr euch plagt und von eurer Last fast erdrückt werdet; ich werde sie euch abnehmen.“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einer ungerechten Welt leben - Teil 1/4 - Dem Schicksal ausgeliefert - Folien</dc:title>
  <dc:creator>Jürg Birnstiel</dc:creator>
  <cp:lastModifiedBy>Me</cp:lastModifiedBy>
  <cp:revision>417</cp:revision>
  <dcterms:created xsi:type="dcterms:W3CDTF">2013-11-12T15:20:47Z</dcterms:created>
  <dcterms:modified xsi:type="dcterms:W3CDTF">2015-09-22T06:25:33Z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