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5"/>
  </p:notesMasterIdLst>
  <p:handoutMasterIdLst>
    <p:handoutMasterId r:id="rId26"/>
  </p:handoutMasterIdLst>
  <p:sldIdLst>
    <p:sldId id="735" r:id="rId2"/>
    <p:sldId id="896" r:id="rId3"/>
    <p:sldId id="903" r:id="rId4"/>
    <p:sldId id="889" r:id="rId5"/>
    <p:sldId id="905" r:id="rId6"/>
    <p:sldId id="906" r:id="rId7"/>
    <p:sldId id="907" r:id="rId8"/>
    <p:sldId id="908" r:id="rId9"/>
    <p:sldId id="909" r:id="rId10"/>
    <p:sldId id="910" r:id="rId11"/>
    <p:sldId id="911" r:id="rId12"/>
    <p:sldId id="912" r:id="rId13"/>
    <p:sldId id="891" r:id="rId14"/>
    <p:sldId id="913" r:id="rId15"/>
    <p:sldId id="914" r:id="rId16"/>
    <p:sldId id="915" r:id="rId17"/>
    <p:sldId id="917" r:id="rId18"/>
    <p:sldId id="259" r:id="rId19"/>
    <p:sldId id="904" r:id="rId20"/>
    <p:sldId id="918" r:id="rId21"/>
    <p:sldId id="919" r:id="rId22"/>
    <p:sldId id="920" r:id="rId23"/>
    <p:sldId id="921"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110" d="100"/>
          <a:sy n="110" d="100"/>
        </p:scale>
        <p:origin x="-164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9432" y="809128"/>
            <a:ext cx="8849072" cy="923330"/>
          </a:xfrm>
        </p:spPr>
        <p:txBody>
          <a:bodyPr wrap="square">
            <a:spAutoFit/>
          </a:bodyPr>
          <a:lstStyle/>
          <a:p>
            <a:pPr algn="r"/>
            <a:r>
              <a:rPr lang="de-DE" altLang="de-DE" dirty="0" smtClean="0">
                <a:solidFill>
                  <a:schemeClr val="tx1"/>
                </a:solidFill>
                <a:effectLst/>
                <a:latin typeface="Univers LT Std 47 Cn Lt" pitchFamily="34" charset="0"/>
              </a:rPr>
              <a:t>Rettung der </a:t>
            </a:r>
            <a:r>
              <a:rPr lang="de-DE" altLang="de-DE" dirty="0" err="1" smtClean="0">
                <a:solidFill>
                  <a:schemeClr val="tx1"/>
                </a:solidFill>
                <a:effectLst/>
                <a:latin typeface="Univers LT Std 47 Cn Lt" pitchFamily="34" charset="0"/>
              </a:rPr>
              <a:t>Menscheit</a:t>
            </a:r>
            <a:endParaRPr lang="de-DE" altLang="de-DE"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In einer ungerechten Welt leben (4/4)</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der Königin Esther</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Esther 9-10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852936"/>
            <a:ext cx="6400800" cy="400110"/>
          </a:xfrm>
        </p:spPr>
        <p:txBody>
          <a:bodyPr>
            <a:spAutoFit/>
          </a:bodyPr>
          <a:lstStyle/>
          <a:p>
            <a:pPr algn="r"/>
            <a:r>
              <a:rPr lang="de-CH" altLang="de-DE" sz="2000" dirty="0" smtClean="0">
                <a:effectLst/>
                <a:latin typeface="Univers LT Std 47 Cn Lt" pitchFamily="34" charset="0"/>
              </a:rPr>
              <a:t>Esther 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2308324"/>
          </a:xfrm>
        </p:spPr>
        <p:txBody>
          <a:bodyPr wrap="square">
            <a:spAutoFit/>
          </a:bodyPr>
          <a:lstStyle/>
          <a:p>
            <a:pPr algn="r"/>
            <a:r>
              <a:rPr lang="de-CH" altLang="de-DE" sz="3600" dirty="0">
                <a:solidFill>
                  <a:schemeClr val="tx1"/>
                </a:solidFill>
                <a:effectLst/>
                <a:latin typeface="Univers LT Std 47 Cn Lt" pitchFamily="34" charset="0"/>
              </a:rPr>
              <a:t>„Die Juden verschafften sich Ruhe und Sicherheit, aber am </a:t>
            </a:r>
            <a:r>
              <a:rPr lang="de-CH" altLang="de-DE" sz="3600" dirty="0" smtClean="0">
                <a:solidFill>
                  <a:schemeClr val="tx1"/>
                </a:solidFill>
                <a:effectLst/>
                <a:latin typeface="Univers LT Std 47 Cn Lt" pitchFamily="34" charset="0"/>
              </a:rPr>
              <a:t>Besitz</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ihrer </a:t>
            </a:r>
            <a:r>
              <a:rPr lang="de-CH" altLang="de-DE" sz="3600" dirty="0">
                <a:solidFill>
                  <a:schemeClr val="tx1"/>
                </a:solidFill>
                <a:effectLst/>
                <a:latin typeface="Univers LT Std 47 Cn Lt" pitchFamily="34" charset="0"/>
              </a:rPr>
              <a:t>Feinde vergriffen sie sich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6444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901098"/>
            <a:ext cx="6400800" cy="400110"/>
          </a:xfrm>
        </p:spPr>
        <p:txBody>
          <a:bodyPr>
            <a:spAutoFit/>
          </a:bodyPr>
          <a:lstStyle/>
          <a:p>
            <a:pPr algn="r"/>
            <a:r>
              <a:rPr lang="de-CH" altLang="de-DE" sz="2000" dirty="0" smtClean="0">
                <a:effectLst/>
                <a:latin typeface="Univers LT Std 47 Cn Lt" pitchFamily="34" charset="0"/>
              </a:rPr>
              <a:t>Johannes-Evangelium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56813"/>
            <a:ext cx="6192688" cy="4524315"/>
          </a:xfrm>
        </p:spPr>
        <p:txBody>
          <a:bodyPr wrap="square">
            <a:spAutoFit/>
          </a:bodyPr>
          <a:lstStyle/>
          <a:p>
            <a:pPr algn="r"/>
            <a:r>
              <a:rPr lang="de-CH" altLang="de-DE" sz="3600" dirty="0">
                <a:solidFill>
                  <a:schemeClr val="tx1"/>
                </a:solidFill>
                <a:effectLst/>
                <a:latin typeface="Univers LT Std 47 Cn Lt" pitchFamily="34" charset="0"/>
              </a:rPr>
              <a:t>„Alle, die auf mein Wort hören und dem glauben, der mich </a:t>
            </a:r>
            <a:r>
              <a:rPr lang="de-CH" altLang="de-DE" sz="3600" dirty="0" smtClean="0">
                <a:solidFill>
                  <a:schemeClr val="tx1"/>
                </a:solidFill>
                <a:effectLst/>
                <a:latin typeface="Univers LT Std 47 Cn Lt" pitchFamily="34" charset="0"/>
              </a:rPr>
              <a:t>gesandt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hat</a:t>
            </a:r>
            <a:r>
              <a:rPr lang="de-CH" altLang="de-DE" sz="3600" dirty="0">
                <a:solidFill>
                  <a:schemeClr val="tx1"/>
                </a:solidFill>
                <a:effectLst/>
                <a:latin typeface="Univers LT Std 47 Cn Lt" pitchFamily="34" charset="0"/>
              </a:rPr>
              <a:t>, haben das ewige Leben. Sie kommen nicht mehr vor Gottes Gericht; sie haben den </a:t>
            </a:r>
            <a:r>
              <a:rPr lang="de-CH" altLang="de-DE" sz="3600" dirty="0" smtClean="0">
                <a:solidFill>
                  <a:schemeClr val="tx1"/>
                </a:solidFill>
                <a:effectLst/>
                <a:latin typeface="Univers LT Std 47 Cn Lt" pitchFamily="34" charset="0"/>
              </a:rPr>
              <a:t>Tod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schon </a:t>
            </a:r>
            <a:r>
              <a:rPr lang="de-CH" altLang="de-DE" sz="3600" dirty="0">
                <a:solidFill>
                  <a:schemeClr val="tx1"/>
                </a:solidFill>
                <a:effectLst/>
                <a:latin typeface="Univers LT Std 47 Cn Lt" pitchFamily="34" charset="0"/>
              </a:rPr>
              <a:t>hinter sich </a:t>
            </a:r>
            <a:r>
              <a:rPr lang="de-CH" altLang="de-DE" sz="3600" dirty="0" smtClean="0">
                <a:solidFill>
                  <a:schemeClr val="tx1"/>
                </a:solidFill>
                <a:effectLst/>
                <a:latin typeface="Univers LT Std 47 Cn Lt" pitchFamily="34" charset="0"/>
              </a:rPr>
              <a:t>gelassen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das </a:t>
            </a:r>
            <a:r>
              <a:rPr lang="de-CH" altLang="de-DE" sz="3600" dirty="0" smtClean="0">
                <a:solidFill>
                  <a:schemeClr val="tx1"/>
                </a:solidFill>
                <a:effectLst/>
                <a:latin typeface="Univers LT Std 47 Cn Lt" pitchFamily="34" charset="0"/>
              </a:rPr>
              <a:t>unvergängliche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Leben </a:t>
            </a:r>
            <a:r>
              <a:rPr lang="de-CH" altLang="de-DE" sz="3600" dirty="0">
                <a:solidFill>
                  <a:schemeClr val="tx1"/>
                </a:solidFill>
                <a:effectLst/>
                <a:latin typeface="Univers LT Std 47 Cn Lt" pitchFamily="34" charset="0"/>
              </a:rPr>
              <a:t>erreicht.“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2060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3284984"/>
            <a:ext cx="6400800" cy="400110"/>
          </a:xfrm>
        </p:spPr>
        <p:txBody>
          <a:bodyPr>
            <a:spAutoFit/>
          </a:bodyPr>
          <a:lstStyle/>
          <a:p>
            <a:pPr algn="r"/>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2862322"/>
          </a:xfrm>
        </p:spPr>
        <p:txBody>
          <a:bodyPr wrap="square">
            <a:spAutoFit/>
          </a:bodyPr>
          <a:lstStyle/>
          <a:p>
            <a:pPr algn="r"/>
            <a:r>
              <a:rPr lang="de-CH" altLang="de-DE" sz="3600" dirty="0">
                <a:solidFill>
                  <a:schemeClr val="tx1"/>
                </a:solidFill>
                <a:effectLst/>
                <a:latin typeface="Univers LT Std 47 Cn Lt" pitchFamily="34" charset="0"/>
              </a:rPr>
              <a:t>„Wir alle waren wie Schafe, die sich verlaufen haben; jeder ging seinen eigenen Weg. Ihm (Jesus) aber hat der Herr unsere ganze Schuld aufgeladen.“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4440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35896" y="332656"/>
            <a:ext cx="5377630" cy="1631216"/>
          </a:xfrm>
        </p:spPr>
        <p:txBody>
          <a:bodyPr wrap="square">
            <a:spAutoFit/>
          </a:bodyPr>
          <a:lstStyle/>
          <a:p>
            <a:pPr algn="l"/>
            <a:r>
              <a:rPr lang="de-DE" altLang="de-DE" sz="5000" dirty="0" smtClean="0">
                <a:solidFill>
                  <a:schemeClr val="tx1"/>
                </a:solidFill>
                <a:effectLst/>
                <a:latin typeface="Univers LT Std 47 Cn Lt" pitchFamily="34" charset="0"/>
              </a:rPr>
              <a:t>II. </a:t>
            </a:r>
            <a:r>
              <a:rPr lang="de-DE" altLang="de-DE" sz="5000" dirty="0">
                <a:solidFill>
                  <a:schemeClr val="tx1"/>
                </a:solidFill>
                <a:effectLst/>
                <a:latin typeface="Univers LT Std 47 Cn Lt" pitchFamily="34" charset="0"/>
              </a:rPr>
              <a:t>Das jährliche Freudenfest</a:t>
            </a: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4181018"/>
            <a:ext cx="6400800" cy="400110"/>
          </a:xfrm>
        </p:spPr>
        <p:txBody>
          <a:bodyPr>
            <a:spAutoFit/>
          </a:bodyPr>
          <a:lstStyle/>
          <a:p>
            <a:pPr algn="r"/>
            <a:r>
              <a:rPr lang="de-CH" altLang="de-DE" sz="2000" dirty="0" smtClean="0">
                <a:effectLst/>
                <a:latin typeface="Univers LT Std 47 Cn Lt" pitchFamily="34" charset="0"/>
              </a:rPr>
              <a:t>Esther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34746"/>
            <a:ext cx="6192688" cy="3970318"/>
          </a:xfrm>
        </p:spPr>
        <p:txBody>
          <a:bodyPr wrap="square">
            <a:spAutoFit/>
          </a:bodyPr>
          <a:lstStyle/>
          <a:p>
            <a:pPr algn="r"/>
            <a:r>
              <a:rPr lang="de-CH" altLang="de-DE" sz="3600" dirty="0">
                <a:solidFill>
                  <a:schemeClr val="tx1"/>
                </a:solidFill>
                <a:effectLst/>
                <a:latin typeface="Univers LT Std 47 Cn Lt" pitchFamily="34" charset="0"/>
              </a:rPr>
              <a:t>„Zur Erinnerung an die Tage, die ihnen Ruhe und Rettung vor ihren Feinden gebracht hatten, und an den Monat, in dem sich </a:t>
            </a:r>
            <a:r>
              <a:rPr lang="de-CH" altLang="de-DE" sz="3600" dirty="0" smtClean="0">
                <a:solidFill>
                  <a:schemeClr val="tx1"/>
                </a:solidFill>
                <a:effectLst/>
                <a:latin typeface="Univers LT Std 47 Cn Lt" pitchFamily="34" charset="0"/>
              </a:rPr>
              <a:t>ihr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Kummer </a:t>
            </a:r>
            <a:r>
              <a:rPr lang="de-CH" altLang="de-DE" sz="3600" dirty="0">
                <a:solidFill>
                  <a:schemeClr val="tx1"/>
                </a:solidFill>
                <a:effectLst/>
                <a:latin typeface="Univers LT Std 47 Cn Lt" pitchFamily="34" charset="0"/>
              </a:rPr>
              <a:t>in Freude und </a:t>
            </a:r>
            <a:r>
              <a:rPr lang="de-CH" altLang="de-DE" sz="3600" dirty="0" smtClean="0">
                <a:solidFill>
                  <a:schemeClr val="tx1"/>
                </a:solidFill>
                <a:effectLst/>
                <a:latin typeface="Univers LT Std 47 Cn Lt" pitchFamily="34" charset="0"/>
              </a:rPr>
              <a:t>ihre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Trauer </a:t>
            </a:r>
            <a:r>
              <a:rPr lang="de-CH" altLang="de-DE" sz="3600" dirty="0">
                <a:solidFill>
                  <a:schemeClr val="tx1"/>
                </a:solidFill>
                <a:effectLst/>
                <a:latin typeface="Univers LT Std 47 Cn Lt" pitchFamily="34" charset="0"/>
              </a:rPr>
              <a:t>in Jubel </a:t>
            </a:r>
            <a:r>
              <a:rPr lang="de-CH" altLang="de-DE" sz="3600" dirty="0" smtClean="0">
                <a:solidFill>
                  <a:schemeClr val="tx1"/>
                </a:solidFill>
                <a:effectLst/>
                <a:latin typeface="Univers LT Std 47 Cn Lt" pitchFamily="34" charset="0"/>
              </a:rPr>
              <a:t>verwandelt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hatte</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431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17032"/>
            <a:ext cx="6400800" cy="400110"/>
          </a:xfrm>
        </p:spPr>
        <p:txBody>
          <a:bodyPr>
            <a:spAutoFit/>
          </a:bodyPr>
          <a:lstStyle/>
          <a:p>
            <a:pPr algn="r"/>
            <a:r>
              <a:rPr lang="de-CH" altLang="de-DE" sz="2000" dirty="0" smtClean="0">
                <a:effectLst/>
                <a:latin typeface="Univers LT Std 47 Cn Lt" pitchFamily="34" charset="0"/>
              </a:rPr>
              <a:t>Esther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44624"/>
            <a:ext cx="6192688" cy="3416320"/>
          </a:xfrm>
        </p:spPr>
        <p:txBody>
          <a:bodyPr wrap="square">
            <a:spAutoFit/>
          </a:bodyPr>
          <a:lstStyle/>
          <a:p>
            <a:pPr algn="r"/>
            <a:r>
              <a:rPr lang="de-CH" altLang="de-DE" sz="3600" dirty="0">
                <a:solidFill>
                  <a:schemeClr val="tx1"/>
                </a:solidFill>
                <a:effectLst/>
                <a:latin typeface="Univers LT Std 47 Cn Lt" pitchFamily="34" charset="0"/>
              </a:rPr>
              <a:t>„An diesen beiden Tagen </a:t>
            </a:r>
            <a:r>
              <a:rPr lang="de-CH" altLang="de-DE" sz="3600" dirty="0" smtClean="0">
                <a:solidFill>
                  <a:schemeClr val="tx1"/>
                </a:solidFill>
                <a:effectLst/>
                <a:latin typeface="Univers LT Std 47 Cn Lt" pitchFamily="34" charset="0"/>
              </a:rPr>
              <a:t>sollten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Juden festliche Gelage halten und sich gegenseitig auserlesene Speisen zusenden; ausserdem sollten sie den </a:t>
            </a:r>
            <a:r>
              <a:rPr lang="de-CH" altLang="de-DE" sz="3600" dirty="0" smtClean="0">
                <a:solidFill>
                  <a:schemeClr val="tx1"/>
                </a:solidFill>
                <a:effectLst/>
                <a:latin typeface="Univers LT Std 47 Cn Lt" pitchFamily="34" charset="0"/>
              </a:rPr>
              <a:t>Armen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Geschenke </a:t>
            </a:r>
            <a:r>
              <a:rPr lang="de-CH" altLang="de-DE" sz="3600" dirty="0">
                <a:solidFill>
                  <a:schemeClr val="tx1"/>
                </a:solidFill>
                <a:effectLst/>
                <a:latin typeface="Univers LT Std 47 Cn Lt" pitchFamily="34" charset="0"/>
              </a:rPr>
              <a:t>machen.“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8738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132856"/>
            <a:ext cx="6400800" cy="400110"/>
          </a:xfrm>
        </p:spPr>
        <p:txBody>
          <a:bodyPr>
            <a:spAutoFit/>
          </a:bodyPr>
          <a:lstStyle/>
          <a:p>
            <a:pPr algn="r"/>
            <a:r>
              <a:rPr lang="de-CH" altLang="de-DE" sz="2000" dirty="0" smtClean="0">
                <a:effectLst/>
                <a:latin typeface="Univers LT Std 47 Cn Lt" pitchFamily="34" charset="0"/>
              </a:rPr>
              <a:t>Sprüche 16,33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27666"/>
            <a:ext cx="6048672" cy="1754326"/>
          </a:xfrm>
        </p:spPr>
        <p:txBody>
          <a:bodyPr wrap="square">
            <a:spAutoFit/>
          </a:bodyPr>
          <a:lstStyle/>
          <a:p>
            <a:pPr algn="r"/>
            <a:r>
              <a:rPr lang="de-CH" altLang="de-DE" sz="3600" dirty="0">
                <a:solidFill>
                  <a:schemeClr val="tx1"/>
                </a:solidFill>
                <a:effectLst/>
                <a:latin typeface="Univers LT Std 47 Cn Lt" pitchFamily="34" charset="0"/>
              </a:rPr>
              <a:t>„Menschen werfen das Los, </a:t>
            </a:r>
            <a:r>
              <a:rPr lang="de-CH" altLang="de-DE" sz="3600" dirty="0" smtClean="0">
                <a:solidFill>
                  <a:schemeClr val="tx1"/>
                </a:solidFill>
                <a:effectLst/>
                <a:latin typeface="Univers LT Std 47 Cn Lt" pitchFamily="34" charset="0"/>
              </a:rPr>
              <a:t>aber die </a:t>
            </a:r>
            <a:r>
              <a:rPr lang="de-CH" altLang="de-DE" sz="3600" dirty="0">
                <a:solidFill>
                  <a:schemeClr val="tx1"/>
                </a:solidFill>
                <a:effectLst/>
                <a:latin typeface="Univers LT Std 47 Cn Lt" pitchFamily="34" charset="0"/>
              </a:rPr>
              <a:t>Entscheidung kommt vom Herrn.“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8774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293096"/>
            <a:ext cx="6400800" cy="400110"/>
          </a:xfrm>
        </p:spPr>
        <p:txBody>
          <a:bodyPr>
            <a:spAutoFit/>
          </a:bodyPr>
          <a:lstStyle/>
          <a:p>
            <a:pPr algn="r"/>
            <a:r>
              <a:rPr lang="de-CH" altLang="de-DE" sz="2000" dirty="0" err="1" smtClean="0">
                <a:effectLst/>
                <a:latin typeface="Univers LT Std 47 Cn Lt" pitchFamily="34" charset="0"/>
              </a:rPr>
              <a:t>Maleachi</a:t>
            </a:r>
            <a:r>
              <a:rPr lang="de-CH" altLang="de-DE" sz="2000" dirty="0" smtClean="0">
                <a:effectLst/>
                <a:latin typeface="Univers LT Std 47 Cn Lt" pitchFamily="34" charset="0"/>
              </a:rPr>
              <a:t>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5199"/>
            <a:ext cx="6048672" cy="4031873"/>
          </a:xfrm>
        </p:spPr>
        <p:txBody>
          <a:bodyPr wrap="square">
            <a:spAutoFit/>
          </a:bodyPr>
          <a:lstStyle/>
          <a:p>
            <a:pPr algn="r"/>
            <a:r>
              <a:rPr lang="de-CH" altLang="de-DE" sz="3200" dirty="0">
                <a:solidFill>
                  <a:schemeClr val="tx1"/>
                </a:solidFill>
                <a:effectLst/>
                <a:latin typeface="Univers LT Std 47 Cn Lt" pitchFamily="34" charset="0"/>
              </a:rPr>
              <a:t>„Für euch, die ihr mir treu gewesen seid, wird an diesem Tag die Sonne aufgehen. Sie wird euer Recht an den Tag bringen und alle Wunden heilen. Ihr werdet Freudensprünge </a:t>
            </a:r>
            <a:r>
              <a:rPr lang="de-CH" altLang="de-DE" sz="3200" dirty="0" smtClean="0">
                <a:solidFill>
                  <a:schemeClr val="tx1"/>
                </a:solidFill>
                <a:effectLst/>
                <a:latin typeface="Univers LT Std 47 Cn Lt" pitchFamily="34" charset="0"/>
              </a:rPr>
              <a:t>machen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wie </a:t>
            </a:r>
            <a:r>
              <a:rPr lang="de-CH" altLang="de-DE" sz="3200" dirty="0">
                <a:solidFill>
                  <a:schemeClr val="tx1"/>
                </a:solidFill>
                <a:effectLst/>
                <a:latin typeface="Univers LT Std 47 Cn Lt" pitchFamily="34" charset="0"/>
              </a:rPr>
              <a:t>Kälber, die aus dem </a:t>
            </a:r>
            <a:r>
              <a:rPr lang="de-CH" altLang="de-DE" sz="3200" dirty="0" smtClean="0">
                <a:solidFill>
                  <a:schemeClr val="tx1"/>
                </a:solidFill>
                <a:effectLst/>
                <a:latin typeface="Univers LT Std 47 Cn Lt" pitchFamily="34" charset="0"/>
              </a:rPr>
              <a:t>engen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Stall </a:t>
            </a:r>
            <a:r>
              <a:rPr lang="de-CH" altLang="de-DE" sz="3200" dirty="0">
                <a:solidFill>
                  <a:schemeClr val="tx1"/>
                </a:solidFill>
                <a:effectLst/>
                <a:latin typeface="Univers LT Std 47 Cn Lt" pitchFamily="34" charset="0"/>
              </a:rPr>
              <a:t>auf die Weide </a:t>
            </a:r>
            <a:r>
              <a:rPr lang="de-CH" altLang="de-DE" sz="3200" dirty="0" smtClean="0">
                <a:solidFill>
                  <a:schemeClr val="tx1"/>
                </a:solidFill>
                <a:effectLst/>
                <a:latin typeface="Univers LT Std 47 Cn Lt" pitchFamily="34" charset="0"/>
              </a:rPr>
              <a:t>gelassen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werden</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7794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04664"/>
            <a:ext cx="8568952" cy="1200329"/>
          </a:xfrm>
        </p:spPr>
        <p:txBody>
          <a:bodyPr wrap="square">
            <a:spAutoFit/>
          </a:bodyPr>
          <a:lstStyle/>
          <a:p>
            <a:pPr algn="r"/>
            <a:r>
              <a:rPr lang="de-DE" altLang="de-DE" sz="7200" dirty="0" smtClean="0">
                <a:solidFill>
                  <a:schemeClr val="tx1"/>
                </a:solidFill>
                <a:effectLst/>
                <a:latin typeface="Univers LT Std 47 Cn Lt" pitchFamily="34" charset="0"/>
              </a:rPr>
              <a:t>Schlussgedanke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9432" y="809128"/>
            <a:ext cx="8849072" cy="923330"/>
          </a:xfrm>
        </p:spPr>
        <p:txBody>
          <a:bodyPr wrap="square">
            <a:spAutoFit/>
          </a:bodyPr>
          <a:lstStyle/>
          <a:p>
            <a:pPr algn="r"/>
            <a:r>
              <a:rPr lang="de-DE" altLang="de-DE" dirty="0" smtClean="0">
                <a:solidFill>
                  <a:schemeClr val="tx1"/>
                </a:solidFill>
                <a:effectLst/>
                <a:latin typeface="Univers LT Std 47 Cn Lt" pitchFamily="34" charset="0"/>
              </a:rPr>
              <a:t>Rettung der </a:t>
            </a:r>
            <a:r>
              <a:rPr lang="de-DE" altLang="de-DE" dirty="0" err="1" smtClean="0">
                <a:solidFill>
                  <a:schemeClr val="tx1"/>
                </a:solidFill>
                <a:effectLst/>
                <a:latin typeface="Univers LT Std 47 Cn Lt" pitchFamily="34" charset="0"/>
              </a:rPr>
              <a:t>Menscheit</a:t>
            </a:r>
            <a:endParaRPr lang="de-DE" altLang="de-DE"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In einer ungerechten Welt leben (4/4)</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der Königin Esther</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Esther 9-10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67354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47864" y="332656"/>
            <a:ext cx="5688632" cy="1631216"/>
          </a:xfrm>
        </p:spPr>
        <p:txBody>
          <a:bodyPr wrap="square">
            <a:spAutoFit/>
          </a:bodyPr>
          <a:lstStyle/>
          <a:p>
            <a:pPr algn="l"/>
            <a:r>
              <a:rPr lang="de-DE" altLang="de-DE" sz="5000" dirty="0" smtClean="0">
                <a:solidFill>
                  <a:schemeClr val="tx1"/>
                </a:solidFill>
                <a:effectLst/>
                <a:latin typeface="Univers LT Std 47 Cn Lt" pitchFamily="34" charset="0"/>
              </a:rPr>
              <a:t>I. </a:t>
            </a:r>
            <a:r>
              <a:rPr lang="de-DE" altLang="de-DE" sz="5000" dirty="0">
                <a:solidFill>
                  <a:schemeClr val="tx1"/>
                </a:solidFill>
                <a:effectLst/>
                <a:latin typeface="Univers LT Std 47 Cn Lt" pitchFamily="34" charset="0"/>
              </a:rPr>
              <a:t>Der schmerzvolle Befreiungsschlag</a:t>
            </a: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780928"/>
            <a:ext cx="6400800" cy="400110"/>
          </a:xfrm>
        </p:spPr>
        <p:txBody>
          <a:bodyPr>
            <a:spAutoFit/>
          </a:bodyPr>
          <a:lstStyle/>
          <a:p>
            <a:pPr algn="r"/>
            <a:r>
              <a:rPr lang="de-CH" altLang="de-DE" sz="2000" dirty="0" smtClean="0">
                <a:effectLst/>
                <a:latin typeface="Univers LT Std 47 Cn Lt" pitchFamily="34" charset="0"/>
              </a:rPr>
              <a:t>1.Mose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308324"/>
          </a:xfrm>
        </p:spPr>
        <p:txBody>
          <a:bodyPr wrap="square">
            <a:spAutoFit/>
          </a:bodyPr>
          <a:lstStyle/>
          <a:p>
            <a:pPr algn="r"/>
            <a:r>
              <a:rPr lang="de-CH" altLang="de-DE" sz="3600" dirty="0">
                <a:solidFill>
                  <a:schemeClr val="tx1"/>
                </a:solidFill>
                <a:effectLst/>
                <a:latin typeface="Univers LT Std 47 Cn Lt" pitchFamily="34" charset="0"/>
              </a:rPr>
              <a:t>„Alle Völker der Erde werden Glück und Segen erlangen, wenn sie dir und deinem Nachkommen wohlgesonnen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9841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437112"/>
            <a:ext cx="6400800" cy="400110"/>
          </a:xfrm>
        </p:spPr>
        <p:txBody>
          <a:bodyPr>
            <a:spAutoFit/>
          </a:bodyPr>
          <a:lstStyle/>
          <a:p>
            <a:pPr algn="r"/>
            <a:r>
              <a:rPr lang="de-CH" altLang="de-DE" sz="2000" dirty="0" smtClean="0">
                <a:effectLst/>
                <a:latin typeface="Univers LT Std 47 Cn Lt" pitchFamily="34" charset="0"/>
              </a:rPr>
              <a:t>Galater-Brief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5199"/>
            <a:ext cx="6048672" cy="4031873"/>
          </a:xfrm>
        </p:spPr>
        <p:txBody>
          <a:bodyPr wrap="square">
            <a:spAutoFit/>
          </a:bodyPr>
          <a:lstStyle/>
          <a:p>
            <a:pPr algn="r"/>
            <a:r>
              <a:rPr lang="de-CH" altLang="de-DE" sz="3200" dirty="0">
                <a:solidFill>
                  <a:schemeClr val="tx1"/>
                </a:solidFill>
                <a:effectLst/>
                <a:latin typeface="Univers LT Std 47 Cn Lt" pitchFamily="34" charset="0"/>
              </a:rPr>
              <a:t>Mit den Zusagen Gottes an Abraham und seiner Nachkommenschaft verhält es sich so. Gott sagte nicht: „… und deinen Nachkommen“ – als würde es sich um eine grosse Zahl handeln. Vielmehr ist nur von einem </a:t>
            </a:r>
            <a:r>
              <a:rPr lang="de-CH" altLang="de-DE" sz="3200" dirty="0" smtClean="0">
                <a:solidFill>
                  <a:schemeClr val="tx1"/>
                </a:solidFill>
                <a:effectLst/>
                <a:latin typeface="Univers LT Std 47 Cn Lt" pitchFamily="34" charset="0"/>
              </a:rPr>
              <a:t>Einzigen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Rede: „deinem Nachkommen</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dieser Eine ist Christus.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28048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„Gott hat der Welt seine Liebe dadurch gezeigt, dass er seinen einzigen Sohn für sie </a:t>
            </a:r>
            <a:r>
              <a:rPr lang="de-CH" altLang="de-DE" sz="3600" dirty="0" smtClean="0">
                <a:solidFill>
                  <a:schemeClr val="tx1"/>
                </a:solidFill>
                <a:effectLst/>
                <a:latin typeface="Univers LT Std 47 Cn Lt" pitchFamily="34" charset="0"/>
              </a:rPr>
              <a:t>hergab,</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damit </a:t>
            </a:r>
            <a:r>
              <a:rPr lang="de-CH" altLang="de-DE" sz="3600" dirty="0">
                <a:solidFill>
                  <a:schemeClr val="tx1"/>
                </a:solidFill>
                <a:effectLst/>
                <a:latin typeface="Univers LT Std 47 Cn Lt" pitchFamily="34" charset="0"/>
              </a:rPr>
              <a:t>jeder, der an ihn </a:t>
            </a:r>
            <a:r>
              <a:rPr lang="de-CH" altLang="de-DE" sz="3600" dirty="0" smtClean="0">
                <a:solidFill>
                  <a:schemeClr val="tx1"/>
                </a:solidFill>
                <a:effectLst/>
                <a:latin typeface="Univers LT Std 47 Cn Lt" pitchFamily="34" charset="0"/>
              </a:rPr>
              <a:t>glaubt,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ewige Leben hat und nicht verloren geht.“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00763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Johannes-Evangelium 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„Wer an Jesus glaubt, wird nicht gerichtet. Wer aber nicht glaubt, ist damit schon gerichtet; </a:t>
            </a:r>
            <a:r>
              <a:rPr lang="de-CH" altLang="de-DE" sz="3600" dirty="0" smtClean="0">
                <a:solidFill>
                  <a:schemeClr val="tx1"/>
                </a:solidFill>
                <a:effectLst/>
                <a:latin typeface="Univers LT Std 47 Cn Lt" pitchFamily="34" charset="0"/>
              </a:rPr>
              <a:t>denn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der</a:t>
            </a:r>
            <a:r>
              <a:rPr lang="de-CH" altLang="de-DE" sz="3600" dirty="0">
                <a:solidFill>
                  <a:schemeClr val="tx1"/>
                </a:solidFill>
                <a:effectLst/>
                <a:latin typeface="Univers LT Std 47 Cn Lt" pitchFamily="34" charset="0"/>
              </a:rPr>
              <a:t>, an dessen Namen er nicht geglaubt hat, ist </a:t>
            </a:r>
            <a:r>
              <a:rPr lang="de-CH" altLang="de-DE" sz="3600" dirty="0" smtClean="0">
                <a:solidFill>
                  <a:schemeClr val="tx1"/>
                </a:solidFill>
                <a:effectLst/>
                <a:latin typeface="Univers LT Std 47 Cn Lt" pitchFamily="34" charset="0"/>
              </a:rPr>
              <a:t>Gottes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eigener </a:t>
            </a:r>
            <a:r>
              <a:rPr lang="de-CH" altLang="de-DE" sz="3600" dirty="0">
                <a:solidFill>
                  <a:schemeClr val="tx1"/>
                </a:solidFill>
                <a:effectLst/>
                <a:latin typeface="Univers LT Std 47 Cn Lt" pitchFamily="34" charset="0"/>
              </a:rPr>
              <a:t>Sohn.“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476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026" name="Picture 2" descr="E:\Lehre\Predigt\Predigtreihen\Esther\P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4624"/>
            <a:ext cx="8960997" cy="5040560"/>
          </a:xfrm>
          <a:prstGeom prst="rect">
            <a:avLst/>
          </a:prstGeom>
          <a:noFill/>
          <a:extLst>
            <a:ext uri="{909E8E84-426E-40DD-AFC4-6F175D3DCCD1}">
              <a14:hiddenFill xmlns:a14="http://schemas.microsoft.com/office/drawing/2010/main">
                <a:solidFill>
                  <a:srgbClr val="FFFFFF"/>
                </a:solidFill>
              </a14:hiddenFill>
            </a:ext>
          </a:extLst>
        </p:spPr>
      </p:pic>
      <p:sp>
        <p:nvSpPr>
          <p:cNvPr id="2" name="Pfeil nach unten 1"/>
          <p:cNvSpPr/>
          <p:nvPr/>
        </p:nvSpPr>
        <p:spPr>
          <a:xfrm rot="9551077">
            <a:off x="2333197" y="1182342"/>
            <a:ext cx="482540" cy="8622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941218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524834"/>
            <a:ext cx="6400800" cy="400110"/>
          </a:xfrm>
        </p:spPr>
        <p:txBody>
          <a:bodyPr>
            <a:spAutoFit/>
          </a:bodyPr>
          <a:lstStyle/>
          <a:p>
            <a:pPr algn="r"/>
            <a:r>
              <a:rPr lang="de-CH" altLang="de-DE" sz="2000" dirty="0" smtClean="0">
                <a:effectLst/>
                <a:latin typeface="Univers LT Std 47 Cn Lt" pitchFamily="34" charset="0"/>
              </a:rPr>
              <a:t>Esther 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2564"/>
            <a:ext cx="6048672" cy="2308324"/>
          </a:xfrm>
        </p:spPr>
        <p:txBody>
          <a:bodyPr wrap="square">
            <a:spAutoFit/>
          </a:bodyPr>
          <a:lstStyle/>
          <a:p>
            <a:pPr algn="r"/>
            <a:r>
              <a:rPr lang="de-CH" altLang="de-DE" sz="3600" dirty="0">
                <a:solidFill>
                  <a:schemeClr val="tx1"/>
                </a:solidFill>
                <a:effectLst/>
                <a:latin typeface="Univers LT Std 47 Cn Lt" pitchFamily="34" charset="0"/>
              </a:rPr>
              <a:t>„Es war überall bekannt geworden, welche Stellung Mordechai am Königshof einnahm, und seine Macht nahm immer noch zu.“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532946"/>
            <a:ext cx="6400800" cy="400110"/>
          </a:xfrm>
        </p:spPr>
        <p:txBody>
          <a:bodyPr>
            <a:spAutoFit/>
          </a:bodyPr>
          <a:lstStyle/>
          <a:p>
            <a:pPr algn="r"/>
            <a:r>
              <a:rPr lang="de-CH" altLang="de-DE" sz="2000" dirty="0" smtClean="0">
                <a:effectLst/>
                <a:latin typeface="Univers LT Std 47 Cn Lt" pitchFamily="34" charset="0"/>
              </a:rPr>
              <a:t>Esther 9,3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59832" y="84688"/>
            <a:ext cx="6048672" cy="3416320"/>
          </a:xfrm>
        </p:spPr>
        <p:txBody>
          <a:bodyPr wrap="square">
            <a:spAutoFit/>
          </a:bodyPr>
          <a:lstStyle/>
          <a:p>
            <a:pPr algn="r"/>
            <a:r>
              <a:rPr lang="de-CH" altLang="de-DE" sz="3600" dirty="0">
                <a:solidFill>
                  <a:schemeClr val="tx1"/>
                </a:solidFill>
                <a:effectLst/>
                <a:latin typeface="Univers LT Std 47 Cn Lt" pitchFamily="34" charset="0"/>
              </a:rPr>
              <a:t>„Aus Furcht vor Mordechai stellten sich die Beamten in den Provinzen, die Reichsfürsten, die Statthalter und die Verwalter </a:t>
            </a:r>
            <a:r>
              <a:rPr lang="de-CH" altLang="de-DE" sz="3600" dirty="0" smtClean="0">
                <a:solidFill>
                  <a:schemeClr val="tx1"/>
                </a:solidFill>
                <a:effectLst/>
                <a:latin typeface="Univers LT Std 47 Cn Lt" pitchFamily="34" charset="0"/>
              </a:rPr>
              <a:t>der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Staatskasse </a:t>
            </a:r>
            <a:r>
              <a:rPr lang="de-CH" altLang="de-DE" sz="3600" dirty="0">
                <a:solidFill>
                  <a:schemeClr val="tx1"/>
                </a:solidFill>
                <a:effectLst/>
                <a:latin typeface="Univers LT Std 47 Cn Lt" pitchFamily="34" charset="0"/>
              </a:rPr>
              <a:t>auf die Seite der Juden und unterstützten sie.“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2697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48970"/>
            <a:ext cx="6400800" cy="400110"/>
          </a:xfrm>
        </p:spPr>
        <p:txBody>
          <a:bodyPr>
            <a:spAutoFit/>
          </a:bodyPr>
          <a:lstStyle/>
          <a:p>
            <a:pPr algn="r"/>
            <a:r>
              <a:rPr lang="de-CH" altLang="de-DE" sz="2000" dirty="0" smtClean="0">
                <a:effectLst/>
                <a:latin typeface="Univers LT Std 47 Cn Lt" pitchFamily="34" charset="0"/>
              </a:rPr>
              <a:t>Esther 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„Die Juden machten alle ihre Feinde mit dem Schwert nieder und töteten sie; sie verfuhren mit denen, die ihnen </a:t>
            </a:r>
            <a:r>
              <a:rPr lang="de-CH" altLang="de-DE" sz="3600" dirty="0" smtClean="0">
                <a:solidFill>
                  <a:schemeClr val="tx1"/>
                </a:solidFill>
                <a:effectLst/>
                <a:latin typeface="Univers LT Std 47 Cn Lt" pitchFamily="34" charset="0"/>
              </a:rPr>
              <a:t>schaden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wollten</a:t>
            </a:r>
            <a:r>
              <a:rPr lang="de-CH" altLang="de-DE" sz="3600" dirty="0">
                <a:solidFill>
                  <a:schemeClr val="tx1"/>
                </a:solidFill>
                <a:effectLst/>
                <a:latin typeface="Univers LT Std 47 Cn Lt" pitchFamily="34" charset="0"/>
              </a:rPr>
              <a:t>, ganz nach ihrem Wunsch.“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8802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48970"/>
            <a:ext cx="6400800" cy="400110"/>
          </a:xfrm>
        </p:spPr>
        <p:txBody>
          <a:bodyPr>
            <a:spAutoFit/>
          </a:bodyPr>
          <a:lstStyle/>
          <a:p>
            <a:pPr algn="r"/>
            <a:r>
              <a:rPr lang="de-CH" altLang="de-DE" sz="2000" dirty="0" smtClean="0">
                <a:effectLst/>
                <a:latin typeface="Univers LT Std 47 Cn Lt" pitchFamily="34" charset="0"/>
              </a:rPr>
              <a:t>Esther 9,13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„Wenn es dem König recht ist, soll den Juden in </a:t>
            </a:r>
            <a:r>
              <a:rPr lang="de-CH" altLang="de-DE" sz="3600" dirty="0" err="1">
                <a:solidFill>
                  <a:schemeClr val="tx1"/>
                </a:solidFill>
                <a:effectLst/>
                <a:latin typeface="Univers LT Std 47 Cn Lt" pitchFamily="34" charset="0"/>
              </a:rPr>
              <a:t>Susa</a:t>
            </a:r>
            <a:r>
              <a:rPr lang="de-CH" altLang="de-DE" sz="3600" dirty="0">
                <a:solidFill>
                  <a:schemeClr val="tx1"/>
                </a:solidFill>
                <a:effectLst/>
                <a:latin typeface="Univers LT Std 47 Cn Lt" pitchFamily="34" charset="0"/>
              </a:rPr>
              <a:t> auch morgen gestattet sein, was für heute erlaubt war. Und die Leichen der zehn Söhne Hamans sollen öffentlich aufgehängt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363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820978"/>
            <a:ext cx="6400800" cy="400110"/>
          </a:xfrm>
        </p:spPr>
        <p:txBody>
          <a:bodyPr>
            <a:spAutoFit/>
          </a:bodyPr>
          <a:lstStyle/>
          <a:p>
            <a:pPr algn="r"/>
            <a:r>
              <a:rPr lang="de-CH" altLang="de-DE" sz="2000" dirty="0" smtClean="0">
                <a:effectLst/>
                <a:latin typeface="Univers LT Std 47 Cn Lt" pitchFamily="34" charset="0"/>
              </a:rPr>
              <a:t>Matthäus-Evangelium 11,23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05594"/>
            <a:ext cx="6192688" cy="3539430"/>
          </a:xfrm>
        </p:spPr>
        <p:txBody>
          <a:bodyPr wrap="square">
            <a:spAutoFit/>
          </a:bodyPr>
          <a:lstStyle/>
          <a:p>
            <a:pPr algn="r"/>
            <a:r>
              <a:rPr lang="de-CH" altLang="de-DE" sz="3200" dirty="0">
                <a:solidFill>
                  <a:schemeClr val="tx1"/>
                </a:solidFill>
                <a:effectLst/>
                <a:latin typeface="Univers LT Std 47 Cn Lt" pitchFamily="34" charset="0"/>
              </a:rPr>
              <a:t>„Du, Kapernaum, meinst du etwa, du wirst zum Himmel emporgehoben werden? Ins Totenreich musst du hinunter! Wenn in Sodom </a:t>
            </a:r>
            <a:r>
              <a:rPr lang="de-CH" altLang="de-DE" sz="3200" dirty="0" smtClean="0">
                <a:solidFill>
                  <a:schemeClr val="tx1"/>
                </a:solidFill>
                <a:effectLst/>
                <a:latin typeface="Univers LT Std 47 Cn Lt" pitchFamily="34" charset="0"/>
              </a:rPr>
              <a:t>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Wunder </a:t>
            </a:r>
            <a:r>
              <a:rPr lang="de-CH" altLang="de-DE" sz="3200" dirty="0">
                <a:solidFill>
                  <a:schemeClr val="tx1"/>
                </a:solidFill>
                <a:effectLst/>
                <a:latin typeface="Univers LT Std 47 Cn Lt" pitchFamily="34" charset="0"/>
              </a:rPr>
              <a:t>geschehen wären, </a:t>
            </a:r>
            <a:r>
              <a:rPr lang="de-CH" altLang="de-DE" sz="3200" dirty="0" smtClean="0">
                <a:solidFill>
                  <a:schemeClr val="tx1"/>
                </a:solidFill>
                <a:effectLst/>
                <a:latin typeface="Univers LT Std 47 Cn Lt" pitchFamily="34" charset="0"/>
              </a:rPr>
              <a:t>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bei </a:t>
            </a:r>
            <a:r>
              <a:rPr lang="de-CH" altLang="de-DE" sz="3200" dirty="0">
                <a:solidFill>
                  <a:schemeClr val="tx1"/>
                </a:solidFill>
                <a:effectLst/>
                <a:latin typeface="Univers LT Std 47 Cn Lt" pitchFamily="34" charset="0"/>
              </a:rPr>
              <a:t>dir geschehen sind – es </a:t>
            </a:r>
            <a:r>
              <a:rPr lang="de-CH" altLang="de-DE" sz="3200" dirty="0" smtClean="0">
                <a:solidFill>
                  <a:schemeClr val="tx1"/>
                </a:solidFill>
                <a:effectLst/>
                <a:latin typeface="Univers LT Std 47 Cn Lt" pitchFamily="34" charset="0"/>
              </a:rPr>
              <a:t>würde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heute </a:t>
            </a:r>
            <a:r>
              <a:rPr lang="de-CH" altLang="de-DE" sz="3200" dirty="0">
                <a:solidFill>
                  <a:schemeClr val="tx1"/>
                </a:solidFill>
                <a:effectLst/>
                <a:latin typeface="Univers LT Std 47 Cn Lt" pitchFamily="34" charset="0"/>
              </a:rPr>
              <a:t>noch stehen.“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4723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284984"/>
            <a:ext cx="6400800" cy="400110"/>
          </a:xfrm>
        </p:spPr>
        <p:txBody>
          <a:bodyPr>
            <a:spAutoFit/>
          </a:bodyPr>
          <a:lstStyle/>
          <a:p>
            <a:pPr algn="r"/>
            <a:r>
              <a:rPr lang="de-CH" altLang="de-DE" sz="2000" dirty="0" smtClean="0">
                <a:effectLst/>
                <a:latin typeface="Univers LT Std 47 Cn Lt" pitchFamily="34" charset="0"/>
              </a:rPr>
              <a:t>Matthäus-Evangelium 11,24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2862322"/>
          </a:xfrm>
        </p:spPr>
        <p:txBody>
          <a:bodyPr wrap="square">
            <a:spAutoFit/>
          </a:bodyPr>
          <a:lstStyle/>
          <a:p>
            <a:pPr algn="r"/>
            <a:r>
              <a:rPr lang="de-CH" altLang="de-DE" sz="3600" dirty="0">
                <a:solidFill>
                  <a:schemeClr val="tx1"/>
                </a:solidFill>
                <a:effectLst/>
                <a:latin typeface="Univers LT Std 47 Cn Lt" pitchFamily="34" charset="0"/>
              </a:rPr>
              <a:t>„Ich versichere </a:t>
            </a:r>
            <a:r>
              <a:rPr lang="de-CH" altLang="de-DE" sz="3600" dirty="0" smtClean="0">
                <a:solidFill>
                  <a:schemeClr val="tx1"/>
                </a:solidFill>
                <a:effectLst/>
                <a:latin typeface="Univers LT Std 47 Cn Lt" pitchFamily="34" charset="0"/>
              </a:rPr>
              <a:t>euch: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Menschen von </a:t>
            </a:r>
            <a:r>
              <a:rPr lang="de-CH" altLang="de-DE" sz="3600" dirty="0" smtClean="0">
                <a:solidFill>
                  <a:schemeClr val="tx1"/>
                </a:solidFill>
                <a:effectLst/>
                <a:latin typeface="Univers LT Std 47 Cn Lt" pitchFamily="34" charset="0"/>
              </a:rPr>
              <a:t>Sodom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wird </a:t>
            </a:r>
            <a:r>
              <a:rPr lang="de-CH" altLang="de-DE" sz="3600" dirty="0">
                <a:solidFill>
                  <a:schemeClr val="tx1"/>
                </a:solidFill>
                <a:effectLst/>
                <a:latin typeface="Univers LT Std 47 Cn Lt" pitchFamily="34" charset="0"/>
              </a:rPr>
              <a:t>es am Tag des </a:t>
            </a:r>
            <a:r>
              <a:rPr lang="de-CH" altLang="de-DE" sz="3600" dirty="0" smtClean="0">
                <a:solidFill>
                  <a:schemeClr val="tx1"/>
                </a:solidFill>
                <a:effectLst/>
                <a:latin typeface="Univers LT Std 47 Cn Lt" pitchFamily="34" charset="0"/>
              </a:rPr>
              <a:t>Gerichts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noch </a:t>
            </a:r>
            <a:r>
              <a:rPr lang="de-CH" altLang="de-DE" sz="3600" dirty="0">
                <a:solidFill>
                  <a:schemeClr val="tx1"/>
                </a:solidFill>
                <a:effectLst/>
                <a:latin typeface="Univers LT Std 47 Cn Lt" pitchFamily="34" charset="0"/>
              </a:rPr>
              <a:t>erträglich </a:t>
            </a:r>
            <a:r>
              <a:rPr lang="de-CH" altLang="de-DE" sz="3600" dirty="0" smtClean="0">
                <a:solidFill>
                  <a:schemeClr val="tx1"/>
                </a:solidFill>
                <a:effectLst/>
                <a:latin typeface="Univers LT Std 47 Cn Lt" pitchFamily="34" charset="0"/>
              </a:rPr>
              <a:t>gehen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im </a:t>
            </a:r>
            <a:r>
              <a:rPr lang="de-CH" altLang="de-DE" sz="3600" dirty="0">
                <a:solidFill>
                  <a:schemeClr val="tx1"/>
                </a:solidFill>
                <a:effectLst/>
                <a:latin typeface="Univers LT Std 47 Cn Lt" pitchFamily="34" charset="0"/>
              </a:rPr>
              <a:t>Vergleich zu dir.“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6868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482</Words>
  <Application>Microsoft Office PowerPoint</Application>
  <PresentationFormat>Bildschirmpräsentation (4:3)</PresentationFormat>
  <Paragraphs>68</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Designvorlage 'Berggipfel'</vt:lpstr>
      <vt:lpstr>Rettung der Menscheit</vt:lpstr>
      <vt:lpstr>I. Der schmerzvolle Befreiungsschlag</vt:lpstr>
      <vt:lpstr>PowerPoint-Präsentation</vt:lpstr>
      <vt:lpstr>„Es war überall bekannt geworden, welche Stellung Mordechai am Königshof einnahm, und seine Macht nahm immer noch zu.“</vt:lpstr>
      <vt:lpstr>„Aus Furcht vor Mordechai stellten sich die Beamten in den Provinzen, die Reichsfürsten, die Statthalter und die Verwalter der Staatskasse auf die Seite der Juden und unterstützten sie.“</vt:lpstr>
      <vt:lpstr>„Die Juden machten alle ihre Feinde mit dem Schwert nieder und töteten sie; sie verfuhren mit denen, die ihnen schaden wollten, ganz nach ihrem Wunsch.“</vt:lpstr>
      <vt:lpstr>„Wenn es dem König recht ist, soll den Juden in Susa auch morgen gestattet sein, was für heute erlaubt war. Und die Leichen der zehn Söhne Hamans sollen öffentlich aufgehängt werden.“</vt:lpstr>
      <vt:lpstr>„Du, Kapernaum, meinst du etwa, du wirst zum Himmel emporgehoben werden? Ins Totenreich musst du hinunter! Wenn in Sodom die Wunder geschehen wären, die bei dir geschehen sind – es würde heute noch stehen.“</vt:lpstr>
      <vt:lpstr>„Ich versichere euch: Den Menschen von Sodom wird es am Tag des Gerichts noch erträglich gehen im Vergleich zu dir.“</vt:lpstr>
      <vt:lpstr>„Die Juden verschafften sich Ruhe und Sicherheit, aber am Besitz ihrer Feinde vergriffen sie sich nicht.“</vt:lpstr>
      <vt:lpstr>„Alle, die auf mein Wort hören und dem glauben, der mich gesandt hat, haben das ewige Leben. Sie kommen nicht mehr vor Gottes Gericht; sie haben den Tod schon hinter sich gelassen und das unvergängliche Leben erreicht.“</vt:lpstr>
      <vt:lpstr>„Wir alle waren wie Schafe, die sich verlaufen haben; jeder ging seinen eigenen Weg. Ihm (Jesus) aber hat der Herr unsere ganze Schuld aufgeladen.“</vt:lpstr>
      <vt:lpstr>II. Das jährliche Freudenfest</vt:lpstr>
      <vt:lpstr>„Zur Erinnerung an die Tage, die ihnen Ruhe und Rettung vor ihren Feinden gebracht hatten, und an den Monat, in dem sich ihr Kummer in Freude und ihre Trauer in Jubel verwandelt hatte.“</vt:lpstr>
      <vt:lpstr>„An diesen beiden Tagen sollten die Juden festliche Gelage halten und sich gegenseitig auserlesene Speisen zusenden; ausserdem sollten sie den Armen Geschenke machen.“</vt:lpstr>
      <vt:lpstr>„Menschen werfen das Los, aber die Entscheidung kommt vom Herrn.“</vt:lpstr>
      <vt:lpstr>„Für euch, die ihr mir treu gewesen seid, wird an diesem Tag die Sonne aufgehen. Sie wird euer Recht an den Tag bringen und alle Wunden heilen. Ihr werdet Freudensprünge machen wie Kälber, die aus dem engen Stall auf die Weide gelassen werden.“</vt:lpstr>
      <vt:lpstr>Schlussgedanke</vt:lpstr>
      <vt:lpstr>Rettung der Menscheit</vt:lpstr>
      <vt:lpstr>„Alle Völker der Erde werden Glück und Segen erlangen, wenn sie dir und deinem Nachkommen wohlgesonnen sind.“</vt:lpstr>
      <vt:lpstr>Mit den Zusagen Gottes an Abraham und seiner Nachkommenschaft verhält es sich so. Gott sagte nicht: „… und deinen Nachkommen“ – als würde es sich um eine grosse Zahl handeln. Vielmehr ist nur von einem Einzigen die Rede: „deinem Nachkommen“, und dieser Eine ist Christus.</vt:lpstr>
      <vt:lpstr>„Gott hat der Welt seine Liebe dadurch gezeigt, dass er seinen einzigen Sohn für sie hergab, damit jeder, der an ihn glaubt, das ewige Leben hat und nicht verloren geht.“</vt:lpstr>
      <vt:lpstr>„Wer an Jesus glaubt, wird nicht gerichtet. Wer aber nicht glaubt, ist damit schon gerichtet; denn der, an dessen Namen er nicht geglaubt hat, ist Gottes eigener Sohn.“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einer ungerechten Welt leben - Teil 4/4 - Rettung der Menschheit - Folien</dc:title>
  <dc:creator>Jürg Birnstiel</dc:creator>
  <cp:lastModifiedBy>Me</cp:lastModifiedBy>
  <cp:revision>448</cp:revision>
  <dcterms:created xsi:type="dcterms:W3CDTF">2013-11-12T15:20:47Z</dcterms:created>
  <dcterms:modified xsi:type="dcterms:W3CDTF">2015-09-22T06:52:03Z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