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2"/>
  </p:notesMasterIdLst>
  <p:sldIdLst>
    <p:sldId id="256" r:id="rId3"/>
    <p:sldId id="1048" r:id="rId4"/>
    <p:sldId id="1100" r:id="rId5"/>
    <p:sldId id="1123" r:id="rId6"/>
    <p:sldId id="1124" r:id="rId7"/>
    <p:sldId id="1125" r:id="rId8"/>
    <p:sldId id="1126" r:id="rId9"/>
    <p:sldId id="1127" r:id="rId10"/>
    <p:sldId id="1128" r:id="rId11"/>
    <p:sldId id="1129" r:id="rId12"/>
    <p:sldId id="1130" r:id="rId13"/>
    <p:sldId id="1131" r:id="rId14"/>
    <p:sldId id="1132" r:id="rId15"/>
    <p:sldId id="430" r:id="rId16"/>
    <p:sldId id="1133" r:id="rId17"/>
    <p:sldId id="1134" r:id="rId18"/>
    <p:sldId id="1135" r:id="rId19"/>
    <p:sldId id="1136" r:id="rId20"/>
    <p:sldId id="1112" r:id="rId21"/>
    <p:sldId id="1071" r:id="rId22"/>
    <p:sldId id="1113" r:id="rId23"/>
    <p:sldId id="1114" r:id="rId24"/>
    <p:sldId id="1115" r:id="rId25"/>
    <p:sldId id="1116" r:id="rId26"/>
    <p:sldId id="1061" r:id="rId27"/>
    <p:sldId id="1101" r:id="rId28"/>
    <p:sldId id="1117" r:id="rId29"/>
    <p:sldId id="1137" r:id="rId30"/>
    <p:sldId id="1138" r:id="rId31"/>
    <p:sldId id="1102" r:id="rId32"/>
    <p:sldId id="1118" r:id="rId33"/>
    <p:sldId id="1065" r:id="rId34"/>
    <p:sldId id="263" r:id="rId35"/>
    <p:sldId id="1070" r:id="rId36"/>
    <p:sldId id="1119" r:id="rId37"/>
    <p:sldId id="1120" r:id="rId38"/>
    <p:sldId id="1121" r:id="rId39"/>
    <p:sldId id="1122" r:id="rId40"/>
    <p:sldId id="325" r:id="rId41"/>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0221" autoAdjust="0"/>
  </p:normalViewPr>
  <p:slideViewPr>
    <p:cSldViewPr>
      <p:cViewPr>
        <p:scale>
          <a:sx n="126" d="100"/>
          <a:sy n="126" d="100"/>
        </p:scale>
        <p:origin x="-12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950" y="263550"/>
            <a:ext cx="8748713" cy="1077218"/>
          </a:xfrm>
          <a:noFill/>
        </p:spPr>
        <p:txBody>
          <a:bodyPr anchor="t">
            <a:spAutoFit/>
          </a:bodyPr>
          <a:lstStyle/>
          <a:p>
            <a:pPr algn="l"/>
            <a:r>
              <a:rPr lang="de-DE" sz="8000" dirty="0" smtClean="0">
                <a:ln>
                  <a:solidFill>
                    <a:srgbClr val="000000"/>
                  </a:solidFill>
                </a:ln>
                <a:solidFill>
                  <a:schemeClr val="bg1"/>
                </a:solidFill>
              </a:rPr>
              <a:t>Unser Gott lebt!</a:t>
            </a:r>
            <a:endParaRPr lang="de-CH" sz="8000" dirty="0">
              <a:ln>
                <a:solidFill>
                  <a:srgbClr val="000000"/>
                </a:solidFill>
              </a:ln>
              <a:solidFill>
                <a:schemeClr val="bg1"/>
              </a:solidFill>
            </a:endParaRPr>
          </a:p>
        </p:txBody>
      </p:sp>
      <p:sp>
        <p:nvSpPr>
          <p:cNvPr id="3" name="Rectangle 3"/>
          <p:cNvSpPr>
            <a:spLocks noChangeArrowheads="1"/>
          </p:cNvSpPr>
          <p:nvPr/>
        </p:nvSpPr>
        <p:spPr bwMode="auto">
          <a:xfrm>
            <a:off x="785786" y="4915927"/>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21,1-14</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70266" y="44450"/>
            <a:ext cx="7238038" cy="397031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Als sie aus dem Boot stiegen und an Land gingen, sahen sie ein Kohlenfeuer, auf dem Fische brieten; auch Brot lag dabei. »Bringt ein paar von den Fischen, die ihr eben gefangen habt!«, forderte Jesus sie auf.</a:t>
            </a:r>
          </a:p>
        </p:txBody>
      </p:sp>
      <p:sp>
        <p:nvSpPr>
          <p:cNvPr id="957443" name="Rectangle 3"/>
          <p:cNvSpPr>
            <a:spLocks noChangeArrowheads="1"/>
          </p:cNvSpPr>
          <p:nvPr/>
        </p:nvSpPr>
        <p:spPr bwMode="auto">
          <a:xfrm>
            <a:off x="857224" y="422108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21,9-10</a:t>
            </a:r>
          </a:p>
        </p:txBody>
      </p:sp>
    </p:spTree>
    <p:extLst>
      <p:ext uri="{BB962C8B-B14F-4D97-AF65-F5344CB8AC3E}">
        <p14:creationId xmlns:p14="http://schemas.microsoft.com/office/powerpoint/2010/main" val="294554533"/>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6778" y="44450"/>
            <a:ext cx="7417550"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Da stieg Simon Petrus ins Boot und zog das Netz an Land. Es war voll von grossen Fischen, im Ganzen hundertdreiundfünfzig. Und trotz dieser Menge riss das Netz nicht.</a:t>
            </a:r>
          </a:p>
        </p:txBody>
      </p:sp>
      <p:sp>
        <p:nvSpPr>
          <p:cNvPr id="957443" name="Rectangle 3"/>
          <p:cNvSpPr>
            <a:spLocks noChangeArrowheads="1"/>
          </p:cNvSpPr>
          <p:nvPr/>
        </p:nvSpPr>
        <p:spPr bwMode="auto">
          <a:xfrm>
            <a:off x="857224" y="350100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21,11</a:t>
            </a:r>
          </a:p>
        </p:txBody>
      </p:sp>
    </p:spTree>
    <p:extLst>
      <p:ext uri="{BB962C8B-B14F-4D97-AF65-F5344CB8AC3E}">
        <p14:creationId xmlns:p14="http://schemas.microsoft.com/office/powerpoint/2010/main" val="3012495645"/>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7504" y="44450"/>
            <a:ext cx="6984776"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»Kommt her und esst!«, sagte Jesus. Die Jünger hätten ihn am liebsten gefragt: »Wer bist du?« Aber keiner von ihnen wagte es; sie wussten, dass es der Herr war.</a:t>
            </a:r>
          </a:p>
        </p:txBody>
      </p:sp>
      <p:sp>
        <p:nvSpPr>
          <p:cNvPr id="957443" name="Rectangle 3"/>
          <p:cNvSpPr>
            <a:spLocks noChangeArrowheads="1"/>
          </p:cNvSpPr>
          <p:nvPr/>
        </p:nvSpPr>
        <p:spPr bwMode="auto">
          <a:xfrm>
            <a:off x="857224" y="357301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21,12</a:t>
            </a:r>
          </a:p>
        </p:txBody>
      </p:sp>
    </p:spTree>
    <p:extLst>
      <p:ext uri="{BB962C8B-B14F-4D97-AF65-F5344CB8AC3E}">
        <p14:creationId xmlns:p14="http://schemas.microsoft.com/office/powerpoint/2010/main" val="2350899461"/>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70266" y="44450"/>
            <a:ext cx="6733982" cy="397031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Jesus trat ans Feuer, nahm das Brot und gab es ihnen, und ebenso den Fisch. Das war nun schon das dritte Mal, dass Jesus seinen Jüngern erschien, nachdem er von den Toten auferstanden war.</a:t>
            </a:r>
          </a:p>
        </p:txBody>
      </p:sp>
      <p:sp>
        <p:nvSpPr>
          <p:cNvPr id="957443" name="Rectangle 3"/>
          <p:cNvSpPr>
            <a:spLocks noChangeArrowheads="1"/>
          </p:cNvSpPr>
          <p:nvPr/>
        </p:nvSpPr>
        <p:spPr bwMode="auto">
          <a:xfrm>
            <a:off x="857224" y="407707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21,13-14</a:t>
            </a:r>
          </a:p>
        </p:txBody>
      </p:sp>
    </p:spTree>
    <p:extLst>
      <p:ext uri="{BB962C8B-B14F-4D97-AF65-F5344CB8AC3E}">
        <p14:creationId xmlns:p14="http://schemas.microsoft.com/office/powerpoint/2010/main" val="3903600079"/>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388" y="217488"/>
            <a:ext cx="8785225" cy="1421928"/>
          </a:xfrm>
          <a:noFill/>
        </p:spPr>
        <p:txBody>
          <a:bodyPr anchor="t">
            <a:spAutoFit/>
          </a:bodyPr>
          <a:lstStyle/>
          <a:p>
            <a:pPr marL="1117600" indent="-1117600" algn="l"/>
            <a:r>
              <a:rPr lang="de-DE" sz="5400" dirty="0">
                <a:ln>
                  <a:solidFill>
                    <a:srgbClr val="000000"/>
                  </a:solidFill>
                </a:ln>
                <a:solidFill>
                  <a:schemeClr val="bg1"/>
                </a:solidFill>
              </a:rPr>
              <a:t>I.    </a:t>
            </a:r>
            <a:r>
              <a:rPr lang="de-DE" sz="5400" dirty="0" smtClean="0">
                <a:ln>
                  <a:solidFill>
                    <a:srgbClr val="000000"/>
                  </a:solidFill>
                </a:ln>
                <a:solidFill>
                  <a:schemeClr val="bg1"/>
                </a:solidFill>
              </a:rPr>
              <a:t>Versagt, verzagt und orientierungslos</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5005790" cy="415498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dirty="0">
                <a:ln>
                  <a:solidFill>
                    <a:srgbClr val="000000"/>
                  </a:solidFill>
                </a:ln>
              </a:rPr>
              <a:t>Petrus begann, Verwünschungen auszustossen, und schwor</a:t>
            </a:r>
            <a:r>
              <a:rPr lang="de-CH" dirty="0" smtClean="0">
                <a:ln>
                  <a:solidFill>
                    <a:srgbClr val="000000"/>
                  </a:solidFill>
                </a:ln>
              </a:rPr>
              <a:t>:</a:t>
            </a:r>
            <a:br>
              <a:rPr lang="de-CH" dirty="0" smtClean="0">
                <a:ln>
                  <a:solidFill>
                    <a:srgbClr val="000000"/>
                  </a:solidFill>
                </a:ln>
              </a:rPr>
            </a:br>
            <a:r>
              <a:rPr lang="de-CH" dirty="0" smtClean="0">
                <a:ln>
                  <a:solidFill>
                    <a:srgbClr val="000000"/>
                  </a:solidFill>
                </a:ln>
              </a:rPr>
              <a:t>»</a:t>
            </a:r>
            <a:r>
              <a:rPr lang="de-CH" dirty="0">
                <a:ln>
                  <a:solidFill>
                    <a:srgbClr val="000000"/>
                  </a:solidFill>
                </a:ln>
              </a:rPr>
              <a:t>Ich kenne den Menschen nicht!«</a:t>
            </a:r>
          </a:p>
        </p:txBody>
      </p:sp>
      <p:sp>
        <p:nvSpPr>
          <p:cNvPr id="947203" name="Rectangle 3"/>
          <p:cNvSpPr>
            <a:spLocks noChangeArrowheads="1"/>
          </p:cNvSpPr>
          <p:nvPr/>
        </p:nvSpPr>
        <p:spPr bwMode="auto">
          <a:xfrm>
            <a:off x="827584" y="414908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Matthäus-Evangelium 26,74</a:t>
            </a:r>
          </a:p>
        </p:txBody>
      </p:sp>
    </p:spTree>
    <p:extLst>
      <p:ext uri="{BB962C8B-B14F-4D97-AF65-F5344CB8AC3E}">
        <p14:creationId xmlns:p14="http://schemas.microsoft.com/office/powerpoint/2010/main" val="1776029785"/>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7166030"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800" smtClean="0">
                <a:ln>
                  <a:solidFill>
                    <a:srgbClr val="000000"/>
                  </a:solidFill>
                </a:ln>
              </a:rPr>
              <a:t>„Sie </a:t>
            </a:r>
            <a:r>
              <a:rPr lang="de-CH" sz="4800" dirty="0">
                <a:ln>
                  <a:solidFill>
                    <a:srgbClr val="000000"/>
                  </a:solidFill>
                </a:ln>
              </a:rPr>
              <a:t>hielten das alles für leeres Gerede und glaubten ihnen nicht.“</a:t>
            </a:r>
          </a:p>
        </p:txBody>
      </p:sp>
      <p:sp>
        <p:nvSpPr>
          <p:cNvPr id="947203" name="Rectangle 3"/>
          <p:cNvSpPr>
            <a:spLocks noChangeArrowheads="1"/>
          </p:cNvSpPr>
          <p:nvPr/>
        </p:nvSpPr>
        <p:spPr bwMode="auto">
          <a:xfrm>
            <a:off x="827584" y="335699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Lukas-Evangelium 24,11</a:t>
            </a:r>
          </a:p>
        </p:txBody>
      </p:sp>
    </p:spTree>
    <p:extLst>
      <p:ext uri="{BB962C8B-B14F-4D97-AF65-F5344CB8AC3E}">
        <p14:creationId xmlns:p14="http://schemas.microsoft.com/office/powerpoint/2010/main" val="95900304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7504" y="44450"/>
            <a:ext cx="8929718" cy="1200329"/>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7200" dirty="0">
                <a:ln>
                  <a:solidFill>
                    <a:srgbClr val="000000"/>
                  </a:solidFill>
                </a:ln>
              </a:rPr>
              <a:t>»Ich gehe fischen.«</a:t>
            </a:r>
          </a:p>
        </p:txBody>
      </p:sp>
      <p:sp>
        <p:nvSpPr>
          <p:cNvPr id="957443" name="Rectangle 3"/>
          <p:cNvSpPr>
            <a:spLocks noChangeArrowheads="1"/>
          </p:cNvSpPr>
          <p:nvPr/>
        </p:nvSpPr>
        <p:spPr bwMode="auto">
          <a:xfrm>
            <a:off x="857224" y="162880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21,3</a:t>
            </a:r>
          </a:p>
        </p:txBody>
      </p:sp>
    </p:spTree>
    <p:extLst>
      <p:ext uri="{BB962C8B-B14F-4D97-AF65-F5344CB8AC3E}">
        <p14:creationId xmlns:p14="http://schemas.microsoft.com/office/powerpoint/2010/main" val="85566803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929718" cy="255454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8000" dirty="0">
                <a:ln>
                  <a:solidFill>
                    <a:srgbClr val="000000"/>
                  </a:solidFill>
                </a:ln>
              </a:rPr>
              <a:t>»Wir auch, wir kommen mit.«</a:t>
            </a:r>
          </a:p>
        </p:txBody>
      </p:sp>
      <p:sp>
        <p:nvSpPr>
          <p:cNvPr id="957443" name="Rectangle 3"/>
          <p:cNvSpPr>
            <a:spLocks noChangeArrowheads="1"/>
          </p:cNvSpPr>
          <p:nvPr/>
        </p:nvSpPr>
        <p:spPr bwMode="auto">
          <a:xfrm>
            <a:off x="857224" y="270892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21,3</a:t>
            </a:r>
          </a:p>
        </p:txBody>
      </p:sp>
    </p:spTree>
    <p:extLst>
      <p:ext uri="{BB962C8B-B14F-4D97-AF65-F5344CB8AC3E}">
        <p14:creationId xmlns:p14="http://schemas.microsoft.com/office/powerpoint/2010/main" val="2414786544"/>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388" y="217488"/>
            <a:ext cx="8785225" cy="1421928"/>
          </a:xfrm>
          <a:noFill/>
        </p:spPr>
        <p:txBody>
          <a:bodyPr anchor="t">
            <a:spAutoFit/>
          </a:bodyPr>
          <a:lstStyle/>
          <a:p>
            <a:pPr marL="1117600" indent="-1117600" algn="l"/>
            <a:r>
              <a:rPr lang="de-DE" sz="5400" dirty="0" smtClean="0">
                <a:ln>
                  <a:solidFill>
                    <a:srgbClr val="000000"/>
                  </a:solidFill>
                </a:ln>
                <a:solidFill>
                  <a:schemeClr val="bg1"/>
                </a:solidFill>
              </a:rPr>
              <a:t>II.   Eine liebevolle und heilende Begegnung</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640736425"/>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4450"/>
            <a:ext cx="6480719"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„Der Tod ist auf der ganzen Linie besiegt! Tod, wo ist dein Sieg? Tod, wo ist dein tödlicher Stachel?“</a:t>
            </a:r>
          </a:p>
        </p:txBody>
      </p:sp>
      <p:sp>
        <p:nvSpPr>
          <p:cNvPr id="933891" name="Rectangle 3"/>
          <p:cNvSpPr>
            <a:spLocks noChangeArrowheads="1"/>
          </p:cNvSpPr>
          <p:nvPr/>
        </p:nvSpPr>
        <p:spPr bwMode="auto">
          <a:xfrm>
            <a:off x="785786" y="3861048"/>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1.Korinther-Brief 15,54-55</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6877998"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800" dirty="0">
                <a:ln>
                  <a:solidFill>
                    <a:srgbClr val="000000"/>
                  </a:solidFill>
                </a:ln>
              </a:rPr>
              <a:t>„Kinder, habt ihr nicht ein paar Fische für das Frühstück?“</a:t>
            </a:r>
          </a:p>
        </p:txBody>
      </p:sp>
      <p:sp>
        <p:nvSpPr>
          <p:cNvPr id="957443" name="Rectangle 3"/>
          <p:cNvSpPr>
            <a:spLocks noChangeArrowheads="1"/>
          </p:cNvSpPr>
          <p:nvPr/>
        </p:nvSpPr>
        <p:spPr bwMode="auto">
          <a:xfrm>
            <a:off x="857224" y="242088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21,5</a:t>
            </a: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7504" y="44450"/>
            <a:ext cx="8929718" cy="830997"/>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4800" dirty="0">
                <a:ln>
                  <a:solidFill>
                    <a:srgbClr val="000000"/>
                  </a:solidFill>
                </a:ln>
              </a:rPr>
              <a:t>„Nein, nicht einen einzigen!“</a:t>
            </a:r>
          </a:p>
        </p:txBody>
      </p:sp>
      <p:sp>
        <p:nvSpPr>
          <p:cNvPr id="957443" name="Rectangle 3"/>
          <p:cNvSpPr>
            <a:spLocks noChangeArrowheads="1"/>
          </p:cNvSpPr>
          <p:nvPr/>
        </p:nvSpPr>
        <p:spPr bwMode="auto">
          <a:xfrm>
            <a:off x="857224" y="148478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21,5</a:t>
            </a:r>
          </a:p>
        </p:txBody>
      </p:sp>
    </p:spTree>
    <p:extLst>
      <p:ext uri="{BB962C8B-B14F-4D97-AF65-F5344CB8AC3E}">
        <p14:creationId xmlns:p14="http://schemas.microsoft.com/office/powerpoint/2010/main" val="4196559987"/>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70266" y="44450"/>
            <a:ext cx="7454062" cy="2800767"/>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dirty="0">
                <a:ln>
                  <a:solidFill>
                    <a:srgbClr val="000000"/>
                  </a:solidFill>
                </a:ln>
              </a:rPr>
              <a:t>„Werft das Netz auf der rechten Seite des Bootes aus! Ihr werdet sehen, dass ihr etwas fangt.“</a:t>
            </a:r>
          </a:p>
        </p:txBody>
      </p:sp>
      <p:sp>
        <p:nvSpPr>
          <p:cNvPr id="957443" name="Rectangle 3"/>
          <p:cNvSpPr>
            <a:spLocks noChangeArrowheads="1"/>
          </p:cNvSpPr>
          <p:nvPr/>
        </p:nvSpPr>
        <p:spPr bwMode="auto">
          <a:xfrm>
            <a:off x="857224" y="292494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21,6</a:t>
            </a:r>
          </a:p>
        </p:txBody>
      </p:sp>
    </p:spTree>
    <p:extLst>
      <p:ext uri="{BB962C8B-B14F-4D97-AF65-F5344CB8AC3E}">
        <p14:creationId xmlns:p14="http://schemas.microsoft.com/office/powerpoint/2010/main" val="606745962"/>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929718" cy="1200329"/>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7200" dirty="0">
                <a:ln>
                  <a:solidFill>
                    <a:srgbClr val="000000"/>
                  </a:solidFill>
                </a:ln>
              </a:rPr>
              <a:t>„Es ist der Herr!“</a:t>
            </a:r>
          </a:p>
        </p:txBody>
      </p:sp>
      <p:sp>
        <p:nvSpPr>
          <p:cNvPr id="957443" name="Rectangle 3"/>
          <p:cNvSpPr>
            <a:spLocks noChangeArrowheads="1"/>
          </p:cNvSpPr>
          <p:nvPr/>
        </p:nvSpPr>
        <p:spPr bwMode="auto">
          <a:xfrm>
            <a:off x="857224" y="155679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21,7</a:t>
            </a:r>
          </a:p>
        </p:txBody>
      </p:sp>
    </p:spTree>
    <p:extLst>
      <p:ext uri="{BB962C8B-B14F-4D97-AF65-F5344CB8AC3E}">
        <p14:creationId xmlns:p14="http://schemas.microsoft.com/office/powerpoint/2010/main" val="2843375725"/>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7670086"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Als Simon Petrus ihn sagen hörte: »Es ist der Herr«, warf er sich das Obergewand über, das er bei der Arbeit abgelegt hatte, band es fest und sprang ins Wasser, um schneller am Ufer zu sein.</a:t>
            </a:r>
          </a:p>
        </p:txBody>
      </p:sp>
      <p:sp>
        <p:nvSpPr>
          <p:cNvPr id="957443" name="Rectangle 3"/>
          <p:cNvSpPr>
            <a:spLocks noChangeArrowheads="1"/>
          </p:cNvSpPr>
          <p:nvPr/>
        </p:nvSpPr>
        <p:spPr bwMode="auto">
          <a:xfrm>
            <a:off x="857224" y="357301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21,7</a:t>
            </a:r>
          </a:p>
        </p:txBody>
      </p:sp>
    </p:spTree>
    <p:extLst>
      <p:ext uri="{BB962C8B-B14F-4D97-AF65-F5344CB8AC3E}">
        <p14:creationId xmlns:p14="http://schemas.microsoft.com/office/powerpoint/2010/main" val="1775071474"/>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93248" y="28826"/>
            <a:ext cx="4118712" cy="2800767"/>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dirty="0">
                <a:ln>
                  <a:solidFill>
                    <a:srgbClr val="000000"/>
                  </a:solidFill>
                </a:ln>
              </a:rPr>
              <a:t>„Von jetzt an wirst du ein </a:t>
            </a:r>
            <a:r>
              <a:rPr lang="de-CH" dirty="0" smtClean="0">
                <a:ln>
                  <a:solidFill>
                    <a:srgbClr val="000000"/>
                  </a:solidFill>
                </a:ln>
              </a:rPr>
              <a:t>Menschen-fischer </a:t>
            </a:r>
            <a:r>
              <a:rPr lang="de-CH" dirty="0">
                <a:ln>
                  <a:solidFill>
                    <a:srgbClr val="000000"/>
                  </a:solidFill>
                </a:ln>
              </a:rPr>
              <a:t>sein.“</a:t>
            </a:r>
          </a:p>
        </p:txBody>
      </p:sp>
      <p:sp>
        <p:nvSpPr>
          <p:cNvPr id="947203" name="Rectangle 3"/>
          <p:cNvSpPr>
            <a:spLocks noChangeArrowheads="1"/>
          </p:cNvSpPr>
          <p:nvPr/>
        </p:nvSpPr>
        <p:spPr bwMode="auto">
          <a:xfrm>
            <a:off x="107504" y="4847143"/>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a:ln>
                  <a:solidFill>
                    <a:srgbClr val="000000"/>
                  </a:solidFill>
                </a:ln>
                <a:solidFill>
                  <a:srgbClr val="FFFFFF"/>
                </a:solidFill>
                <a:latin typeface="Arial Rounded MT Bold" pitchFamily="34" charset="0"/>
              </a:rPr>
              <a:t>Lukas-Evangelium 5,10</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44450"/>
            <a:ext cx="6624736" cy="483209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dirty="0">
                <a:ln>
                  <a:solidFill>
                    <a:srgbClr val="000000"/>
                  </a:solidFill>
                </a:ln>
              </a:rPr>
              <a:t>„Ich bin der Weinstock, und ihr seid die Reben. Wenn jemand in mir bleibt und ich in ihm bleibe, trägt er reiche Frucht; ohne mich könnt ihr nichts tun.“ </a:t>
            </a:r>
          </a:p>
        </p:txBody>
      </p:sp>
      <p:sp>
        <p:nvSpPr>
          <p:cNvPr id="947203" name="Rectangle 3"/>
          <p:cNvSpPr>
            <a:spLocks noChangeArrowheads="1"/>
          </p:cNvSpPr>
          <p:nvPr/>
        </p:nvSpPr>
        <p:spPr bwMode="auto">
          <a:xfrm>
            <a:off x="827584" y="4767535"/>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15,5</a:t>
            </a:r>
          </a:p>
        </p:txBody>
      </p:sp>
    </p:spTree>
    <p:extLst>
      <p:ext uri="{BB962C8B-B14F-4D97-AF65-F5344CB8AC3E}">
        <p14:creationId xmlns:p14="http://schemas.microsoft.com/office/powerpoint/2010/main" val="290686218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388" y="217488"/>
            <a:ext cx="8929116" cy="1274195"/>
          </a:xfrm>
          <a:noFill/>
        </p:spPr>
        <p:txBody>
          <a:bodyPr wrap="square" anchor="t">
            <a:spAutoFit/>
          </a:bodyPr>
          <a:lstStyle/>
          <a:p>
            <a:pPr marL="1117600" indent="-1117600" algn="l"/>
            <a:r>
              <a:rPr lang="de-DE" sz="4800" dirty="0" smtClean="0">
                <a:ln>
                  <a:solidFill>
                    <a:srgbClr val="000000"/>
                  </a:solidFill>
                </a:ln>
                <a:solidFill>
                  <a:schemeClr val="bg1"/>
                </a:solidFill>
              </a:rPr>
              <a:t>III.  Mit dem Auferstandenen leben!</a:t>
            </a:r>
            <a:endParaRPr lang="de-CH" sz="4800" dirty="0">
              <a:ln>
                <a:solidFill>
                  <a:srgbClr val="000000"/>
                </a:solidFill>
              </a:ln>
              <a:solidFill>
                <a:schemeClr val="bg1"/>
              </a:solidFill>
            </a:endParaRPr>
          </a:p>
        </p:txBody>
      </p:sp>
    </p:spTree>
    <p:extLst>
      <p:ext uri="{BB962C8B-B14F-4D97-AF65-F5344CB8AC3E}">
        <p14:creationId xmlns:p14="http://schemas.microsoft.com/office/powerpoint/2010/main" val="3720316676"/>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7504" y="44450"/>
            <a:ext cx="6301934" cy="347787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dirty="0">
                <a:ln>
                  <a:solidFill>
                    <a:srgbClr val="000000"/>
                  </a:solidFill>
                </a:ln>
              </a:rPr>
              <a:t>Die Jünger hätten ihn am liebsten gefragt: »Wer bist du?« Aber keiner von ihnen wagte es.</a:t>
            </a:r>
          </a:p>
        </p:txBody>
      </p:sp>
      <p:sp>
        <p:nvSpPr>
          <p:cNvPr id="957443" name="Rectangle 3"/>
          <p:cNvSpPr>
            <a:spLocks noChangeArrowheads="1"/>
          </p:cNvSpPr>
          <p:nvPr/>
        </p:nvSpPr>
        <p:spPr bwMode="auto">
          <a:xfrm>
            <a:off x="857224" y="364502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21,21</a:t>
            </a:r>
          </a:p>
        </p:txBody>
      </p:sp>
    </p:spTree>
    <p:extLst>
      <p:ext uri="{BB962C8B-B14F-4D97-AF65-F5344CB8AC3E}">
        <p14:creationId xmlns:p14="http://schemas.microsoft.com/office/powerpoint/2010/main" val="266182502"/>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5221814" cy="286232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6000" dirty="0">
                <a:ln>
                  <a:solidFill>
                    <a:srgbClr val="000000"/>
                  </a:solidFill>
                </a:ln>
              </a:rPr>
              <a:t>Sie wussten, dass es der Herr war.</a:t>
            </a:r>
          </a:p>
        </p:txBody>
      </p:sp>
      <p:sp>
        <p:nvSpPr>
          <p:cNvPr id="957443" name="Rectangle 3"/>
          <p:cNvSpPr>
            <a:spLocks noChangeArrowheads="1"/>
          </p:cNvSpPr>
          <p:nvPr/>
        </p:nvSpPr>
        <p:spPr bwMode="auto">
          <a:xfrm>
            <a:off x="857224" y="278092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21,21</a:t>
            </a:r>
          </a:p>
        </p:txBody>
      </p:sp>
    </p:spTree>
    <p:extLst>
      <p:ext uri="{BB962C8B-B14F-4D97-AF65-F5344CB8AC3E}">
        <p14:creationId xmlns:p14="http://schemas.microsoft.com/office/powerpoint/2010/main" val="1718947166"/>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4450"/>
            <a:ext cx="3960441" cy="452431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„Ich weiss, dass du mich nicht im Totenreich lässt; du wirst deinen heiligen Diener nicht der Verwesung preisgeben.“</a:t>
            </a:r>
          </a:p>
        </p:txBody>
      </p:sp>
      <p:sp>
        <p:nvSpPr>
          <p:cNvPr id="933891" name="Rectangle 3"/>
          <p:cNvSpPr>
            <a:spLocks noChangeArrowheads="1"/>
          </p:cNvSpPr>
          <p:nvPr/>
        </p:nvSpPr>
        <p:spPr bwMode="auto">
          <a:xfrm>
            <a:off x="899417" y="3933056"/>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Apostelgeschichte 2,27</a:t>
            </a:r>
          </a:p>
        </p:txBody>
      </p:sp>
    </p:spTree>
    <p:extLst>
      <p:ext uri="{BB962C8B-B14F-4D97-AF65-F5344CB8AC3E}">
        <p14:creationId xmlns:p14="http://schemas.microsoft.com/office/powerpoint/2010/main" val="1981300579"/>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44450"/>
            <a:ext cx="7094022" cy="286232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„Drei Tage danach hat Gott ihn von den Toten auferweckt, und in Gottes Auftrag hat er sich als der Auferstandene gezeigt.“</a:t>
            </a:r>
          </a:p>
        </p:txBody>
      </p:sp>
      <p:sp>
        <p:nvSpPr>
          <p:cNvPr id="947203" name="Rectangle 3"/>
          <p:cNvSpPr>
            <a:spLocks noChangeArrowheads="1"/>
          </p:cNvSpPr>
          <p:nvPr/>
        </p:nvSpPr>
        <p:spPr bwMode="auto">
          <a:xfrm>
            <a:off x="827584" y="292494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Apostelgeschichte 10,40</a:t>
            </a:r>
          </a:p>
        </p:txBody>
      </p:sp>
    </p:spTree>
    <p:extLst>
      <p:ext uri="{BB962C8B-B14F-4D97-AF65-F5344CB8AC3E}">
        <p14:creationId xmlns:p14="http://schemas.microsoft.com/office/powerpoint/2010/main" val="3301304519"/>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8030126" cy="397031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„Allerdings nicht dem ganzen Volk, sondern nur denen, die Gott schon im Voraus zu Zeugen bestimmt hatte, nämlich uns Aposteln. Mit uns hat er, nachdem er von den Toten auferstanden war, sogar gegessen und getrunken.“</a:t>
            </a:r>
          </a:p>
        </p:txBody>
      </p:sp>
      <p:sp>
        <p:nvSpPr>
          <p:cNvPr id="947203" name="Rectangle 3"/>
          <p:cNvSpPr>
            <a:spLocks noChangeArrowheads="1"/>
          </p:cNvSpPr>
          <p:nvPr/>
        </p:nvSpPr>
        <p:spPr bwMode="auto">
          <a:xfrm>
            <a:off x="827584" y="4149080"/>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Apostelgeschichte 10,41</a:t>
            </a:r>
          </a:p>
        </p:txBody>
      </p:sp>
    </p:spTree>
    <p:extLst>
      <p:ext uri="{BB962C8B-B14F-4D97-AF65-F5344CB8AC3E}">
        <p14:creationId xmlns:p14="http://schemas.microsoft.com/office/powerpoint/2010/main" val="1249122477"/>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ctrTitle"/>
          </p:nvPr>
        </p:nvSpPr>
        <p:spPr>
          <a:xfrm>
            <a:off x="106363" y="44450"/>
            <a:ext cx="7417965"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„Einer von denen, die das alles miterlebt haben, soll zusammen mit uns Zeuge der Auferstehung Jesu sein.“</a:t>
            </a:r>
          </a:p>
        </p:txBody>
      </p:sp>
      <p:sp>
        <p:nvSpPr>
          <p:cNvPr id="951299" name="Rectangle 3"/>
          <p:cNvSpPr>
            <a:spLocks noChangeArrowheads="1"/>
          </p:cNvSpPr>
          <p:nvPr/>
        </p:nvSpPr>
        <p:spPr bwMode="auto">
          <a:xfrm>
            <a:off x="827584" y="2348880"/>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Apostelgeschichte 1,22</a:t>
            </a:r>
          </a:p>
        </p:txBody>
      </p:sp>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l"/>
            <a:r>
              <a:rPr lang="de-CH" sz="7200" dirty="0">
                <a:ln>
                  <a:solidFill>
                    <a:srgbClr val="000000"/>
                  </a:solidFill>
                </a:ln>
                <a:solidFill>
                  <a:schemeClr val="bg1"/>
                </a:solidFill>
              </a:rPr>
              <a:t>Schlussgedanke</a:t>
            </a:r>
            <a:r>
              <a:rPr lang="de-DE" sz="7200" dirty="0">
                <a:ln>
                  <a:solidFill>
                    <a:srgbClr val="000000"/>
                  </a:solidFill>
                </a:ln>
                <a:solidFill>
                  <a:schemeClr val="bg1"/>
                </a:solidFill>
              </a:rPr>
              <a:t> </a:t>
            </a:r>
            <a:endParaRPr lang="de-CH" sz="7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ctrTitle"/>
          </p:nvPr>
        </p:nvSpPr>
        <p:spPr>
          <a:xfrm>
            <a:off x="107982" y="95250"/>
            <a:ext cx="7056306" cy="3970318"/>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 „Christus ist von den Toten auferstanden! Er ist der Erste, den Gott auferweckt hat, und seine Auferstehung gibt uns die Gewähr, dass auch die, die im Glauben an ihn gestorben sind, auferstehen werden.“</a:t>
            </a:r>
          </a:p>
        </p:txBody>
      </p:sp>
      <p:sp>
        <p:nvSpPr>
          <p:cNvPr id="956419" name="Rectangle 3"/>
          <p:cNvSpPr>
            <a:spLocks noChangeArrowheads="1"/>
          </p:cNvSpPr>
          <p:nvPr/>
        </p:nvSpPr>
        <p:spPr bwMode="auto">
          <a:xfrm>
            <a:off x="1979712" y="4149080"/>
            <a:ext cx="6778617"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1.Korinther-Brief 15,20</a:t>
            </a:r>
          </a:p>
        </p:txBody>
      </p:sp>
    </p:spTree>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ctrTitle"/>
          </p:nvPr>
        </p:nvSpPr>
        <p:spPr>
          <a:xfrm>
            <a:off x="107982" y="95250"/>
            <a:ext cx="7056306" cy="286232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 „Genauso, wie wir alle sterben müssen, weil wir von Adam abstammen, werden wir alle lebendig gemacht werden, weil wir zu Christus gehören.“</a:t>
            </a:r>
          </a:p>
        </p:txBody>
      </p:sp>
      <p:sp>
        <p:nvSpPr>
          <p:cNvPr id="956419" name="Rectangle 3"/>
          <p:cNvSpPr>
            <a:spLocks noChangeArrowheads="1"/>
          </p:cNvSpPr>
          <p:nvPr/>
        </p:nvSpPr>
        <p:spPr bwMode="auto">
          <a:xfrm>
            <a:off x="2123728" y="3356992"/>
            <a:ext cx="6778617"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1.Korinther-Brief 15,22</a:t>
            </a:r>
          </a:p>
        </p:txBody>
      </p:sp>
    </p:spTree>
    <p:extLst>
      <p:ext uri="{BB962C8B-B14F-4D97-AF65-F5344CB8AC3E}">
        <p14:creationId xmlns:p14="http://schemas.microsoft.com/office/powerpoint/2010/main" val="325254000"/>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ctrTitle"/>
          </p:nvPr>
        </p:nvSpPr>
        <p:spPr>
          <a:xfrm>
            <a:off x="107982" y="95250"/>
            <a:ext cx="7704378"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 „Aber das geschieht nach der von Gott festgelegten Ordnung. Zuerst ist Christus auferstanden. Als nächstes werden, wenn er wiederkommt, die auferstehen, die zu ihm gehören.“</a:t>
            </a:r>
          </a:p>
        </p:txBody>
      </p:sp>
      <p:sp>
        <p:nvSpPr>
          <p:cNvPr id="956419" name="Rectangle 3"/>
          <p:cNvSpPr>
            <a:spLocks noChangeArrowheads="1"/>
          </p:cNvSpPr>
          <p:nvPr/>
        </p:nvSpPr>
        <p:spPr bwMode="auto">
          <a:xfrm>
            <a:off x="2123728" y="3501008"/>
            <a:ext cx="6778617"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1.Korinther-Brief 15,23</a:t>
            </a:r>
          </a:p>
        </p:txBody>
      </p:sp>
    </p:spTree>
    <p:extLst>
      <p:ext uri="{BB962C8B-B14F-4D97-AF65-F5344CB8AC3E}">
        <p14:creationId xmlns:p14="http://schemas.microsoft.com/office/powerpoint/2010/main" val="3985729715"/>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6778" y="44450"/>
            <a:ext cx="8929718"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5400" dirty="0">
                <a:ln>
                  <a:solidFill>
                    <a:srgbClr val="000000"/>
                  </a:solidFill>
                </a:ln>
              </a:rPr>
              <a:t>„Ich bin die Auferstehung und das Leben. Wer an mich glaubt, wird leben, auch wenn er stirbt.“</a:t>
            </a:r>
          </a:p>
        </p:txBody>
      </p:sp>
      <p:sp>
        <p:nvSpPr>
          <p:cNvPr id="947203" name="Rectangle 3"/>
          <p:cNvSpPr>
            <a:spLocks noChangeArrowheads="1"/>
          </p:cNvSpPr>
          <p:nvPr/>
        </p:nvSpPr>
        <p:spPr bwMode="auto">
          <a:xfrm>
            <a:off x="827584" y="357301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11,25</a:t>
            </a:r>
          </a:p>
        </p:txBody>
      </p:sp>
    </p:spTree>
    <p:extLst>
      <p:ext uri="{BB962C8B-B14F-4D97-AF65-F5344CB8AC3E}">
        <p14:creationId xmlns:p14="http://schemas.microsoft.com/office/powerpoint/2010/main" val="2760629418"/>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14282" y="44450"/>
            <a:ext cx="7454062" cy="3416320"/>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5400" dirty="0">
                <a:ln>
                  <a:solidFill>
                    <a:srgbClr val="000000"/>
                  </a:solidFill>
                </a:ln>
              </a:rPr>
              <a:t>„Und wer lebt und an mich glaubt, wird niemals sterben. Glaubst du das?“</a:t>
            </a:r>
          </a:p>
        </p:txBody>
      </p:sp>
      <p:sp>
        <p:nvSpPr>
          <p:cNvPr id="947203" name="Rectangle 3"/>
          <p:cNvSpPr>
            <a:spLocks noChangeArrowheads="1"/>
          </p:cNvSpPr>
          <p:nvPr/>
        </p:nvSpPr>
        <p:spPr bwMode="auto">
          <a:xfrm>
            <a:off x="827584" y="357301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11,26</a:t>
            </a:r>
          </a:p>
        </p:txBody>
      </p:sp>
    </p:spTree>
    <p:extLst>
      <p:ext uri="{BB962C8B-B14F-4D97-AF65-F5344CB8AC3E}">
        <p14:creationId xmlns:p14="http://schemas.microsoft.com/office/powerpoint/2010/main" val="1971227838"/>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7504" y="44450"/>
            <a:ext cx="8208912" cy="452431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Jesus zeigte sich seinen Jüngern später noch ein weiteres Mal. Er erschien ihnen am See von Tiberias, wo Simon Petrus, Thomas – auch </a:t>
            </a:r>
            <a:r>
              <a:rPr lang="de-CH" sz="3600" dirty="0" err="1">
                <a:ln>
                  <a:solidFill>
                    <a:srgbClr val="000000"/>
                  </a:solidFill>
                </a:ln>
              </a:rPr>
              <a:t>Didymus</a:t>
            </a:r>
            <a:r>
              <a:rPr lang="de-CH" sz="3600" dirty="0">
                <a:ln>
                  <a:solidFill>
                    <a:srgbClr val="000000"/>
                  </a:solidFill>
                </a:ln>
              </a:rPr>
              <a:t> genannt -, </a:t>
            </a:r>
            <a:r>
              <a:rPr lang="de-CH" sz="3600" dirty="0" err="1">
                <a:ln>
                  <a:solidFill>
                    <a:srgbClr val="000000"/>
                  </a:solidFill>
                </a:ln>
              </a:rPr>
              <a:t>Natanaël</a:t>
            </a:r>
            <a:r>
              <a:rPr lang="de-CH" sz="3600" dirty="0">
                <a:ln>
                  <a:solidFill>
                    <a:srgbClr val="000000"/>
                  </a:solidFill>
                </a:ln>
              </a:rPr>
              <a:t> aus Kana in Galiläa, die Söhne des Zebedäus und noch zwei andere Jünger zusammen waren.</a:t>
            </a:r>
          </a:p>
        </p:txBody>
      </p:sp>
      <p:sp>
        <p:nvSpPr>
          <p:cNvPr id="957443" name="Rectangle 3"/>
          <p:cNvSpPr>
            <a:spLocks noChangeArrowheads="1"/>
          </p:cNvSpPr>
          <p:nvPr/>
        </p:nvSpPr>
        <p:spPr bwMode="auto">
          <a:xfrm>
            <a:off x="857224" y="458112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21,1-2</a:t>
            </a:r>
          </a:p>
        </p:txBody>
      </p:sp>
    </p:spTree>
    <p:extLst>
      <p:ext uri="{BB962C8B-B14F-4D97-AF65-F5344CB8AC3E}">
        <p14:creationId xmlns:p14="http://schemas.microsoft.com/office/powerpoint/2010/main" val="435856051"/>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8030126" cy="452431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Simon Petrus sagte: »Ich gehe fischen.« – »Wir auch«, sagten die anderen, »wir kommen mit.« Sie gingen zum Boot hinaus und legten ab, aber in jener Nacht fingen sie nichts. Als es dann Tag wurde, stand Jesus am Ufer, doch die Jünger erkannten ihn nicht.</a:t>
            </a:r>
          </a:p>
        </p:txBody>
      </p:sp>
      <p:sp>
        <p:nvSpPr>
          <p:cNvPr id="957443" name="Rectangle 3"/>
          <p:cNvSpPr>
            <a:spLocks noChangeArrowheads="1"/>
          </p:cNvSpPr>
          <p:nvPr/>
        </p:nvSpPr>
        <p:spPr bwMode="auto">
          <a:xfrm>
            <a:off x="857224" y="465313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21,3-4</a:t>
            </a:r>
          </a:p>
        </p:txBody>
      </p:sp>
    </p:spTree>
    <p:extLst>
      <p:ext uri="{BB962C8B-B14F-4D97-AF65-F5344CB8AC3E}">
        <p14:creationId xmlns:p14="http://schemas.microsoft.com/office/powerpoint/2010/main" val="16230457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214282" y="44450"/>
            <a:ext cx="7454062" cy="2308324"/>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»Kinder«, rief er ihnen zu, »habt ihr nicht ein paar Fische für das Frühstück?« – »Nein«, riefen sie zurück, »nicht einen einzigen!«</a:t>
            </a:r>
          </a:p>
        </p:txBody>
      </p:sp>
      <p:sp>
        <p:nvSpPr>
          <p:cNvPr id="957443" name="Rectangle 3"/>
          <p:cNvSpPr>
            <a:spLocks noChangeArrowheads="1"/>
          </p:cNvSpPr>
          <p:nvPr/>
        </p:nvSpPr>
        <p:spPr bwMode="auto">
          <a:xfrm>
            <a:off x="857224" y="2679303"/>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21,5</a:t>
            </a:r>
          </a:p>
        </p:txBody>
      </p:sp>
    </p:spTree>
    <p:extLst>
      <p:ext uri="{BB962C8B-B14F-4D97-AF65-F5344CB8AC3E}">
        <p14:creationId xmlns:p14="http://schemas.microsoft.com/office/powerpoint/2010/main" val="414922066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107504" y="44450"/>
            <a:ext cx="7704856" cy="4524315"/>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»Werft das Netz auf der rechten Seite des Bootes aus!«, forderte er sie auf. »Ihr werdet sehen, dass ihr etwas fangt.« Sie warfen das Netz aus, aber dann konnten sie es nicht mehr einholen, solch eine Menge Fische hatten sie gefangen.</a:t>
            </a:r>
          </a:p>
        </p:txBody>
      </p:sp>
      <p:sp>
        <p:nvSpPr>
          <p:cNvPr id="957443" name="Rectangle 3"/>
          <p:cNvSpPr>
            <a:spLocks noChangeArrowheads="1"/>
          </p:cNvSpPr>
          <p:nvPr/>
        </p:nvSpPr>
        <p:spPr bwMode="auto">
          <a:xfrm>
            <a:off x="857224" y="4437112"/>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21,6</a:t>
            </a:r>
          </a:p>
        </p:txBody>
      </p:sp>
    </p:spTree>
    <p:extLst>
      <p:ext uri="{BB962C8B-B14F-4D97-AF65-F5344CB8AC3E}">
        <p14:creationId xmlns:p14="http://schemas.microsoft.com/office/powerpoint/2010/main" val="3544882658"/>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7848872" cy="5078313"/>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Da sagte jener Jünger, den Jesus besonders liebte, zu Petrus: »Es ist der Herr!« Als Simon Petrus ihn sagen hörte: »Es ist der Herr«, warf er sich das Obergewand über, das er bei der Arbeit abgelegt hatte, band es fest und sprang ins Wasser, um schneller am Ufer zu sein.</a:t>
            </a:r>
          </a:p>
        </p:txBody>
      </p:sp>
      <p:sp>
        <p:nvSpPr>
          <p:cNvPr id="957443" name="Rectangle 3"/>
          <p:cNvSpPr>
            <a:spLocks noChangeArrowheads="1"/>
          </p:cNvSpPr>
          <p:nvPr/>
        </p:nvSpPr>
        <p:spPr bwMode="auto">
          <a:xfrm>
            <a:off x="857224" y="501317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21,7</a:t>
            </a:r>
          </a:p>
        </p:txBody>
      </p:sp>
    </p:spTree>
    <p:extLst>
      <p:ext uri="{BB962C8B-B14F-4D97-AF65-F5344CB8AC3E}">
        <p14:creationId xmlns:p14="http://schemas.microsoft.com/office/powerpoint/2010/main" val="423540687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ctrTitle"/>
          </p:nvPr>
        </p:nvSpPr>
        <p:spPr>
          <a:xfrm>
            <a:off x="35496" y="44450"/>
            <a:ext cx="7776864" cy="2862322"/>
          </a:xfrm>
          <a:noFill/>
          <a:ln w="9525">
            <a:noFill/>
            <a:miter lim="800000"/>
            <a:headEnd/>
            <a:tailEnd/>
          </a:ln>
          <a:effectLst>
            <a:outerShdw dist="35921" dir="2700000" algn="ctr" rotWithShape="0">
              <a:srgbClr val="000066"/>
            </a:outerShdw>
          </a:effectLst>
        </p:spPr>
        <p:txBody>
          <a:bodyPr vert="horz" wrap="square" lIns="91440" tIns="45720" rIns="91440" bIns="45720" numCol="1" anchor="t" anchorCtr="0" compatLnSpc="1">
            <a:prstTxWarp prst="textNoShape">
              <a:avLst/>
            </a:prstTxWarp>
            <a:spAutoFit/>
          </a:bodyPr>
          <a:lstStyle/>
          <a:p>
            <a:pPr algn="l">
              <a:lnSpc>
                <a:spcPct val="100000"/>
              </a:lnSpc>
              <a:spcBef>
                <a:spcPct val="50000"/>
              </a:spcBef>
            </a:pPr>
            <a:r>
              <a:rPr lang="de-CH" sz="3600" dirty="0">
                <a:ln>
                  <a:solidFill>
                    <a:srgbClr val="000000"/>
                  </a:solidFill>
                </a:ln>
              </a:rPr>
              <a:t>Die anderen Jünger kamen mit dem Boot nach, das Netz mit den Fischen im Schlepptau. Sie hatten es nicht weit bis zum Ufer – nur etwa hundert Meter.</a:t>
            </a:r>
          </a:p>
        </p:txBody>
      </p:sp>
      <p:sp>
        <p:nvSpPr>
          <p:cNvPr id="957443" name="Rectangle 3"/>
          <p:cNvSpPr>
            <a:spLocks noChangeArrowheads="1"/>
          </p:cNvSpPr>
          <p:nvPr/>
        </p:nvSpPr>
        <p:spPr bwMode="auto">
          <a:xfrm>
            <a:off x="857224" y="2780928"/>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a:ln>
                  <a:solidFill>
                    <a:srgbClr val="000000"/>
                  </a:solidFill>
                </a:ln>
                <a:solidFill>
                  <a:srgbClr val="FFFFFF"/>
                </a:solidFill>
                <a:latin typeface="Arial Rounded MT Bold" pitchFamily="34" charset="0"/>
              </a:rPr>
              <a:t>Johannes-Evangelium 21,8</a:t>
            </a:r>
          </a:p>
        </p:txBody>
      </p:sp>
    </p:spTree>
    <p:extLst>
      <p:ext uri="{BB962C8B-B14F-4D97-AF65-F5344CB8AC3E}">
        <p14:creationId xmlns:p14="http://schemas.microsoft.com/office/powerpoint/2010/main" val="4224432413"/>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1007</Words>
  <Application>Microsoft Office PowerPoint</Application>
  <PresentationFormat>Bildschirmpräsentation (4:3)</PresentationFormat>
  <Paragraphs>72</Paragraphs>
  <Slides>39</Slides>
  <Notes>0</Notes>
  <HiddenSlides>0</HiddenSlides>
  <MMClips>0</MMClips>
  <ScaleCrop>false</ScaleCrop>
  <HeadingPairs>
    <vt:vector size="4" baseType="variant">
      <vt:variant>
        <vt:lpstr>Design</vt:lpstr>
      </vt:variant>
      <vt:variant>
        <vt:i4>2</vt:i4>
      </vt:variant>
      <vt:variant>
        <vt:lpstr>Folientitel</vt:lpstr>
      </vt:variant>
      <vt:variant>
        <vt:i4>39</vt:i4>
      </vt:variant>
    </vt:vector>
  </HeadingPairs>
  <TitlesOfParts>
    <vt:vector size="41" baseType="lpstr">
      <vt:lpstr>01072134</vt:lpstr>
      <vt:lpstr>1_01072134</vt:lpstr>
      <vt:lpstr>Unser Gott lebt!</vt:lpstr>
      <vt:lpstr>„Der Tod ist auf der ganzen Linie besiegt! Tod, wo ist dein Sieg? Tod, wo ist dein tödlicher Stachel?“</vt:lpstr>
      <vt:lpstr>„Ich weiss, dass du mich nicht im Totenreich lässt; du wirst deinen heiligen Diener nicht der Verwesung preisgeben.“</vt:lpstr>
      <vt:lpstr>Jesus zeigte sich seinen Jüngern später noch ein weiteres Mal. Er erschien ihnen am See von Tiberias, wo Simon Petrus, Thomas – auch Didymus genannt -, Natanaël aus Kana in Galiläa, die Söhne des Zebedäus und noch zwei andere Jünger zusammen waren.</vt:lpstr>
      <vt:lpstr>Simon Petrus sagte: »Ich gehe fischen.« – »Wir auch«, sagten die anderen, »wir kommen mit.« Sie gingen zum Boot hinaus und legten ab, aber in jener Nacht fingen sie nichts. Als es dann Tag wurde, stand Jesus am Ufer, doch die Jünger erkannten ihn nicht.</vt:lpstr>
      <vt:lpstr>»Kinder«, rief er ihnen zu, »habt ihr nicht ein paar Fische für das Frühstück?« – »Nein«, riefen sie zurück, »nicht einen einzigen!«</vt:lpstr>
      <vt:lpstr>»Werft das Netz auf der rechten Seite des Bootes aus!«, forderte er sie auf. »Ihr werdet sehen, dass ihr etwas fangt.« Sie warfen das Netz aus, aber dann konnten sie es nicht mehr einholen, solch eine Menge Fische hatten sie gefangen.</vt:lpstr>
      <vt:lpstr>Da sagte jener Jünger, den Jesus besonders liebte, zu Petrus: »Es ist der Herr!« Als Simon Petrus ihn sagen hörte: »Es ist der Herr«, warf er sich das Obergewand über, das er bei der Arbeit abgelegt hatte, band es fest und sprang ins Wasser, um schneller am Ufer zu sein.</vt:lpstr>
      <vt:lpstr>Die anderen Jünger kamen mit dem Boot nach, das Netz mit den Fischen im Schlepptau. Sie hatten es nicht weit bis zum Ufer – nur etwa hundert Meter.</vt:lpstr>
      <vt:lpstr>Als sie aus dem Boot stiegen und an Land gingen, sahen sie ein Kohlenfeuer, auf dem Fische brieten; auch Brot lag dabei. »Bringt ein paar von den Fischen, die ihr eben gefangen habt!«, forderte Jesus sie auf.</vt:lpstr>
      <vt:lpstr>Da stieg Simon Petrus ins Boot und zog das Netz an Land. Es war voll von grossen Fischen, im Ganzen hundertdreiundfünfzig. Und trotz dieser Menge riss das Netz nicht.</vt:lpstr>
      <vt:lpstr>»Kommt her und esst!«, sagte Jesus. Die Jünger hätten ihn am liebsten gefragt: »Wer bist du?« Aber keiner von ihnen wagte es; sie wussten, dass es der Herr war.</vt:lpstr>
      <vt:lpstr>Jesus trat ans Feuer, nahm das Brot und gab es ihnen, und ebenso den Fisch. Das war nun schon das dritte Mal, dass Jesus seinen Jüngern erschien, nachdem er von den Toten auferstanden war.</vt:lpstr>
      <vt:lpstr>I.    Versagt, verzagt und orientierungslos</vt:lpstr>
      <vt:lpstr>Petrus begann, Verwünschungen auszustossen, und schwor: »Ich kenne den Menschen nicht!«</vt:lpstr>
      <vt:lpstr>„Sie hielten das alles für leeres Gerede und glaubten ihnen nicht.“</vt:lpstr>
      <vt:lpstr>»Ich gehe fischen.«</vt:lpstr>
      <vt:lpstr>»Wir auch, wir kommen mit.«</vt:lpstr>
      <vt:lpstr>II.   Eine liebevolle und heilende Begegnung</vt:lpstr>
      <vt:lpstr>„Kinder, habt ihr nicht ein paar Fische für das Frühstück?“</vt:lpstr>
      <vt:lpstr>„Nein, nicht einen einzigen!“</vt:lpstr>
      <vt:lpstr>„Werft das Netz auf der rechten Seite des Bootes aus! Ihr werdet sehen, dass ihr etwas fangt.“</vt:lpstr>
      <vt:lpstr>„Es ist der Herr!“</vt:lpstr>
      <vt:lpstr>Als Simon Petrus ihn sagen hörte: »Es ist der Herr«, warf er sich das Obergewand über, das er bei der Arbeit abgelegt hatte, band es fest und sprang ins Wasser, um schneller am Ufer zu sein.</vt:lpstr>
      <vt:lpstr>„Von jetzt an wirst du ein Menschen-fischer sein.“</vt:lpstr>
      <vt:lpstr>„Ich bin der Weinstock, und ihr seid die Reben. Wenn jemand in mir bleibt und ich in ihm bleibe, trägt er reiche Frucht; ohne mich könnt ihr nichts tun.“ </vt:lpstr>
      <vt:lpstr>III.  Mit dem Auferstandenen leben!</vt:lpstr>
      <vt:lpstr>Die Jünger hätten ihn am liebsten gefragt: »Wer bist du?« Aber keiner von ihnen wagte es.</vt:lpstr>
      <vt:lpstr>Sie wussten, dass es der Herr war.</vt:lpstr>
      <vt:lpstr>„Drei Tage danach hat Gott ihn von den Toten auferweckt, und in Gottes Auftrag hat er sich als der Auferstandene gezeigt.“</vt:lpstr>
      <vt:lpstr>„Allerdings nicht dem ganzen Volk, sondern nur denen, die Gott schon im Voraus zu Zeugen bestimmt hatte, nämlich uns Aposteln. Mit uns hat er, nachdem er von den Toten auferstanden war, sogar gegessen und getrunken.“</vt:lpstr>
      <vt:lpstr>„Einer von denen, die das alles miterlebt haben, soll zusammen mit uns Zeuge der Auferstehung Jesu sein.“</vt:lpstr>
      <vt:lpstr>Schlussgedanke </vt:lpstr>
      <vt:lpstr> „Christus ist von den Toten auferstanden! Er ist der Erste, den Gott auferweckt hat, und seine Auferstehung gibt uns die Gewähr, dass auch die, die im Glauben an ihn gestorben sind, auferstehen werden.“</vt:lpstr>
      <vt:lpstr> „Genauso, wie wir alle sterben müssen, weil wir von Adam abstammen, werden wir alle lebendig gemacht werden, weil wir zu Christus gehören.“</vt:lpstr>
      <vt:lpstr> „Aber das geschieht nach der von Gott festgelegten Ordnung. Zuerst ist Christus auferstanden. Als nächstes werden, wenn er wiederkommt, die auferstehen, die zu ihm gehören.“</vt:lpstr>
      <vt:lpstr>„Ich bin die Auferstehung und das Leben. Wer an mich glaubt, wird leben, auch wenn er stirbt.“</vt:lpstr>
      <vt:lpstr>„Und wer lebt und an mich glaubt, wird niemals sterben. Glaubst du das?“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Unser Gott lebt! - Folien</dc:title>
  <dc:creator>Jürg Birnstiel</dc:creator>
  <cp:lastModifiedBy>Me</cp:lastModifiedBy>
  <cp:revision>977</cp:revision>
  <cp:lastPrinted>1601-01-01T00:00:00Z</cp:lastPrinted>
  <dcterms:created xsi:type="dcterms:W3CDTF">2005-04-13T18:10:29Z</dcterms:created>
  <dcterms:modified xsi:type="dcterms:W3CDTF">2011-05-07T19:48:56Z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