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4"/>
  </p:notesMasterIdLst>
  <p:handoutMasterIdLst>
    <p:handoutMasterId r:id="rId45"/>
  </p:handoutMasterIdLst>
  <p:sldIdLst>
    <p:sldId id="735" r:id="rId2"/>
    <p:sldId id="921" r:id="rId3"/>
    <p:sldId id="924" r:id="rId4"/>
    <p:sldId id="925" r:id="rId5"/>
    <p:sldId id="926" r:id="rId6"/>
    <p:sldId id="927" r:id="rId7"/>
    <p:sldId id="928" r:id="rId8"/>
    <p:sldId id="929" r:id="rId9"/>
    <p:sldId id="896" r:id="rId10"/>
    <p:sldId id="930" r:id="rId11"/>
    <p:sldId id="931" r:id="rId12"/>
    <p:sldId id="932" r:id="rId13"/>
    <p:sldId id="933" r:id="rId14"/>
    <p:sldId id="934" r:id="rId15"/>
    <p:sldId id="935" r:id="rId16"/>
    <p:sldId id="936" r:id="rId17"/>
    <p:sldId id="937" r:id="rId18"/>
    <p:sldId id="938" r:id="rId19"/>
    <p:sldId id="939" r:id="rId20"/>
    <p:sldId id="891" r:id="rId21"/>
    <p:sldId id="940" r:id="rId22"/>
    <p:sldId id="941" r:id="rId23"/>
    <p:sldId id="942" r:id="rId24"/>
    <p:sldId id="943" r:id="rId25"/>
    <p:sldId id="922" r:id="rId26"/>
    <p:sldId id="944" r:id="rId27"/>
    <p:sldId id="945" r:id="rId28"/>
    <p:sldId id="946" r:id="rId29"/>
    <p:sldId id="947" r:id="rId30"/>
    <p:sldId id="948" r:id="rId31"/>
    <p:sldId id="959" r:id="rId32"/>
    <p:sldId id="958" r:id="rId33"/>
    <p:sldId id="949" r:id="rId34"/>
    <p:sldId id="950" r:id="rId35"/>
    <p:sldId id="951" r:id="rId36"/>
    <p:sldId id="952" r:id="rId37"/>
    <p:sldId id="953" r:id="rId38"/>
    <p:sldId id="954" r:id="rId39"/>
    <p:sldId id="259" r:id="rId40"/>
    <p:sldId id="955" r:id="rId41"/>
    <p:sldId id="956" r:id="rId42"/>
    <p:sldId id="957" r:id="rId4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10" d="100"/>
          <a:sy n="110" d="100"/>
        </p:scale>
        <p:origin x="-166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44624"/>
            <a:ext cx="8753279" cy="1569660"/>
          </a:xfrm>
        </p:spPr>
        <p:txBody>
          <a:bodyPr wrap="square">
            <a:spAutoFit/>
          </a:bodyPr>
          <a:lstStyle/>
          <a:p>
            <a:pPr algn="l"/>
            <a:r>
              <a:rPr lang="de-CH" altLang="de-DE" sz="4800" dirty="0" smtClean="0">
                <a:solidFill>
                  <a:schemeClr val="tx1"/>
                </a:solidFill>
                <a:effectLst/>
                <a:latin typeface="Univers LT Std 47 Cn Lt" pitchFamily="34" charset="0"/>
              </a:rPr>
              <a:t>Johannes –</a:t>
            </a:r>
            <a:br>
              <a:rPr lang="de-CH" altLang="de-DE" sz="4800" dirty="0" smtClean="0">
                <a:solidFill>
                  <a:schemeClr val="tx1"/>
                </a:solidFill>
                <a:effectLst/>
                <a:latin typeface="Univers LT Std 47 Cn Lt" pitchFamily="34" charset="0"/>
              </a:rPr>
            </a:br>
            <a:r>
              <a:rPr lang="de-CH" altLang="de-DE" sz="4800" dirty="0" smtClean="0">
                <a:solidFill>
                  <a:schemeClr val="tx1"/>
                </a:solidFill>
                <a:effectLst/>
                <a:latin typeface="Univers LT Std 47 Cn Lt" pitchFamily="34" charset="0"/>
              </a:rPr>
              <a:t>die grosse Freude über die Geburt</a:t>
            </a:r>
            <a:endParaRPr lang="de-DE" altLang="de-DE" sz="48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955927" y="6093296"/>
            <a:ext cx="6984776" cy="461665"/>
          </a:xfrm>
        </p:spPr>
        <p:txBody>
          <a:bodyPr wrap="square">
            <a:spAutoFit/>
          </a:bodyPr>
          <a:lstStyle/>
          <a:p>
            <a:pPr algn="r"/>
            <a:r>
              <a:rPr lang="de-DE" altLang="de-DE" sz="2400" dirty="0" smtClean="0">
                <a:effectLst/>
                <a:latin typeface="Univers LT Std 47 Cn Lt" pitchFamily="34" charset="0"/>
              </a:rPr>
              <a:t>Reihe: </a:t>
            </a:r>
            <a:r>
              <a:rPr lang="de-CH" altLang="de-DE" sz="2400" dirty="0" smtClean="0">
                <a:effectLst/>
                <a:latin typeface="Univers LT Std 47 Cn Lt" pitchFamily="34" charset="0"/>
              </a:rPr>
              <a:t>Johannes der Täufer im Auftrag des Höchsten</a:t>
            </a:r>
            <a:r>
              <a:rPr lang="de-DE" altLang="de-DE" sz="2400" smtClean="0">
                <a:effectLst/>
                <a:latin typeface="Univers LT Std 47 Cn Lt" pitchFamily="34" charset="0"/>
              </a:rPr>
              <a:t> (2/6</a:t>
            </a:r>
            <a:r>
              <a:rPr lang="de-DE" altLang="de-DE" sz="2400" dirty="0" smtClean="0">
                <a:effectLst/>
                <a:latin typeface="Univers LT Std 47 Cn Lt" pitchFamily="34" charset="0"/>
              </a:rPr>
              <a:t>)</a:t>
            </a:r>
          </a:p>
        </p:txBody>
      </p:sp>
      <p:sp>
        <p:nvSpPr>
          <p:cNvPr id="4" name="Rectangle 3"/>
          <p:cNvSpPr txBox="1">
            <a:spLocks noChangeArrowheads="1"/>
          </p:cNvSpPr>
          <p:nvPr/>
        </p:nvSpPr>
        <p:spPr bwMode="auto">
          <a:xfrm>
            <a:off x="2583574" y="2780928"/>
            <a:ext cx="6336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kern="0" dirty="0" smtClean="0">
                <a:effectLst/>
                <a:latin typeface="Univers LT Std 47 Cn Lt" pitchFamily="34" charset="0"/>
              </a:rPr>
              <a:t>Lukas-Evangelium 1,57-80</a:t>
            </a:r>
            <a:endParaRPr lang="de-DE" altLang="de-DE" sz="2400" kern="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1,58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427984" y="2060848"/>
            <a:ext cx="4608512" cy="3046988"/>
          </a:xfrm>
        </p:spPr>
        <p:txBody>
          <a:bodyPr wrap="square">
            <a:spAutoFit/>
          </a:bodyPr>
          <a:lstStyle/>
          <a:p>
            <a:pPr algn="l"/>
            <a:r>
              <a:rPr lang="de-CH" altLang="de-DE" sz="3200" dirty="0">
                <a:solidFill>
                  <a:schemeClr val="tx1"/>
                </a:solidFill>
                <a:effectLst/>
                <a:latin typeface="Univers LT Std 47 Cn Lt" pitchFamily="34" charset="0"/>
              </a:rPr>
              <a:t> „Als ihre Nachbarn und Verwandten hörten, dass der Herr Erbarmen mit ihr gehabt und ihr auf so wunderbare Weise geholfen </a:t>
            </a:r>
            <a:r>
              <a:rPr lang="de-CH" altLang="de-DE" sz="3200" dirty="0" smtClean="0">
                <a:solidFill>
                  <a:schemeClr val="tx1"/>
                </a:solidFill>
                <a:effectLst/>
                <a:latin typeface="Univers LT Std 47 Cn Lt" pitchFamily="34" charset="0"/>
              </a:rPr>
              <a:t>hatte,</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freuten </a:t>
            </a:r>
            <a:r>
              <a:rPr lang="de-CH" altLang="de-DE" sz="3200" dirty="0">
                <a:solidFill>
                  <a:schemeClr val="tx1"/>
                </a:solidFill>
                <a:effectLst/>
                <a:latin typeface="Univers LT Std 47 Cn Lt" pitchFamily="34" charset="0"/>
              </a:rPr>
              <a:t>sie sich mit ihr.“</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14064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1.Mose 17,5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427984" y="2014969"/>
            <a:ext cx="4608512" cy="2062103"/>
          </a:xfrm>
        </p:spPr>
        <p:txBody>
          <a:bodyPr wrap="square">
            <a:spAutoFit/>
          </a:bodyPr>
          <a:lstStyle/>
          <a:p>
            <a:pPr algn="l"/>
            <a:r>
              <a:rPr lang="de-CH" altLang="de-DE" sz="3200" dirty="0">
                <a:solidFill>
                  <a:schemeClr val="tx1"/>
                </a:solidFill>
                <a:effectLst/>
                <a:latin typeface="Univers LT Std 47 Cn Lt" pitchFamily="34" charset="0"/>
              </a:rPr>
              <a:t>„Du sollst nicht mehr Abram heissen, sondern Abraham; denn ich habe dich zum Vater vieler Völker bestimmt.“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30463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2,21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427984" y="2014969"/>
            <a:ext cx="4608512" cy="2062103"/>
          </a:xfrm>
        </p:spPr>
        <p:txBody>
          <a:bodyPr wrap="square">
            <a:spAutoFit/>
          </a:bodyPr>
          <a:lstStyle/>
          <a:p>
            <a:pPr algn="l"/>
            <a:r>
              <a:rPr lang="de-CH" altLang="de-DE" sz="3200" dirty="0">
                <a:solidFill>
                  <a:schemeClr val="tx1"/>
                </a:solidFill>
                <a:effectLst/>
                <a:latin typeface="Univers LT Std 47 Cn Lt" pitchFamily="34" charset="0"/>
              </a:rPr>
              <a:t>„Acht Tage nach der Geburt, als die Zeit gekommen war, das Kind zu beschneiden, gab man ihm den Namen Jesus.“</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39400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1,59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427984" y="2003356"/>
            <a:ext cx="4608512" cy="1569660"/>
          </a:xfrm>
        </p:spPr>
        <p:txBody>
          <a:bodyPr wrap="square">
            <a:spAutoFit/>
          </a:bodyPr>
          <a:lstStyle/>
          <a:p>
            <a:pPr algn="l"/>
            <a:r>
              <a:rPr lang="de-CH" altLang="de-DE" sz="3200" dirty="0">
                <a:solidFill>
                  <a:schemeClr val="tx1"/>
                </a:solidFill>
                <a:effectLst/>
                <a:latin typeface="Univers LT Std 47 Cn Lt" pitchFamily="34" charset="0"/>
              </a:rPr>
              <a:t>„Sie wollten ihm den Namen seines Vaters Zacharias geben.“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90343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1,60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851920" y="2060848"/>
            <a:ext cx="5184576" cy="584775"/>
          </a:xfrm>
        </p:spPr>
        <p:txBody>
          <a:bodyPr wrap="square">
            <a:spAutoFit/>
          </a:bodyPr>
          <a:lstStyle/>
          <a:p>
            <a:pPr algn="l"/>
            <a:r>
              <a:rPr lang="de-CH" altLang="de-DE" sz="3200" dirty="0">
                <a:solidFill>
                  <a:schemeClr val="tx1"/>
                </a:solidFill>
                <a:effectLst/>
                <a:latin typeface="Univers LT Std 47 Cn Lt" pitchFamily="34" charset="0"/>
              </a:rPr>
              <a:t>„Nein, er soll Johannes heissen.“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38423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1,61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572000" y="2060848"/>
            <a:ext cx="4392488" cy="1569660"/>
          </a:xfrm>
        </p:spPr>
        <p:txBody>
          <a:bodyPr wrap="square">
            <a:spAutoFit/>
          </a:bodyPr>
          <a:lstStyle/>
          <a:p>
            <a:pPr algn="l"/>
            <a:r>
              <a:rPr lang="de-CH" altLang="de-DE" sz="3200" dirty="0">
                <a:solidFill>
                  <a:schemeClr val="tx1"/>
                </a:solidFill>
                <a:effectLst/>
                <a:latin typeface="Univers LT Std 47 Cn Lt" pitchFamily="34" charset="0"/>
              </a:rPr>
              <a:t>„Aber es gibt doch in deiner Verwandtschaft keinen, der so heisst!“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39452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1,63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851920" y="2060848"/>
            <a:ext cx="5184576" cy="584775"/>
          </a:xfrm>
        </p:spPr>
        <p:txBody>
          <a:bodyPr wrap="square">
            <a:spAutoFit/>
          </a:bodyPr>
          <a:lstStyle/>
          <a:p>
            <a:pPr algn="r"/>
            <a:r>
              <a:rPr lang="de-CH" altLang="de-DE" sz="3200" dirty="0">
                <a:solidFill>
                  <a:schemeClr val="tx1"/>
                </a:solidFill>
                <a:effectLst/>
                <a:latin typeface="Univers LT Std 47 Cn Lt" pitchFamily="34" charset="0"/>
              </a:rPr>
              <a:t>„Sein Name ist Johannes.“</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69408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1,64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004048" y="2060848"/>
            <a:ext cx="4032448" cy="2062103"/>
          </a:xfrm>
        </p:spPr>
        <p:txBody>
          <a:bodyPr wrap="square">
            <a:spAutoFit/>
          </a:bodyPr>
          <a:lstStyle/>
          <a:p>
            <a:pPr algn="l"/>
            <a:r>
              <a:rPr lang="de-CH" altLang="de-DE" sz="3200" dirty="0">
                <a:solidFill>
                  <a:schemeClr val="tx1"/>
                </a:solidFill>
                <a:effectLst/>
                <a:latin typeface="Univers LT Std 47 Cn Lt" pitchFamily="34" charset="0"/>
              </a:rPr>
              <a:t>„Zacharias konnte mit einem Mal wieder reden. Seine Zunge war </a:t>
            </a:r>
            <a:r>
              <a:rPr lang="de-CH" altLang="de-DE" sz="3200" dirty="0" smtClean="0">
                <a:solidFill>
                  <a:schemeClr val="tx1"/>
                </a:solidFill>
                <a:effectLst/>
                <a:latin typeface="Univers LT Std 47 Cn Lt" pitchFamily="34" charset="0"/>
              </a:rPr>
              <a:t>gelöst,</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und </a:t>
            </a:r>
            <a:r>
              <a:rPr lang="de-CH" altLang="de-DE" sz="3200" dirty="0">
                <a:solidFill>
                  <a:schemeClr val="tx1"/>
                </a:solidFill>
                <a:effectLst/>
                <a:latin typeface="Univers LT Std 47 Cn Lt" pitchFamily="34" charset="0"/>
              </a:rPr>
              <a:t>er pries Gott.“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56542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1,65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995936" y="2026583"/>
            <a:ext cx="5040560" cy="2554545"/>
          </a:xfrm>
        </p:spPr>
        <p:txBody>
          <a:bodyPr wrap="square">
            <a:spAutoFit/>
          </a:bodyPr>
          <a:lstStyle/>
          <a:p>
            <a:pPr algn="l"/>
            <a:r>
              <a:rPr lang="de-CH" altLang="de-DE" sz="3200" dirty="0">
                <a:solidFill>
                  <a:schemeClr val="tx1"/>
                </a:solidFill>
                <a:effectLst/>
                <a:latin typeface="Univers LT Std 47 Cn Lt" pitchFamily="34" charset="0"/>
              </a:rPr>
              <a:t>„Furcht und Staunen ergriff alle, die in jener Gegend wohnten, und im ganzen Bergland von Judäa sprach sich </a:t>
            </a:r>
            <a:r>
              <a:rPr lang="de-CH" altLang="de-DE" sz="3200" dirty="0" smtClean="0">
                <a:solidFill>
                  <a:schemeClr val="tx1"/>
                </a:solidFill>
                <a:effectLst/>
                <a:latin typeface="Univers LT Std 47 Cn Lt" pitchFamily="34" charset="0"/>
              </a:rPr>
              <a:t>herum,</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was </a:t>
            </a:r>
            <a:r>
              <a:rPr lang="de-CH" altLang="de-DE" sz="3200" dirty="0">
                <a:solidFill>
                  <a:schemeClr val="tx1"/>
                </a:solidFill>
                <a:effectLst/>
                <a:latin typeface="Univers LT Std 47 Cn Lt" pitchFamily="34" charset="0"/>
              </a:rPr>
              <a:t>geschehen war.“</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25584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1,66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211960" y="1988840"/>
            <a:ext cx="4824536" cy="3539430"/>
          </a:xfrm>
        </p:spPr>
        <p:txBody>
          <a:bodyPr wrap="square">
            <a:spAutoFit/>
          </a:bodyPr>
          <a:lstStyle/>
          <a:p>
            <a:pPr algn="l"/>
            <a:r>
              <a:rPr lang="de-CH" altLang="de-DE" sz="3200" dirty="0">
                <a:solidFill>
                  <a:schemeClr val="tx1"/>
                </a:solidFill>
                <a:effectLst/>
                <a:latin typeface="Univers LT Std 47 Cn Lt" pitchFamily="34" charset="0"/>
              </a:rPr>
              <a:t>Alle, die davon hörten, wurden nachdenklich und fragten sich: „Was wird wohl aus diesem Kind einmal werden?“ </a:t>
            </a:r>
            <a:r>
              <a:rPr lang="de-CH" altLang="de-DE" sz="3200" dirty="0" smtClean="0">
                <a:solidFill>
                  <a:schemeClr val="tx1"/>
                </a:solidFill>
                <a:effectLst/>
                <a:latin typeface="Univers LT Std 47 Cn Lt" pitchFamily="34" charset="0"/>
              </a:rPr>
              <a:t>Denn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es </a:t>
            </a:r>
            <a:r>
              <a:rPr lang="de-CH" altLang="de-DE" sz="3200" dirty="0">
                <a:solidFill>
                  <a:schemeClr val="tx1"/>
                </a:solidFill>
                <a:effectLst/>
                <a:latin typeface="Univers LT Std 47 Cn Lt" pitchFamily="34" charset="0"/>
              </a:rPr>
              <a:t>war offensichtlich, dass die Hand des Herrn mit Johannes war.</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1795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1,31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923928" y="1916832"/>
            <a:ext cx="4968552" cy="2308324"/>
          </a:xfrm>
        </p:spPr>
        <p:txBody>
          <a:bodyPr wrap="square">
            <a:spAutoFit/>
          </a:bodyPr>
          <a:lstStyle/>
          <a:p>
            <a:pPr algn="l"/>
            <a:r>
              <a:rPr lang="de-CH" altLang="de-DE" sz="3600" dirty="0">
                <a:solidFill>
                  <a:schemeClr val="tx1"/>
                </a:solidFill>
                <a:effectLst/>
                <a:latin typeface="Univers LT Std 47 Cn Lt" pitchFamily="34" charset="0"/>
              </a:rPr>
              <a:t> „Du wirst schwanger werden und einen Sohn zur Welt bringen; dem sollst du den Namen Jesus geben.“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6416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553616"/>
            <a:ext cx="8712968" cy="707886"/>
          </a:xfrm>
        </p:spPr>
        <p:txBody>
          <a:bodyPr wrap="square">
            <a:spAutoFit/>
          </a:bodyPr>
          <a:lstStyle/>
          <a:p>
            <a:pPr algn="l"/>
            <a:r>
              <a:rPr lang="de-DE" altLang="de-DE" sz="4000" dirty="0" smtClean="0">
                <a:solidFill>
                  <a:schemeClr val="tx1"/>
                </a:solidFill>
                <a:effectLst/>
                <a:latin typeface="Univers LT Std 47 Cn Lt" pitchFamily="34" charset="0"/>
              </a:rPr>
              <a:t>II. </a:t>
            </a:r>
            <a:r>
              <a:rPr lang="de-CH" altLang="de-DE" sz="4000" dirty="0" smtClean="0">
                <a:solidFill>
                  <a:schemeClr val="tx1"/>
                </a:solidFill>
                <a:effectLst/>
                <a:latin typeface="Univers LT Std 47 Cn Lt" pitchFamily="34" charset="0"/>
              </a:rPr>
              <a:t>Grössere </a:t>
            </a:r>
            <a:r>
              <a:rPr lang="de-CH" altLang="de-DE" sz="4000" dirty="0">
                <a:solidFill>
                  <a:schemeClr val="tx1"/>
                </a:solidFill>
                <a:effectLst/>
                <a:latin typeface="Univers LT Std 47 Cn Lt" pitchFamily="34" charset="0"/>
              </a:rPr>
              <a:t>Freude über den Messias</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00811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1,68-69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923928" y="1988840"/>
            <a:ext cx="5112568" cy="3539430"/>
          </a:xfrm>
        </p:spPr>
        <p:txBody>
          <a:bodyPr wrap="square">
            <a:spAutoFit/>
          </a:bodyPr>
          <a:lstStyle/>
          <a:p>
            <a:pPr algn="l"/>
            <a:r>
              <a:rPr lang="de-CH" altLang="de-DE" sz="3200" dirty="0">
                <a:solidFill>
                  <a:schemeClr val="tx1"/>
                </a:solidFill>
                <a:effectLst/>
                <a:latin typeface="Univers LT Std 47 Cn Lt" pitchFamily="34" charset="0"/>
              </a:rPr>
              <a:t>„Gepriesen sei der Herr, der Gott Israels! Er hat sich seines Volkes angenommen und hat ihm Erlösung gebracht. Aus dem Haus seines Dieners David </a:t>
            </a:r>
            <a:r>
              <a:rPr lang="de-CH" altLang="de-DE" sz="3200" dirty="0" smtClean="0">
                <a:solidFill>
                  <a:schemeClr val="tx1"/>
                </a:solidFill>
                <a:effectLst/>
                <a:latin typeface="Univers LT Std 47 Cn Lt" pitchFamily="34" charset="0"/>
              </a:rPr>
              <a:t>hat</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er </a:t>
            </a:r>
            <a:r>
              <a:rPr lang="de-CH" altLang="de-DE" sz="3200" dirty="0">
                <a:solidFill>
                  <a:schemeClr val="tx1"/>
                </a:solidFill>
                <a:effectLst/>
                <a:latin typeface="Univers LT Std 47 Cn Lt" pitchFamily="34" charset="0"/>
              </a:rPr>
              <a:t>für uns einen starken Retter hervorgehen lassen.“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04354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1,70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851920" y="2132856"/>
            <a:ext cx="5112568" cy="1569660"/>
          </a:xfrm>
        </p:spPr>
        <p:txBody>
          <a:bodyPr wrap="square">
            <a:spAutoFit/>
          </a:bodyPr>
          <a:lstStyle/>
          <a:p>
            <a:pPr algn="l"/>
            <a:r>
              <a:rPr lang="de-CH" altLang="de-DE" sz="3200" dirty="0">
                <a:solidFill>
                  <a:schemeClr val="tx1"/>
                </a:solidFill>
                <a:effectLst/>
                <a:latin typeface="Univers LT Std 47 Cn Lt" pitchFamily="34" charset="0"/>
              </a:rPr>
              <a:t>„Gott hatte es schon vor langer Zeit durch das Wort seiner heiligen Propheten angekündigt.“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07047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1,71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283968" y="2060848"/>
            <a:ext cx="4680520" cy="2062103"/>
          </a:xfrm>
        </p:spPr>
        <p:txBody>
          <a:bodyPr wrap="square">
            <a:spAutoFit/>
          </a:bodyPr>
          <a:lstStyle/>
          <a:p>
            <a:pPr algn="l"/>
            <a:r>
              <a:rPr lang="de-CH" altLang="de-DE" sz="3200" dirty="0">
                <a:solidFill>
                  <a:schemeClr val="tx1"/>
                </a:solidFill>
                <a:effectLst/>
                <a:latin typeface="Univers LT Std 47 Cn Lt" pitchFamily="34" charset="0"/>
              </a:rPr>
              <a:t>„Der Retter, der uns aus der Gewalt unserer Feinde rettet und uns aus den Händen all derer befreit, die uns hassen.“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31057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82" y="116632"/>
            <a:ext cx="885049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456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Jesaja 53,4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059832" y="2386623"/>
            <a:ext cx="5941947" cy="2554545"/>
          </a:xfrm>
        </p:spPr>
        <p:txBody>
          <a:bodyPr wrap="square">
            <a:spAutoFit/>
          </a:bodyPr>
          <a:lstStyle/>
          <a:p>
            <a:pPr algn="l"/>
            <a:r>
              <a:rPr lang="de-CH" altLang="de-DE" sz="3200" dirty="0">
                <a:solidFill>
                  <a:schemeClr val="tx1"/>
                </a:solidFill>
                <a:effectLst/>
                <a:latin typeface="Univers LT Std 47 Cn Lt" pitchFamily="34" charset="0"/>
              </a:rPr>
              <a:t> „Er hat die Krankheiten auf sich genommen, die für uns bestimmt waren, und die Schmerzen </a:t>
            </a:r>
            <a:r>
              <a:rPr lang="de-CH" altLang="de-DE" sz="3200" dirty="0" smtClean="0">
                <a:solidFill>
                  <a:schemeClr val="tx1"/>
                </a:solidFill>
                <a:effectLst/>
                <a:latin typeface="Univers LT Std 47 Cn Lt" pitchFamily="34" charset="0"/>
              </a:rPr>
              <a:t>erlitten, die </a:t>
            </a:r>
            <a:r>
              <a:rPr lang="de-CH" altLang="de-DE" sz="3200" dirty="0">
                <a:solidFill>
                  <a:schemeClr val="tx1"/>
                </a:solidFill>
                <a:effectLst/>
                <a:latin typeface="Univers LT Std 47 Cn Lt" pitchFamily="34" charset="0"/>
              </a:rPr>
              <a:t>wir verdient hatten. Wir meinten, Gott habe ihn gestraft und geschlagen.“</a:t>
            </a:r>
            <a:endParaRPr lang="de-DE" altLang="de-DE" sz="3200" dirty="0">
              <a:solidFill>
                <a:schemeClr val="tx1"/>
              </a:solidFill>
              <a:effectLst/>
              <a:latin typeface="Univers LT Std 47 Cn Lt"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727" y="188640"/>
            <a:ext cx="450570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319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Jesaja 53,5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059832" y="2254220"/>
            <a:ext cx="5941947" cy="3046988"/>
          </a:xfrm>
        </p:spPr>
        <p:txBody>
          <a:bodyPr wrap="square">
            <a:spAutoFit/>
          </a:bodyPr>
          <a:lstStyle/>
          <a:p>
            <a:pPr algn="l"/>
            <a:r>
              <a:rPr lang="de-CH" altLang="de-DE" sz="3200" dirty="0">
                <a:solidFill>
                  <a:schemeClr val="tx1"/>
                </a:solidFill>
                <a:effectLst/>
                <a:latin typeface="Univers LT Std 47 Cn Lt" pitchFamily="34" charset="0"/>
              </a:rPr>
              <a:t> „Doch wegen unserer Schuld wurde er gequält und wegen unseres Ungehorsams geschlagen. Die Strafe für unsere Schuld traf ihn und wir sind gerettet. Er wurde verwundet und wir sind heil geworden.“</a:t>
            </a:r>
            <a:endParaRPr lang="de-DE" altLang="de-DE" sz="3200" dirty="0">
              <a:solidFill>
                <a:schemeClr val="tx1"/>
              </a:solidFill>
              <a:effectLst/>
              <a:latin typeface="Univers LT Std 47 Cn Lt"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727" y="188640"/>
            <a:ext cx="450570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456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Jesaja 53,6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059832" y="2204864"/>
            <a:ext cx="5941947" cy="2062103"/>
          </a:xfrm>
        </p:spPr>
        <p:txBody>
          <a:bodyPr wrap="square">
            <a:spAutoFit/>
          </a:bodyPr>
          <a:lstStyle/>
          <a:p>
            <a:pPr algn="l"/>
            <a:r>
              <a:rPr lang="de-CH" altLang="de-DE" sz="3200" dirty="0">
                <a:solidFill>
                  <a:schemeClr val="tx1"/>
                </a:solidFill>
                <a:effectLst/>
                <a:latin typeface="Univers LT Std 47 Cn Lt" pitchFamily="34" charset="0"/>
              </a:rPr>
              <a:t> „Wir alle waren wie Schafe, die sich verlaufen haben; jeder ging seinen eigenen Weg. Ihm aber hat der Herr unsere ganze Schuld aufgeladen.“</a:t>
            </a:r>
            <a:endParaRPr lang="de-DE" altLang="de-DE" sz="3200" dirty="0">
              <a:solidFill>
                <a:schemeClr val="tx1"/>
              </a:solidFill>
              <a:effectLst/>
              <a:latin typeface="Univers LT Std 47 Cn Lt"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727" y="188640"/>
            <a:ext cx="450570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831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Jesaja 9,5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419872" y="2326228"/>
            <a:ext cx="5688632" cy="3046988"/>
          </a:xfrm>
        </p:spPr>
        <p:txBody>
          <a:bodyPr wrap="square">
            <a:spAutoFit/>
          </a:bodyPr>
          <a:lstStyle/>
          <a:p>
            <a:pPr algn="l"/>
            <a:r>
              <a:rPr lang="de-CH" altLang="de-DE" sz="3200" dirty="0">
                <a:solidFill>
                  <a:schemeClr val="tx1"/>
                </a:solidFill>
                <a:effectLst/>
                <a:latin typeface="Univers LT Std 47 Cn Lt" pitchFamily="34" charset="0"/>
              </a:rPr>
              <a:t> „Denn uns ist ein Kind </a:t>
            </a:r>
            <a:r>
              <a:rPr lang="de-CH" altLang="de-DE" sz="3200" dirty="0" smtClean="0">
                <a:solidFill>
                  <a:schemeClr val="tx1"/>
                </a:solidFill>
                <a:effectLst/>
                <a:latin typeface="Univers LT Std 47 Cn Lt" pitchFamily="34" charset="0"/>
              </a:rPr>
              <a:t>geboren,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der </a:t>
            </a:r>
            <a:r>
              <a:rPr lang="de-CH" altLang="de-DE" sz="3200" dirty="0">
                <a:solidFill>
                  <a:schemeClr val="tx1"/>
                </a:solidFill>
                <a:effectLst/>
                <a:latin typeface="Univers LT Std 47 Cn Lt" pitchFamily="34" charset="0"/>
              </a:rPr>
              <a:t>künftige König ist uns geschenkt! Und das sind die Ehrennamen, die ihm gegeben werden: umsichtiger Herrscher, mächtiger Held, ewiger Vater, Friedensfürst.“</a:t>
            </a:r>
            <a:endParaRPr lang="de-DE" altLang="de-DE" sz="3200" dirty="0">
              <a:solidFill>
                <a:schemeClr val="tx1"/>
              </a:solidFill>
              <a:effectLst/>
              <a:latin typeface="Univers LT Std 47 Cn Lt"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727" y="188640"/>
            <a:ext cx="450570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022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Jesaja 9,6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419872" y="2276872"/>
            <a:ext cx="5688632" cy="2554545"/>
          </a:xfrm>
        </p:spPr>
        <p:txBody>
          <a:bodyPr wrap="square">
            <a:spAutoFit/>
          </a:bodyPr>
          <a:lstStyle/>
          <a:p>
            <a:pPr algn="l"/>
            <a:r>
              <a:rPr lang="de-CH" altLang="de-DE" sz="3200" dirty="0">
                <a:solidFill>
                  <a:schemeClr val="tx1"/>
                </a:solidFill>
                <a:effectLst/>
                <a:latin typeface="Univers LT Std 47 Cn Lt" pitchFamily="34" charset="0"/>
              </a:rPr>
              <a:t> „Seine Macht wird weit reichen und dauerhafter Frieden wird einkehren. Er wird auf dem Thron Davids regieren und seine Herrschaft wird für immer Bestand haben.“</a:t>
            </a:r>
            <a:endParaRPr lang="de-DE" altLang="de-DE" sz="3200" dirty="0">
              <a:solidFill>
                <a:schemeClr val="tx1"/>
              </a:solidFill>
              <a:effectLst/>
              <a:latin typeface="Univers LT Std 47 Cn Lt"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727" y="188640"/>
            <a:ext cx="450570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359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779912" y="2060848"/>
            <a:ext cx="5184576" cy="3539430"/>
          </a:xfrm>
        </p:spPr>
        <p:txBody>
          <a:bodyPr wrap="square">
            <a:spAutoFit/>
          </a:bodyPr>
          <a:lstStyle/>
          <a:p>
            <a:pPr algn="l"/>
            <a:r>
              <a:rPr lang="de-CH" altLang="de-DE" sz="3200" dirty="0">
                <a:solidFill>
                  <a:schemeClr val="tx1"/>
                </a:solidFill>
                <a:effectLst/>
                <a:latin typeface="Univers LT Std 47 Cn Lt" pitchFamily="34" charset="0"/>
              </a:rPr>
              <a:t> „Der Heilige Geist wird </a:t>
            </a:r>
            <a:r>
              <a:rPr lang="de-CH" altLang="de-DE" sz="3200" dirty="0" smtClean="0">
                <a:solidFill>
                  <a:schemeClr val="tx1"/>
                </a:solidFill>
                <a:effectLst/>
                <a:latin typeface="Univers LT Std 47 Cn Lt" pitchFamily="34" charset="0"/>
              </a:rPr>
              <a:t>über</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dich </a:t>
            </a:r>
            <a:r>
              <a:rPr lang="de-CH" altLang="de-DE" sz="3200" dirty="0">
                <a:solidFill>
                  <a:schemeClr val="tx1"/>
                </a:solidFill>
                <a:effectLst/>
                <a:latin typeface="Univers LT Std 47 Cn Lt" pitchFamily="34" charset="0"/>
              </a:rPr>
              <a:t>kommen, und die Kraft des Höchsten wird dich überschatten. Deshalb wird auch das Kind, das du zur Welt bringst, heilig sein und Gottes Sohn genannt werden.“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67625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1,72-73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203848" y="2110204"/>
            <a:ext cx="5760640" cy="3046988"/>
          </a:xfrm>
        </p:spPr>
        <p:txBody>
          <a:bodyPr wrap="square">
            <a:spAutoFit/>
          </a:bodyPr>
          <a:lstStyle/>
          <a:p>
            <a:pPr algn="l"/>
            <a:r>
              <a:rPr lang="de-CH" altLang="de-DE" sz="3200" dirty="0">
                <a:solidFill>
                  <a:schemeClr val="tx1"/>
                </a:solidFill>
                <a:effectLst/>
                <a:latin typeface="Univers LT Std 47 Cn Lt" pitchFamily="34" charset="0"/>
              </a:rPr>
              <a:t>„Gott erbarmt sich seines Volkes und hilft uns, wie er es unseren Vorfahren zugesagt hat. Er vergisst seinen heiligen Bund nicht; er denkt an den Eid, den er unserem Stammvater Abraham geschworen hat.“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18098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1.Mose 22,18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427984" y="2132856"/>
            <a:ext cx="4464496" cy="1569660"/>
          </a:xfrm>
        </p:spPr>
        <p:txBody>
          <a:bodyPr wrap="square">
            <a:spAutoFit/>
          </a:bodyPr>
          <a:lstStyle/>
          <a:p>
            <a:pPr algn="l"/>
            <a:r>
              <a:rPr lang="de-CH" altLang="de-DE" sz="3200" dirty="0">
                <a:solidFill>
                  <a:schemeClr val="tx1"/>
                </a:solidFill>
                <a:effectLst/>
                <a:latin typeface="Univers LT Std 47 Cn Lt" pitchFamily="34" charset="0"/>
              </a:rPr>
              <a:t>„Durch deinen Nachkommen sollen alle Völker auf Erden gesegnet werden.“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33844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Galater-Brief 3,16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067944" y="476672"/>
            <a:ext cx="4968552" cy="4401205"/>
          </a:xfrm>
        </p:spPr>
        <p:txBody>
          <a:bodyPr wrap="square">
            <a:spAutoFit/>
          </a:bodyPr>
          <a:lstStyle/>
          <a:p>
            <a:pPr algn="l"/>
            <a:r>
              <a:rPr lang="de-CH" altLang="de-DE" sz="2800" dirty="0">
                <a:solidFill>
                  <a:schemeClr val="tx1"/>
                </a:solidFill>
                <a:effectLst/>
                <a:latin typeface="Univers LT Std 47 Cn Lt" pitchFamily="34" charset="0"/>
              </a:rPr>
              <a:t>So verhält es sich mit den Zusagen, die Abraham und seiner Nachkommenschaft gemacht wurden. Übrigens sagt Gott nicht: „… und deinen Nachkommen“ – als würde es sich um eine grosse Zahl handeln. Vielmehr ist nur von einem Einzigen die Rede: „deinem Nachkommen“, und dieser Eine ist Christus.</a:t>
            </a:r>
            <a:endParaRPr lang="de-DE" altLang="de-DE" sz="2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66236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2.Petrus-Brief 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067944" y="2060848"/>
            <a:ext cx="4968552" cy="2554545"/>
          </a:xfrm>
        </p:spPr>
        <p:txBody>
          <a:bodyPr wrap="square">
            <a:spAutoFit/>
          </a:bodyPr>
          <a:lstStyle/>
          <a:p>
            <a:pPr algn="l"/>
            <a:r>
              <a:rPr lang="de-CH" altLang="de-DE" sz="3200" dirty="0">
                <a:solidFill>
                  <a:schemeClr val="tx1"/>
                </a:solidFill>
                <a:effectLst/>
                <a:latin typeface="Univers LT Std 47 Cn Lt" pitchFamily="34" charset="0"/>
              </a:rPr>
              <a:t>„Eines dürft ihr nicht vergessen, liebe Freunde: Für den Herrn ist ein Tag wie tausend Jahre, und tausend Jahre sind für ihn wie ein Tag.“</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35428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1,75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63888" y="2132856"/>
            <a:ext cx="5472608" cy="2062103"/>
          </a:xfrm>
        </p:spPr>
        <p:txBody>
          <a:bodyPr wrap="square">
            <a:spAutoFit/>
          </a:bodyPr>
          <a:lstStyle/>
          <a:p>
            <a:pPr algn="l"/>
            <a:r>
              <a:rPr lang="de-CH" altLang="de-DE" sz="3200" dirty="0">
                <a:solidFill>
                  <a:schemeClr val="tx1"/>
                </a:solidFill>
                <a:effectLst/>
                <a:latin typeface="Univers LT Std 47 Cn Lt" pitchFamily="34" charset="0"/>
              </a:rPr>
              <a:t>„Wir werden Jesus unser ganzes Leben lang ohne Furcht in Heiligkeit und Gerechtigkeit in seiner Gegenwart dienen.“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31913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1,76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499992" y="2026583"/>
            <a:ext cx="4536504" cy="2554545"/>
          </a:xfrm>
        </p:spPr>
        <p:txBody>
          <a:bodyPr wrap="square">
            <a:spAutoFit/>
          </a:bodyPr>
          <a:lstStyle/>
          <a:p>
            <a:pPr algn="l"/>
            <a:r>
              <a:rPr lang="de-CH" altLang="de-DE" sz="3200" dirty="0">
                <a:solidFill>
                  <a:schemeClr val="tx1"/>
                </a:solidFill>
                <a:effectLst/>
                <a:latin typeface="Univers LT Std 47 Cn Lt" pitchFamily="34" charset="0"/>
              </a:rPr>
              <a:t>„Du, Kind, wirst ›Prophet des Höchsten‹ genannt werden. Denn du wirst vor dem Herrn hergehen und ihm den Weg bereiten.“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38330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1,77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499992" y="2014969"/>
            <a:ext cx="4536504" cy="2062103"/>
          </a:xfrm>
        </p:spPr>
        <p:txBody>
          <a:bodyPr wrap="square">
            <a:spAutoFit/>
          </a:bodyPr>
          <a:lstStyle/>
          <a:p>
            <a:pPr algn="l"/>
            <a:r>
              <a:rPr lang="de-CH" altLang="de-DE" sz="3200" dirty="0">
                <a:solidFill>
                  <a:schemeClr val="tx1"/>
                </a:solidFill>
                <a:effectLst/>
                <a:latin typeface="Univers LT Std 47 Cn Lt" pitchFamily="34" charset="0"/>
              </a:rPr>
              <a:t>„Du wirst sein Volk zu der Erkenntnis führen, dass es durch die Vergebung seiner Sünden gerettet wird.“</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12701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1,78-79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923928" y="1988840"/>
            <a:ext cx="5112568" cy="4031873"/>
          </a:xfrm>
        </p:spPr>
        <p:txBody>
          <a:bodyPr wrap="square">
            <a:spAutoFit/>
          </a:bodyPr>
          <a:lstStyle/>
          <a:p>
            <a:pPr algn="l"/>
            <a:r>
              <a:rPr lang="de-CH" altLang="de-DE" sz="3200" dirty="0">
                <a:solidFill>
                  <a:schemeClr val="tx1"/>
                </a:solidFill>
                <a:effectLst/>
                <a:latin typeface="Univers LT Std 47 Cn Lt" pitchFamily="34" charset="0"/>
              </a:rPr>
              <a:t>„Unser Gott ist voll Erbarmen. Darum wird auch der helle Morgenglanz aus der Höhe zu uns kommen, um denen Licht zu bringen, die in der Finsternis und im Schatten des Todes leben, und um unsere Schritte auf den Weg des Friedens zu lenken.“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42820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Johannes-Evangelium 8,12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635896" y="2014969"/>
            <a:ext cx="5400600" cy="2062103"/>
          </a:xfrm>
        </p:spPr>
        <p:txBody>
          <a:bodyPr wrap="square">
            <a:spAutoFit/>
          </a:bodyPr>
          <a:lstStyle/>
          <a:p>
            <a:pPr algn="l"/>
            <a:r>
              <a:rPr lang="de-CH" altLang="de-DE" sz="3200" dirty="0">
                <a:solidFill>
                  <a:schemeClr val="tx1"/>
                </a:solidFill>
                <a:effectLst/>
                <a:latin typeface="Univers LT Std 47 Cn Lt" pitchFamily="34" charset="0"/>
              </a:rPr>
              <a:t>„Ich bin das Licht der Welt. Wer mir nachfolgt, wird nicht mehr in der Finsternis umherirren, sondern wird das Licht des Lebens haben.“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58911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95536" y="2060848"/>
            <a:ext cx="8568952" cy="1107996"/>
          </a:xfrm>
        </p:spPr>
        <p:txBody>
          <a:bodyPr wrap="square">
            <a:spAutoFit/>
          </a:bodyPr>
          <a:lstStyle/>
          <a:p>
            <a:pPr algn="r"/>
            <a:r>
              <a:rPr lang="de-DE" altLang="de-DE" sz="6600" dirty="0" smtClean="0">
                <a:solidFill>
                  <a:schemeClr val="tx1"/>
                </a:solidFill>
                <a:effectLst/>
                <a:latin typeface="Univers LT Std 47 Cn Lt" pitchFamily="34" charset="0"/>
              </a:rPr>
              <a:t>Schlussgedanke</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16016" y="2054458"/>
            <a:ext cx="4176464" cy="1446550"/>
          </a:xfrm>
        </p:spPr>
        <p:txBody>
          <a:bodyPr wrap="square">
            <a:spAutoFit/>
          </a:bodyPr>
          <a:lstStyle/>
          <a:p>
            <a:pPr algn="l"/>
            <a:r>
              <a:rPr lang="de-CH" altLang="de-DE" sz="4400" dirty="0">
                <a:solidFill>
                  <a:schemeClr val="tx1"/>
                </a:solidFill>
                <a:effectLst/>
                <a:latin typeface="Univers LT Std 47 Cn Lt" pitchFamily="34" charset="0"/>
              </a:rPr>
              <a:t> „Denn für Gott ist nichts unmöglich.“</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90903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Römer-Brief 8,32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067944" y="1977802"/>
            <a:ext cx="4896544" cy="3539430"/>
          </a:xfrm>
        </p:spPr>
        <p:txBody>
          <a:bodyPr wrap="square">
            <a:spAutoFit/>
          </a:bodyPr>
          <a:lstStyle/>
          <a:p>
            <a:pPr algn="l"/>
            <a:r>
              <a:rPr lang="de-CH" altLang="de-DE" sz="3200" dirty="0">
                <a:solidFill>
                  <a:schemeClr val="tx1"/>
                </a:solidFill>
                <a:effectLst/>
                <a:latin typeface="Univers LT Std 47 Cn Lt" pitchFamily="34" charset="0"/>
              </a:rPr>
              <a:t>„Gott hat ja nicht einmal seinen eigenen Sohn verschont, sondern hat ihn für uns alle hergegeben. Wird uns dann zusammen mit seinem Sohn nicht auch alles andere geschenkt werden?“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38960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Johannes-Evangelium 1,12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851920" y="2014969"/>
            <a:ext cx="5184576" cy="2062103"/>
          </a:xfrm>
        </p:spPr>
        <p:txBody>
          <a:bodyPr wrap="square">
            <a:spAutoFit/>
          </a:bodyPr>
          <a:lstStyle/>
          <a:p>
            <a:pPr algn="l"/>
            <a:r>
              <a:rPr lang="de-CH" altLang="de-DE" sz="3200" dirty="0">
                <a:solidFill>
                  <a:schemeClr val="tx1"/>
                </a:solidFill>
                <a:effectLst/>
                <a:latin typeface="Univers LT Std 47 Cn Lt" pitchFamily="34" charset="0"/>
              </a:rPr>
              <a:t>„All denen, die Jesus aufnahmen und an seinen Namen glaubten, gab er das Recht, Gottes </a:t>
            </a:r>
            <a:r>
              <a:rPr lang="de-CH" altLang="de-DE" sz="3200" dirty="0" smtClean="0">
                <a:solidFill>
                  <a:schemeClr val="tx1"/>
                </a:solidFill>
                <a:effectLst/>
                <a:latin typeface="Univers LT Std 47 Cn Lt" pitchFamily="34" charset="0"/>
              </a:rPr>
              <a:t>Kinder</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zu </a:t>
            </a:r>
            <a:r>
              <a:rPr lang="de-CH" altLang="de-DE" sz="3200" dirty="0">
                <a:solidFill>
                  <a:schemeClr val="tx1"/>
                </a:solidFill>
                <a:effectLst/>
                <a:latin typeface="Univers LT Std 47 Cn Lt" pitchFamily="34" charset="0"/>
              </a:rPr>
              <a:t>werden.“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4827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2.Korinther-Brief 8,9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63888" y="2026583"/>
            <a:ext cx="5472608" cy="2554545"/>
          </a:xfrm>
        </p:spPr>
        <p:txBody>
          <a:bodyPr wrap="square">
            <a:spAutoFit/>
          </a:bodyPr>
          <a:lstStyle/>
          <a:p>
            <a:pPr algn="l"/>
            <a:r>
              <a:rPr lang="de-CH" altLang="de-DE" sz="3200" dirty="0">
                <a:solidFill>
                  <a:schemeClr val="tx1"/>
                </a:solidFill>
                <a:effectLst/>
                <a:latin typeface="Univers LT Std 47 Cn Lt" pitchFamily="34" charset="0"/>
              </a:rPr>
              <a:t>„Ihr wisst ja, woran sich die Gnade von Jesus Christus, unserem Herrn, gezeigt hat: Er, der reich war, wurde arm, damit ihr </a:t>
            </a:r>
            <a:r>
              <a:rPr lang="de-CH" altLang="de-DE" sz="3200" dirty="0" smtClean="0">
                <a:solidFill>
                  <a:schemeClr val="tx1"/>
                </a:solidFill>
                <a:effectLst/>
                <a:latin typeface="Univers LT Std 47 Cn Lt" pitchFamily="34" charset="0"/>
              </a:rPr>
              <a:t>durch</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seine </a:t>
            </a:r>
            <a:r>
              <a:rPr lang="de-CH" altLang="de-DE" sz="3200" dirty="0">
                <a:solidFill>
                  <a:schemeClr val="tx1"/>
                </a:solidFill>
                <a:effectLst/>
                <a:latin typeface="Univers LT Std 47 Cn Lt" pitchFamily="34" charset="0"/>
              </a:rPr>
              <a:t>Armut reich werdet.“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94457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491880" y="2060848"/>
            <a:ext cx="5472608" cy="707886"/>
          </a:xfrm>
        </p:spPr>
        <p:txBody>
          <a:bodyPr wrap="square">
            <a:spAutoFit/>
          </a:bodyPr>
          <a:lstStyle/>
          <a:p>
            <a:pPr algn="l"/>
            <a:r>
              <a:rPr lang="de-CH" altLang="de-DE" sz="4000" dirty="0">
                <a:solidFill>
                  <a:schemeClr val="tx1"/>
                </a:solidFill>
                <a:effectLst/>
                <a:latin typeface="Univers LT Std 47 Cn Lt" pitchFamily="34" charset="0"/>
              </a:rPr>
              <a:t> „Gott ist </a:t>
            </a:r>
            <a:r>
              <a:rPr lang="de-CH" altLang="de-DE" sz="4000" dirty="0" smtClean="0">
                <a:solidFill>
                  <a:schemeClr val="tx1"/>
                </a:solidFill>
                <a:effectLst/>
                <a:latin typeface="Univers LT Std 47 Cn Lt" pitchFamily="34" charset="0"/>
              </a:rPr>
              <a:t>nichts unmöglich</a:t>
            </a:r>
            <a:r>
              <a:rPr lang="de-CH" altLang="de-DE" sz="4000" dirty="0">
                <a:solidFill>
                  <a:schemeClr val="tx1"/>
                </a:solidFill>
                <a:effectLst/>
                <a:latin typeface="Univers LT Std 47 Cn Lt" pitchFamily="34" charset="0"/>
              </a:rPr>
              <a: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54380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1,41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067944" y="2006838"/>
            <a:ext cx="4968552" cy="2862322"/>
          </a:xfrm>
        </p:spPr>
        <p:txBody>
          <a:bodyPr wrap="square">
            <a:spAutoFit/>
          </a:bodyPr>
          <a:lstStyle/>
          <a:p>
            <a:pPr algn="l"/>
            <a:r>
              <a:rPr lang="de-CH" altLang="de-DE" sz="3600" dirty="0">
                <a:solidFill>
                  <a:schemeClr val="tx1"/>
                </a:solidFill>
                <a:effectLst/>
                <a:latin typeface="Univers LT Std 47 Cn Lt" pitchFamily="34" charset="0"/>
              </a:rPr>
              <a:t> „Als Elisabeth den Gruss Marias hörte, hüpfte das Kind in ihrem Leib. Da wurde Elisabeth mit dem Heiligen Geist erfüllt.“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13821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1,42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067944" y="2034714"/>
            <a:ext cx="4968552" cy="1754326"/>
          </a:xfrm>
        </p:spPr>
        <p:txBody>
          <a:bodyPr wrap="square">
            <a:spAutoFit/>
          </a:bodyPr>
          <a:lstStyle/>
          <a:p>
            <a:pPr algn="l"/>
            <a:r>
              <a:rPr lang="de-CH" altLang="de-DE" sz="3600" dirty="0">
                <a:solidFill>
                  <a:schemeClr val="tx1"/>
                </a:solidFill>
                <a:effectLst/>
                <a:latin typeface="Univers LT Std 47 Cn Lt" pitchFamily="34" charset="0"/>
              </a:rPr>
              <a:t> „Du bist die </a:t>
            </a:r>
            <a:r>
              <a:rPr lang="de-CH" altLang="de-DE" sz="3600" dirty="0" err="1">
                <a:solidFill>
                  <a:schemeClr val="tx1"/>
                </a:solidFill>
                <a:effectLst/>
                <a:latin typeface="Univers LT Std 47 Cn Lt" pitchFamily="34" charset="0"/>
              </a:rPr>
              <a:t>gesegnetste</a:t>
            </a:r>
            <a:r>
              <a:rPr lang="de-CH" altLang="de-DE" sz="3600" dirty="0">
                <a:solidFill>
                  <a:schemeClr val="tx1"/>
                </a:solidFill>
                <a:effectLst/>
                <a:latin typeface="Univers LT Std 47 Cn Lt" pitchFamily="34" charset="0"/>
              </a:rPr>
              <a:t> aller Frauen, und gesegnet ist das Kind in deinem Leib!“</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80828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1,43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88024" y="1988840"/>
            <a:ext cx="4248472" cy="1754326"/>
          </a:xfrm>
        </p:spPr>
        <p:txBody>
          <a:bodyPr wrap="square">
            <a:spAutoFit/>
          </a:bodyPr>
          <a:lstStyle/>
          <a:p>
            <a:pPr algn="l"/>
            <a:r>
              <a:rPr lang="de-CH" altLang="de-DE" sz="3600" dirty="0">
                <a:solidFill>
                  <a:schemeClr val="tx1"/>
                </a:solidFill>
                <a:effectLst/>
                <a:latin typeface="Univers LT Std 47 Cn Lt" pitchFamily="34" charset="0"/>
              </a:rPr>
              <a:t> „Wer bin ich, dass die Mutter meines Herrn zu mir kommt?“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8501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573361"/>
            <a:ext cx="8784976" cy="861774"/>
          </a:xfrm>
        </p:spPr>
        <p:txBody>
          <a:bodyPr wrap="square">
            <a:spAutoFit/>
          </a:bodyPr>
          <a:lstStyle/>
          <a:p>
            <a:pPr algn="l"/>
            <a:r>
              <a:rPr lang="de-DE" altLang="de-DE" sz="5000" dirty="0" smtClean="0">
                <a:solidFill>
                  <a:schemeClr val="tx1"/>
                </a:solidFill>
                <a:effectLst/>
                <a:latin typeface="Univers LT Std 47 Cn Lt" pitchFamily="34" charset="0"/>
              </a:rPr>
              <a:t>I. </a:t>
            </a:r>
            <a:r>
              <a:rPr lang="de-CH" altLang="de-DE" sz="5000" dirty="0">
                <a:solidFill>
                  <a:schemeClr val="tx1"/>
                </a:solidFill>
                <a:effectLst/>
                <a:latin typeface="Univers LT Std 47 Cn Lt" pitchFamily="34" charset="0"/>
              </a:rPr>
              <a:t>Grosse Freude über das Kind</a:t>
            </a:r>
            <a:r>
              <a:rPr lang="de-DE" altLang="de-DE" sz="5000" dirty="0" smtClean="0">
                <a:solidFill>
                  <a:schemeClr val="tx1"/>
                </a:solidFill>
                <a:effectLst/>
                <a:latin typeface="Univers LT Std 47 Cn Lt" pitchFamily="34" charset="0"/>
              </a:rPr>
              <a:t> </a:t>
            </a:r>
            <a:endParaRPr lang="de-DE" altLang="de-DE" sz="5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992</Words>
  <Application>Microsoft Office PowerPoint</Application>
  <PresentationFormat>Bildschirmpräsentation (4:3)</PresentationFormat>
  <Paragraphs>122</Paragraphs>
  <Slides>42</Slides>
  <Notes>42</Notes>
  <HiddenSlides>0</HiddenSlides>
  <MMClips>0</MMClips>
  <ScaleCrop>false</ScaleCrop>
  <HeadingPairs>
    <vt:vector size="4" baseType="variant">
      <vt:variant>
        <vt:lpstr>Design</vt:lpstr>
      </vt:variant>
      <vt:variant>
        <vt:i4>1</vt:i4>
      </vt:variant>
      <vt:variant>
        <vt:lpstr>Folientitel</vt:lpstr>
      </vt:variant>
      <vt:variant>
        <vt:i4>42</vt:i4>
      </vt:variant>
    </vt:vector>
  </HeadingPairs>
  <TitlesOfParts>
    <vt:vector size="43" baseType="lpstr">
      <vt:lpstr>Designvorlage 'Berggipfel'</vt:lpstr>
      <vt:lpstr>Johannes – die grosse Freude über die Geburt</vt:lpstr>
      <vt:lpstr> „Du wirst schwanger werden und einen Sohn zur Welt bringen; dem sollst du den Namen Jesus geben.“</vt:lpstr>
      <vt:lpstr> „Der Heilige Geist wird über dich kommen, und die Kraft des Höchsten wird dich überschatten. Deshalb wird auch das Kind, das du zur Welt bringst, heilig sein und Gottes Sohn genannt werden.“</vt:lpstr>
      <vt:lpstr> „Denn für Gott ist nichts unmöglich.“</vt:lpstr>
      <vt:lpstr> „Gott ist nichts unmöglich.“</vt:lpstr>
      <vt:lpstr> „Als Elisabeth den Gruss Marias hörte, hüpfte das Kind in ihrem Leib. Da wurde Elisabeth mit dem Heiligen Geist erfüllt.“</vt:lpstr>
      <vt:lpstr> „Du bist die gesegnetste aller Frauen, und gesegnet ist das Kind in deinem Leib!“</vt:lpstr>
      <vt:lpstr> „Wer bin ich, dass die Mutter meines Herrn zu mir kommt?“</vt:lpstr>
      <vt:lpstr>I. Grosse Freude über das Kind </vt:lpstr>
      <vt:lpstr> „Als ihre Nachbarn und Verwandten hörten, dass der Herr Erbarmen mit ihr gehabt und ihr auf so wunderbare Weise geholfen hatte, freuten sie sich mit ihr.“</vt:lpstr>
      <vt:lpstr>„Du sollst nicht mehr Abram heissen, sondern Abraham; denn ich habe dich zum Vater vieler Völker bestimmt.“</vt:lpstr>
      <vt:lpstr>„Acht Tage nach der Geburt, als die Zeit gekommen war, das Kind zu beschneiden, gab man ihm den Namen Jesus.“</vt:lpstr>
      <vt:lpstr>„Sie wollten ihm den Namen seines Vaters Zacharias geben.“</vt:lpstr>
      <vt:lpstr>„Nein, er soll Johannes heissen.“</vt:lpstr>
      <vt:lpstr>„Aber es gibt doch in deiner Verwandtschaft keinen, der so heisst!“</vt:lpstr>
      <vt:lpstr>„Sein Name ist Johannes.“</vt:lpstr>
      <vt:lpstr>„Zacharias konnte mit einem Mal wieder reden. Seine Zunge war gelöst, und er pries Gott.“</vt:lpstr>
      <vt:lpstr>„Furcht und Staunen ergriff alle, die in jener Gegend wohnten, und im ganzen Bergland von Judäa sprach sich herum, was geschehen war.“</vt:lpstr>
      <vt:lpstr>Alle, die davon hörten, wurden nachdenklich und fragten sich: „Was wird wohl aus diesem Kind einmal werden?“ Denn es war offensichtlich, dass die Hand des Herrn mit Johannes war.</vt:lpstr>
      <vt:lpstr>II. Grössere Freude über den Messias</vt:lpstr>
      <vt:lpstr>„Gepriesen sei der Herr, der Gott Israels! Er hat sich seines Volkes angenommen und hat ihm Erlösung gebracht. Aus dem Haus seines Dieners David hat er für uns einen starken Retter hervorgehen lassen.“</vt:lpstr>
      <vt:lpstr>„Gott hatte es schon vor langer Zeit durch das Wort seiner heiligen Propheten angekündigt.“</vt:lpstr>
      <vt:lpstr>„Der Retter, der uns aus der Gewalt unserer Feinde rettet und uns aus den Händen all derer befreit, die uns hassen.“</vt:lpstr>
      <vt:lpstr>PowerPoint-Präsentation</vt:lpstr>
      <vt:lpstr> „Er hat die Krankheiten auf sich genommen, die für uns bestimmt waren, und die Schmerzen erlitten, die wir verdient hatten. Wir meinten, Gott habe ihn gestraft und geschlagen.“</vt:lpstr>
      <vt:lpstr> „Doch wegen unserer Schuld wurde er gequält und wegen unseres Ungehorsams geschlagen. Die Strafe für unsere Schuld traf ihn und wir sind gerettet. Er wurde verwundet und wir sind heil geworden.“</vt:lpstr>
      <vt:lpstr> „Wir alle waren wie Schafe, die sich verlaufen haben; jeder ging seinen eigenen Weg. Ihm aber hat der Herr unsere ganze Schuld aufgeladen.“</vt:lpstr>
      <vt:lpstr> „Denn uns ist ein Kind geboren, der künftige König ist uns geschenkt! Und das sind die Ehrennamen, die ihm gegeben werden: umsichtiger Herrscher, mächtiger Held, ewiger Vater, Friedensfürst.“</vt:lpstr>
      <vt:lpstr> „Seine Macht wird weit reichen und dauerhafter Frieden wird einkehren. Er wird auf dem Thron Davids regieren und seine Herrschaft wird für immer Bestand haben.“</vt:lpstr>
      <vt:lpstr>„Gott erbarmt sich seines Volkes und hilft uns, wie er es unseren Vorfahren zugesagt hat. Er vergisst seinen heiligen Bund nicht; er denkt an den Eid, den er unserem Stammvater Abraham geschworen hat.“</vt:lpstr>
      <vt:lpstr>„Durch deinen Nachkommen sollen alle Völker auf Erden gesegnet werden.“</vt:lpstr>
      <vt:lpstr>So verhält es sich mit den Zusagen, die Abraham und seiner Nachkommenschaft gemacht wurden. Übrigens sagt Gott nicht: „… und deinen Nachkommen“ – als würde es sich um eine grosse Zahl handeln. Vielmehr ist nur von einem Einzigen die Rede: „deinem Nachkommen“, und dieser Eine ist Christus.</vt:lpstr>
      <vt:lpstr>„Eines dürft ihr nicht vergessen, liebe Freunde: Für den Herrn ist ein Tag wie tausend Jahre, und tausend Jahre sind für ihn wie ein Tag.“</vt:lpstr>
      <vt:lpstr>„Wir werden Jesus unser ganzes Leben lang ohne Furcht in Heiligkeit und Gerechtigkeit in seiner Gegenwart dienen.“</vt:lpstr>
      <vt:lpstr>„Du, Kind, wirst ›Prophet des Höchsten‹ genannt werden. Denn du wirst vor dem Herrn hergehen und ihm den Weg bereiten.“</vt:lpstr>
      <vt:lpstr>„Du wirst sein Volk zu der Erkenntnis führen, dass es durch die Vergebung seiner Sünden gerettet wird.“</vt:lpstr>
      <vt:lpstr>„Unser Gott ist voll Erbarmen. Darum wird auch der helle Morgenglanz aus der Höhe zu uns kommen, um denen Licht zu bringen, die in der Finsternis und im Schatten des Todes leben, und um unsere Schritte auf den Weg des Friedens zu lenken.“</vt:lpstr>
      <vt:lpstr>„Ich bin das Licht der Welt. Wer mir nachfolgt, wird nicht mehr in der Finsternis umherirren, sondern wird das Licht des Lebens haben.“</vt:lpstr>
      <vt:lpstr>Schlussgedanke</vt:lpstr>
      <vt:lpstr>„Gott hat ja nicht einmal seinen eigenen Sohn verschont, sondern hat ihn für uns alle hergegeben. Wird uns dann zusammen mit seinem Sohn nicht auch alles andere geschenkt werden?“</vt:lpstr>
      <vt:lpstr>„All denen, die Jesus aufnahmen und an seinen Namen glaubten, gab er das Recht, Gottes Kinder zu werden.“</vt:lpstr>
      <vt:lpstr>„Ihr wisst ja, woran sich die Gnade von Jesus Christus, unserem Herrn, gezeigt hat: Er, der reich war, wurde arm, damit ihr durch seine Armut reich werdet.“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der Täufer im Auftrag des Höchsten - Teil 2/6 - Johannes – die grosse Freude über die Geburt - Folien</dc:title>
  <dc:creator>Jürg Birnstiel</dc:creator>
  <cp:lastModifiedBy>Me</cp:lastModifiedBy>
  <cp:revision>505</cp:revision>
  <dcterms:created xsi:type="dcterms:W3CDTF">2013-11-12T15:20:47Z</dcterms:created>
  <dcterms:modified xsi:type="dcterms:W3CDTF">2016-01-26T21:06:20Z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