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6"/>
  </p:notesMasterIdLst>
  <p:handoutMasterIdLst>
    <p:handoutMasterId r:id="rId47"/>
  </p:handoutMasterIdLst>
  <p:sldIdLst>
    <p:sldId id="735" r:id="rId2"/>
    <p:sldId id="921" r:id="rId3"/>
    <p:sldId id="922" r:id="rId4"/>
    <p:sldId id="923" r:id="rId5"/>
    <p:sldId id="924" r:id="rId6"/>
    <p:sldId id="925" r:id="rId7"/>
    <p:sldId id="926" r:id="rId8"/>
    <p:sldId id="927" r:id="rId9"/>
    <p:sldId id="896" r:id="rId10"/>
    <p:sldId id="928" r:id="rId11"/>
    <p:sldId id="929" r:id="rId12"/>
    <p:sldId id="930" r:id="rId13"/>
    <p:sldId id="931" r:id="rId14"/>
    <p:sldId id="932" r:id="rId15"/>
    <p:sldId id="933" r:id="rId16"/>
    <p:sldId id="934" r:id="rId17"/>
    <p:sldId id="935" r:id="rId18"/>
    <p:sldId id="936" r:id="rId19"/>
    <p:sldId id="937" r:id="rId20"/>
    <p:sldId id="938" r:id="rId21"/>
    <p:sldId id="939" r:id="rId22"/>
    <p:sldId id="940" r:id="rId23"/>
    <p:sldId id="941" r:id="rId24"/>
    <p:sldId id="891" r:id="rId25"/>
    <p:sldId id="942" r:id="rId26"/>
    <p:sldId id="943" r:id="rId27"/>
    <p:sldId id="944" r:id="rId28"/>
    <p:sldId id="945" r:id="rId29"/>
    <p:sldId id="946" r:id="rId30"/>
    <p:sldId id="947" r:id="rId31"/>
    <p:sldId id="948" r:id="rId32"/>
    <p:sldId id="949" r:id="rId33"/>
    <p:sldId id="950" r:id="rId34"/>
    <p:sldId id="951" r:id="rId35"/>
    <p:sldId id="953" r:id="rId36"/>
    <p:sldId id="952" r:id="rId37"/>
    <p:sldId id="954" r:id="rId38"/>
    <p:sldId id="955" r:id="rId39"/>
    <p:sldId id="956" r:id="rId40"/>
    <p:sldId id="957" r:id="rId41"/>
    <p:sldId id="958" r:id="rId42"/>
    <p:sldId id="259" r:id="rId43"/>
    <p:sldId id="959" r:id="rId44"/>
    <p:sldId id="960" r:id="rId4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4624"/>
            <a:ext cx="8753279" cy="1569660"/>
          </a:xfrm>
        </p:spPr>
        <p:txBody>
          <a:bodyPr wrap="square">
            <a:spAutoFit/>
          </a:bodyPr>
          <a:lstStyle/>
          <a:p>
            <a:pPr algn="l"/>
            <a:r>
              <a:rPr lang="de-CH" altLang="de-DE" sz="4800" dirty="0" smtClean="0">
                <a:solidFill>
                  <a:schemeClr val="tx1"/>
                </a:solidFill>
                <a:effectLst/>
                <a:latin typeface="Univers LT Std 47 Cn Lt" pitchFamily="34" charset="0"/>
              </a:rPr>
              <a:t>Johannes –</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was er über Jesus sagte</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955927" y="6093296"/>
            <a:ext cx="6984776" cy="461665"/>
          </a:xfrm>
        </p:spPr>
        <p:txBody>
          <a:bodyPr wrap="square">
            <a:spAutoFit/>
          </a:bodyPr>
          <a:lstStyle/>
          <a:p>
            <a:pPr algn="r"/>
            <a:r>
              <a:rPr lang="de-DE" altLang="de-DE" sz="2400" dirty="0" smtClean="0">
                <a:effectLst/>
                <a:latin typeface="Univers LT Std 47 Cn Lt" pitchFamily="34" charset="0"/>
              </a:rPr>
              <a:t>Reihe: </a:t>
            </a:r>
            <a:r>
              <a:rPr lang="de-CH" altLang="de-DE" sz="2400" dirty="0" smtClean="0">
                <a:effectLst/>
                <a:latin typeface="Univers LT Std 47 Cn Lt" pitchFamily="34" charset="0"/>
              </a:rPr>
              <a:t>Johannes der Täufer im Auftrag des Höchsten</a:t>
            </a:r>
            <a:r>
              <a:rPr lang="de-DE" altLang="de-DE" sz="2400" smtClean="0">
                <a:effectLst/>
                <a:latin typeface="Univers LT Std 47 Cn Lt" pitchFamily="34" charset="0"/>
              </a:rPr>
              <a:t> (3/6</a:t>
            </a:r>
            <a:r>
              <a:rPr lang="de-DE" altLang="de-DE" sz="2400" dirty="0" smtClean="0">
                <a:effectLst/>
                <a:latin typeface="Univers LT Std 47 Cn Lt" pitchFamily="34" charset="0"/>
              </a:rPr>
              <a:t>)</a:t>
            </a:r>
          </a:p>
        </p:txBody>
      </p:sp>
      <p:sp>
        <p:nvSpPr>
          <p:cNvPr id="4" name="Rectangle 3"/>
          <p:cNvSpPr txBox="1">
            <a:spLocks noChangeArrowheads="1"/>
          </p:cNvSpPr>
          <p:nvPr/>
        </p:nvSpPr>
        <p:spPr bwMode="auto">
          <a:xfrm>
            <a:off x="2583574" y="2780928"/>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Johannes-Evangelium 1,19-35</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23928" y="2321585"/>
            <a:ext cx="5112568" cy="1077218"/>
          </a:xfrm>
        </p:spPr>
        <p:txBody>
          <a:bodyPr wrap="square">
            <a:spAutoFit/>
          </a:bodyPr>
          <a:lstStyle/>
          <a:p>
            <a:pPr algn="l"/>
            <a:r>
              <a:rPr lang="de-CH" altLang="de-DE" sz="3200" dirty="0">
                <a:solidFill>
                  <a:schemeClr val="tx1"/>
                </a:solidFill>
                <a:effectLst/>
                <a:latin typeface="Univers LT Std 47 Cn Lt" pitchFamily="34" charset="0"/>
              </a:rPr>
              <a:t>„Sie liessen Johannes fragen, wer er selbst eigentlich sei.“</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29518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23928" y="2204864"/>
            <a:ext cx="5112568" cy="584775"/>
          </a:xfrm>
        </p:spPr>
        <p:txBody>
          <a:bodyPr wrap="square">
            <a:spAutoFit/>
          </a:bodyPr>
          <a:lstStyle/>
          <a:p>
            <a:pPr algn="l"/>
            <a:r>
              <a:rPr lang="de-CH" altLang="de-DE" sz="3200" dirty="0">
                <a:solidFill>
                  <a:schemeClr val="tx1"/>
                </a:solidFill>
                <a:effectLst/>
                <a:latin typeface="Univers LT Std 47 Cn Lt" pitchFamily="34" charset="0"/>
              </a:rPr>
              <a:t>„Ich bin nicht der Messias.“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5131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436096" y="2060848"/>
            <a:ext cx="3384376" cy="1077218"/>
          </a:xfrm>
        </p:spPr>
        <p:txBody>
          <a:bodyPr wrap="square">
            <a:spAutoFit/>
          </a:bodyPr>
          <a:lstStyle/>
          <a:p>
            <a:pPr algn="l"/>
            <a:r>
              <a:rPr lang="de-CH" altLang="de-DE" sz="3200" dirty="0">
                <a:solidFill>
                  <a:schemeClr val="tx1"/>
                </a:solidFill>
                <a:effectLst/>
                <a:latin typeface="Univers LT Std 47 Cn Lt" pitchFamily="34" charset="0"/>
              </a:rPr>
              <a:t>„Wer bist du dann</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wollten </a:t>
            </a:r>
            <a:r>
              <a:rPr lang="de-CH" altLang="de-DE" sz="3200" dirty="0">
                <a:solidFill>
                  <a:schemeClr val="tx1"/>
                </a:solidFill>
                <a:effectLst/>
                <a:latin typeface="Univers LT Std 47 Cn Lt" pitchFamily="34" charset="0"/>
              </a:rPr>
              <a:t>sie wissen.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29132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436096" y="1968515"/>
            <a:ext cx="3384376" cy="769441"/>
          </a:xfrm>
        </p:spPr>
        <p:txBody>
          <a:bodyPr wrap="square">
            <a:spAutoFit/>
          </a:bodyPr>
          <a:lstStyle/>
          <a:p>
            <a:pPr algn="l"/>
            <a:r>
              <a:rPr lang="de-CH" altLang="de-DE" sz="4400" dirty="0">
                <a:solidFill>
                  <a:schemeClr val="tx1"/>
                </a:solidFill>
                <a:effectLst/>
                <a:latin typeface="Univers LT Std 47 Cn Lt" pitchFamily="34" charset="0"/>
              </a:rPr>
              <a:t>„Bist du Elia?“</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61488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652120" y="1340768"/>
            <a:ext cx="3384376" cy="400110"/>
          </a:xfrm>
        </p:spPr>
        <p:txBody>
          <a:bodyPr wrap="square">
            <a:spAutoFit/>
          </a:bodyPr>
          <a:lstStyle/>
          <a:p>
            <a:pPr algn="r"/>
            <a:r>
              <a:rPr lang="de-CH" altLang="de-DE" sz="2000" dirty="0">
                <a:solidFill>
                  <a:schemeClr val="tx1"/>
                </a:solidFill>
                <a:effectLst/>
                <a:latin typeface="Univers LT Std 47 Cn Lt" pitchFamily="34" charset="0"/>
              </a:rPr>
              <a:t>„Bist du Elia?“</a:t>
            </a:r>
            <a:endParaRPr lang="de-DE" altLang="de-DE" sz="200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4139952" y="2132856"/>
            <a:ext cx="489654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tx1"/>
                </a:solidFill>
                <a:effectLst/>
                <a:latin typeface="Univers LT Std 47 Cn Lt" pitchFamily="34" charset="0"/>
              </a:rPr>
              <a:t>„Erfüllt mit dem Geist und der Kraft des Elia, wird er vor dem Herrn hergehen.“</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88918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652120" y="1340768"/>
            <a:ext cx="3384376" cy="400110"/>
          </a:xfrm>
        </p:spPr>
        <p:txBody>
          <a:bodyPr wrap="square">
            <a:spAutoFit/>
          </a:bodyPr>
          <a:lstStyle/>
          <a:p>
            <a:pPr algn="r"/>
            <a:r>
              <a:rPr lang="de-CH" altLang="de-DE" sz="2000" dirty="0">
                <a:solidFill>
                  <a:schemeClr val="tx1"/>
                </a:solidFill>
                <a:effectLst/>
                <a:latin typeface="Univers LT Std 47 Cn Lt" pitchFamily="34" charset="0"/>
              </a:rPr>
              <a:t>„Bist du Elia?“</a:t>
            </a:r>
            <a:endParaRPr lang="de-DE" altLang="de-DE" sz="200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4139952" y="2348880"/>
            <a:ext cx="48965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tx1"/>
                </a:solidFill>
                <a:effectLst/>
                <a:latin typeface="Univers LT Std 47 Cn Lt" pitchFamily="34" charset="0"/>
              </a:rPr>
              <a:t>„Nein, der bin ich nicht.“</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44067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1,21</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5076056" y="2091933"/>
            <a:ext cx="381642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tx1"/>
                </a:solidFill>
                <a:effectLst/>
                <a:latin typeface="Univers LT Std 47 Cn Lt" pitchFamily="34" charset="0"/>
              </a:rPr>
              <a:t>„Bist du der </a:t>
            </a:r>
            <a:r>
              <a:rPr lang="de-CH" altLang="de-DE" sz="3600" kern="0" dirty="0" smtClean="0">
                <a:solidFill>
                  <a:schemeClr val="tx1"/>
                </a:solidFill>
                <a:effectLst/>
                <a:latin typeface="Univers LT Std 47 Cn Lt" pitchFamily="34" charset="0"/>
              </a:rPr>
              <a:t>Prophet,</a:t>
            </a:r>
          </a:p>
          <a:p>
            <a:pPr algn="l"/>
            <a:r>
              <a:rPr lang="de-CH" altLang="de-DE" sz="3600" kern="0" dirty="0" smtClean="0">
                <a:solidFill>
                  <a:schemeClr val="tx1"/>
                </a:solidFill>
                <a:effectLst/>
                <a:latin typeface="Univers LT Std 47 Cn Lt" pitchFamily="34" charset="0"/>
              </a:rPr>
              <a:t>der </a:t>
            </a:r>
            <a:r>
              <a:rPr lang="de-CH" altLang="de-DE" sz="3600" kern="0" dirty="0">
                <a:solidFill>
                  <a:schemeClr val="tx1"/>
                </a:solidFill>
                <a:effectLst/>
                <a:latin typeface="Univers LT Std 47 Cn Lt" pitchFamily="34" charset="0"/>
              </a:rPr>
              <a:t>kommen soll?“</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79117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5.Mose 18,15</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5292080" y="1660738"/>
            <a:ext cx="381642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000" kern="0" dirty="0">
                <a:solidFill>
                  <a:schemeClr val="tx1"/>
                </a:solidFill>
                <a:effectLst/>
                <a:latin typeface="Univers LT Std 47 Cn Lt" pitchFamily="34" charset="0"/>
              </a:rPr>
              <a:t>„Bist du der </a:t>
            </a:r>
            <a:r>
              <a:rPr lang="de-CH" altLang="de-DE" sz="2000" kern="0" dirty="0" smtClean="0">
                <a:solidFill>
                  <a:schemeClr val="tx1"/>
                </a:solidFill>
                <a:effectLst/>
                <a:latin typeface="Univers LT Std 47 Cn Lt" pitchFamily="34" charset="0"/>
              </a:rPr>
              <a:t>Prophet?“</a:t>
            </a:r>
            <a:endParaRPr lang="de-DE" altLang="de-DE" sz="2000" kern="0" dirty="0">
              <a:solidFill>
                <a:schemeClr val="tx1"/>
              </a:solidFill>
              <a:effectLst/>
              <a:latin typeface="Univers LT Std 47 Cn Lt" pitchFamily="34" charset="0"/>
            </a:endParaRPr>
          </a:p>
        </p:txBody>
      </p:sp>
      <p:sp>
        <p:nvSpPr>
          <p:cNvPr id="5" name="Rectangle 2"/>
          <p:cNvSpPr txBox="1">
            <a:spLocks noChangeArrowheads="1"/>
          </p:cNvSpPr>
          <p:nvPr/>
        </p:nvSpPr>
        <p:spPr bwMode="auto">
          <a:xfrm>
            <a:off x="3491880" y="2132856"/>
            <a:ext cx="554461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tx1"/>
                </a:solidFill>
                <a:effectLst/>
                <a:latin typeface="Univers LT Std 47 Cn Lt" pitchFamily="34" charset="0"/>
              </a:rPr>
              <a:t>„Einen Propheten wie mich wird Jahwe aus euren Brüdern, aus eurer Mitte, berufen; auf den sollt ihr hören.“</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31211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1,21</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5292080" y="1660738"/>
            <a:ext cx="381642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2000" kern="0" dirty="0">
                <a:solidFill>
                  <a:schemeClr val="tx1"/>
                </a:solidFill>
                <a:effectLst/>
                <a:latin typeface="Univers LT Std 47 Cn Lt" pitchFamily="34" charset="0"/>
              </a:rPr>
              <a:t>„Bist du der </a:t>
            </a:r>
            <a:r>
              <a:rPr lang="de-CH" altLang="de-DE" sz="2000" kern="0" dirty="0" smtClean="0">
                <a:solidFill>
                  <a:schemeClr val="tx1"/>
                </a:solidFill>
                <a:effectLst/>
                <a:latin typeface="Univers LT Std 47 Cn Lt" pitchFamily="34" charset="0"/>
              </a:rPr>
              <a:t>Prophet?“</a:t>
            </a:r>
            <a:endParaRPr lang="de-DE" altLang="de-DE" sz="2000" kern="0" dirty="0">
              <a:solidFill>
                <a:schemeClr val="tx1"/>
              </a:solidFill>
              <a:effectLst/>
              <a:latin typeface="Univers LT Std 47 Cn Lt" pitchFamily="34" charset="0"/>
            </a:endParaRPr>
          </a:p>
        </p:txBody>
      </p:sp>
      <p:sp>
        <p:nvSpPr>
          <p:cNvPr id="5" name="Rectangle 2"/>
          <p:cNvSpPr txBox="1">
            <a:spLocks noChangeArrowheads="1"/>
          </p:cNvSpPr>
          <p:nvPr/>
        </p:nvSpPr>
        <p:spPr bwMode="auto">
          <a:xfrm>
            <a:off x="3491880" y="2636912"/>
            <a:ext cx="55446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7200" kern="0" dirty="0">
                <a:solidFill>
                  <a:schemeClr val="tx1"/>
                </a:solidFill>
                <a:effectLst/>
                <a:latin typeface="Univers LT Std 47 Cn Lt" pitchFamily="34" charset="0"/>
              </a:rPr>
              <a:t>„Nein!“</a:t>
            </a:r>
            <a:endParaRPr lang="de-DE" altLang="de-DE" sz="7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3709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1,22</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427984" y="2078846"/>
            <a:ext cx="460851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tx1"/>
                </a:solidFill>
                <a:effectLst/>
                <a:latin typeface="Univers LT Std 47 Cn Lt" pitchFamily="34" charset="0"/>
              </a:rPr>
              <a:t>„Wer bist du denn? Wir müssen doch denen, die uns geschickt haben, eine Antwort geben. Was sagst du selbst, wer du bist?“</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95174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1,80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1916832"/>
            <a:ext cx="4752528" cy="2554545"/>
          </a:xfrm>
        </p:spPr>
        <p:txBody>
          <a:bodyPr wrap="square">
            <a:spAutoFit/>
          </a:bodyPr>
          <a:lstStyle/>
          <a:p>
            <a:pPr algn="l"/>
            <a:r>
              <a:rPr lang="de-CH" altLang="de-DE" sz="3200" dirty="0">
                <a:solidFill>
                  <a:schemeClr val="tx1"/>
                </a:solidFill>
                <a:effectLst/>
                <a:latin typeface="Univers LT Std 47 Cn Lt" pitchFamily="34" charset="0"/>
              </a:rPr>
              <a:t> „Johannes wuchs heran und wurde stark im Geist. Er lebte in der Wüste bis zu dem Tag, an dem er öffentlich in Israel auftrat.“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1,23</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427984" y="2078846"/>
            <a:ext cx="460851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tx1"/>
                </a:solidFill>
                <a:effectLst/>
                <a:latin typeface="Univers LT Std 47 Cn Lt" pitchFamily="34" charset="0"/>
              </a:rPr>
              <a:t>„Ich bin, wie der Prophet Jesaja gesagt hat, ‚eine Stimme, die in der Wüste ruft: Ebnet den Weg für den Herrn!‘“</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87708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1,25</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860032" y="2078846"/>
            <a:ext cx="410445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tx1"/>
                </a:solidFill>
                <a:effectLst/>
                <a:latin typeface="Univers LT Std 47 Cn Lt" pitchFamily="34" charset="0"/>
              </a:rPr>
              <a:t>„Wenn du weder der Messias bist noch </a:t>
            </a:r>
            <a:r>
              <a:rPr lang="de-CH" altLang="de-DE" sz="3600" kern="0" dirty="0" smtClean="0">
                <a:solidFill>
                  <a:schemeClr val="tx1"/>
                </a:solidFill>
                <a:effectLst/>
                <a:latin typeface="Univers LT Std 47 Cn Lt" pitchFamily="34" charset="0"/>
              </a:rPr>
              <a:t>Elia,</a:t>
            </a:r>
          </a:p>
          <a:p>
            <a:pPr algn="l"/>
            <a:r>
              <a:rPr lang="de-CH" altLang="de-DE" sz="3600" kern="0" dirty="0" smtClean="0">
                <a:solidFill>
                  <a:schemeClr val="tx1"/>
                </a:solidFill>
                <a:effectLst/>
                <a:latin typeface="Univers LT Std 47 Cn Lt" pitchFamily="34" charset="0"/>
              </a:rPr>
              <a:t>noch </a:t>
            </a:r>
            <a:r>
              <a:rPr lang="de-CH" altLang="de-DE" sz="3600" kern="0" dirty="0">
                <a:solidFill>
                  <a:schemeClr val="tx1"/>
                </a:solidFill>
                <a:effectLst/>
                <a:latin typeface="Univers LT Std 47 Cn Lt" pitchFamily="34" charset="0"/>
              </a:rPr>
              <a:t>der verheissene Prophet, warum </a:t>
            </a:r>
            <a:r>
              <a:rPr lang="de-CH" altLang="de-DE" sz="3600" kern="0" dirty="0" smtClean="0">
                <a:solidFill>
                  <a:schemeClr val="tx1"/>
                </a:solidFill>
                <a:effectLst/>
                <a:latin typeface="Univers LT Std 47 Cn Lt" pitchFamily="34" charset="0"/>
              </a:rPr>
              <a:t>taufst</a:t>
            </a:r>
          </a:p>
          <a:p>
            <a:pPr algn="l"/>
            <a:r>
              <a:rPr lang="de-CH" altLang="de-DE" sz="3600" kern="0" dirty="0" smtClean="0">
                <a:solidFill>
                  <a:schemeClr val="tx1"/>
                </a:solidFill>
                <a:effectLst/>
                <a:latin typeface="Univers LT Std 47 Cn Lt" pitchFamily="34" charset="0"/>
              </a:rPr>
              <a:t>du </a:t>
            </a:r>
            <a:r>
              <a:rPr lang="de-CH" altLang="de-DE" sz="3600" kern="0" dirty="0">
                <a:solidFill>
                  <a:schemeClr val="tx1"/>
                </a:solidFill>
                <a:effectLst/>
                <a:latin typeface="Univers LT Std 47 Cn Lt" pitchFamily="34" charset="0"/>
              </a:rPr>
              <a:t>dann?“</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98479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1,26-27</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499992" y="2049810"/>
            <a:ext cx="460851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„Ich taufe mit Wasser. Aber mitten unter euch steht einer, den ihr nicht kennt. Es ist der, der nach mir kommt. Ich bin nicht einmal würdig, ihm die Riemen seiner Sandalen zu öffnen.“</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4176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1,28</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355976" y="2060848"/>
            <a:ext cx="475252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„Diese Begebenheit spielte sich in </a:t>
            </a:r>
            <a:r>
              <a:rPr lang="de-CH" altLang="de-DE" sz="3200" kern="0" dirty="0" err="1">
                <a:solidFill>
                  <a:schemeClr val="tx1"/>
                </a:solidFill>
                <a:effectLst/>
                <a:latin typeface="Univers LT Std 47 Cn Lt" pitchFamily="34" charset="0"/>
              </a:rPr>
              <a:t>Betanien</a:t>
            </a:r>
            <a:r>
              <a:rPr lang="de-CH" altLang="de-DE" sz="3200" kern="0" dirty="0">
                <a:solidFill>
                  <a:schemeClr val="tx1"/>
                </a:solidFill>
                <a:effectLst/>
                <a:latin typeface="Univers LT Std 47 Cn Lt" pitchFamily="34" charset="0"/>
              </a:rPr>
              <a:t> ab, einer Ortschaft auf der Ostseite des Jordans, wo Johannes taufte.“</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18453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53616"/>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Er ist das Lamm Gottes!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1,29</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788024" y="2132856"/>
            <a:ext cx="417646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„Seht, hier ist das Lamm Gottes, das die Sünde der ganzen Welt wegnimmt!“</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08995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Jesaja 53,7</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3707904" y="2110204"/>
            <a:ext cx="5400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„Er wurde misshandelt, aber er trug es, ohne zu klagen. Wie ein Lamm, wenn es zum Schlachten geführt wird, wie ein Schaf, wenn es geschoren wird, duldete er alles schweigend, ohne zu klagen.“</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44706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Jesaja 53,6</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3995936" y="2132856"/>
            <a:ext cx="504056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„Wir alle waren wie Schafe, die sich verlaufen haben; jeder ging seinen eigenen Weg. Ihm aber hat der Herr unsere ganze Schuld aufgeladen.“</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70866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1,29</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788024" y="2132856"/>
            <a:ext cx="417646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„Seht, hier ist das Lamm Gottes, das die Sünde der ganzen Welt wegnimmt!“</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683712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1.Korinther-Brief 5,7</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3779912" y="2060848"/>
            <a:ext cx="532859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„Entfernt den alten, durchsäuerten Teig (die Sünde), damit ihr wieder das werdet, was ihr doch schon seid – ein frischer, ungesäuerter Teig (sündlos). Ihr seid es, </a:t>
            </a:r>
            <a:r>
              <a:rPr lang="de-CH" altLang="de-DE" sz="3200" kern="0" dirty="0" smtClean="0">
                <a:solidFill>
                  <a:schemeClr val="tx1"/>
                </a:solidFill>
                <a:effectLst/>
                <a:latin typeface="Univers LT Std 47 Cn Lt" pitchFamily="34" charset="0"/>
              </a:rPr>
              <a:t>weil</a:t>
            </a:r>
          </a:p>
          <a:p>
            <a:pPr algn="l"/>
            <a:r>
              <a:rPr lang="de-CH" altLang="de-DE" sz="3200" kern="0" dirty="0" smtClean="0">
                <a:solidFill>
                  <a:schemeClr val="tx1"/>
                </a:solidFill>
                <a:effectLst/>
                <a:latin typeface="Univers LT Std 47 Cn Lt" pitchFamily="34" charset="0"/>
              </a:rPr>
              <a:t>der </a:t>
            </a:r>
            <a:r>
              <a:rPr lang="de-CH" altLang="de-DE" sz="3200" kern="0" dirty="0">
                <a:solidFill>
                  <a:schemeClr val="tx1"/>
                </a:solidFill>
                <a:effectLst/>
                <a:latin typeface="Univers LT Std 47 Cn Lt" pitchFamily="34" charset="0"/>
              </a:rPr>
              <a:t>geopfert wurde, der unser Passalamm ist: Christus.“</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28754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1916832"/>
            <a:ext cx="4752528" cy="2554545"/>
          </a:xfrm>
        </p:spPr>
        <p:txBody>
          <a:bodyPr wrap="square">
            <a:spAutoFit/>
          </a:bodyPr>
          <a:lstStyle/>
          <a:p>
            <a:pPr algn="l"/>
            <a:r>
              <a:rPr lang="de-CH" altLang="de-DE" sz="3200" dirty="0">
                <a:solidFill>
                  <a:schemeClr val="tx1"/>
                </a:solidFill>
                <a:effectLst/>
                <a:latin typeface="Univers LT Std 47 Cn Lt" pitchFamily="34" charset="0"/>
              </a:rPr>
              <a:t> „Johannes trug ein Gewand aus Kamelhaar und um seine Hüften einen Ledergürtel und lebte von Heuschrecken und wildem Honig.“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792427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1,29</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788024" y="2132856"/>
            <a:ext cx="417646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„Schau, hier ist das Lamm Gottes, das die Sünde der ganzen Welt wegnimmt!“</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634260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1.Johannes-Brief 1,9</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355976" y="2098591"/>
            <a:ext cx="475252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„Wenn wir unsere Sünden bekennen, erweist Gott sich als treu und gerecht: Er vergibt uns unsere Sünden und reinigt uns von allem Unrecht.“</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707971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1,30</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572000" y="2060848"/>
            <a:ext cx="453650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„Er ist es, von dem ich sagte: ‚Nach mir kommt einer, der grösser ist als ich, denn er war schon vor mir da.‘“</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782537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1,1</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572000" y="2075364"/>
            <a:ext cx="453650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„Am Anfang war das Wort; das Wort war bei Gott, und das Wort war Gott.“</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2555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1,14</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572000" y="2075364"/>
            <a:ext cx="453650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„Er, der das Wort ist, wurde ein Mensch von Fleisch und Blut und lebte unter uns.“</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395514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1,31</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860032" y="2060848"/>
            <a:ext cx="4176464"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„Auch ich kannte ihn nicht. Aber weil Israel erkennen soll, wer er ist, bin ich gekommen und </a:t>
            </a:r>
            <a:r>
              <a:rPr lang="de-CH" altLang="de-DE" sz="3200" kern="0" dirty="0" smtClean="0">
                <a:solidFill>
                  <a:schemeClr val="tx1"/>
                </a:solidFill>
                <a:effectLst/>
                <a:latin typeface="Univers LT Std 47 Cn Lt" pitchFamily="34" charset="0"/>
              </a:rPr>
              <a:t>taufe</a:t>
            </a:r>
          </a:p>
          <a:p>
            <a:pPr algn="l"/>
            <a:r>
              <a:rPr lang="de-CH" altLang="de-DE" sz="3200" kern="0" dirty="0" smtClean="0">
                <a:solidFill>
                  <a:schemeClr val="tx1"/>
                </a:solidFill>
                <a:effectLst/>
                <a:latin typeface="Univers LT Std 47 Cn Lt" pitchFamily="34" charset="0"/>
              </a:rPr>
              <a:t>mit </a:t>
            </a:r>
            <a:r>
              <a:rPr lang="de-CH" altLang="de-DE" sz="3200" kern="0" dirty="0">
                <a:solidFill>
                  <a:schemeClr val="tx1"/>
                </a:solidFill>
                <a:effectLst/>
                <a:latin typeface="Univers LT Std 47 Cn Lt" pitchFamily="34" charset="0"/>
              </a:rPr>
              <a:t>Wasser.“</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94239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1,31</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849688" y="2060848"/>
            <a:ext cx="4176464"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„Auch ich kannte ihn nicht. Aber weil Israel erkennen soll, wer er ist, bin ich gekommen und </a:t>
            </a:r>
            <a:r>
              <a:rPr lang="de-CH" altLang="de-DE" sz="3200" kern="0" dirty="0" smtClean="0">
                <a:solidFill>
                  <a:schemeClr val="tx1"/>
                </a:solidFill>
                <a:effectLst/>
                <a:latin typeface="Univers LT Std 47 Cn Lt" pitchFamily="34" charset="0"/>
              </a:rPr>
              <a:t>taufe</a:t>
            </a:r>
          </a:p>
          <a:p>
            <a:pPr algn="l"/>
            <a:r>
              <a:rPr lang="de-CH" altLang="de-DE" sz="3200" kern="0" dirty="0" smtClean="0">
                <a:solidFill>
                  <a:schemeClr val="tx1"/>
                </a:solidFill>
                <a:effectLst/>
                <a:latin typeface="Univers LT Std 47 Cn Lt" pitchFamily="34" charset="0"/>
              </a:rPr>
              <a:t>mit </a:t>
            </a:r>
            <a:r>
              <a:rPr lang="de-CH" altLang="de-DE" sz="3200" kern="0" dirty="0">
                <a:solidFill>
                  <a:schemeClr val="tx1"/>
                </a:solidFill>
                <a:effectLst/>
                <a:latin typeface="Univers LT Std 47 Cn Lt" pitchFamily="34" charset="0"/>
              </a:rPr>
              <a:t>Wasser.“</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68937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1,32</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5076056" y="2132856"/>
            <a:ext cx="397078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„Ich sah den Geist Gottes wie eine Taube vom Himmel </a:t>
            </a:r>
            <a:r>
              <a:rPr lang="de-CH" altLang="de-DE" sz="3200" kern="0" dirty="0" smtClean="0">
                <a:solidFill>
                  <a:schemeClr val="tx1"/>
                </a:solidFill>
                <a:effectLst/>
                <a:latin typeface="Univers LT Std 47 Cn Lt" pitchFamily="34" charset="0"/>
              </a:rPr>
              <a:t>herabkommen</a:t>
            </a:r>
          </a:p>
          <a:p>
            <a:pPr algn="l"/>
            <a:r>
              <a:rPr lang="de-CH" altLang="de-DE" sz="3200" kern="0" dirty="0" smtClean="0">
                <a:solidFill>
                  <a:schemeClr val="tx1"/>
                </a:solidFill>
                <a:effectLst/>
                <a:latin typeface="Univers LT Std 47 Cn Lt" pitchFamily="34" charset="0"/>
              </a:rPr>
              <a:t>und </a:t>
            </a:r>
            <a:r>
              <a:rPr lang="de-CH" altLang="de-DE" sz="3200" kern="0" dirty="0">
                <a:solidFill>
                  <a:schemeClr val="tx1"/>
                </a:solidFill>
                <a:effectLst/>
                <a:latin typeface="Univers LT Std 47 Cn Lt" pitchFamily="34" charset="0"/>
              </a:rPr>
              <a:t>auf ihm bleiben.“</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916006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3,21</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139952" y="2060848"/>
            <a:ext cx="49068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„Unter all den vielen, die sich taufen liessen, war auch Jesus. Als er nach seiner Taufe betete, öffnete sich der Himmel.“</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69037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3,22</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3564803" y="2204864"/>
            <a:ext cx="548295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„Der Heilige Geist kam in sichtbarer Gestalt wie eine Taube auf ihn herab. Und aus dem </a:t>
            </a:r>
            <a:r>
              <a:rPr lang="de-CH" altLang="de-DE" sz="3200" kern="0" dirty="0" smtClean="0">
                <a:solidFill>
                  <a:schemeClr val="tx1"/>
                </a:solidFill>
                <a:effectLst/>
                <a:latin typeface="Univers LT Std 47 Cn Lt" pitchFamily="34" charset="0"/>
              </a:rPr>
              <a:t>Himmel</a:t>
            </a:r>
          </a:p>
          <a:p>
            <a:pPr algn="l"/>
            <a:r>
              <a:rPr lang="de-CH" altLang="de-DE" sz="3200" kern="0" dirty="0" smtClean="0">
                <a:solidFill>
                  <a:schemeClr val="tx1"/>
                </a:solidFill>
                <a:effectLst/>
                <a:latin typeface="Univers LT Std 47 Cn Lt" pitchFamily="34" charset="0"/>
              </a:rPr>
              <a:t>sprach </a:t>
            </a:r>
            <a:r>
              <a:rPr lang="de-CH" altLang="de-DE" sz="3200" kern="0" dirty="0">
                <a:solidFill>
                  <a:schemeClr val="tx1"/>
                </a:solidFill>
                <a:effectLst/>
                <a:latin typeface="Univers LT Std 47 Cn Lt" pitchFamily="34" charset="0"/>
              </a:rPr>
              <a:t>eine Stimme</a:t>
            </a:r>
            <a:r>
              <a:rPr lang="de-CH" altLang="de-DE" sz="3200" kern="0" dirty="0" smtClean="0">
                <a:solidFill>
                  <a:schemeClr val="tx1"/>
                </a:solidFill>
                <a:effectLst/>
                <a:latin typeface="Univers LT Std 47 Cn Lt" pitchFamily="34" charset="0"/>
              </a:rPr>
              <a:t>:</a:t>
            </a:r>
          </a:p>
          <a:p>
            <a:pPr algn="l"/>
            <a:r>
              <a:rPr lang="de-CH" altLang="de-DE" sz="3200" kern="0" dirty="0" smtClean="0">
                <a:solidFill>
                  <a:schemeClr val="tx1"/>
                </a:solidFill>
                <a:effectLst/>
                <a:latin typeface="Univers LT Std 47 Cn Lt" pitchFamily="34" charset="0"/>
              </a:rPr>
              <a:t>‚</a:t>
            </a:r>
            <a:r>
              <a:rPr lang="de-CH" altLang="de-DE" sz="3200" kern="0" dirty="0">
                <a:solidFill>
                  <a:schemeClr val="tx1"/>
                </a:solidFill>
                <a:effectLst/>
                <a:latin typeface="Univers LT Std 47 Cn Lt" pitchFamily="34" charset="0"/>
              </a:rPr>
              <a:t>Du bist mein geliebter </a:t>
            </a:r>
            <a:r>
              <a:rPr lang="de-CH" altLang="de-DE" sz="3200" kern="0" dirty="0" smtClean="0">
                <a:solidFill>
                  <a:schemeClr val="tx1"/>
                </a:solidFill>
                <a:effectLst/>
                <a:latin typeface="Univers LT Std 47 Cn Lt" pitchFamily="34" charset="0"/>
              </a:rPr>
              <a:t>Sohn,</a:t>
            </a:r>
          </a:p>
          <a:p>
            <a:pPr algn="l"/>
            <a:r>
              <a:rPr lang="de-CH" altLang="de-DE" sz="3200" kern="0" dirty="0" smtClean="0">
                <a:solidFill>
                  <a:schemeClr val="tx1"/>
                </a:solidFill>
                <a:effectLst/>
                <a:latin typeface="Univers LT Std 47 Cn Lt" pitchFamily="34" charset="0"/>
              </a:rPr>
              <a:t>an </a:t>
            </a:r>
            <a:r>
              <a:rPr lang="de-CH" altLang="de-DE" sz="3200" kern="0" dirty="0">
                <a:solidFill>
                  <a:schemeClr val="tx1"/>
                </a:solidFill>
                <a:effectLst/>
                <a:latin typeface="Univers LT Std 47 Cn Lt" pitchFamily="34" charset="0"/>
              </a:rPr>
              <a:t>dir habe ich Freude.‘“</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20936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2132856"/>
            <a:ext cx="4752528" cy="1569660"/>
          </a:xfrm>
        </p:spPr>
        <p:txBody>
          <a:bodyPr wrap="square">
            <a:spAutoFit/>
          </a:bodyPr>
          <a:lstStyle/>
          <a:p>
            <a:pPr algn="l"/>
            <a:r>
              <a:rPr lang="de-CH" altLang="de-DE" sz="3200" dirty="0">
                <a:solidFill>
                  <a:schemeClr val="tx1"/>
                </a:solidFill>
                <a:effectLst/>
                <a:latin typeface="Univers LT Std 47 Cn Lt" pitchFamily="34" charset="0"/>
              </a:rPr>
              <a:t>„Schon im Mutterleib wird er mit dem Heiligen Geist erfüllt sein.“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470077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1,33</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3697560" y="1989415"/>
            <a:ext cx="5410944"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„Ich kannte den Messias bis dahin nicht; aber Gott, der mich gesandt und mir den Auftrag gegeben hat, mit Wasser zu taufen, hatte zu mir gesagt: ‚Der, auf den du den Geist herabkommen siehst und auf dem er bleiben wird, der ist es, der mit dem Heiligen Geist tauft.‘“</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223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1,34</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211960" y="2060848"/>
            <a:ext cx="483488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„Das habe ich nun mit eigenen Augen gesehen, und darum bezeuge ich, dass </a:t>
            </a:r>
            <a:r>
              <a:rPr lang="de-CH" altLang="de-DE" sz="3200" kern="0" dirty="0" smtClean="0">
                <a:solidFill>
                  <a:schemeClr val="tx1"/>
                </a:solidFill>
                <a:effectLst/>
                <a:latin typeface="Univers LT Std 47 Cn Lt" pitchFamily="34" charset="0"/>
              </a:rPr>
              <a:t>dieser</a:t>
            </a:r>
          </a:p>
          <a:p>
            <a:pPr algn="l"/>
            <a:r>
              <a:rPr lang="de-CH" altLang="de-DE" sz="3200" kern="0" dirty="0" smtClean="0">
                <a:solidFill>
                  <a:schemeClr val="tx1"/>
                </a:solidFill>
                <a:effectLst/>
                <a:latin typeface="Univers LT Std 47 Cn Lt" pitchFamily="34" charset="0"/>
              </a:rPr>
              <a:t>Mann </a:t>
            </a:r>
            <a:r>
              <a:rPr lang="de-CH" altLang="de-DE" sz="3200" kern="0" dirty="0">
                <a:solidFill>
                  <a:schemeClr val="tx1"/>
                </a:solidFill>
                <a:effectLst/>
                <a:latin typeface="Univers LT Std 47 Cn Lt" pitchFamily="34" charset="0"/>
              </a:rPr>
              <a:t>der Sohn Gottes ist.“</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765480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2060848"/>
            <a:ext cx="8568952" cy="1107996"/>
          </a:xfrm>
        </p:spPr>
        <p:txBody>
          <a:bodyPr wrap="square">
            <a:spAutoFit/>
          </a:bodyPr>
          <a:lstStyle/>
          <a:p>
            <a:pPr algn="r"/>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1,36</a:t>
            </a:r>
            <a:endParaRPr lang="de-DE" altLang="de-DE" sz="2000" dirty="0">
              <a:effectLst/>
              <a:latin typeface="Univers LT Std 47 Cn Lt" pitchFamily="34" charset="0"/>
            </a:endParaRPr>
          </a:p>
        </p:txBody>
      </p:sp>
      <p:sp>
        <p:nvSpPr>
          <p:cNvPr id="4" name="Rectangle 2"/>
          <p:cNvSpPr txBox="1">
            <a:spLocks noChangeArrowheads="1"/>
          </p:cNvSpPr>
          <p:nvPr/>
        </p:nvSpPr>
        <p:spPr bwMode="auto">
          <a:xfrm>
            <a:off x="4355976" y="2204864"/>
            <a:ext cx="453650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chemeClr val="tx1"/>
                </a:solidFill>
                <a:effectLst/>
                <a:latin typeface="Univers LT Std 47 Cn Lt" pitchFamily="34" charset="0"/>
              </a:rPr>
              <a:t>„Johannes blickte ihn an und sagte: ‚Seht, dieser ist das Opferlamm Gottes!‘“</a:t>
            </a:r>
            <a:endParaRPr lang="de-DE" altLang="de-DE" sz="32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320307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5076056" y="2020198"/>
            <a:ext cx="388843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000" kern="0" dirty="0">
                <a:solidFill>
                  <a:schemeClr val="tx1"/>
                </a:solidFill>
                <a:effectLst/>
                <a:latin typeface="Univers LT Std 47 Cn Lt" pitchFamily="34" charset="0"/>
              </a:rPr>
              <a:t>„Schau, das Lamm Gottes, das deine Sünde wegnimmt!“</a:t>
            </a:r>
            <a:endParaRPr lang="de-DE" altLang="de-DE" sz="40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13480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2132856"/>
            <a:ext cx="4752528" cy="1569660"/>
          </a:xfrm>
        </p:spPr>
        <p:txBody>
          <a:bodyPr wrap="square">
            <a:spAutoFit/>
          </a:bodyPr>
          <a:lstStyle/>
          <a:p>
            <a:pPr algn="l"/>
            <a:r>
              <a:rPr lang="de-CH" altLang="de-DE" sz="3200" dirty="0">
                <a:solidFill>
                  <a:schemeClr val="tx1"/>
                </a:solidFill>
                <a:effectLst/>
                <a:latin typeface="Univers LT Std 47 Cn Lt" pitchFamily="34" charset="0"/>
              </a:rPr>
              <a:t>„Nun trat ein Mensch </a:t>
            </a:r>
            <a:r>
              <a:rPr lang="de-CH" altLang="de-DE" sz="3200" dirty="0" smtClean="0">
                <a:solidFill>
                  <a:schemeClr val="tx1"/>
                </a:solidFill>
                <a:effectLst/>
                <a:latin typeface="Univers LT Std 47 Cn Lt" pitchFamily="34" charset="0"/>
              </a:rPr>
              <a:t>auf;</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er </a:t>
            </a:r>
            <a:r>
              <a:rPr lang="de-CH" altLang="de-DE" sz="3200" dirty="0">
                <a:solidFill>
                  <a:schemeClr val="tx1"/>
                </a:solidFill>
                <a:effectLst/>
                <a:latin typeface="Univers LT Std 47 Cn Lt" pitchFamily="34" charset="0"/>
              </a:rPr>
              <a:t>war von Gott </a:t>
            </a:r>
            <a:r>
              <a:rPr lang="de-CH" altLang="de-DE" sz="3200" dirty="0" smtClean="0">
                <a:solidFill>
                  <a:schemeClr val="tx1"/>
                </a:solidFill>
                <a:effectLst/>
                <a:latin typeface="Univers LT Std 47 Cn Lt" pitchFamily="34" charset="0"/>
              </a:rPr>
              <a:t>gesandt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hiess Johannes.“ </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7189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2086977"/>
            <a:ext cx="4896544" cy="2062103"/>
          </a:xfrm>
        </p:spPr>
        <p:txBody>
          <a:bodyPr wrap="square">
            <a:spAutoFit/>
          </a:bodyPr>
          <a:lstStyle/>
          <a:p>
            <a:pPr algn="l"/>
            <a:r>
              <a:rPr lang="de-CH" altLang="de-DE" sz="3200" dirty="0">
                <a:solidFill>
                  <a:schemeClr val="tx1"/>
                </a:solidFill>
                <a:effectLst/>
                <a:latin typeface="Univers LT Std 47 Cn Lt" pitchFamily="34" charset="0"/>
              </a:rPr>
              <a:t>„Er kam als Zeuge; sein Auftrag war es, als Zeuge auf das Licht hinzuweisen, damit durch ihn alle daran glauben.“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1210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2075364"/>
            <a:ext cx="4896544" cy="1569660"/>
          </a:xfrm>
        </p:spPr>
        <p:txBody>
          <a:bodyPr wrap="square">
            <a:spAutoFit/>
          </a:bodyPr>
          <a:lstStyle/>
          <a:p>
            <a:pPr algn="l"/>
            <a:r>
              <a:rPr lang="de-CH" altLang="de-DE" sz="3200" dirty="0">
                <a:solidFill>
                  <a:schemeClr val="tx1"/>
                </a:solidFill>
                <a:effectLst/>
                <a:latin typeface="Univers LT Std 47 Cn Lt" pitchFamily="34" charset="0"/>
              </a:rPr>
              <a:t>„Er selbst war nicht das Licht; sein Auftrag war es, auf das Licht hinzuweisen.“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1901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23928" y="2075364"/>
            <a:ext cx="5112568" cy="1569660"/>
          </a:xfrm>
        </p:spPr>
        <p:txBody>
          <a:bodyPr wrap="square">
            <a:spAutoFit/>
          </a:bodyPr>
          <a:lstStyle/>
          <a:p>
            <a:pPr algn="l"/>
            <a:r>
              <a:rPr lang="de-CH" altLang="de-DE" sz="3200" dirty="0">
                <a:solidFill>
                  <a:schemeClr val="tx1"/>
                </a:solidFill>
                <a:effectLst/>
                <a:latin typeface="Univers LT Std 47 Cn Lt" pitchFamily="34" charset="0"/>
              </a:rPr>
              <a:t>„In welcher Weise Johannes auf </a:t>
            </a:r>
            <a:r>
              <a:rPr lang="de-CH" altLang="de-DE" sz="3200" dirty="0" smtClean="0">
                <a:solidFill>
                  <a:schemeClr val="tx1"/>
                </a:solidFill>
                <a:effectLst/>
                <a:latin typeface="Univers LT Std 47 Cn Lt" pitchFamily="34" charset="0"/>
              </a:rPr>
              <a:t>Jesus hinwies</a:t>
            </a:r>
            <a:r>
              <a:rPr lang="de-CH" altLang="de-DE" sz="3200" dirty="0">
                <a:solidFill>
                  <a:schemeClr val="tx1"/>
                </a:solidFill>
                <a:effectLst/>
                <a:latin typeface="Univers LT Std 47 Cn Lt" pitchFamily="34" charset="0"/>
              </a:rPr>
              <a:t>, macht folgende Begebenheit deutlich.“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15401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73361"/>
            <a:ext cx="8784976" cy="861774"/>
          </a:xfrm>
        </p:spPr>
        <p:txBody>
          <a:bodyPr wrap="square">
            <a:spAutoFit/>
          </a:bodyPr>
          <a:lstStyle/>
          <a:p>
            <a:pPr algn="l"/>
            <a:r>
              <a:rPr lang="de-DE" altLang="de-DE" sz="5000" dirty="0" smtClean="0">
                <a:solidFill>
                  <a:schemeClr val="tx1"/>
                </a:solidFill>
                <a:effectLst/>
                <a:latin typeface="Univers LT Std 47 Cn Lt" pitchFamily="34" charset="0"/>
              </a:rPr>
              <a:t>I. </a:t>
            </a:r>
            <a:r>
              <a:rPr lang="de-CH" altLang="de-DE" sz="5000" dirty="0" smtClean="0">
                <a:solidFill>
                  <a:schemeClr val="tx1"/>
                </a:solidFill>
                <a:effectLst/>
                <a:latin typeface="Univers LT Std 47 Cn Lt" pitchFamily="34" charset="0"/>
              </a:rPr>
              <a:t>Wer bist du?</a:t>
            </a:r>
            <a:r>
              <a:rPr lang="de-DE" altLang="de-DE" sz="5000" dirty="0" smtClean="0">
                <a:solidFill>
                  <a:schemeClr val="tx1"/>
                </a:solidFill>
                <a:effectLst/>
                <a:latin typeface="Univers LT Std 47 Cn Lt" pitchFamily="34" charset="0"/>
              </a:rPr>
              <a:t> </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1041</Words>
  <Application>Microsoft Office PowerPoint</Application>
  <PresentationFormat>Bildschirmpräsentation (4:3)</PresentationFormat>
  <Paragraphs>144</Paragraphs>
  <Slides>44</Slides>
  <Notes>44</Notes>
  <HiddenSlides>0</HiddenSlides>
  <MMClips>0</MMClips>
  <ScaleCrop>false</ScaleCrop>
  <HeadingPairs>
    <vt:vector size="4" baseType="variant">
      <vt:variant>
        <vt:lpstr>Design</vt:lpstr>
      </vt:variant>
      <vt:variant>
        <vt:i4>1</vt:i4>
      </vt:variant>
      <vt:variant>
        <vt:lpstr>Folientitel</vt:lpstr>
      </vt:variant>
      <vt:variant>
        <vt:i4>44</vt:i4>
      </vt:variant>
    </vt:vector>
  </HeadingPairs>
  <TitlesOfParts>
    <vt:vector size="45" baseType="lpstr">
      <vt:lpstr>Designvorlage 'Berggipfel'</vt:lpstr>
      <vt:lpstr>Johannes – was er über Jesus sagte</vt:lpstr>
      <vt:lpstr> „Johannes wuchs heran und wurde stark im Geist. Er lebte in der Wüste bis zu dem Tag, an dem er öffentlich in Israel auftrat.“</vt:lpstr>
      <vt:lpstr> „Johannes trug ein Gewand aus Kamelhaar und um seine Hüften einen Ledergürtel und lebte von Heuschrecken und wildem Honig.“</vt:lpstr>
      <vt:lpstr>„Schon im Mutterleib wird er mit dem Heiligen Geist erfüllt sein.“</vt:lpstr>
      <vt:lpstr>„Nun trat ein Mensch auf; er war von Gott gesandt und hiess Johannes.“ </vt:lpstr>
      <vt:lpstr>„Er kam als Zeuge; sein Auftrag war es, als Zeuge auf das Licht hinzuweisen, damit durch ihn alle daran glauben.“</vt:lpstr>
      <vt:lpstr>„Er selbst war nicht das Licht; sein Auftrag war es, auf das Licht hinzuweisen.“</vt:lpstr>
      <vt:lpstr>„In welcher Weise Johannes auf Jesus hinwies, macht folgende Begebenheit deutlich.“</vt:lpstr>
      <vt:lpstr>I. Wer bist du? </vt:lpstr>
      <vt:lpstr>„Sie liessen Johannes fragen, wer er selbst eigentlich sei.“</vt:lpstr>
      <vt:lpstr>„Ich bin nicht der Messias.“</vt:lpstr>
      <vt:lpstr>„Wer bist du dann?“ wollten sie wissen.</vt:lpstr>
      <vt:lpstr>„Bist du Elia?“</vt:lpstr>
      <vt:lpstr>„Bist du Elia?“</vt:lpstr>
      <vt:lpstr>„Bist du Elia?“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 Er ist das Lamm Gottes!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Schlussgedanke</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Johannes der Täufer im Auftrag des Höchsten - Teil 3/6 - Johannes – was er über Jesus sagte - Folien</dc:title>
  <dc:creator>Jürg Birnstiel</dc:creator>
  <cp:lastModifiedBy>Me</cp:lastModifiedBy>
  <cp:revision>499</cp:revision>
  <dcterms:created xsi:type="dcterms:W3CDTF">2013-11-12T15:20:47Z</dcterms:created>
  <dcterms:modified xsi:type="dcterms:W3CDTF">2016-01-26T21:29:45Z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