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9"/>
  </p:notesMasterIdLst>
  <p:handoutMasterIdLst>
    <p:handoutMasterId r:id="rId40"/>
  </p:handoutMasterIdLst>
  <p:sldIdLst>
    <p:sldId id="735" r:id="rId2"/>
    <p:sldId id="896" r:id="rId3"/>
    <p:sldId id="923" r:id="rId4"/>
    <p:sldId id="922" r:id="rId5"/>
    <p:sldId id="924" r:id="rId6"/>
    <p:sldId id="925" r:id="rId7"/>
    <p:sldId id="926" r:id="rId8"/>
    <p:sldId id="927" r:id="rId9"/>
    <p:sldId id="928" r:id="rId10"/>
    <p:sldId id="929" r:id="rId11"/>
    <p:sldId id="930" r:id="rId12"/>
    <p:sldId id="931" r:id="rId13"/>
    <p:sldId id="932" r:id="rId14"/>
    <p:sldId id="891" r:id="rId15"/>
    <p:sldId id="933" r:id="rId16"/>
    <p:sldId id="934" r:id="rId17"/>
    <p:sldId id="935" r:id="rId18"/>
    <p:sldId id="936" r:id="rId19"/>
    <p:sldId id="937" r:id="rId20"/>
    <p:sldId id="938" r:id="rId21"/>
    <p:sldId id="939" r:id="rId22"/>
    <p:sldId id="940" r:id="rId23"/>
    <p:sldId id="941" r:id="rId24"/>
    <p:sldId id="942" r:id="rId25"/>
    <p:sldId id="943" r:id="rId26"/>
    <p:sldId id="944" r:id="rId27"/>
    <p:sldId id="945" r:id="rId28"/>
    <p:sldId id="946" r:id="rId29"/>
    <p:sldId id="947" r:id="rId30"/>
    <p:sldId id="948" r:id="rId31"/>
    <p:sldId id="949" r:id="rId32"/>
    <p:sldId id="950" r:id="rId33"/>
    <p:sldId id="951" r:id="rId34"/>
    <p:sldId id="952" r:id="rId35"/>
    <p:sldId id="259" r:id="rId36"/>
    <p:sldId id="953" r:id="rId37"/>
    <p:sldId id="954" r:id="rId3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00" d="100"/>
          <a:sy n="100" d="100"/>
        </p:scale>
        <p:origin x="-1962" y="-6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44624"/>
            <a:ext cx="8753279" cy="1569660"/>
          </a:xfrm>
        </p:spPr>
        <p:txBody>
          <a:bodyPr wrap="square">
            <a:spAutoFit/>
          </a:bodyPr>
          <a:lstStyle/>
          <a:p>
            <a:pPr algn="l"/>
            <a:r>
              <a:rPr lang="de-CH" altLang="de-DE" sz="4800" dirty="0" smtClean="0">
                <a:solidFill>
                  <a:schemeClr val="tx1"/>
                </a:solidFill>
                <a:effectLst/>
                <a:latin typeface="Univers LT Std 47 Cn Lt" pitchFamily="34" charset="0"/>
              </a:rPr>
              <a:t>Johannes –</a:t>
            </a:r>
            <a:br>
              <a:rPr lang="de-CH" altLang="de-DE" sz="4800" dirty="0" smtClean="0">
                <a:solidFill>
                  <a:schemeClr val="tx1"/>
                </a:solidFill>
                <a:effectLst/>
                <a:latin typeface="Univers LT Std 47 Cn Lt" pitchFamily="34" charset="0"/>
              </a:rPr>
            </a:br>
            <a:r>
              <a:rPr lang="de-CH" altLang="de-DE" sz="4800" dirty="0" smtClean="0">
                <a:solidFill>
                  <a:schemeClr val="tx1"/>
                </a:solidFill>
                <a:effectLst/>
                <a:latin typeface="Univers LT Std 47 Cn Lt" pitchFamily="34" charset="0"/>
              </a:rPr>
              <a:t>in seinen dunkelsten Stunden</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955927" y="6093296"/>
            <a:ext cx="6984776" cy="461665"/>
          </a:xfrm>
        </p:spPr>
        <p:txBody>
          <a:bodyPr wrap="square">
            <a:spAutoFit/>
          </a:bodyPr>
          <a:lstStyle/>
          <a:p>
            <a:pPr algn="r"/>
            <a:r>
              <a:rPr lang="de-DE" altLang="de-DE" sz="2400" dirty="0" smtClean="0">
                <a:effectLst/>
                <a:latin typeface="Univers LT Std 47 Cn Lt" pitchFamily="34" charset="0"/>
              </a:rPr>
              <a:t>Reihe: </a:t>
            </a:r>
            <a:r>
              <a:rPr lang="de-CH" altLang="de-DE" sz="2400" dirty="0" smtClean="0">
                <a:effectLst/>
                <a:latin typeface="Univers LT Std 47 Cn Lt" pitchFamily="34" charset="0"/>
              </a:rPr>
              <a:t>Johannes der Täufer im Auftrag des Höchsten</a:t>
            </a:r>
            <a:r>
              <a:rPr lang="de-DE" altLang="de-DE" sz="2400" smtClean="0">
                <a:effectLst/>
                <a:latin typeface="Univers LT Std 47 Cn Lt" pitchFamily="34" charset="0"/>
              </a:rPr>
              <a:t> (5/6</a:t>
            </a:r>
            <a:r>
              <a:rPr lang="de-DE" altLang="de-DE" sz="2400" dirty="0" smtClean="0">
                <a:effectLst/>
                <a:latin typeface="Univers LT Std 47 Cn Lt" pitchFamily="34" charset="0"/>
              </a:rPr>
              <a:t>)</a:t>
            </a:r>
          </a:p>
        </p:txBody>
      </p:sp>
      <p:sp>
        <p:nvSpPr>
          <p:cNvPr id="4" name="Rectangle 3"/>
          <p:cNvSpPr txBox="1">
            <a:spLocks noChangeArrowheads="1"/>
          </p:cNvSpPr>
          <p:nvPr/>
        </p:nvSpPr>
        <p:spPr bwMode="auto">
          <a:xfrm>
            <a:off x="2583574" y="2780928"/>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effectLst/>
                <a:latin typeface="Univers LT Std 47 Cn Lt" pitchFamily="34" charset="0"/>
              </a:rPr>
              <a:t>Lukas-Evangelium  7,18-34</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Jesaja 35,5-6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211960" y="2060848"/>
            <a:ext cx="4896544" cy="3046988"/>
          </a:xfrm>
        </p:spPr>
        <p:txBody>
          <a:bodyPr wrap="square">
            <a:spAutoFit/>
          </a:bodyPr>
          <a:lstStyle/>
          <a:p>
            <a:pPr algn="l"/>
            <a:r>
              <a:rPr lang="de-CH" altLang="de-DE" sz="3200" dirty="0">
                <a:solidFill>
                  <a:schemeClr val="tx1"/>
                </a:solidFill>
                <a:effectLst/>
                <a:latin typeface="Univers LT Std 47 Cn Lt" pitchFamily="34" charset="0"/>
              </a:rPr>
              <a:t>„Die Augen der Blinden werden aufgetan und die Ohren der Tauben geöffnet werden.  Die Lahmen werden springen wie ein Hirsch, und die Zunge der Stummen wird frohlocken.“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102870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7,23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283968" y="2204864"/>
            <a:ext cx="4608512" cy="1077218"/>
          </a:xfrm>
        </p:spPr>
        <p:txBody>
          <a:bodyPr wrap="square">
            <a:spAutoFit/>
          </a:bodyPr>
          <a:lstStyle/>
          <a:p>
            <a:pPr algn="l"/>
            <a:r>
              <a:rPr lang="de-CH" altLang="de-DE" sz="3200" dirty="0">
                <a:solidFill>
                  <a:schemeClr val="tx1"/>
                </a:solidFill>
                <a:effectLst/>
                <a:latin typeface="Univers LT Std 47 Cn Lt" pitchFamily="34" charset="0"/>
              </a:rPr>
              <a:t>„Glücklich zu preisen ist, wer nicht an mir Anstoss nimmt.“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68145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Römer-Brief 11,33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995936" y="2060848"/>
            <a:ext cx="5040560" cy="3046988"/>
          </a:xfrm>
        </p:spPr>
        <p:txBody>
          <a:bodyPr wrap="square">
            <a:spAutoFit/>
          </a:bodyPr>
          <a:lstStyle/>
          <a:p>
            <a:pPr algn="l"/>
            <a:r>
              <a:rPr lang="de-CH" altLang="de-DE" sz="3200" dirty="0">
                <a:solidFill>
                  <a:schemeClr val="tx1"/>
                </a:solidFill>
                <a:effectLst/>
                <a:latin typeface="Univers LT Std 47 Cn Lt" pitchFamily="34" charset="0"/>
              </a:rPr>
              <a:t>„Wie unerschöpflich ist Gottes Reichtum! Wie tief ist seine Weisheit, wie </a:t>
            </a:r>
            <a:r>
              <a:rPr lang="de-CH" altLang="de-DE" sz="3200" dirty="0" smtClean="0">
                <a:solidFill>
                  <a:schemeClr val="tx1"/>
                </a:solidFill>
                <a:effectLst/>
                <a:latin typeface="Univers LT Std 47 Cn Lt" pitchFamily="34" charset="0"/>
              </a:rPr>
              <a:t>unermesslich</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sein </a:t>
            </a:r>
            <a:r>
              <a:rPr lang="de-CH" altLang="de-DE" sz="3200" dirty="0">
                <a:solidFill>
                  <a:schemeClr val="tx1"/>
                </a:solidFill>
                <a:effectLst/>
                <a:latin typeface="Univers LT Std 47 Cn Lt" pitchFamily="34" charset="0"/>
              </a:rPr>
              <a:t>Wissen! Wie unergründlich sind seine Entscheidungen, wie unerforschlich seine Wege!“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05966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Psalm 73,23+26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067944" y="2049810"/>
            <a:ext cx="5040560" cy="3539430"/>
          </a:xfrm>
        </p:spPr>
        <p:txBody>
          <a:bodyPr wrap="square">
            <a:spAutoFit/>
          </a:bodyPr>
          <a:lstStyle/>
          <a:p>
            <a:pPr algn="l"/>
            <a:r>
              <a:rPr lang="de-CH" altLang="de-DE" sz="3200" dirty="0">
                <a:solidFill>
                  <a:schemeClr val="tx1"/>
                </a:solidFill>
                <a:effectLst/>
                <a:latin typeface="Univers LT Std 47 Cn Lt" pitchFamily="34" charset="0"/>
              </a:rPr>
              <a:t>„Dennoch bleibe ich stets an dir; denn du hältst mich bei meiner rechten Hand. Wenn mir gleich Leib und Seele verschmachtet, so bist du doch, Gott, allezeit meines Herzens Trost </a:t>
            </a:r>
            <a:r>
              <a:rPr lang="de-CH" altLang="de-DE" sz="3200" dirty="0" smtClean="0">
                <a:solidFill>
                  <a:schemeClr val="tx1"/>
                </a:solidFill>
                <a:effectLst/>
                <a:latin typeface="Univers LT Std 47 Cn Lt" pitchFamily="34" charset="0"/>
              </a:rPr>
              <a:t>und</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mein </a:t>
            </a:r>
            <a:r>
              <a:rPr lang="de-CH" altLang="de-DE" sz="3200" dirty="0">
                <a:solidFill>
                  <a:schemeClr val="tx1"/>
                </a:solidFill>
                <a:effectLst/>
                <a:latin typeface="Univers LT Std 47 Cn Lt" pitchFamily="34" charset="0"/>
              </a:rPr>
              <a:t>Teil.“</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709754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332656"/>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 </a:t>
            </a:r>
            <a:r>
              <a:rPr lang="de-CH" altLang="de-DE" sz="4000" dirty="0">
                <a:solidFill>
                  <a:schemeClr val="tx1"/>
                </a:solidFill>
                <a:effectLst/>
                <a:latin typeface="Univers LT Std 47 Cn Lt" pitchFamily="34" charset="0"/>
              </a:rPr>
              <a:t>Jesus stellt sich ganz und gar zu Johannes</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7,24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067944" y="2060848"/>
            <a:ext cx="5013498" cy="2554545"/>
          </a:xfrm>
        </p:spPr>
        <p:txBody>
          <a:bodyPr wrap="square">
            <a:spAutoFit/>
          </a:bodyPr>
          <a:lstStyle/>
          <a:p>
            <a:pPr algn="l"/>
            <a:r>
              <a:rPr lang="de-CH" altLang="de-DE" sz="3200" dirty="0">
                <a:solidFill>
                  <a:schemeClr val="tx1"/>
                </a:solidFill>
                <a:effectLst/>
                <a:latin typeface="Univers LT Std 47 Cn Lt" pitchFamily="34" charset="0"/>
              </a:rPr>
              <a:t>„Was wolltet ihr euch eigentlich ansehen, als ihr zu Johannes in die Wüste </a:t>
            </a:r>
            <a:r>
              <a:rPr lang="de-CH" altLang="de-DE" sz="3200" dirty="0" smtClean="0">
                <a:solidFill>
                  <a:schemeClr val="tx1"/>
                </a:solidFill>
                <a:effectLst/>
                <a:latin typeface="Univers LT Std 47 Cn Lt" pitchFamily="34" charset="0"/>
              </a:rPr>
              <a:t>hinausgingt?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Ein </a:t>
            </a:r>
            <a:r>
              <a:rPr lang="de-CH" altLang="de-DE" sz="3200" dirty="0">
                <a:solidFill>
                  <a:schemeClr val="tx1"/>
                </a:solidFill>
                <a:effectLst/>
                <a:latin typeface="Univers LT Std 47 Cn Lt" pitchFamily="34" charset="0"/>
              </a:rPr>
              <a:t>Schilfrohr, das sich im Wind hin- und </a:t>
            </a:r>
            <a:r>
              <a:rPr lang="de-CH" altLang="de-DE" sz="3200" dirty="0" err="1">
                <a:solidFill>
                  <a:schemeClr val="tx1"/>
                </a:solidFill>
                <a:effectLst/>
                <a:latin typeface="Univers LT Std 47 Cn Lt" pitchFamily="34" charset="0"/>
              </a:rPr>
              <a:t>herbewegt</a:t>
            </a:r>
            <a:r>
              <a:rPr lang="de-CH" altLang="de-DE" sz="3200" dirty="0">
                <a:solidFill>
                  <a:schemeClr val="tx1"/>
                </a:solidFill>
                <a:effectLst/>
                <a:latin typeface="Univers LT Std 47 Cn Lt" pitchFamily="34" charset="0"/>
              </a:rPr>
              <a: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010413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7,25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067944" y="2060848"/>
            <a:ext cx="5013498" cy="1569660"/>
          </a:xfrm>
        </p:spPr>
        <p:txBody>
          <a:bodyPr wrap="square">
            <a:spAutoFit/>
          </a:bodyPr>
          <a:lstStyle/>
          <a:p>
            <a:pPr algn="l"/>
            <a:r>
              <a:rPr lang="de-CH" altLang="de-DE" sz="3200" dirty="0">
                <a:solidFill>
                  <a:schemeClr val="tx1"/>
                </a:solidFill>
                <a:effectLst/>
                <a:latin typeface="Univers LT Std 47 Cn Lt" pitchFamily="34" charset="0"/>
              </a:rPr>
              <a:t>„Was wolltet ihr denn sonst dort draussen sehen? Einen Mann in feiner Kleidung?“</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11691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7,25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491880" y="2086977"/>
            <a:ext cx="5589562" cy="2062103"/>
          </a:xfrm>
        </p:spPr>
        <p:txBody>
          <a:bodyPr wrap="square">
            <a:spAutoFit/>
          </a:bodyPr>
          <a:lstStyle/>
          <a:p>
            <a:pPr algn="l"/>
            <a:r>
              <a:rPr lang="de-CH" altLang="de-DE" sz="3200" dirty="0">
                <a:solidFill>
                  <a:schemeClr val="tx1"/>
                </a:solidFill>
                <a:effectLst/>
                <a:latin typeface="Univers LT Std 47 Cn Lt" pitchFamily="34" charset="0"/>
              </a:rPr>
              <a:t>„Ihr wisst doch: Leute, die vornehme Kleider tragen und im Überfluss leben, sind in den </a:t>
            </a:r>
            <a:r>
              <a:rPr lang="de-CH" altLang="de-DE" sz="3200" dirty="0" smtClean="0">
                <a:solidFill>
                  <a:schemeClr val="tx1"/>
                </a:solidFill>
                <a:effectLst/>
                <a:latin typeface="Univers LT Std 47 Cn Lt" pitchFamily="34" charset="0"/>
              </a:rPr>
              <a:t>Königspalästen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zu </a:t>
            </a:r>
            <a:r>
              <a:rPr lang="de-CH" altLang="de-DE" sz="3200" dirty="0">
                <a:solidFill>
                  <a:schemeClr val="tx1"/>
                </a:solidFill>
                <a:effectLst/>
                <a:latin typeface="Univers LT Std 47 Cn Lt" pitchFamily="34" charset="0"/>
              </a:rPr>
              <a:t>finden.“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383010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7,26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572000" y="2132856"/>
            <a:ext cx="4392488" cy="1077218"/>
          </a:xfrm>
        </p:spPr>
        <p:txBody>
          <a:bodyPr wrap="square">
            <a:spAutoFit/>
          </a:bodyPr>
          <a:lstStyle/>
          <a:p>
            <a:pPr algn="l"/>
            <a:r>
              <a:rPr lang="de-CH" altLang="de-DE" sz="3200" dirty="0">
                <a:solidFill>
                  <a:schemeClr val="tx1"/>
                </a:solidFill>
                <a:effectLst/>
                <a:latin typeface="Univers LT Std 47 Cn Lt" pitchFamily="34" charset="0"/>
              </a:rPr>
              <a:t>„Was wolltet ihr also </a:t>
            </a:r>
            <a:r>
              <a:rPr lang="de-CH" altLang="de-DE" sz="3200" dirty="0" smtClean="0">
                <a:solidFill>
                  <a:schemeClr val="tx1"/>
                </a:solidFill>
                <a:effectLst/>
                <a:latin typeface="Univers LT Std 47 Cn Lt" pitchFamily="34" charset="0"/>
              </a:rPr>
              <a:t>sehen,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als </a:t>
            </a:r>
            <a:r>
              <a:rPr lang="de-CH" altLang="de-DE" sz="3200" dirty="0">
                <a:solidFill>
                  <a:schemeClr val="tx1"/>
                </a:solidFill>
                <a:effectLst/>
                <a:latin typeface="Univers LT Std 47 Cn Lt" pitchFamily="34" charset="0"/>
              </a:rPr>
              <a:t>ihr hinausgingt?“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79013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7,26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572000" y="2286744"/>
            <a:ext cx="4392488" cy="769441"/>
          </a:xfrm>
        </p:spPr>
        <p:txBody>
          <a:bodyPr wrap="square">
            <a:spAutoFit/>
          </a:bodyPr>
          <a:lstStyle/>
          <a:p>
            <a:pPr algn="l"/>
            <a:r>
              <a:rPr lang="de-CH" altLang="de-DE" sz="4400" dirty="0">
                <a:solidFill>
                  <a:schemeClr val="tx1"/>
                </a:solidFill>
                <a:effectLst/>
                <a:latin typeface="Univers LT Std 47 Cn Lt" pitchFamily="34" charset="0"/>
              </a:rPr>
              <a:t>„Einen Propheten?“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77976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60648"/>
            <a:ext cx="8784976" cy="769441"/>
          </a:xfrm>
        </p:spPr>
        <p:txBody>
          <a:bodyPr wrap="square">
            <a:spAutoFit/>
          </a:bodyPr>
          <a:lstStyle/>
          <a:p>
            <a:pPr algn="l"/>
            <a:r>
              <a:rPr lang="de-DE" altLang="de-DE" sz="4400" dirty="0" smtClean="0">
                <a:solidFill>
                  <a:schemeClr val="tx1"/>
                </a:solidFill>
                <a:effectLst/>
                <a:latin typeface="Univers LT Std 47 Cn Lt" pitchFamily="34" charset="0"/>
              </a:rPr>
              <a:t>I. </a:t>
            </a:r>
            <a:r>
              <a:rPr lang="de-CH" altLang="de-DE" sz="4400" dirty="0">
                <a:solidFill>
                  <a:schemeClr val="tx1"/>
                </a:solidFill>
                <a:effectLst/>
                <a:latin typeface="Univers LT Std 47 Cn Lt" pitchFamily="34" charset="0"/>
              </a:rPr>
              <a:t>Johannes ist verunsichert und irritiert</a:t>
            </a:r>
            <a:r>
              <a:rPr lang="de-DE" altLang="de-DE" sz="4400" dirty="0" smtClean="0">
                <a:solidFill>
                  <a:schemeClr val="tx1"/>
                </a:solidFill>
                <a:effectLst/>
                <a:latin typeface="Univers LT Std 47 Cn Lt" pitchFamily="34" charset="0"/>
              </a:rPr>
              <a:t> </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7,26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860032" y="2075364"/>
            <a:ext cx="4248472" cy="1569660"/>
          </a:xfrm>
        </p:spPr>
        <p:txBody>
          <a:bodyPr wrap="square">
            <a:spAutoFit/>
          </a:bodyPr>
          <a:lstStyle/>
          <a:p>
            <a:pPr algn="l"/>
            <a:r>
              <a:rPr lang="de-CH" altLang="de-DE" sz="3200" dirty="0">
                <a:solidFill>
                  <a:schemeClr val="tx1"/>
                </a:solidFill>
                <a:effectLst/>
                <a:latin typeface="Univers LT Std 47 Cn Lt" pitchFamily="34" charset="0"/>
              </a:rPr>
              <a:t>„Ja, ich sage euch: Ihr habt einen Propheten gesehen, und noch mehr als das.“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849184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7,27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707904" y="2098591"/>
            <a:ext cx="5400600" cy="2554545"/>
          </a:xfrm>
        </p:spPr>
        <p:txBody>
          <a:bodyPr wrap="square">
            <a:spAutoFit/>
          </a:bodyPr>
          <a:lstStyle/>
          <a:p>
            <a:pPr algn="l"/>
            <a:r>
              <a:rPr lang="de-CH" altLang="de-DE" sz="3200" dirty="0">
                <a:solidFill>
                  <a:schemeClr val="tx1"/>
                </a:solidFill>
                <a:effectLst/>
                <a:latin typeface="Univers LT Std 47 Cn Lt" pitchFamily="34" charset="0"/>
              </a:rPr>
              <a:t>„Johannes ist der, über den es in der Schrift </a:t>
            </a:r>
            <a:r>
              <a:rPr lang="de-CH" altLang="de-DE" sz="1400" dirty="0">
                <a:solidFill>
                  <a:schemeClr val="tx1"/>
                </a:solidFill>
                <a:effectLst/>
                <a:latin typeface="Univers LT Std 47 Cn Lt" pitchFamily="34" charset="0"/>
              </a:rPr>
              <a:t>(</a:t>
            </a:r>
            <a:r>
              <a:rPr lang="de-CH" altLang="de-DE" sz="1400" dirty="0" err="1">
                <a:solidFill>
                  <a:schemeClr val="tx1"/>
                </a:solidFill>
                <a:effectLst/>
                <a:latin typeface="Univers LT Std 47 Cn Lt" pitchFamily="34" charset="0"/>
              </a:rPr>
              <a:t>Maleachi</a:t>
            </a:r>
            <a:r>
              <a:rPr lang="de-CH" altLang="de-DE" sz="1400" dirty="0">
                <a:solidFill>
                  <a:schemeClr val="tx1"/>
                </a:solidFill>
                <a:effectLst/>
                <a:latin typeface="Univers LT Std 47 Cn Lt" pitchFamily="34" charset="0"/>
              </a:rPr>
              <a:t> 3,1) </a:t>
            </a:r>
            <a:r>
              <a:rPr lang="de-CH" altLang="de-DE" sz="3200" dirty="0">
                <a:solidFill>
                  <a:schemeClr val="tx1"/>
                </a:solidFill>
                <a:effectLst/>
                <a:latin typeface="Univers LT Std 47 Cn Lt" pitchFamily="34" charset="0"/>
              </a:rPr>
              <a:t>heisst: ‚Ich sende meinen Boten vor dir her; er </a:t>
            </a:r>
            <a:r>
              <a:rPr lang="de-CH" altLang="de-DE" sz="3200" dirty="0" smtClean="0">
                <a:solidFill>
                  <a:schemeClr val="tx1"/>
                </a:solidFill>
                <a:effectLst/>
                <a:latin typeface="Univers LT Std 47 Cn Lt" pitchFamily="34" charset="0"/>
              </a:rPr>
              <a:t>wird</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dir </a:t>
            </a:r>
            <a:r>
              <a:rPr lang="de-CH" altLang="de-DE" sz="3200" dirty="0">
                <a:solidFill>
                  <a:schemeClr val="tx1"/>
                </a:solidFill>
                <a:effectLst/>
                <a:latin typeface="Univers LT Std 47 Cn Lt" pitchFamily="34" charset="0"/>
              </a:rPr>
              <a:t>vorangehen und dein Wegbereiter sein.‘“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211655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7,28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203848" y="2098591"/>
            <a:ext cx="5904656" cy="2554545"/>
          </a:xfrm>
        </p:spPr>
        <p:txBody>
          <a:bodyPr wrap="square">
            <a:spAutoFit/>
          </a:bodyPr>
          <a:lstStyle/>
          <a:p>
            <a:pPr algn="l"/>
            <a:r>
              <a:rPr lang="de-CH" altLang="de-DE" sz="3200" dirty="0">
                <a:solidFill>
                  <a:schemeClr val="tx1"/>
                </a:solidFill>
                <a:effectLst/>
                <a:latin typeface="Univers LT Std 47 Cn Lt" pitchFamily="34" charset="0"/>
              </a:rPr>
              <a:t>„Ich sage euch: Unter allen Menschen, die je geboren wurden, gibt es keinen Grösseren als Johannes; und doch ist selbst der Geringste im Reich Gottes grösser als er.“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894206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1,15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427984" y="2003356"/>
            <a:ext cx="4680520" cy="1569660"/>
          </a:xfrm>
        </p:spPr>
        <p:txBody>
          <a:bodyPr wrap="square">
            <a:spAutoFit/>
          </a:bodyPr>
          <a:lstStyle/>
          <a:p>
            <a:pPr algn="l"/>
            <a:r>
              <a:rPr lang="de-CH" altLang="de-DE" sz="3200" dirty="0">
                <a:solidFill>
                  <a:schemeClr val="tx1"/>
                </a:solidFill>
                <a:effectLst/>
                <a:latin typeface="Univers LT Std 47 Cn Lt" pitchFamily="34" charset="0"/>
              </a:rPr>
              <a:t>„Schon im Mutterleib wird er mit dem Heiligen Geist erfüllt sein.“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134163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7,28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148064" y="2060848"/>
            <a:ext cx="3816424" cy="1569660"/>
          </a:xfrm>
        </p:spPr>
        <p:txBody>
          <a:bodyPr wrap="square">
            <a:spAutoFit/>
          </a:bodyPr>
          <a:lstStyle/>
          <a:p>
            <a:pPr algn="l"/>
            <a:r>
              <a:rPr lang="de-CH" altLang="de-DE" sz="3200" dirty="0">
                <a:solidFill>
                  <a:schemeClr val="tx1"/>
                </a:solidFill>
                <a:effectLst/>
                <a:latin typeface="Univers LT Std 47 Cn Lt" pitchFamily="34" charset="0"/>
              </a:rPr>
              <a:t>„Der Geringste im Reich Gottes wird grösser als Johannes sein.“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725405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262389"/>
            <a:ext cx="8712968" cy="646331"/>
          </a:xfrm>
        </p:spPr>
        <p:txBody>
          <a:bodyPr wrap="square">
            <a:spAutoFit/>
          </a:bodyPr>
          <a:lstStyle/>
          <a:p>
            <a:pPr algn="l"/>
            <a:r>
              <a:rPr lang="de-DE" altLang="de-DE" sz="3600" dirty="0" smtClean="0">
                <a:solidFill>
                  <a:schemeClr val="tx1"/>
                </a:solidFill>
                <a:effectLst/>
                <a:latin typeface="Univers LT Std 47 Cn Lt" pitchFamily="34" charset="0"/>
              </a:rPr>
              <a:t>III. </a:t>
            </a:r>
            <a:r>
              <a:rPr lang="de-CH" altLang="de-DE" sz="3600" dirty="0" smtClean="0">
                <a:solidFill>
                  <a:schemeClr val="tx1"/>
                </a:solidFill>
                <a:effectLst/>
                <a:latin typeface="Univers LT Std 47 Cn Lt" pitchFamily="34" charset="0"/>
              </a:rPr>
              <a:t>Die </a:t>
            </a:r>
            <a:r>
              <a:rPr lang="de-CH" altLang="de-DE" sz="3600" dirty="0">
                <a:solidFill>
                  <a:schemeClr val="tx1"/>
                </a:solidFill>
                <a:effectLst/>
                <a:latin typeface="Univers LT Std 47 Cn Lt" pitchFamily="34" charset="0"/>
              </a:rPr>
              <a:t>Juden verachten Gottes Entgegenkommen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674643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7,29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779912" y="2132856"/>
            <a:ext cx="5256584" cy="2554545"/>
          </a:xfrm>
        </p:spPr>
        <p:txBody>
          <a:bodyPr wrap="square">
            <a:spAutoFit/>
          </a:bodyPr>
          <a:lstStyle/>
          <a:p>
            <a:pPr algn="l"/>
            <a:r>
              <a:rPr lang="de-CH" altLang="de-DE" sz="3200" dirty="0">
                <a:solidFill>
                  <a:schemeClr val="tx1"/>
                </a:solidFill>
                <a:effectLst/>
                <a:latin typeface="Univers LT Std 47 Cn Lt" pitchFamily="34" charset="0"/>
              </a:rPr>
              <a:t>„Alle, die Johannes zuhörten – das ganze Volk und sogar die Zolleinnehmer -, gaben Gott in seinem Urteil Recht; sie haben sich von Johannes taufen lassen.“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315112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7,30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355976" y="2060848"/>
            <a:ext cx="4680520" cy="2554545"/>
          </a:xfrm>
        </p:spPr>
        <p:txBody>
          <a:bodyPr wrap="square">
            <a:spAutoFit/>
          </a:bodyPr>
          <a:lstStyle/>
          <a:p>
            <a:pPr algn="l"/>
            <a:r>
              <a:rPr lang="de-CH" altLang="de-DE" sz="3200" dirty="0">
                <a:solidFill>
                  <a:schemeClr val="tx1"/>
                </a:solidFill>
                <a:effectLst/>
                <a:latin typeface="Univers LT Std 47 Cn Lt" pitchFamily="34" charset="0"/>
              </a:rPr>
              <a:t>„Die Pharisäer und die Gesetzeslehrer machten den Plan zunichte, den Gott für sie hatte; sie haben sich nicht von Johannes taufen lassen.“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475499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7,31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499992" y="2132856"/>
            <a:ext cx="4536504" cy="2062103"/>
          </a:xfrm>
        </p:spPr>
        <p:txBody>
          <a:bodyPr wrap="square">
            <a:spAutoFit/>
          </a:bodyPr>
          <a:lstStyle/>
          <a:p>
            <a:pPr algn="l"/>
            <a:r>
              <a:rPr lang="de-CH" altLang="de-DE" sz="3200" dirty="0">
                <a:solidFill>
                  <a:schemeClr val="tx1"/>
                </a:solidFill>
                <a:effectLst/>
                <a:latin typeface="Univers LT Std 47 Cn Lt" pitchFamily="34" charset="0"/>
              </a:rPr>
              <a:t>„Mit wem soll ich also die Menschen dieser Generation vergleichen? Welches Bild trifft auf sie zu?“</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178872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7,32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2132856"/>
            <a:ext cx="6048672" cy="3539430"/>
          </a:xfrm>
        </p:spPr>
        <p:txBody>
          <a:bodyPr wrap="square">
            <a:spAutoFit/>
          </a:bodyPr>
          <a:lstStyle/>
          <a:p>
            <a:pPr algn="l"/>
            <a:r>
              <a:rPr lang="de-CH" altLang="de-DE" sz="3200" dirty="0">
                <a:solidFill>
                  <a:schemeClr val="tx1"/>
                </a:solidFill>
                <a:effectLst/>
                <a:latin typeface="Univers LT Std 47 Cn Lt" pitchFamily="34" charset="0"/>
              </a:rPr>
              <a:t>„Sie sind wie Kinder, die auf dem Marktplatz sitzen und einander zurufen: ‚Wir haben euch auf der Flöte lustige Lieder gespielt, und ihr habt nicht getanzt; wir haben Klagelieder angestimmt, und ihr habt nicht geweint.‘“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2481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3,19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923928" y="2060848"/>
            <a:ext cx="5112568" cy="3539430"/>
          </a:xfrm>
        </p:spPr>
        <p:txBody>
          <a:bodyPr wrap="square">
            <a:spAutoFit/>
          </a:bodyPr>
          <a:lstStyle/>
          <a:p>
            <a:pPr algn="l"/>
            <a:r>
              <a:rPr lang="de-CH" altLang="de-DE" sz="3200" dirty="0">
                <a:solidFill>
                  <a:schemeClr val="tx1"/>
                </a:solidFill>
                <a:effectLst/>
                <a:latin typeface="Univers LT Std 47 Cn Lt" pitchFamily="34" charset="0"/>
              </a:rPr>
              <a:t> „Johannes wies den Tetrarchen Herodes zurecht, weil </a:t>
            </a:r>
            <a:r>
              <a:rPr lang="de-CH" altLang="de-DE" sz="3200" dirty="0" smtClean="0">
                <a:solidFill>
                  <a:schemeClr val="tx1"/>
                </a:solidFill>
                <a:effectLst/>
                <a:latin typeface="Univers LT Std 47 Cn Lt" pitchFamily="34" charset="0"/>
              </a:rPr>
              <a:t>dieser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dem </a:t>
            </a:r>
            <a:r>
              <a:rPr lang="de-CH" altLang="de-DE" sz="3200" dirty="0">
                <a:solidFill>
                  <a:schemeClr val="tx1"/>
                </a:solidFill>
                <a:effectLst/>
                <a:latin typeface="Univers LT Std 47 Cn Lt" pitchFamily="34" charset="0"/>
              </a:rPr>
              <a:t>eigenen Bruder dessen Frau Herodias weggenommen hatte. Johannes hielt ihm </a:t>
            </a:r>
            <a:r>
              <a:rPr lang="de-CH" altLang="de-DE" sz="3200" dirty="0" smtClean="0">
                <a:solidFill>
                  <a:schemeClr val="tx1"/>
                </a:solidFill>
                <a:effectLst/>
                <a:latin typeface="Univers LT Std 47 Cn Lt" pitchFamily="34" charset="0"/>
              </a:rPr>
              <a:t>ausserdem</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all </a:t>
            </a:r>
            <a:r>
              <a:rPr lang="de-CH" altLang="de-DE" sz="3200" dirty="0">
                <a:solidFill>
                  <a:schemeClr val="tx1"/>
                </a:solidFill>
                <a:effectLst/>
                <a:latin typeface="Univers LT Std 47 Cn Lt" pitchFamily="34" charset="0"/>
              </a:rPr>
              <a:t>das Böse vor, das er </a:t>
            </a:r>
            <a:r>
              <a:rPr lang="de-CH" altLang="de-DE" sz="3200" dirty="0" smtClean="0">
                <a:solidFill>
                  <a:schemeClr val="tx1"/>
                </a:solidFill>
                <a:effectLst/>
                <a:latin typeface="Univers LT Std 47 Cn Lt" pitchFamily="34" charset="0"/>
              </a:rPr>
              <a:t>sonst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noch </a:t>
            </a:r>
            <a:r>
              <a:rPr lang="de-CH" altLang="de-DE" sz="3200" dirty="0">
                <a:solidFill>
                  <a:schemeClr val="tx1"/>
                </a:solidFill>
                <a:effectLst/>
                <a:latin typeface="Univers LT Std 47 Cn Lt" pitchFamily="34" charset="0"/>
              </a:rPr>
              <a:t>getan hatte.“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33216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7,33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347864" y="2204864"/>
            <a:ext cx="5688632" cy="2554545"/>
          </a:xfrm>
        </p:spPr>
        <p:txBody>
          <a:bodyPr wrap="square">
            <a:spAutoFit/>
          </a:bodyPr>
          <a:lstStyle/>
          <a:p>
            <a:pPr algn="l"/>
            <a:r>
              <a:rPr lang="de-CH" altLang="de-DE" sz="3200" dirty="0">
                <a:solidFill>
                  <a:schemeClr val="tx1"/>
                </a:solidFill>
                <a:effectLst/>
                <a:latin typeface="Univers LT Std 47 Cn Lt" pitchFamily="34" charset="0"/>
              </a:rPr>
              <a:t>„Johannes der Täufer ist gekommen, hat gefastet und keinen Wein getrunken, und schon habt </a:t>
            </a:r>
            <a:r>
              <a:rPr lang="de-CH" altLang="de-DE" sz="3200" dirty="0" smtClean="0">
                <a:solidFill>
                  <a:schemeClr val="tx1"/>
                </a:solidFill>
                <a:effectLst/>
                <a:latin typeface="Univers LT Std 47 Cn Lt" pitchFamily="34" charset="0"/>
              </a:rPr>
              <a:t>ihr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gesagt</a:t>
            </a:r>
            <a:r>
              <a:rPr lang="de-CH" altLang="de-DE" sz="3200" dirty="0">
                <a:solidFill>
                  <a:schemeClr val="tx1"/>
                </a:solidFill>
                <a:effectLst/>
                <a:latin typeface="Univers LT Std 47 Cn Lt" pitchFamily="34" charset="0"/>
              </a:rPr>
              <a:t>: ‚Er ist von einem </a:t>
            </a:r>
            <a:r>
              <a:rPr lang="de-CH" altLang="de-DE" sz="3200" dirty="0" smtClean="0">
                <a:solidFill>
                  <a:schemeClr val="tx1"/>
                </a:solidFill>
                <a:effectLst/>
                <a:latin typeface="Univers LT Std 47 Cn Lt" pitchFamily="34" charset="0"/>
              </a:rPr>
              <a:t>bösen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Geist </a:t>
            </a:r>
            <a:r>
              <a:rPr lang="de-CH" altLang="de-DE" sz="3200" dirty="0">
                <a:solidFill>
                  <a:schemeClr val="tx1"/>
                </a:solidFill>
                <a:effectLst/>
                <a:latin typeface="Univers LT Std 47 Cn Lt" pitchFamily="34" charset="0"/>
              </a:rPr>
              <a:t>besessen.‘“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247010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7,34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491880" y="2060848"/>
            <a:ext cx="5616624" cy="2554545"/>
          </a:xfrm>
        </p:spPr>
        <p:txBody>
          <a:bodyPr wrap="square">
            <a:spAutoFit/>
          </a:bodyPr>
          <a:lstStyle/>
          <a:p>
            <a:pPr algn="l"/>
            <a:r>
              <a:rPr lang="de-CH" altLang="de-DE" sz="3200" dirty="0">
                <a:solidFill>
                  <a:schemeClr val="tx1"/>
                </a:solidFill>
                <a:effectLst/>
                <a:latin typeface="Univers LT Std 47 Cn Lt" pitchFamily="34" charset="0"/>
              </a:rPr>
              <a:t>Der Menschensohn ist gekommen, isst und trinkt wie jedermann, </a:t>
            </a:r>
            <a:r>
              <a:rPr lang="de-CH" altLang="de-DE" sz="3200" dirty="0" smtClean="0">
                <a:solidFill>
                  <a:schemeClr val="tx1"/>
                </a:solidFill>
                <a:effectLst/>
                <a:latin typeface="Univers LT Std 47 Cn Lt" pitchFamily="34" charset="0"/>
              </a:rPr>
              <a:t>und</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da </a:t>
            </a:r>
            <a:r>
              <a:rPr lang="de-CH" altLang="de-DE" sz="3200" dirty="0">
                <a:solidFill>
                  <a:schemeClr val="tx1"/>
                </a:solidFill>
                <a:effectLst/>
                <a:latin typeface="Univers LT Std 47 Cn Lt" pitchFamily="34" charset="0"/>
              </a:rPr>
              <a:t>sagt ihr: „Was für ein Schlemmer und Säufer, dieser Freund der Zolleinnehmer und Sünder!“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646049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499992" y="1988840"/>
            <a:ext cx="4392488" cy="1569660"/>
          </a:xfrm>
        </p:spPr>
        <p:txBody>
          <a:bodyPr wrap="square">
            <a:spAutoFit/>
          </a:bodyPr>
          <a:lstStyle/>
          <a:p>
            <a:pPr algn="l"/>
            <a:r>
              <a:rPr lang="de-CH" altLang="de-DE" sz="3200" dirty="0">
                <a:solidFill>
                  <a:schemeClr val="tx1"/>
                </a:solidFill>
                <a:effectLst/>
                <a:latin typeface="Univers LT Std 47 Cn Lt" pitchFamily="34" charset="0"/>
              </a:rPr>
              <a:t>„Jesus kam zu seinem Volk, aber sein Volk wollte nichts von ihm wissen.“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360977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7,35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635896" y="2132856"/>
            <a:ext cx="5328592" cy="1569660"/>
          </a:xfrm>
        </p:spPr>
        <p:txBody>
          <a:bodyPr wrap="square">
            <a:spAutoFit/>
          </a:bodyPr>
          <a:lstStyle/>
          <a:p>
            <a:pPr algn="l"/>
            <a:r>
              <a:rPr lang="de-CH" altLang="de-DE" sz="3200" dirty="0">
                <a:solidFill>
                  <a:schemeClr val="tx1"/>
                </a:solidFill>
                <a:effectLst/>
                <a:latin typeface="Univers LT Std 47 Cn Lt" pitchFamily="34" charset="0"/>
              </a:rPr>
              <a:t>„Und doch hat die Weisheit Gottes Recht; das zeigt sich an all denen, die sie angenommen haben.“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65543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860032" y="2060848"/>
            <a:ext cx="4104456" cy="2554545"/>
          </a:xfrm>
        </p:spPr>
        <p:txBody>
          <a:bodyPr wrap="square">
            <a:spAutoFit/>
          </a:bodyPr>
          <a:lstStyle/>
          <a:p>
            <a:pPr algn="l"/>
            <a:r>
              <a:rPr lang="de-CH" altLang="de-DE" sz="3200" dirty="0">
                <a:solidFill>
                  <a:schemeClr val="tx1"/>
                </a:solidFill>
                <a:effectLst/>
                <a:latin typeface="Univers LT Std 47 Cn Lt" pitchFamily="34" charset="0"/>
              </a:rPr>
              <a:t>„All denen jedoch, die ihn aufnahmen und an seinen Namen glaubten, gab er das Recht, Gottes Kinder zu werden.“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898463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95536" y="2060848"/>
            <a:ext cx="8568952" cy="1107996"/>
          </a:xfrm>
        </p:spPr>
        <p:txBody>
          <a:bodyPr wrap="square">
            <a:spAutoFit/>
          </a:bodyPr>
          <a:lstStyle/>
          <a:p>
            <a:pPr algn="r"/>
            <a:r>
              <a:rPr lang="de-DE" altLang="de-DE" sz="6600" dirty="0" smtClean="0">
                <a:solidFill>
                  <a:schemeClr val="tx1"/>
                </a:solidFill>
                <a:effectLst/>
                <a:latin typeface="Univers LT Std 47 Cn Lt" pitchFamily="34" charset="0"/>
              </a:rPr>
              <a:t>Schlussgedanke</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7,23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076056" y="1988840"/>
            <a:ext cx="3960440" cy="1569660"/>
          </a:xfrm>
        </p:spPr>
        <p:txBody>
          <a:bodyPr wrap="square">
            <a:spAutoFit/>
          </a:bodyPr>
          <a:lstStyle/>
          <a:p>
            <a:pPr algn="l"/>
            <a:r>
              <a:rPr lang="de-CH" altLang="de-DE" sz="3200" dirty="0">
                <a:solidFill>
                  <a:schemeClr val="tx1"/>
                </a:solidFill>
                <a:effectLst/>
                <a:latin typeface="Univers LT Std 47 Cn Lt" pitchFamily="34" charset="0"/>
              </a:rPr>
              <a:t>„Glücklich zu preisen ist, wer nicht an mir Anstoss nimmt.“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440530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Jesaja 55,8-9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205411" y="2204864"/>
            <a:ext cx="5904656" cy="3539430"/>
          </a:xfrm>
        </p:spPr>
        <p:txBody>
          <a:bodyPr wrap="square">
            <a:spAutoFit/>
          </a:bodyPr>
          <a:lstStyle/>
          <a:p>
            <a:pPr algn="l"/>
            <a:r>
              <a:rPr lang="de-CH" altLang="de-DE" sz="3200" dirty="0">
                <a:solidFill>
                  <a:schemeClr val="tx1"/>
                </a:solidFill>
                <a:effectLst/>
                <a:latin typeface="Univers LT Std 47 Cn Lt" pitchFamily="34" charset="0"/>
              </a:rPr>
              <a:t>„Meine Gedanken sind nicht eure Gedanken, und eure Wege sind nicht meine Wege, spricht der Herr, sondern so viel der Himmel höher ist als die Erde, so sind auch meine Wege höher als eure Wege und meine Gedanken als eure Gedanken.“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57467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633829" y="532468"/>
            <a:ext cx="4480999" cy="830997"/>
          </a:xfrm>
        </p:spPr>
        <p:txBody>
          <a:bodyPr wrap="square">
            <a:spAutoFit/>
          </a:bodyPr>
          <a:lstStyle/>
          <a:p>
            <a:pPr algn="l"/>
            <a:r>
              <a:rPr lang="de-CH" altLang="de-DE" sz="4800" dirty="0" smtClean="0">
                <a:solidFill>
                  <a:schemeClr val="tx1"/>
                </a:solidFill>
                <a:effectLst/>
                <a:latin typeface="Univers LT Std 47 Cn Lt" pitchFamily="34" charset="0"/>
              </a:rPr>
              <a:t>Festung </a:t>
            </a:r>
            <a:r>
              <a:rPr lang="de-CH" altLang="de-DE" sz="4800" dirty="0" err="1" smtClean="0">
                <a:solidFill>
                  <a:schemeClr val="tx1"/>
                </a:solidFill>
                <a:effectLst/>
                <a:latin typeface="Univers LT Std 47 Cn Lt" pitchFamily="34" charset="0"/>
              </a:rPr>
              <a:t>Machärus</a:t>
            </a:r>
            <a:endParaRPr lang="de-DE" altLang="de-DE" sz="4800" dirty="0">
              <a:solidFill>
                <a:schemeClr val="tx1"/>
              </a:solidFill>
              <a:effectLst/>
              <a:latin typeface="Univers LT Std 47 Cn Lt" pitchFamily="34" charset="0"/>
            </a:endParaRPr>
          </a:p>
        </p:txBody>
      </p:sp>
      <p:sp>
        <p:nvSpPr>
          <p:cNvPr id="5" name="Rectangle 2"/>
          <p:cNvSpPr txBox="1">
            <a:spLocks noChangeArrowheads="1"/>
          </p:cNvSpPr>
          <p:nvPr/>
        </p:nvSpPr>
        <p:spPr bwMode="auto">
          <a:xfrm>
            <a:off x="4604658" y="4326195"/>
            <a:ext cx="446834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2400" kern="0" dirty="0" smtClean="0">
                <a:solidFill>
                  <a:schemeClr val="tx1"/>
                </a:solidFill>
                <a:effectLst/>
                <a:latin typeface="Univers LT Std 47 Cn Lt" pitchFamily="34" charset="0"/>
              </a:rPr>
              <a:t>Josephus Flavius,</a:t>
            </a:r>
          </a:p>
          <a:p>
            <a:pPr algn="r"/>
            <a:r>
              <a:rPr lang="de-CH" altLang="de-DE" sz="2400" kern="0" dirty="0" smtClean="0">
                <a:solidFill>
                  <a:schemeClr val="tx1"/>
                </a:solidFill>
                <a:effectLst/>
                <a:latin typeface="Univers LT Std 47 Cn Lt" pitchFamily="34" charset="0"/>
              </a:rPr>
              <a:t>Jüdische Altertümer, XVIII,5,9</a:t>
            </a:r>
            <a:endParaRPr lang="de-DE" altLang="de-DE" sz="2400" kern="0" dirty="0">
              <a:solidFill>
                <a:schemeClr val="tx1"/>
              </a:solidFill>
              <a:effectLst/>
              <a:latin typeface="Univers LT Std 47 Cn Lt" pitchFamily="34" charset="0"/>
            </a:endParaRPr>
          </a:p>
        </p:txBody>
      </p:sp>
      <p:cxnSp>
        <p:nvCxnSpPr>
          <p:cNvPr id="7" name="Gerade Verbindung mit Pfeil 6"/>
          <p:cNvCxnSpPr/>
          <p:nvPr/>
        </p:nvCxnSpPr>
        <p:spPr>
          <a:xfrm flipH="1">
            <a:off x="2483768" y="1268760"/>
            <a:ext cx="2376264" cy="273630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
          <p:cNvSpPr txBox="1">
            <a:spLocks noChangeArrowheads="1"/>
          </p:cNvSpPr>
          <p:nvPr/>
        </p:nvSpPr>
        <p:spPr bwMode="auto">
          <a:xfrm>
            <a:off x="-1" y="5264913"/>
            <a:ext cx="446834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1400" kern="0" dirty="0" smtClean="0">
                <a:solidFill>
                  <a:schemeClr val="tx1"/>
                </a:solidFill>
                <a:effectLst/>
                <a:latin typeface="Univers LT Std 47 Cn Lt" pitchFamily="34" charset="0"/>
              </a:rPr>
              <a:t>Quelle: Wikipedia</a:t>
            </a:r>
            <a:endParaRPr lang="de-DE" altLang="de-DE" sz="14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47392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7,19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211960" y="2204864"/>
            <a:ext cx="4680520" cy="1569660"/>
          </a:xfrm>
        </p:spPr>
        <p:txBody>
          <a:bodyPr wrap="square">
            <a:spAutoFit/>
          </a:bodyPr>
          <a:lstStyle/>
          <a:p>
            <a:pPr algn="l"/>
            <a:r>
              <a:rPr lang="de-CH" altLang="de-DE" sz="3200" dirty="0">
                <a:solidFill>
                  <a:schemeClr val="tx1"/>
                </a:solidFill>
                <a:effectLst/>
                <a:latin typeface="Univers LT Std 47 Cn Lt" pitchFamily="34" charset="0"/>
              </a:rPr>
              <a:t>„Bist du der, der kommen soll, oder müssen wir auf einen anderen warten?“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75325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211960" y="2060848"/>
            <a:ext cx="4680520" cy="1569660"/>
          </a:xfrm>
        </p:spPr>
        <p:txBody>
          <a:bodyPr wrap="square">
            <a:spAutoFit/>
          </a:bodyPr>
          <a:lstStyle/>
          <a:p>
            <a:pPr algn="l"/>
            <a:r>
              <a:rPr lang="de-CH" altLang="de-DE" sz="3200" dirty="0">
                <a:solidFill>
                  <a:schemeClr val="tx1"/>
                </a:solidFill>
                <a:effectLst/>
                <a:latin typeface="Univers LT Std 47 Cn Lt" pitchFamily="34" charset="0"/>
              </a:rPr>
              <a:t>„Seht, hier ist das Opferlamm Gottes, das die Sünde der ganzen Welt wegnimmt!“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04060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1.Könige 19,4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16016" y="1988840"/>
            <a:ext cx="4176464" cy="2062103"/>
          </a:xfrm>
        </p:spPr>
        <p:txBody>
          <a:bodyPr wrap="square">
            <a:spAutoFit/>
          </a:bodyPr>
          <a:lstStyle/>
          <a:p>
            <a:pPr algn="l"/>
            <a:r>
              <a:rPr lang="de-CH" altLang="de-DE" sz="3200" dirty="0">
                <a:solidFill>
                  <a:schemeClr val="tx1"/>
                </a:solidFill>
                <a:effectLst/>
                <a:latin typeface="Univers LT Std 47 Cn Lt" pitchFamily="34" charset="0"/>
              </a:rPr>
              <a:t>„Herr, ich kann nicht mehr. Lass mich sterben! Ich bin nicht besser als meine Vorfahren.“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27629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7,20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427984" y="1988840"/>
            <a:ext cx="4680520" cy="2554545"/>
          </a:xfrm>
        </p:spPr>
        <p:txBody>
          <a:bodyPr wrap="square">
            <a:spAutoFit/>
          </a:bodyPr>
          <a:lstStyle/>
          <a:p>
            <a:pPr algn="l"/>
            <a:r>
              <a:rPr lang="de-CH" altLang="de-DE" sz="3200" dirty="0">
                <a:solidFill>
                  <a:schemeClr val="tx1"/>
                </a:solidFill>
                <a:effectLst/>
                <a:latin typeface="Univers LT Std 47 Cn Lt" pitchFamily="34" charset="0"/>
              </a:rPr>
              <a:t>„Johannes der Täufer hat uns zu dir geschickt und lässt dich fragen: ‚Bist du der, der kommen soll, oder müssen wir auf einen anderen warten?‘“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84572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7,22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779912" y="2060848"/>
            <a:ext cx="5256584" cy="3539430"/>
          </a:xfrm>
        </p:spPr>
        <p:txBody>
          <a:bodyPr wrap="square">
            <a:spAutoFit/>
          </a:bodyPr>
          <a:lstStyle/>
          <a:p>
            <a:pPr algn="l"/>
            <a:r>
              <a:rPr lang="de-CH" altLang="de-DE" sz="3200" dirty="0">
                <a:solidFill>
                  <a:schemeClr val="tx1"/>
                </a:solidFill>
                <a:effectLst/>
                <a:latin typeface="Univers LT Std 47 Cn Lt" pitchFamily="34" charset="0"/>
              </a:rPr>
              <a:t>„Geht zu Johannes und berichtet ihm, was ihr gesehen und gehört habt: Blinde sehen, Lahme gehen, Aussätzige werden geheilt, Taube hören, Tote werden auferweckt, und den Armen wird Gottes gute Botschaft verkündet.“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43443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824</Words>
  <Application>Microsoft Office PowerPoint</Application>
  <PresentationFormat>Bildschirmpräsentation (4:3)</PresentationFormat>
  <Paragraphs>110</Paragraphs>
  <Slides>37</Slides>
  <Notes>37</Notes>
  <HiddenSlides>0</HiddenSlides>
  <MMClips>0</MMClips>
  <ScaleCrop>false</ScaleCrop>
  <HeadingPairs>
    <vt:vector size="4" baseType="variant">
      <vt:variant>
        <vt:lpstr>Design</vt:lpstr>
      </vt:variant>
      <vt:variant>
        <vt:i4>1</vt:i4>
      </vt:variant>
      <vt:variant>
        <vt:lpstr>Folientitel</vt:lpstr>
      </vt:variant>
      <vt:variant>
        <vt:i4>37</vt:i4>
      </vt:variant>
    </vt:vector>
  </HeadingPairs>
  <TitlesOfParts>
    <vt:vector size="38" baseType="lpstr">
      <vt:lpstr>Designvorlage 'Berggipfel'</vt:lpstr>
      <vt:lpstr>Johannes – in seinen dunkelsten Stunden</vt:lpstr>
      <vt:lpstr>I. Johannes ist verunsichert und irritiert </vt:lpstr>
      <vt:lpstr> „Johannes wies den Tetrarchen Herodes zurecht, weil dieser dem eigenen Bruder dessen Frau Herodias weggenommen hatte. Johannes hielt ihm ausserdem all das Böse vor, das er sonst noch getan hatte.“</vt:lpstr>
      <vt:lpstr>Festung Machärus</vt:lpstr>
      <vt:lpstr>„Bist du der, der kommen soll, oder müssen wir auf einen anderen warten?“</vt:lpstr>
      <vt:lpstr>„Seht, hier ist das Opferlamm Gottes, das die Sünde der ganzen Welt wegnimmt!“</vt:lpstr>
      <vt:lpstr>„Herr, ich kann nicht mehr. Lass mich sterben! Ich bin nicht besser als meine Vorfahren.“</vt:lpstr>
      <vt:lpstr>„Johannes der Täufer hat uns zu dir geschickt und lässt dich fragen: ‚Bist du der, der kommen soll, oder müssen wir auf einen anderen warten?‘“</vt:lpstr>
      <vt:lpstr>„Geht zu Johannes und berichtet ihm, was ihr gesehen und gehört habt: Blinde sehen, Lahme gehen, Aussätzige werden geheilt, Taube hören, Tote werden auferweckt, und den Armen wird Gottes gute Botschaft verkündet.“</vt:lpstr>
      <vt:lpstr>„Die Augen der Blinden werden aufgetan und die Ohren der Tauben geöffnet werden.  Die Lahmen werden springen wie ein Hirsch, und die Zunge der Stummen wird frohlocken.“</vt:lpstr>
      <vt:lpstr>„Glücklich zu preisen ist, wer nicht an mir Anstoss nimmt.“</vt:lpstr>
      <vt:lpstr>„Wie unerschöpflich ist Gottes Reichtum! Wie tief ist seine Weisheit, wie unermesslich sein Wissen! Wie unergründlich sind seine Entscheidungen, wie unerforschlich seine Wege!“</vt:lpstr>
      <vt:lpstr>„Dennoch bleibe ich stets an dir; denn du hältst mich bei meiner rechten Hand. Wenn mir gleich Leib und Seele verschmachtet, so bist du doch, Gott, allezeit meines Herzens Trost und mein Teil.“</vt:lpstr>
      <vt:lpstr>II. Jesus stellt sich ganz und gar zu Johannes</vt:lpstr>
      <vt:lpstr>„Was wolltet ihr euch eigentlich ansehen, als ihr zu Johannes in die Wüste hinausgingt? Ein Schilfrohr, das sich im Wind hin- und herbewegt?“</vt:lpstr>
      <vt:lpstr>„Was wolltet ihr denn sonst dort draussen sehen? Einen Mann in feiner Kleidung?“</vt:lpstr>
      <vt:lpstr>„Ihr wisst doch: Leute, die vornehme Kleider tragen und im Überfluss leben, sind in den Königspalästen zu finden.“</vt:lpstr>
      <vt:lpstr>„Was wolltet ihr also sehen, als ihr hinausgingt?“</vt:lpstr>
      <vt:lpstr>„Einen Propheten?“</vt:lpstr>
      <vt:lpstr>„Ja, ich sage euch: Ihr habt einen Propheten gesehen, und noch mehr als das.“</vt:lpstr>
      <vt:lpstr>„Johannes ist der, über den es in der Schrift (Maleachi 3,1) heisst: ‚Ich sende meinen Boten vor dir her; er wird dir vorangehen und dein Wegbereiter sein.‘“</vt:lpstr>
      <vt:lpstr>„Ich sage euch: Unter allen Menschen, die je geboren wurden, gibt es keinen Grösseren als Johannes; und doch ist selbst der Geringste im Reich Gottes grösser als er.“</vt:lpstr>
      <vt:lpstr>„Schon im Mutterleib wird er mit dem Heiligen Geist erfüllt sein.“</vt:lpstr>
      <vt:lpstr>„Der Geringste im Reich Gottes wird grösser als Johannes sein.“</vt:lpstr>
      <vt:lpstr>III. Die Juden verachten Gottes Entgegenkommen</vt:lpstr>
      <vt:lpstr>„Alle, die Johannes zuhörten – das ganze Volk und sogar die Zolleinnehmer -, gaben Gott in seinem Urteil Recht; sie haben sich von Johannes taufen lassen.“</vt:lpstr>
      <vt:lpstr>„Die Pharisäer und die Gesetzeslehrer machten den Plan zunichte, den Gott für sie hatte; sie haben sich nicht von Johannes taufen lassen.“</vt:lpstr>
      <vt:lpstr>„Mit wem soll ich also die Menschen dieser Generation vergleichen? Welches Bild trifft auf sie zu?“</vt:lpstr>
      <vt:lpstr>„Sie sind wie Kinder, die auf dem Marktplatz sitzen und einander zurufen: ‚Wir haben euch auf der Flöte lustige Lieder gespielt, und ihr habt nicht getanzt; wir haben Klagelieder angestimmt, und ihr habt nicht geweint.‘“</vt:lpstr>
      <vt:lpstr>„Johannes der Täufer ist gekommen, hat gefastet und keinen Wein getrunken, und schon habt ihr gesagt: ‚Er ist von einem bösen Geist besessen.‘“</vt:lpstr>
      <vt:lpstr>Der Menschensohn ist gekommen, isst und trinkt wie jedermann, und da sagt ihr: „Was für ein Schlemmer und Säufer, dieser Freund der Zolleinnehmer und Sünder!“</vt:lpstr>
      <vt:lpstr>„Jesus kam zu seinem Volk, aber sein Volk wollte nichts von ihm wissen.“</vt:lpstr>
      <vt:lpstr>„Und doch hat die Weisheit Gottes Recht; das zeigt sich an all denen, die sie angenommen haben.“</vt:lpstr>
      <vt:lpstr>„All denen jedoch, die ihn aufnahmen und an seinen Namen glaubten, gab er das Recht, Gottes Kinder zu werden.“</vt:lpstr>
      <vt:lpstr>Schlussgedanke</vt:lpstr>
      <vt:lpstr>„Glücklich zu preisen ist, wer nicht an mir Anstoss nimmt.“</vt:lpstr>
      <vt:lpstr>„Meine Gedanken sind nicht eure Gedanken, und eure Wege sind nicht meine Wege, spricht der Herr, sondern so viel der Himmel höher ist als die Erde, so sind auch meine Wege höher als eure Wege und meine Gedanken als eure Gedanken.“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Johannes der Täufer im Auftrag des Höchsten - Teil 5/6 - Johannes – in seinen dunkelsten Stunden - Folien</dc:title>
  <dc:creator>Jürg Birnstiel</dc:creator>
  <cp:lastModifiedBy>Me</cp:lastModifiedBy>
  <cp:revision>509</cp:revision>
  <dcterms:created xsi:type="dcterms:W3CDTF">2013-11-12T15:20:47Z</dcterms:created>
  <dcterms:modified xsi:type="dcterms:W3CDTF">2016-01-26T21:45:44Z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