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 id="2147483715" r:id="rId2"/>
  </p:sldMasterIdLst>
  <p:notesMasterIdLst>
    <p:notesMasterId r:id="rId52"/>
  </p:notesMasterIdLst>
  <p:handoutMasterIdLst>
    <p:handoutMasterId r:id="rId53"/>
  </p:handoutMasterIdLst>
  <p:sldIdLst>
    <p:sldId id="1028" r:id="rId3"/>
    <p:sldId id="256" r:id="rId4"/>
    <p:sldId id="278" r:id="rId5"/>
    <p:sldId id="279" r:id="rId6"/>
    <p:sldId id="280" r:id="rId7"/>
    <p:sldId id="1029" r:id="rId8"/>
    <p:sldId id="1030" r:id="rId9"/>
    <p:sldId id="1031" r:id="rId10"/>
    <p:sldId id="1024" r:id="rId11"/>
    <p:sldId id="1032" r:id="rId12"/>
    <p:sldId id="1033" r:id="rId13"/>
    <p:sldId id="1034" r:id="rId14"/>
    <p:sldId id="1035" r:id="rId15"/>
    <p:sldId id="1036" r:id="rId16"/>
    <p:sldId id="1037" r:id="rId17"/>
    <p:sldId id="1038" r:id="rId18"/>
    <p:sldId id="1040" r:id="rId19"/>
    <p:sldId id="1041" r:id="rId20"/>
    <p:sldId id="1042" r:id="rId21"/>
    <p:sldId id="1043" r:id="rId22"/>
    <p:sldId id="1045" r:id="rId23"/>
    <p:sldId id="1046" r:id="rId24"/>
    <p:sldId id="1047" r:id="rId25"/>
    <p:sldId id="1048" r:id="rId26"/>
    <p:sldId id="1049" r:id="rId27"/>
    <p:sldId id="896" r:id="rId28"/>
    <p:sldId id="1052" r:id="rId29"/>
    <p:sldId id="1053" r:id="rId30"/>
    <p:sldId id="1054" r:id="rId31"/>
    <p:sldId id="1055" r:id="rId32"/>
    <p:sldId id="962" r:id="rId33"/>
    <p:sldId id="1050" r:id="rId34"/>
    <p:sldId id="1051" r:id="rId35"/>
    <p:sldId id="1056" r:id="rId36"/>
    <p:sldId id="1057" r:id="rId37"/>
    <p:sldId id="1058" r:id="rId38"/>
    <p:sldId id="1059" r:id="rId39"/>
    <p:sldId id="1060" r:id="rId40"/>
    <p:sldId id="990" r:id="rId41"/>
    <p:sldId id="1062" r:id="rId42"/>
    <p:sldId id="1061" r:id="rId43"/>
    <p:sldId id="1063" r:id="rId44"/>
    <p:sldId id="1064" r:id="rId45"/>
    <p:sldId id="1065" r:id="rId46"/>
    <p:sldId id="1066" r:id="rId47"/>
    <p:sldId id="1067" r:id="rId48"/>
    <p:sldId id="259" r:id="rId49"/>
    <p:sldId id="1068" r:id="rId50"/>
    <p:sldId id="1069" r:id="rId51"/>
  </p:sldIdLst>
  <p:sldSz cx="12192000" cy="6858000"/>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äder Ian" initials="MI"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00"/>
    <a:srgbClr val="4B6473"/>
    <a:srgbClr val="4B96AA"/>
    <a:srgbClr val="B588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2" autoAdjust="0"/>
    <p:restoredTop sz="94698" autoAdjust="0"/>
  </p:normalViewPr>
  <p:slideViewPr>
    <p:cSldViewPr>
      <p:cViewPr varScale="1">
        <p:scale>
          <a:sx n="158" d="100"/>
          <a:sy n="158" d="100"/>
        </p:scale>
        <p:origin x="-3066" y="-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26T09:14:44.797" idx="1">
    <p:pos x="1463" y="3755"/>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6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e-DE" altLang="de-DE"/>
          </a:p>
        </p:txBody>
      </p:sp>
      <p:sp>
        <p:nvSpPr>
          <p:cNvPr id="41062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e-DE" altLang="de-DE"/>
          </a:p>
        </p:txBody>
      </p:sp>
      <p:sp>
        <p:nvSpPr>
          <p:cNvPr id="41062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e-DE" altLang="de-DE"/>
          </a:p>
        </p:txBody>
      </p:sp>
      <p:sp>
        <p:nvSpPr>
          <p:cNvPr id="41062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D6258F2-4D9E-4ACF-8A53-7F39C5825CA5}" type="slidenum">
              <a:rPr lang="de-DE" altLang="de-DE"/>
              <a:pPr/>
              <a:t>‹Nr.›</a:t>
            </a:fld>
            <a:endParaRPr lang="de-DE" altLang="de-DE"/>
          </a:p>
        </p:txBody>
      </p:sp>
    </p:spTree>
    <p:extLst>
      <p:ext uri="{BB962C8B-B14F-4D97-AF65-F5344CB8AC3E}">
        <p14:creationId xmlns:p14="http://schemas.microsoft.com/office/powerpoint/2010/main" val="1114744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e-DE" altLang="de-DE"/>
          </a:p>
        </p:txBody>
      </p:sp>
      <p:sp>
        <p:nvSpPr>
          <p:cNvPr id="41165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e-DE" altLang="de-DE"/>
          </a:p>
        </p:txBody>
      </p:sp>
      <p:sp>
        <p:nvSpPr>
          <p:cNvPr id="4116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165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Click to edit Master text styles</a:t>
            </a:r>
          </a:p>
          <a:p>
            <a:pPr lvl="1"/>
            <a:r>
              <a:rPr lang="de-DE" altLang="de-DE"/>
              <a:t>Second level</a:t>
            </a:r>
          </a:p>
          <a:p>
            <a:pPr lvl="2"/>
            <a:r>
              <a:rPr lang="de-DE" altLang="de-DE"/>
              <a:t>Third level</a:t>
            </a:r>
          </a:p>
          <a:p>
            <a:pPr lvl="3"/>
            <a:r>
              <a:rPr lang="de-DE" altLang="de-DE"/>
              <a:t>Fourth level</a:t>
            </a:r>
          </a:p>
          <a:p>
            <a:pPr lvl="4"/>
            <a:r>
              <a:rPr lang="de-DE" altLang="de-DE"/>
              <a:t>Fifth level</a:t>
            </a:r>
          </a:p>
        </p:txBody>
      </p:sp>
      <p:sp>
        <p:nvSpPr>
          <p:cNvPr id="41165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e-DE" altLang="de-DE"/>
          </a:p>
        </p:txBody>
      </p:sp>
      <p:sp>
        <p:nvSpPr>
          <p:cNvPr id="41165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F3A1507-B434-4CFD-9DD6-B112AA47DDEE}" type="slidenum">
              <a:rPr lang="de-DE" altLang="de-DE"/>
              <a:pPr/>
              <a:t>‹Nr.›</a:t>
            </a:fld>
            <a:endParaRPr lang="de-DE" altLang="de-DE"/>
          </a:p>
        </p:txBody>
      </p:sp>
    </p:spTree>
    <p:extLst>
      <p:ext uri="{BB962C8B-B14F-4D97-AF65-F5344CB8AC3E}">
        <p14:creationId xmlns:p14="http://schemas.microsoft.com/office/powerpoint/2010/main" val="406321310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116457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14</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268395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15</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644285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16</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36371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17</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053541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18</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904438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19</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080413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20</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349868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21</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71947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22</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207593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23</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320081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6</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dirty="0"/>
          </a:p>
        </p:txBody>
      </p:sp>
    </p:spTree>
    <p:extLst>
      <p:ext uri="{BB962C8B-B14F-4D97-AF65-F5344CB8AC3E}">
        <p14:creationId xmlns:p14="http://schemas.microsoft.com/office/powerpoint/2010/main" val="2754107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24</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58532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25</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020526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26</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27</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373558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28</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415447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29</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968132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30</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913453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31</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32</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310333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33</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584818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7</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82396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34</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78283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35</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093571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36</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998200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37</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0470775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38</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640764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39</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037001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40</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716563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41</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726455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42</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208889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43</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421272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8</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9612058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44</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2037727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45</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1020138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46</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2205787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47</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48</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083108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49</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606130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9</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603243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10</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261263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11</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2057614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12</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1253410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676F54-DAF1-46BF-B385-E927593D1C9C}" type="slidenum">
              <a:rPr lang="de-DE" altLang="de-DE"/>
              <a:pPr/>
              <a:t>13</a:t>
            </a:fld>
            <a:endParaRPr lang="de-DE" altLang="de-DE"/>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3647963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388124" name="Group 28"/>
          <p:cNvGrpSpPr>
            <a:grpSpLocks/>
          </p:cNvGrpSpPr>
          <p:nvPr/>
        </p:nvGrpSpPr>
        <p:grpSpPr bwMode="auto">
          <a:xfrm>
            <a:off x="-8467" y="20638"/>
            <a:ext cx="12192000" cy="6858000"/>
            <a:chOff x="0" y="0"/>
            <a:chExt cx="5760" cy="4320"/>
          </a:xfrm>
        </p:grpSpPr>
        <p:sp>
          <p:nvSpPr>
            <p:cNvPr id="388125" name="Freeform 29"/>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26" name="Freeform 30"/>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8127" name="Freeform 31"/>
          <p:cNvSpPr>
            <a:spLocks/>
          </p:cNvSpPr>
          <p:nvPr/>
        </p:nvSpPr>
        <p:spPr bwMode="hidden">
          <a:xfrm>
            <a:off x="8322733" y="6269038"/>
            <a:ext cx="38608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8103" name="Group 7"/>
          <p:cNvGrpSpPr>
            <a:grpSpLocks/>
          </p:cNvGrpSpPr>
          <p:nvPr/>
        </p:nvGrpSpPr>
        <p:grpSpPr bwMode="auto">
          <a:xfrm>
            <a:off x="-2117" y="6034088"/>
            <a:ext cx="10460568" cy="850900"/>
            <a:chOff x="0" y="3792"/>
            <a:chExt cx="4942" cy="536"/>
          </a:xfrm>
        </p:grpSpPr>
        <p:sp>
          <p:nvSpPr>
            <p:cNvPr id="388104" name="Freeform 8"/>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8105" name="Group 9"/>
            <p:cNvGrpSpPr>
              <a:grpSpLocks/>
            </p:cNvGrpSpPr>
            <p:nvPr userDrawn="1"/>
          </p:nvGrpSpPr>
          <p:grpSpPr bwMode="auto">
            <a:xfrm>
              <a:off x="2486" y="3792"/>
              <a:ext cx="2456" cy="536"/>
              <a:chOff x="2486" y="3792"/>
              <a:chExt cx="2456" cy="536"/>
            </a:xfrm>
          </p:grpSpPr>
          <p:sp>
            <p:nvSpPr>
              <p:cNvPr id="388106" name="Freeform 10"/>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07" name="Freeform 11"/>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08" name="Freeform 12"/>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09" name="Freeform 13"/>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0" name="Freeform 14"/>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8111" name="Freeform 15"/>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grpSp>
        <p:nvGrpSpPr>
          <p:cNvPr id="388112" name="Group 16"/>
          <p:cNvGrpSpPr>
            <a:grpSpLocks/>
          </p:cNvGrpSpPr>
          <p:nvPr/>
        </p:nvGrpSpPr>
        <p:grpSpPr bwMode="auto">
          <a:xfrm>
            <a:off x="836085" y="6021388"/>
            <a:ext cx="7579783" cy="849312"/>
            <a:chOff x="395" y="3793"/>
            <a:chExt cx="3581" cy="535"/>
          </a:xfrm>
        </p:grpSpPr>
        <p:sp>
          <p:nvSpPr>
            <p:cNvPr id="388113" name="Freeform 17"/>
            <p:cNvSpPr>
              <a:spLocks/>
            </p:cNvSpPr>
            <p:nvPr userDrawn="1"/>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4" name="Freeform 18"/>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5" name="Freeform 19"/>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6" name="Freeform 20"/>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7" name="Freeform 21"/>
            <p:cNvSpPr>
              <a:spLocks/>
            </p:cNvSpPr>
            <p:nvPr userDrawn="1"/>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8118" name="Freeform 22"/>
            <p:cNvSpPr>
              <a:spLocks/>
            </p:cNvSpPr>
            <p:nvPr userDrawn="1"/>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8119" name="Rectangle 23"/>
          <p:cNvSpPr>
            <a:spLocks noGrp="1" noChangeArrowheads="1"/>
          </p:cNvSpPr>
          <p:nvPr>
            <p:ph type="ctrTitle" sz="quarter"/>
          </p:nvPr>
        </p:nvSpPr>
        <p:spPr>
          <a:xfrm>
            <a:off x="609600" y="1447801"/>
            <a:ext cx="10972800" cy="1736725"/>
          </a:xfrm>
        </p:spPr>
        <p:txBody>
          <a:bodyPr/>
          <a:lstStyle>
            <a:lvl1pPr>
              <a:defRPr sz="5400"/>
            </a:lvl1pPr>
          </a:lstStyle>
          <a:p>
            <a:pPr lvl="0"/>
            <a:r>
              <a:rPr lang="de-DE" altLang="de-DE" noProof="0"/>
              <a:t>Titelmasterformat durch Klicken bearbeiten</a:t>
            </a:r>
          </a:p>
        </p:txBody>
      </p:sp>
      <p:sp>
        <p:nvSpPr>
          <p:cNvPr id="388120" name="Rectangle 24"/>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pPr lvl="0"/>
            <a:r>
              <a:rPr lang="de-DE" altLang="de-DE" noProof="0"/>
              <a:t>Formatvorlage des Untertitelmasters durch Klicken bearbeiten</a:t>
            </a:r>
          </a:p>
        </p:txBody>
      </p:sp>
      <p:sp>
        <p:nvSpPr>
          <p:cNvPr id="388121" name="Rectangle 25"/>
          <p:cNvSpPr>
            <a:spLocks noGrp="1" noChangeArrowheads="1"/>
          </p:cNvSpPr>
          <p:nvPr>
            <p:ph type="dt" sz="quarter" idx="2"/>
          </p:nvPr>
        </p:nvSpPr>
        <p:spPr/>
        <p:txBody>
          <a:bodyPr/>
          <a:lstStyle>
            <a:lvl1pPr>
              <a:defRPr/>
            </a:lvl1pPr>
          </a:lstStyle>
          <a:p>
            <a:endParaRPr lang="de-DE" altLang="de-DE"/>
          </a:p>
        </p:txBody>
      </p:sp>
      <p:sp>
        <p:nvSpPr>
          <p:cNvPr id="388122" name="Rectangle 26"/>
          <p:cNvSpPr>
            <a:spLocks noGrp="1" noChangeArrowheads="1"/>
          </p:cNvSpPr>
          <p:nvPr>
            <p:ph type="sldNum" sz="quarter" idx="4"/>
          </p:nvPr>
        </p:nvSpPr>
        <p:spPr/>
        <p:txBody>
          <a:bodyPr/>
          <a:lstStyle>
            <a:lvl1pPr>
              <a:defRPr/>
            </a:lvl1pPr>
          </a:lstStyle>
          <a:p>
            <a:fld id="{FE2CDC02-6876-4586-AEC1-D307D32C5697}" type="slidenum">
              <a:rPr lang="de-DE" altLang="de-DE"/>
              <a:pPr/>
              <a:t>‹Nr.›</a:t>
            </a:fld>
            <a:endParaRPr lang="de-DE" altLang="de-DE"/>
          </a:p>
        </p:txBody>
      </p:sp>
      <p:sp>
        <p:nvSpPr>
          <p:cNvPr id="388123" name="Rectangle 27"/>
          <p:cNvSpPr>
            <a:spLocks noGrp="1" noChangeArrowheads="1"/>
          </p:cNvSpPr>
          <p:nvPr>
            <p:ph type="ftr" sz="quarter" idx="3"/>
          </p:nvPr>
        </p:nvSpPr>
        <p:spPr/>
        <p:txBody>
          <a:bodyPr/>
          <a:lstStyle>
            <a:lvl1pPr>
              <a:defRPr/>
            </a:lvl1pPr>
          </a:lstStyle>
          <a:p>
            <a:endParaRPr lang="de-DE" alt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4C7043EA-C461-4697-B6DD-D3988079CEB6}" type="slidenum">
              <a:rPr lang="de-DE" altLang="de-DE"/>
              <a:pPr/>
              <a:t>‹Nr.›</a:t>
            </a:fld>
            <a:endParaRPr lang="de-DE" altLang="de-DE"/>
          </a:p>
        </p:txBody>
      </p:sp>
    </p:spTree>
    <p:extLst>
      <p:ext uri="{BB962C8B-B14F-4D97-AF65-F5344CB8AC3E}">
        <p14:creationId xmlns:p14="http://schemas.microsoft.com/office/powerpoint/2010/main" val="530348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28600"/>
            <a:ext cx="2743200" cy="5867400"/>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28600"/>
            <a:ext cx="8026400" cy="58674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3738DEAA-D466-4BAD-8D30-3CF3D92A7EB9}" type="slidenum">
              <a:rPr lang="de-DE" altLang="de-DE"/>
              <a:pPr/>
              <a:t>‹Nr.›</a:t>
            </a:fld>
            <a:endParaRPr lang="de-DE" altLang="de-DE"/>
          </a:p>
        </p:txBody>
      </p:sp>
    </p:spTree>
    <p:extLst>
      <p:ext uri="{BB962C8B-B14F-4D97-AF65-F5344CB8AC3E}">
        <p14:creationId xmlns:p14="http://schemas.microsoft.com/office/powerpoint/2010/main" val="62679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xmlns="" id="{4A90E8DD-750A-5A4E-A3C9-CFD99D07E858}"/>
              </a:ext>
            </a:extLst>
          </p:cNvPr>
          <p:cNvSpPr/>
          <p:nvPr userDrawn="1"/>
        </p:nvSpPr>
        <p:spPr>
          <a:xfrm>
            <a:off x="0" y="4698000"/>
            <a:ext cx="12192000"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Bild 8" descr="Logo 4f d.eps">
            <a:extLst>
              <a:ext uri="{FF2B5EF4-FFF2-40B4-BE49-F238E27FC236}">
                <a16:creationId xmlns:a16="http://schemas.microsoft.com/office/drawing/2014/main" xmlns="" id="{FDB66A09-ACC9-0B43-A46D-8F0773A503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046" b="20116"/>
          <a:stretch/>
        </p:blipFill>
        <p:spPr bwMode="auto">
          <a:xfrm>
            <a:off x="8217600" y="5361600"/>
            <a:ext cx="3492709" cy="102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15">
            <a:extLst>
              <a:ext uri="{FF2B5EF4-FFF2-40B4-BE49-F238E27FC236}">
                <a16:creationId xmlns:a16="http://schemas.microsoft.com/office/drawing/2014/main" xmlns="" id="{1C2B734A-3431-A948-912D-723A55DAEC34}"/>
              </a:ext>
            </a:extLst>
          </p:cNvPr>
          <p:cNvSpPr txBox="1"/>
          <p:nvPr userDrawn="1"/>
        </p:nvSpPr>
        <p:spPr>
          <a:xfrm>
            <a:off x="480000" y="381199"/>
            <a:ext cx="11065397" cy="34163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7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SONNTAG</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7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DER </a:t>
            </a:r>
            <a:r>
              <a:rPr kumimoji="0" lang="de-DE" sz="7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VERFOLGTEN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7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KIRCHE</a:t>
            </a:r>
          </a:p>
        </p:txBody>
      </p:sp>
    </p:spTree>
    <p:extLst>
      <p:ext uri="{BB962C8B-B14F-4D97-AF65-F5344CB8AC3E}">
        <p14:creationId xmlns:p14="http://schemas.microsoft.com/office/powerpoint/2010/main" val="90288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xmlns="" id="{F5670504-68F7-6F41-9DFB-6B5E6F0FD302}"/>
              </a:ext>
            </a:extLst>
          </p:cNvPr>
          <p:cNvSpPr/>
          <p:nvPr userDrawn="1"/>
        </p:nvSpPr>
        <p:spPr>
          <a:xfrm>
            <a:off x="0" y="1338000"/>
            <a:ext cx="12192000" cy="5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80000" y="365126"/>
            <a:ext cx="11230309" cy="766945"/>
          </a:xfrm>
        </p:spPr>
        <p:txBody>
          <a:bodyPr>
            <a:normAutofit/>
          </a:bodyPr>
          <a:lstStyle>
            <a:lvl1pPr>
              <a:defRPr sz="3733" b="1">
                <a:solidFill>
                  <a:schemeClr val="bg1"/>
                </a:solidFill>
                <a:latin typeface="Arial" panose="020B0604020202020204" pitchFamily="34" charset="0"/>
                <a:cs typeface="Arial" panose="020B0604020202020204" pitchFamily="34" charset="0"/>
              </a:defRPr>
            </a:lvl1pPr>
          </a:lstStyle>
          <a:p>
            <a:r>
              <a:rPr lang="de-DE" dirty="0"/>
              <a:t>Mastertitelformat bearbeiten</a:t>
            </a:r>
            <a:endParaRPr lang="en-US" dirty="0"/>
          </a:p>
        </p:txBody>
      </p:sp>
      <p:sp>
        <p:nvSpPr>
          <p:cNvPr id="3" name="Content Placeholder 2"/>
          <p:cNvSpPr>
            <a:spLocks noGrp="1"/>
          </p:cNvSpPr>
          <p:nvPr>
            <p:ph idx="1"/>
          </p:nvPr>
        </p:nvSpPr>
        <p:spPr>
          <a:xfrm>
            <a:off x="480000" y="1825624"/>
            <a:ext cx="11230309" cy="4667251"/>
          </a:xfrm>
        </p:spPr>
        <p:txBody>
          <a:bodyPr/>
          <a:lstStyle>
            <a:lvl1pPr marL="476239" indent="-476239">
              <a:tabLst/>
              <a:defRPr sz="2667">
                <a:latin typeface="Arial" panose="020B0604020202020204" pitchFamily="34" charset="0"/>
                <a:cs typeface="Arial" panose="020B0604020202020204" pitchFamily="34" charset="0"/>
              </a:defRPr>
            </a:lvl1pPr>
            <a:lvl2pPr marL="952476" indent="-495288">
              <a:buFont typeface="Symbol" pitchFamily="2" charset="2"/>
              <a:buChar char="-"/>
              <a:tabLst/>
              <a:defRPr sz="2400"/>
            </a:lvl2pPr>
            <a:lvl3pPr marL="1422364" indent="-507987">
              <a:buFont typeface="Wingdings" pitchFamily="2" charset="2"/>
              <a:buChar char="§"/>
              <a:tabLst/>
              <a:defRPr sz="2133"/>
            </a:lvl3pPr>
            <a:lvl4pPr marL="1900719" indent="0">
              <a:buFontTx/>
              <a:buNone/>
              <a:tabLst/>
              <a:defRPr sz="1867"/>
            </a:lvl4pPr>
          </a:lstStyle>
          <a:p>
            <a:pPr lvl="0"/>
            <a:r>
              <a:rPr lang="de-DE" dirty="0"/>
              <a:t>Mastertextformat bearbeiten</a:t>
            </a:r>
          </a:p>
          <a:p>
            <a:pPr lvl="1"/>
            <a:r>
              <a:rPr lang="de-DE" dirty="0"/>
              <a:t>Zweite Ebene</a:t>
            </a:r>
          </a:p>
          <a:p>
            <a:pPr lvl="2"/>
            <a:r>
              <a:rPr lang="de-DE" dirty="0"/>
              <a:t>Dritte Ebene</a:t>
            </a:r>
          </a:p>
          <a:p>
            <a:pPr lvl="3"/>
            <a:r>
              <a:rPr lang="de-DE" sz="1867" dirty="0"/>
              <a:t>Vierte Ebene</a:t>
            </a:r>
            <a:endParaRPr lang="de-DE" dirty="0"/>
          </a:p>
        </p:txBody>
      </p:sp>
      <p:pic>
        <p:nvPicPr>
          <p:cNvPr id="8" name="Bild 8" descr="Logo 4f d.eps">
            <a:extLst>
              <a:ext uri="{FF2B5EF4-FFF2-40B4-BE49-F238E27FC236}">
                <a16:creationId xmlns:a16="http://schemas.microsoft.com/office/drawing/2014/main" xmlns="" id="{BDFBF224-E433-8D4F-80FF-6E7D0E95E0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046" b="20116"/>
          <a:stretch/>
        </p:blipFill>
        <p:spPr bwMode="auto">
          <a:xfrm>
            <a:off x="9247989" y="5772875"/>
            <a:ext cx="246232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65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CBE6FC92-4CED-4606-9102-7DD230A6FB7A}" type="slidenum">
              <a:rPr lang="de-DE" altLang="de-DE"/>
              <a:pPr/>
              <a:t>‹Nr.›</a:t>
            </a:fld>
            <a:endParaRPr lang="de-DE" altLang="de-DE"/>
          </a:p>
        </p:txBody>
      </p:sp>
    </p:spTree>
    <p:extLst>
      <p:ext uri="{BB962C8B-B14F-4D97-AF65-F5344CB8AC3E}">
        <p14:creationId xmlns:p14="http://schemas.microsoft.com/office/powerpoint/2010/main" val="1178075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endParaRPr lang="de-DE" altLang="de-DE"/>
          </a:p>
        </p:txBody>
      </p:sp>
      <p:sp>
        <p:nvSpPr>
          <p:cNvPr id="5" name="Fußzeilenplatzhalter 4"/>
          <p:cNvSpPr>
            <a:spLocks noGrp="1"/>
          </p:cNvSpPr>
          <p:nvPr>
            <p:ph type="ftr" sz="quarter" idx="11"/>
          </p:nvPr>
        </p:nvSpPr>
        <p:spPr/>
        <p:txBody>
          <a:bodyPr/>
          <a:lstStyle>
            <a:lvl1pPr>
              <a:defRPr/>
            </a:lvl1pPr>
          </a:lstStyle>
          <a:p>
            <a:endParaRPr lang="de-DE" altLang="de-DE"/>
          </a:p>
        </p:txBody>
      </p:sp>
      <p:sp>
        <p:nvSpPr>
          <p:cNvPr id="6" name="Foliennummernplatzhalter 5"/>
          <p:cNvSpPr>
            <a:spLocks noGrp="1"/>
          </p:cNvSpPr>
          <p:nvPr>
            <p:ph type="sldNum" sz="quarter" idx="12"/>
          </p:nvPr>
        </p:nvSpPr>
        <p:spPr/>
        <p:txBody>
          <a:bodyPr/>
          <a:lstStyle>
            <a:lvl1pPr>
              <a:defRPr/>
            </a:lvl1pPr>
          </a:lstStyle>
          <a:p>
            <a:fld id="{E4F010EF-B3EF-408C-B7E5-3F0A18D1274F}" type="slidenum">
              <a:rPr lang="de-DE" altLang="de-DE"/>
              <a:pPr/>
              <a:t>‹Nr.›</a:t>
            </a:fld>
            <a:endParaRPr lang="de-DE" altLang="de-DE"/>
          </a:p>
        </p:txBody>
      </p:sp>
    </p:spTree>
    <p:extLst>
      <p:ext uri="{BB962C8B-B14F-4D97-AF65-F5344CB8AC3E}">
        <p14:creationId xmlns:p14="http://schemas.microsoft.com/office/powerpoint/2010/main" val="3310455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lvl1pPr>
              <a:defRPr/>
            </a:lvl1pPr>
          </a:lstStyle>
          <a:p>
            <a:endParaRPr lang="de-DE" altLang="de-DE"/>
          </a:p>
        </p:txBody>
      </p:sp>
      <p:sp>
        <p:nvSpPr>
          <p:cNvPr id="6" name="Fußzeilenplatzhalter 5"/>
          <p:cNvSpPr>
            <a:spLocks noGrp="1"/>
          </p:cNvSpPr>
          <p:nvPr>
            <p:ph type="ftr" sz="quarter" idx="11"/>
          </p:nvPr>
        </p:nvSpPr>
        <p:spPr/>
        <p:txBody>
          <a:bodyPr/>
          <a:lstStyle>
            <a:lvl1pPr>
              <a:defRPr/>
            </a:lvl1pPr>
          </a:lstStyle>
          <a:p>
            <a:endParaRPr lang="de-DE" altLang="de-DE"/>
          </a:p>
        </p:txBody>
      </p:sp>
      <p:sp>
        <p:nvSpPr>
          <p:cNvPr id="7" name="Foliennummernplatzhalter 6"/>
          <p:cNvSpPr>
            <a:spLocks noGrp="1"/>
          </p:cNvSpPr>
          <p:nvPr>
            <p:ph type="sldNum" sz="quarter" idx="12"/>
          </p:nvPr>
        </p:nvSpPr>
        <p:spPr/>
        <p:txBody>
          <a:bodyPr/>
          <a:lstStyle>
            <a:lvl1pPr>
              <a:defRPr/>
            </a:lvl1pPr>
          </a:lstStyle>
          <a:p>
            <a:fld id="{B0C8F528-E27D-46CF-9C63-25987653903A}" type="slidenum">
              <a:rPr lang="de-DE" altLang="de-DE"/>
              <a:pPr/>
              <a:t>‹Nr.›</a:t>
            </a:fld>
            <a:endParaRPr lang="de-DE" altLang="de-DE"/>
          </a:p>
        </p:txBody>
      </p:sp>
    </p:spTree>
    <p:extLst>
      <p:ext uri="{BB962C8B-B14F-4D97-AF65-F5344CB8AC3E}">
        <p14:creationId xmlns:p14="http://schemas.microsoft.com/office/powerpoint/2010/main" val="552724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lvl1pPr>
              <a:defRPr/>
            </a:lvl1pPr>
          </a:lstStyle>
          <a:p>
            <a:endParaRPr lang="de-DE" altLang="de-DE"/>
          </a:p>
        </p:txBody>
      </p:sp>
      <p:sp>
        <p:nvSpPr>
          <p:cNvPr id="8" name="Fußzeilenplatzhalter 7"/>
          <p:cNvSpPr>
            <a:spLocks noGrp="1"/>
          </p:cNvSpPr>
          <p:nvPr>
            <p:ph type="ftr" sz="quarter" idx="11"/>
          </p:nvPr>
        </p:nvSpPr>
        <p:spPr/>
        <p:txBody>
          <a:bodyPr/>
          <a:lstStyle>
            <a:lvl1pPr>
              <a:defRPr/>
            </a:lvl1pPr>
          </a:lstStyle>
          <a:p>
            <a:endParaRPr lang="de-DE" altLang="de-DE"/>
          </a:p>
        </p:txBody>
      </p:sp>
      <p:sp>
        <p:nvSpPr>
          <p:cNvPr id="9" name="Foliennummernplatzhalter 8"/>
          <p:cNvSpPr>
            <a:spLocks noGrp="1"/>
          </p:cNvSpPr>
          <p:nvPr>
            <p:ph type="sldNum" sz="quarter" idx="12"/>
          </p:nvPr>
        </p:nvSpPr>
        <p:spPr/>
        <p:txBody>
          <a:bodyPr/>
          <a:lstStyle>
            <a:lvl1pPr>
              <a:defRPr/>
            </a:lvl1pPr>
          </a:lstStyle>
          <a:p>
            <a:fld id="{C07BB0DC-F71A-43C7-AF5B-C934E562BF1B}" type="slidenum">
              <a:rPr lang="de-DE" altLang="de-DE"/>
              <a:pPr/>
              <a:t>‹Nr.›</a:t>
            </a:fld>
            <a:endParaRPr lang="de-DE" altLang="de-DE"/>
          </a:p>
        </p:txBody>
      </p:sp>
    </p:spTree>
    <p:extLst>
      <p:ext uri="{BB962C8B-B14F-4D97-AF65-F5344CB8AC3E}">
        <p14:creationId xmlns:p14="http://schemas.microsoft.com/office/powerpoint/2010/main" val="797800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DE" altLang="de-DE"/>
          </a:p>
        </p:txBody>
      </p:sp>
      <p:sp>
        <p:nvSpPr>
          <p:cNvPr id="4" name="Fußzeilenplatzhalter 3"/>
          <p:cNvSpPr>
            <a:spLocks noGrp="1"/>
          </p:cNvSpPr>
          <p:nvPr>
            <p:ph type="ftr" sz="quarter" idx="11"/>
          </p:nvPr>
        </p:nvSpPr>
        <p:spPr/>
        <p:txBody>
          <a:bodyPr/>
          <a:lstStyle>
            <a:lvl1pPr>
              <a:defRPr/>
            </a:lvl1pPr>
          </a:lstStyle>
          <a:p>
            <a:endParaRPr lang="de-DE" altLang="de-DE"/>
          </a:p>
        </p:txBody>
      </p:sp>
      <p:sp>
        <p:nvSpPr>
          <p:cNvPr id="5" name="Foliennummernplatzhalter 4"/>
          <p:cNvSpPr>
            <a:spLocks noGrp="1"/>
          </p:cNvSpPr>
          <p:nvPr>
            <p:ph type="sldNum" sz="quarter" idx="12"/>
          </p:nvPr>
        </p:nvSpPr>
        <p:spPr/>
        <p:txBody>
          <a:bodyPr/>
          <a:lstStyle>
            <a:lvl1pPr>
              <a:defRPr/>
            </a:lvl1pPr>
          </a:lstStyle>
          <a:p>
            <a:fld id="{A0F76B06-69D2-48E0-BE32-C595CFABAA53}" type="slidenum">
              <a:rPr lang="de-DE" altLang="de-DE"/>
              <a:pPr/>
              <a:t>‹Nr.›</a:t>
            </a:fld>
            <a:endParaRPr lang="de-DE" altLang="de-DE"/>
          </a:p>
        </p:txBody>
      </p:sp>
    </p:spTree>
    <p:extLst>
      <p:ext uri="{BB962C8B-B14F-4D97-AF65-F5344CB8AC3E}">
        <p14:creationId xmlns:p14="http://schemas.microsoft.com/office/powerpoint/2010/main" val="99022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ltLang="de-DE"/>
          </a:p>
        </p:txBody>
      </p:sp>
      <p:sp>
        <p:nvSpPr>
          <p:cNvPr id="3" name="Fußzeilenplatzhalter 2"/>
          <p:cNvSpPr>
            <a:spLocks noGrp="1"/>
          </p:cNvSpPr>
          <p:nvPr>
            <p:ph type="ftr" sz="quarter" idx="11"/>
          </p:nvPr>
        </p:nvSpPr>
        <p:spPr/>
        <p:txBody>
          <a:bodyPr/>
          <a:lstStyle>
            <a:lvl1pPr>
              <a:defRPr/>
            </a:lvl1pPr>
          </a:lstStyle>
          <a:p>
            <a:endParaRPr lang="de-DE" altLang="de-DE"/>
          </a:p>
        </p:txBody>
      </p:sp>
      <p:sp>
        <p:nvSpPr>
          <p:cNvPr id="4" name="Foliennummernplatzhalter 3"/>
          <p:cNvSpPr>
            <a:spLocks noGrp="1"/>
          </p:cNvSpPr>
          <p:nvPr>
            <p:ph type="sldNum" sz="quarter" idx="12"/>
          </p:nvPr>
        </p:nvSpPr>
        <p:spPr/>
        <p:txBody>
          <a:bodyPr/>
          <a:lstStyle>
            <a:lvl1pPr>
              <a:defRPr/>
            </a:lvl1pPr>
          </a:lstStyle>
          <a:p>
            <a:fld id="{D3BE8EB3-5300-4020-AA4D-76457A57F93B}" type="slidenum">
              <a:rPr lang="de-DE" altLang="de-DE"/>
              <a:pPr/>
              <a:t>‹Nr.›</a:t>
            </a:fld>
            <a:endParaRPr lang="de-DE" altLang="de-DE"/>
          </a:p>
        </p:txBody>
      </p:sp>
    </p:spTree>
    <p:extLst>
      <p:ext uri="{BB962C8B-B14F-4D97-AF65-F5344CB8AC3E}">
        <p14:creationId xmlns:p14="http://schemas.microsoft.com/office/powerpoint/2010/main" val="1122110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ltLang="de-DE"/>
          </a:p>
        </p:txBody>
      </p:sp>
      <p:sp>
        <p:nvSpPr>
          <p:cNvPr id="6" name="Fußzeilenplatzhalter 5"/>
          <p:cNvSpPr>
            <a:spLocks noGrp="1"/>
          </p:cNvSpPr>
          <p:nvPr>
            <p:ph type="ftr" sz="quarter" idx="11"/>
          </p:nvPr>
        </p:nvSpPr>
        <p:spPr/>
        <p:txBody>
          <a:bodyPr/>
          <a:lstStyle>
            <a:lvl1pPr>
              <a:defRPr/>
            </a:lvl1pPr>
          </a:lstStyle>
          <a:p>
            <a:endParaRPr lang="de-DE" altLang="de-DE"/>
          </a:p>
        </p:txBody>
      </p:sp>
      <p:sp>
        <p:nvSpPr>
          <p:cNvPr id="7" name="Foliennummernplatzhalter 6"/>
          <p:cNvSpPr>
            <a:spLocks noGrp="1"/>
          </p:cNvSpPr>
          <p:nvPr>
            <p:ph type="sldNum" sz="quarter" idx="12"/>
          </p:nvPr>
        </p:nvSpPr>
        <p:spPr/>
        <p:txBody>
          <a:bodyPr/>
          <a:lstStyle>
            <a:lvl1pPr>
              <a:defRPr/>
            </a:lvl1pPr>
          </a:lstStyle>
          <a:p>
            <a:fld id="{77D36556-8641-496E-A923-0E6F8312C474}" type="slidenum">
              <a:rPr lang="de-DE" altLang="de-DE"/>
              <a:pPr/>
              <a:t>‹Nr.›</a:t>
            </a:fld>
            <a:endParaRPr lang="de-DE" altLang="de-DE"/>
          </a:p>
        </p:txBody>
      </p:sp>
    </p:spTree>
    <p:extLst>
      <p:ext uri="{BB962C8B-B14F-4D97-AF65-F5344CB8AC3E}">
        <p14:creationId xmlns:p14="http://schemas.microsoft.com/office/powerpoint/2010/main" val="1439566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CH"/>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ltLang="de-DE"/>
          </a:p>
        </p:txBody>
      </p:sp>
      <p:sp>
        <p:nvSpPr>
          <p:cNvPr id="6" name="Fußzeilenplatzhalter 5"/>
          <p:cNvSpPr>
            <a:spLocks noGrp="1"/>
          </p:cNvSpPr>
          <p:nvPr>
            <p:ph type="ftr" sz="quarter" idx="11"/>
          </p:nvPr>
        </p:nvSpPr>
        <p:spPr/>
        <p:txBody>
          <a:bodyPr/>
          <a:lstStyle>
            <a:lvl1pPr>
              <a:defRPr/>
            </a:lvl1pPr>
          </a:lstStyle>
          <a:p>
            <a:endParaRPr lang="de-DE" altLang="de-DE"/>
          </a:p>
        </p:txBody>
      </p:sp>
      <p:sp>
        <p:nvSpPr>
          <p:cNvPr id="7" name="Foliennummernplatzhalter 6"/>
          <p:cNvSpPr>
            <a:spLocks noGrp="1"/>
          </p:cNvSpPr>
          <p:nvPr>
            <p:ph type="sldNum" sz="quarter" idx="12"/>
          </p:nvPr>
        </p:nvSpPr>
        <p:spPr/>
        <p:txBody>
          <a:bodyPr/>
          <a:lstStyle>
            <a:lvl1pPr>
              <a:defRPr/>
            </a:lvl1pPr>
          </a:lstStyle>
          <a:p>
            <a:fld id="{19D52817-EF36-45F7-B19F-F43CE14C70EF}" type="slidenum">
              <a:rPr lang="de-DE" altLang="de-DE"/>
              <a:pPr/>
              <a:t>‹Nr.›</a:t>
            </a:fld>
            <a:endParaRPr lang="de-DE" altLang="de-DE"/>
          </a:p>
        </p:txBody>
      </p:sp>
    </p:spTree>
    <p:extLst>
      <p:ext uri="{BB962C8B-B14F-4D97-AF65-F5344CB8AC3E}">
        <p14:creationId xmlns:p14="http://schemas.microsoft.com/office/powerpoint/2010/main" val="1273837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4000" b="-14000"/>
          </a:stretch>
        </a:blipFill>
        <a:effectLst/>
      </p:bgPr>
    </p:bg>
    <p:spTree>
      <p:nvGrpSpPr>
        <p:cNvPr id="1" name=""/>
        <p:cNvGrpSpPr/>
        <p:nvPr/>
      </p:nvGrpSpPr>
      <p:grpSpPr>
        <a:xfrm>
          <a:off x="0" y="0"/>
          <a:ext cx="0" cy="0"/>
          <a:chOff x="0" y="0"/>
          <a:chExt cx="0" cy="0"/>
        </a:xfrm>
      </p:grpSpPr>
      <p:grpSp>
        <p:nvGrpSpPr>
          <p:cNvPr id="387075" name="Group 3"/>
          <p:cNvGrpSpPr>
            <a:grpSpLocks/>
          </p:cNvGrpSpPr>
          <p:nvPr/>
        </p:nvGrpSpPr>
        <p:grpSpPr bwMode="auto">
          <a:xfrm>
            <a:off x="0" y="0"/>
            <a:ext cx="12192000" cy="6858000"/>
            <a:chOff x="0" y="0"/>
            <a:chExt cx="5760" cy="4320"/>
          </a:xfrm>
        </p:grpSpPr>
        <p:sp>
          <p:nvSpPr>
            <p:cNvPr id="387076" name="Freeform 4"/>
            <p:cNvSpPr>
              <a:spLocks/>
            </p:cNvSpPr>
            <p:nvPr/>
          </p:nvSpPr>
          <p:spPr bwMode="hidden">
            <a:xfrm>
              <a:off x="0" y="3072"/>
              <a:ext cx="5760" cy="1248"/>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77" name="Freeform 5"/>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7078" name="Freeform 6"/>
          <p:cNvSpPr>
            <a:spLocks/>
          </p:cNvSpPr>
          <p:nvPr/>
        </p:nvSpPr>
        <p:spPr bwMode="hidden">
          <a:xfrm>
            <a:off x="8331200" y="6262688"/>
            <a:ext cx="3860800" cy="609600"/>
          </a:xfrm>
          <a:custGeom>
            <a:avLst/>
            <a:gdLst>
              <a:gd name="T0" fmla="*/ 5748 w 5748"/>
              <a:gd name="T1" fmla="*/ 246 h 246"/>
              <a:gd name="T2" fmla="*/ 0 w 5748"/>
              <a:gd name="T3" fmla="*/ 246 h 246"/>
              <a:gd name="T4" fmla="*/ 0 w 5748"/>
              <a:gd name="T5" fmla="*/ 0 h 246"/>
              <a:gd name="T6" fmla="*/ 5748 w 5748"/>
              <a:gd name="T7" fmla="*/ 0 h 246"/>
              <a:gd name="T8" fmla="*/ 5748 w 5748"/>
              <a:gd name="T9" fmla="*/ 246 h 246"/>
              <a:gd name="T10" fmla="*/ 5748 w 5748"/>
              <a:gd name="T11" fmla="*/ 246 h 246"/>
            </a:gdLst>
            <a:ahLst/>
            <a:cxnLst>
              <a:cxn ang="0">
                <a:pos x="T0" y="T1"/>
              </a:cxn>
              <a:cxn ang="0">
                <a:pos x="T2" y="T3"/>
              </a:cxn>
              <a:cxn ang="0">
                <a:pos x="T4" y="T5"/>
              </a:cxn>
              <a:cxn ang="0">
                <a:pos x="T6" y="T7"/>
              </a:cxn>
              <a:cxn ang="0">
                <a:pos x="T8" y="T9"/>
              </a:cxn>
              <a:cxn ang="0">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7079" name="Group 7"/>
          <p:cNvGrpSpPr>
            <a:grpSpLocks/>
          </p:cNvGrpSpPr>
          <p:nvPr/>
        </p:nvGrpSpPr>
        <p:grpSpPr bwMode="auto">
          <a:xfrm>
            <a:off x="0" y="6019800"/>
            <a:ext cx="10464800" cy="857250"/>
            <a:chOff x="0" y="3792"/>
            <a:chExt cx="4944" cy="540"/>
          </a:xfrm>
        </p:grpSpPr>
        <p:sp>
          <p:nvSpPr>
            <p:cNvPr id="387080" name="Freeform 8"/>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nvGrpSpPr>
            <p:cNvPr id="387081" name="Group 9"/>
            <p:cNvGrpSpPr>
              <a:grpSpLocks/>
            </p:cNvGrpSpPr>
            <p:nvPr userDrawn="1"/>
          </p:nvGrpSpPr>
          <p:grpSpPr bwMode="auto">
            <a:xfrm>
              <a:off x="2486" y="3792"/>
              <a:ext cx="2458" cy="540"/>
              <a:chOff x="2486" y="3792"/>
              <a:chExt cx="2458" cy="540"/>
            </a:xfrm>
          </p:grpSpPr>
          <p:sp>
            <p:nvSpPr>
              <p:cNvPr id="387082" name="Freeform 10"/>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3" name="Freeform 11"/>
              <p:cNvSpPr>
                <a:spLocks/>
              </p:cNvSpPr>
              <p:nvPr userDrawn="1"/>
            </p:nvSpPr>
            <p:spPr bwMode="ltGray">
              <a:xfrm>
                <a:off x="2677" y="3792"/>
                <a:ext cx="186" cy="395"/>
              </a:xfrm>
              <a:custGeom>
                <a:avLst/>
                <a:gdLst>
                  <a:gd name="T0" fmla="*/ 36 w 186"/>
                  <a:gd name="T1" fmla="*/ 0 h 353"/>
                  <a:gd name="T2" fmla="*/ 54 w 186"/>
                  <a:gd name="T3" fmla="*/ 18 h 353"/>
                  <a:gd name="T4" fmla="*/ 24 w 186"/>
                  <a:gd name="T5" fmla="*/ 30 h 353"/>
                  <a:gd name="T6" fmla="*/ 18 w 186"/>
                  <a:gd name="T7" fmla="*/ 66 h 353"/>
                  <a:gd name="T8" fmla="*/ 42 w 186"/>
                  <a:gd name="T9" fmla="*/ 114 h 353"/>
                  <a:gd name="T10" fmla="*/ 48 w 186"/>
                  <a:gd name="T11" fmla="*/ 162 h 353"/>
                  <a:gd name="T12" fmla="*/ 0 w 186"/>
                  <a:gd name="T13" fmla="*/ 353 h 353"/>
                  <a:gd name="T14" fmla="*/ 54 w 186"/>
                  <a:gd name="T15" fmla="*/ 233 h 353"/>
                  <a:gd name="T16" fmla="*/ 84 w 186"/>
                  <a:gd name="T17" fmla="*/ 216 h 353"/>
                  <a:gd name="T18" fmla="*/ 126 w 186"/>
                  <a:gd name="T19" fmla="*/ 126 h 353"/>
                  <a:gd name="T20" fmla="*/ 144 w 186"/>
                  <a:gd name="T21" fmla="*/ 120 h 353"/>
                  <a:gd name="T22" fmla="*/ 144 w 186"/>
                  <a:gd name="T23" fmla="*/ 90 h 353"/>
                  <a:gd name="T24" fmla="*/ 186 w 186"/>
                  <a:gd name="T25" fmla="*/ 66 h 353"/>
                  <a:gd name="T26" fmla="*/ 162 w 186"/>
                  <a:gd name="T27" fmla="*/ 60 h 353"/>
                  <a:gd name="T28" fmla="*/ 36 w 186"/>
                  <a:gd name="T29" fmla="*/ 0 h 353"/>
                  <a:gd name="T30" fmla="*/ 36 w 186"/>
                  <a:gd name="T31"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4" name="Freeform 12"/>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5" name="Freeform 13"/>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6 h 66"/>
                  <a:gd name="T8" fmla="*/ 6 w 155"/>
                  <a:gd name="T9" fmla="*/ 18 h 66"/>
                  <a:gd name="T10" fmla="*/ 0 w 155"/>
                  <a:gd name="T11" fmla="*/ 24 h 66"/>
                  <a:gd name="T12" fmla="*/ 78 w 155"/>
                  <a:gd name="T13" fmla="*/ 60 h 66"/>
                  <a:gd name="T14" fmla="*/ 96 w 155"/>
                  <a:gd name="T15" fmla="*/ 42 h 66"/>
                  <a:gd name="T16" fmla="*/ 155 w 155"/>
                  <a:gd name="T17" fmla="*/ 66 h 66"/>
                  <a:gd name="T18" fmla="*/ 126 w 155"/>
                  <a:gd name="T19" fmla="*/ 24 h 66"/>
                  <a:gd name="T20" fmla="*/ 149 w 155"/>
                  <a:gd name="T21" fmla="*/ 0 h 66"/>
                  <a:gd name="T22" fmla="*/ 114 w 155"/>
                  <a:gd name="T23" fmla="*/ 0 h 66"/>
                  <a:gd name="T24" fmla="*/ 114 w 155"/>
                  <a:gd name="T2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86" name="Freeform 14"/>
              <p:cNvSpPr>
                <a:spLocks/>
              </p:cNvSpPr>
              <p:nvPr userDrawn="1"/>
            </p:nvSpPr>
            <p:spPr bwMode="ltGray">
              <a:xfrm>
                <a:off x="2486" y="3859"/>
                <a:ext cx="42" cy="81"/>
              </a:xfrm>
              <a:custGeom>
                <a:avLst/>
                <a:gdLst>
                  <a:gd name="T0" fmla="*/ 6 w 42"/>
                  <a:gd name="T1" fmla="*/ 36 h 72"/>
                  <a:gd name="T2" fmla="*/ 0 w 42"/>
                  <a:gd name="T3" fmla="*/ 18 h 72"/>
                  <a:gd name="T4" fmla="*/ 12 w 42"/>
                  <a:gd name="T5" fmla="*/ 6 h 72"/>
                  <a:gd name="T6" fmla="*/ 0 w 42"/>
                  <a:gd name="T7" fmla="*/ 6 h 72"/>
                  <a:gd name="T8" fmla="*/ 12 w 42"/>
                  <a:gd name="T9" fmla="*/ 6 h 72"/>
                  <a:gd name="T10" fmla="*/ 24 w 42"/>
                  <a:gd name="T11" fmla="*/ 6 h 72"/>
                  <a:gd name="T12" fmla="*/ 36 w 42"/>
                  <a:gd name="T13" fmla="*/ 6 h 72"/>
                  <a:gd name="T14" fmla="*/ 42 w 42"/>
                  <a:gd name="T15" fmla="*/ 0 h 72"/>
                  <a:gd name="T16" fmla="*/ 30 w 42"/>
                  <a:gd name="T17" fmla="*/ 18 h 72"/>
                  <a:gd name="T18" fmla="*/ 42 w 42"/>
                  <a:gd name="T19" fmla="*/ 48 h 72"/>
                  <a:gd name="T20" fmla="*/ 12 w 42"/>
                  <a:gd name="T21" fmla="*/ 72 h 72"/>
                  <a:gd name="T22" fmla="*/ 6 w 42"/>
                  <a:gd name="T23" fmla="*/ 36 h 72"/>
                  <a:gd name="T24" fmla="*/ 6 w 42"/>
                  <a:gd name="T2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7087" name="Freeform 15"/>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grpSp>
        <p:nvGrpSpPr>
          <p:cNvPr id="387088" name="Group 16"/>
          <p:cNvGrpSpPr>
            <a:grpSpLocks/>
          </p:cNvGrpSpPr>
          <p:nvPr/>
        </p:nvGrpSpPr>
        <p:grpSpPr bwMode="auto">
          <a:xfrm>
            <a:off x="836085" y="6021388"/>
            <a:ext cx="7579783" cy="849312"/>
            <a:chOff x="395" y="3793"/>
            <a:chExt cx="3581" cy="535"/>
          </a:xfrm>
        </p:grpSpPr>
        <p:sp>
          <p:nvSpPr>
            <p:cNvPr id="387089" name="Freeform 17"/>
            <p:cNvSpPr>
              <a:spLocks/>
            </p:cNvSpPr>
            <p:nvPr/>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0" name="Freeform 18"/>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1" name="Freeform 19"/>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2" name="Freeform 20"/>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3" name="Freeform 21"/>
            <p:cNvSpPr>
              <a:spLocks/>
            </p:cNvSpPr>
            <p:nvPr/>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387094" name="Freeform 22"/>
            <p:cNvSpPr>
              <a:spLocks/>
            </p:cNvSpPr>
            <p:nvPr/>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387095" name="Rectangle 23"/>
          <p:cNvSpPr>
            <a:spLocks noGrp="1" noChangeArrowheads="1"/>
          </p:cNvSpPr>
          <p:nvPr>
            <p:ph type="title"/>
          </p:nvPr>
        </p:nvSpPr>
        <p:spPr bwMode="auto">
          <a:xfrm>
            <a:off x="609600" y="2286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387096" name="Rectangle 24"/>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387097" name="Rectangle 25"/>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de-DE" altLang="de-DE"/>
          </a:p>
        </p:txBody>
      </p:sp>
      <p:sp>
        <p:nvSpPr>
          <p:cNvPr id="387098" name="Rectangle 26"/>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de-DE" altLang="de-DE"/>
          </a:p>
        </p:txBody>
      </p:sp>
      <p:sp>
        <p:nvSpPr>
          <p:cNvPr id="387099" name="Rectangle 27"/>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DC9EB4DE-ACDA-47F1-AE60-8C37F0BAC671}" type="slidenum">
              <a:rPr lang="de-DE" altLang="de-DE"/>
              <a:pPr/>
              <a:t>‹Nr.›</a:t>
            </a:fld>
            <a:endParaRPr lang="de-DE" altLang="de-DE"/>
          </a:p>
        </p:txBody>
      </p:sp>
    </p:spTree>
  </p:cSld>
  <p:clrMap bg1="dk2" tx1="lt1" bg2="dk1"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de-DE" dirty="0"/>
              <a:t>Mastertextformat bearbeiten
Zweite Ebene
Dritte Ebene
Vierte Ebene
Fünfte Ebene</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6B1384-E8CB-E642-B4EA-521A5F9182FC}" type="datetimeFigureOut">
              <a:rPr lang="de-DE" smtClean="0"/>
              <a:t>27.12.2021</a:t>
            </a:fld>
            <a:endParaRPr lang="de-DE"/>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1B463-2B7E-324E-B3CB-6B6D9F267C89}" type="slidenum">
              <a:rPr lang="de-DE" smtClean="0"/>
              <a:t>‹Nr.›</a:t>
            </a:fld>
            <a:endParaRPr lang="de-DE"/>
          </a:p>
        </p:txBody>
      </p:sp>
      <p:cxnSp>
        <p:nvCxnSpPr>
          <p:cNvPr id="8" name="Gerade Verbindung 7">
            <a:extLst>
              <a:ext uri="{FF2B5EF4-FFF2-40B4-BE49-F238E27FC236}">
                <a16:creationId xmlns:a16="http://schemas.microsoft.com/office/drawing/2014/main" xmlns="" id="{C91923AC-8C04-4943-9E76-6628B59A8989}"/>
              </a:ext>
            </a:extLst>
          </p:cNvPr>
          <p:cNvCxnSpPr>
            <a:cxnSpLocks/>
          </p:cNvCxnSpPr>
          <p:nvPr userDrawn="1"/>
        </p:nvCxnSpPr>
        <p:spPr>
          <a:xfrm>
            <a:off x="480000" y="0"/>
            <a:ext cx="0"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xmlns="" id="{1DF13607-6584-7E46-B46C-4DFD6C1AF199}"/>
              </a:ext>
            </a:extLst>
          </p:cNvPr>
          <p:cNvCxnSpPr>
            <a:cxnSpLocks/>
          </p:cNvCxnSpPr>
          <p:nvPr userDrawn="1"/>
        </p:nvCxnSpPr>
        <p:spPr>
          <a:xfrm>
            <a:off x="11712000" y="0"/>
            <a:ext cx="0"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xmlns="" id="{F2016011-C237-284F-8C89-834E7935454B}"/>
              </a:ext>
            </a:extLst>
          </p:cNvPr>
          <p:cNvCxnSpPr>
            <a:cxnSpLocks/>
          </p:cNvCxnSpPr>
          <p:nvPr userDrawn="1"/>
        </p:nvCxnSpPr>
        <p:spPr>
          <a:xfrm flipH="1">
            <a:off x="0" y="486773"/>
            <a:ext cx="121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xmlns="" id="{D6327790-12CB-7F4B-9AF8-FBAAD9757671}"/>
              </a:ext>
            </a:extLst>
          </p:cNvPr>
          <p:cNvCxnSpPr>
            <a:cxnSpLocks/>
          </p:cNvCxnSpPr>
          <p:nvPr userDrawn="1"/>
        </p:nvCxnSpPr>
        <p:spPr>
          <a:xfrm flipH="1">
            <a:off x="0" y="6379200"/>
            <a:ext cx="1219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Grafik 18">
            <a:extLst>
              <a:ext uri="{FF2B5EF4-FFF2-40B4-BE49-F238E27FC236}">
                <a16:creationId xmlns:a16="http://schemas.microsoft.com/office/drawing/2014/main" xmlns="" id="{82D6B7B4-6DE7-BE4A-A5A7-163823A8CB4F}"/>
              </a:ext>
            </a:extLst>
          </p:cNvPr>
          <p:cNvPicPr>
            <a:picLocks noChangeAspect="1"/>
          </p:cNvPicPr>
          <p:nvPr userDrawn="1"/>
        </p:nvPicPr>
        <p:blipFill rotWithShape="1">
          <a:blip r:embed="rId4"/>
          <a:srcRect t="15812" b="15812"/>
          <a:stretch/>
        </p:blipFill>
        <p:spPr>
          <a:xfrm>
            <a:off x="0" y="0"/>
            <a:ext cx="12192000" cy="6858000"/>
          </a:xfrm>
          <a:prstGeom prst="rect">
            <a:avLst/>
          </a:prstGeom>
        </p:spPr>
      </p:pic>
    </p:spTree>
    <p:extLst>
      <p:ext uri="{BB962C8B-B14F-4D97-AF65-F5344CB8AC3E}">
        <p14:creationId xmlns:p14="http://schemas.microsoft.com/office/powerpoint/2010/main" val="856396189"/>
      </p:ext>
    </p:extLst>
  </p:cSld>
  <p:clrMap bg1="lt1" tx1="dk1" bg2="lt2" tx2="dk2" accent1="accent1" accent2="accent2" accent3="accent3" accent4="accent4" accent5="accent5" accent6="accent6" hlink="hlink" folHlink="folHlink"/>
  <p:sldLayoutIdLst>
    <p:sldLayoutId id="2147483716" r:id="rId1"/>
    <p:sldLayoutId id="2147483717"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2711624" y="332656"/>
            <a:ext cx="8928992" cy="1938992"/>
          </a:xfrm>
        </p:spPr>
        <p:txBody>
          <a:bodyPr wrap="square">
            <a:spAutoFit/>
          </a:bodyPr>
          <a:lstStyle/>
          <a:p>
            <a:pPr algn="l"/>
            <a:r>
              <a:rPr lang="de-DE" altLang="de-DE" sz="6000" dirty="0">
                <a:solidFill>
                  <a:schemeClr val="tx1"/>
                </a:solidFill>
                <a:effectLst/>
                <a:latin typeface="Source Sans Pro Black" panose="020B0803030403020204" pitchFamily="34" charset="0"/>
                <a:ea typeface="Source Sans Pro Black" panose="020B0803030403020204" pitchFamily="34" charset="0"/>
              </a:rPr>
              <a:t>Keine überraschende Entwicklung in Ephesus</a:t>
            </a:r>
          </a:p>
        </p:txBody>
      </p:sp>
      <p:sp>
        <p:nvSpPr>
          <p:cNvPr id="409603" name="Rectangle 3"/>
          <p:cNvSpPr>
            <a:spLocks noGrp="1" noChangeArrowheads="1"/>
          </p:cNvSpPr>
          <p:nvPr>
            <p:ph type="subTitle" idx="1"/>
          </p:nvPr>
        </p:nvSpPr>
        <p:spPr>
          <a:xfrm>
            <a:off x="4223792" y="5085184"/>
            <a:ext cx="7705939" cy="461665"/>
          </a:xfrm>
        </p:spPr>
        <p:txBody>
          <a:bodyPr wrap="square">
            <a:spAutoFit/>
          </a:bodyPr>
          <a:lstStyle/>
          <a:p>
            <a:pPr algn="r"/>
            <a:r>
              <a:rPr lang="de-DE" altLang="de-DE" sz="2400" dirty="0">
                <a:effectLst/>
                <a:latin typeface="Source Sans Pro" panose="020B0503030403020204" pitchFamily="34" charset="0"/>
                <a:ea typeface="Source Sans Pro" panose="020B0503030403020204" pitchFamily="34" charset="0"/>
                <a:cs typeface="+mj-cs"/>
              </a:rPr>
              <a:t>Gedanken zum Sonntag der verfolgten Kirche</a:t>
            </a:r>
          </a:p>
        </p:txBody>
      </p:sp>
      <p:sp>
        <p:nvSpPr>
          <p:cNvPr id="4" name="Rectangle 3"/>
          <p:cNvSpPr txBox="1">
            <a:spLocks noChangeArrowheads="1"/>
          </p:cNvSpPr>
          <p:nvPr/>
        </p:nvSpPr>
        <p:spPr bwMode="auto">
          <a:xfrm>
            <a:off x="5519936" y="3212976"/>
            <a:ext cx="63367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3600" dirty="0">
                <a:effectLst/>
                <a:latin typeface="Source Sans Pro" panose="020B0503030403020204" pitchFamily="34" charset="0"/>
                <a:ea typeface="Source Sans Pro" panose="020B0503030403020204" pitchFamily="34" charset="0"/>
                <a:cs typeface="+mj-cs"/>
              </a:rPr>
              <a:t>Apostelgeschichte 19,23-40</a:t>
            </a:r>
          </a:p>
        </p:txBody>
      </p:sp>
    </p:spTree>
    <p:extLst>
      <p:ext uri="{BB962C8B-B14F-4D97-AF65-F5344CB8AC3E}">
        <p14:creationId xmlns:p14="http://schemas.microsoft.com/office/powerpoint/2010/main" val="3418594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711624" y="332656"/>
            <a:ext cx="9289032" cy="3785652"/>
          </a:xfrm>
        </p:spPr>
        <p:txBody>
          <a:bodyPr wrap="square">
            <a:spAutoFit/>
          </a:bodyPr>
          <a:lstStyle/>
          <a:p>
            <a:pPr algn="l"/>
            <a:r>
              <a:rPr lang="de-DE" altLang="de-DE" sz="4000" dirty="0">
                <a:solidFill>
                  <a:schemeClr val="tx1"/>
                </a:solidFill>
                <a:effectLst/>
                <a:latin typeface="Source Sans Pro" panose="020B0503030403020204" pitchFamily="34" charset="0"/>
                <a:ea typeface="Source Sans Pro" panose="020B0503030403020204" pitchFamily="34" charset="0"/>
              </a:rPr>
              <a:t>Es gab dort nämlich einen Silberschmied namens Demetrius, der silberne Nachbildungen vom Tempel der Göttin Artemis verkaufte; das brachte ihm und den Handwerkern, die er beschäftigte, einen schönen Gewinn.</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752184" y="4509120"/>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19,24</a:t>
            </a:r>
          </a:p>
        </p:txBody>
      </p:sp>
    </p:spTree>
    <p:extLst>
      <p:ext uri="{BB962C8B-B14F-4D97-AF65-F5344CB8AC3E}">
        <p14:creationId xmlns:p14="http://schemas.microsoft.com/office/powerpoint/2010/main" val="1761538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711624" y="216281"/>
            <a:ext cx="8856984" cy="3170099"/>
          </a:xfrm>
        </p:spPr>
        <p:txBody>
          <a:bodyPr wrap="square">
            <a:spAutoFit/>
          </a:bodyPr>
          <a:lstStyle/>
          <a:p>
            <a:pPr algn="l"/>
            <a:r>
              <a:rPr lang="de-DE" altLang="de-DE" sz="4000" dirty="0">
                <a:solidFill>
                  <a:schemeClr val="tx1"/>
                </a:solidFill>
                <a:effectLst/>
                <a:latin typeface="Source Sans Pro" panose="020B0503030403020204" pitchFamily="34" charset="0"/>
                <a:ea typeface="Source Sans Pro" panose="020B0503030403020204" pitchFamily="34" charset="0"/>
              </a:rPr>
              <a:t>Dieser Demetrius rief alle, die in diesem Gewerbe tätig waren, zusammen und sagte: »Männer, ihr wisst: Unser ganzer Wohlstand hängt davon ab, dass wir diese Nachbildungen herstellen.</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608168" y="4077072"/>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19,25</a:t>
            </a:r>
          </a:p>
        </p:txBody>
      </p:sp>
    </p:spTree>
    <p:extLst>
      <p:ext uri="{BB962C8B-B14F-4D97-AF65-F5344CB8AC3E}">
        <p14:creationId xmlns:p14="http://schemas.microsoft.com/office/powerpoint/2010/main" val="2339688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711624" y="260648"/>
            <a:ext cx="9289032" cy="3785652"/>
          </a:xfrm>
        </p:spPr>
        <p:txBody>
          <a:bodyPr wrap="square">
            <a:spAutoFit/>
          </a:bodyPr>
          <a:lstStyle/>
          <a:p>
            <a:pPr algn="l"/>
            <a:r>
              <a:rPr lang="de-DE" altLang="de-DE" sz="4000" dirty="0">
                <a:solidFill>
                  <a:schemeClr val="tx1"/>
                </a:solidFill>
                <a:effectLst/>
                <a:latin typeface="Source Sans Pro" panose="020B0503030403020204" pitchFamily="34" charset="0"/>
                <a:ea typeface="Source Sans Pro" panose="020B0503030403020204" pitchFamily="34" charset="0"/>
              </a:rPr>
              <a:t>Und ihr werdet erfahren haben, dass dieser Paulus den Leuten einredet:</a:t>
            </a:r>
            <a:br>
              <a:rPr lang="de-DE" altLang="de-DE" sz="4000" dirty="0">
                <a:solidFill>
                  <a:schemeClr val="tx1"/>
                </a:solidFill>
                <a:effectLst/>
                <a:latin typeface="Source Sans Pro" panose="020B0503030403020204" pitchFamily="34" charset="0"/>
                <a:ea typeface="Source Sans Pro" panose="020B0503030403020204" pitchFamily="34" charset="0"/>
              </a:rPr>
            </a:br>
            <a:r>
              <a:rPr lang="de-DE" altLang="de-DE" sz="4000" dirty="0">
                <a:solidFill>
                  <a:schemeClr val="tx1"/>
                </a:solidFill>
                <a:effectLst/>
                <a:latin typeface="Source Sans Pro" panose="020B0503030403020204" pitchFamily="34" charset="0"/>
                <a:ea typeface="Source Sans Pro" panose="020B0503030403020204" pitchFamily="34" charset="0"/>
              </a:rPr>
              <a:t>‘Götter, die man mit Händen macht,</a:t>
            </a:r>
            <a:br>
              <a:rPr lang="de-DE" altLang="de-DE" sz="4000" dirty="0">
                <a:solidFill>
                  <a:schemeClr val="tx1"/>
                </a:solidFill>
                <a:effectLst/>
                <a:latin typeface="Source Sans Pro" panose="020B0503030403020204" pitchFamily="34" charset="0"/>
                <a:ea typeface="Source Sans Pro" panose="020B0503030403020204" pitchFamily="34" charset="0"/>
              </a:rPr>
            </a:br>
            <a:r>
              <a:rPr lang="de-DE" altLang="de-DE" sz="4000" dirty="0">
                <a:solidFill>
                  <a:schemeClr val="tx1"/>
                </a:solidFill>
                <a:effectLst/>
                <a:latin typeface="Source Sans Pro" panose="020B0503030403020204" pitchFamily="34" charset="0"/>
                <a:ea typeface="Source Sans Pro" panose="020B0503030403020204" pitchFamily="34" charset="0"/>
              </a:rPr>
              <a:t>sind gar keine Götter.’ Er hat mit seinen Reden nicht nur hier in Ephesus Erfolg, sondern fast überall in der Provinz Asien.</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896200" y="4581128"/>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19,26</a:t>
            </a:r>
          </a:p>
        </p:txBody>
      </p:sp>
    </p:spTree>
    <p:extLst>
      <p:ext uri="{BB962C8B-B14F-4D97-AF65-F5344CB8AC3E}">
        <p14:creationId xmlns:p14="http://schemas.microsoft.com/office/powerpoint/2010/main" val="3664362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639616" y="116632"/>
            <a:ext cx="9217024" cy="4524315"/>
          </a:xfrm>
        </p:spPr>
        <p:txBody>
          <a:bodyPr wrap="square">
            <a:spAutoFit/>
          </a:bodyPr>
          <a:lstStyle/>
          <a:p>
            <a:pPr algn="l"/>
            <a:r>
              <a:rPr lang="de-DE" altLang="de-DE" sz="3600" dirty="0">
                <a:solidFill>
                  <a:schemeClr val="tx1"/>
                </a:solidFill>
                <a:effectLst/>
                <a:latin typeface="Source Sans Pro" panose="020B0503030403020204" pitchFamily="34" charset="0"/>
                <a:ea typeface="Source Sans Pro" panose="020B0503030403020204" pitchFamily="34" charset="0"/>
              </a:rPr>
              <a:t>Es besteht aber nicht nur die Gefahr, dass er unseren Geschäftszweig in Verruf bringt, nein, auch die Achtung vor dem Tempel der </a:t>
            </a:r>
            <a:r>
              <a:rPr lang="de-DE" altLang="de-DE" sz="3600" dirty="0" err="1">
                <a:solidFill>
                  <a:schemeClr val="tx1"/>
                </a:solidFill>
                <a:effectLst/>
                <a:latin typeface="Source Sans Pro" panose="020B0503030403020204" pitchFamily="34" charset="0"/>
                <a:ea typeface="Source Sans Pro" panose="020B0503030403020204" pitchFamily="34" charset="0"/>
              </a:rPr>
              <a:t>grossen</a:t>
            </a:r>
            <a:r>
              <a:rPr lang="de-DE" altLang="de-DE" sz="3600" dirty="0">
                <a:solidFill>
                  <a:schemeClr val="tx1"/>
                </a:solidFill>
                <a:effectLst/>
                <a:latin typeface="Source Sans Pro" panose="020B0503030403020204" pitchFamily="34" charset="0"/>
                <a:ea typeface="Source Sans Pro" panose="020B0503030403020204" pitchFamily="34" charset="0"/>
              </a:rPr>
              <a:t> Göttin Artemis wird schwinden! Es wird noch dahin kommen, dass die Göttin ihr Ansehen vollständig </a:t>
            </a:r>
            <a:r>
              <a:rPr lang="de-DE" altLang="de-DE" sz="3600" dirty="0" err="1">
                <a:solidFill>
                  <a:schemeClr val="tx1"/>
                </a:solidFill>
                <a:effectLst/>
                <a:latin typeface="Source Sans Pro" panose="020B0503030403020204" pitchFamily="34" charset="0"/>
                <a:ea typeface="Source Sans Pro" panose="020B0503030403020204" pitchFamily="34" charset="0"/>
              </a:rPr>
              <a:t>einbüsst</a:t>
            </a:r>
            <a:r>
              <a:rPr lang="de-DE" altLang="de-DE" sz="3600" dirty="0">
                <a:solidFill>
                  <a:schemeClr val="tx1"/>
                </a:solidFill>
                <a:effectLst/>
                <a:latin typeface="Source Sans Pro" panose="020B0503030403020204" pitchFamily="34" charset="0"/>
                <a:ea typeface="Source Sans Pro" panose="020B0503030403020204" pitchFamily="34" charset="0"/>
              </a:rPr>
              <a:t> – sie, die heute in der ganzen Provinz Asien und überall in der Welt verehrt wird!«</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608168" y="4869160"/>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19,27</a:t>
            </a:r>
          </a:p>
        </p:txBody>
      </p:sp>
    </p:spTree>
    <p:extLst>
      <p:ext uri="{BB962C8B-B14F-4D97-AF65-F5344CB8AC3E}">
        <p14:creationId xmlns:p14="http://schemas.microsoft.com/office/powerpoint/2010/main" val="1204635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639616" y="332656"/>
            <a:ext cx="8784976" cy="2123658"/>
          </a:xfrm>
        </p:spPr>
        <p:txBody>
          <a:bodyPr wrap="square">
            <a:spAutoFit/>
          </a:bodyPr>
          <a:lstStyle/>
          <a:p>
            <a:pPr algn="l"/>
            <a:r>
              <a:rPr lang="de-DE" altLang="de-DE" sz="4400" dirty="0">
                <a:solidFill>
                  <a:schemeClr val="tx1"/>
                </a:solidFill>
                <a:effectLst/>
                <a:latin typeface="Source Sans Pro" panose="020B0503030403020204" pitchFamily="34" charset="0"/>
                <a:ea typeface="Source Sans Pro" panose="020B0503030403020204" pitchFamily="34" charset="0"/>
              </a:rPr>
              <a:t>Als die Männer das hörten,</a:t>
            </a:r>
            <a:br>
              <a:rPr lang="de-DE" altLang="de-DE" sz="4400" dirty="0">
                <a:solidFill>
                  <a:schemeClr val="tx1"/>
                </a:solidFill>
                <a:effectLst/>
                <a:latin typeface="Source Sans Pro" panose="020B0503030403020204" pitchFamily="34" charset="0"/>
                <a:ea typeface="Source Sans Pro" panose="020B0503030403020204" pitchFamily="34" charset="0"/>
              </a:rPr>
            </a:br>
            <a:r>
              <a:rPr lang="de-DE" altLang="de-DE" sz="4400" dirty="0">
                <a:solidFill>
                  <a:schemeClr val="tx1"/>
                </a:solidFill>
                <a:effectLst/>
                <a:latin typeface="Source Sans Pro" panose="020B0503030403020204" pitchFamily="34" charset="0"/>
                <a:ea typeface="Source Sans Pro" panose="020B0503030403020204" pitchFamily="34" charset="0"/>
              </a:rPr>
              <a:t>wurden sie wütend und riefen: »</a:t>
            </a:r>
            <a:r>
              <a:rPr lang="de-DE" altLang="de-DE" sz="4400" dirty="0" err="1">
                <a:solidFill>
                  <a:schemeClr val="tx1"/>
                </a:solidFill>
                <a:effectLst/>
                <a:latin typeface="Source Sans Pro" panose="020B0503030403020204" pitchFamily="34" charset="0"/>
                <a:ea typeface="Source Sans Pro" panose="020B0503030403020204" pitchFamily="34" charset="0"/>
              </a:rPr>
              <a:t>Gross</a:t>
            </a:r>
            <a:r>
              <a:rPr lang="de-DE" altLang="de-DE" sz="4400" dirty="0">
                <a:solidFill>
                  <a:schemeClr val="tx1"/>
                </a:solidFill>
                <a:effectLst/>
                <a:latin typeface="Source Sans Pro" panose="020B0503030403020204" pitchFamily="34" charset="0"/>
                <a:ea typeface="Source Sans Pro" panose="020B0503030403020204" pitchFamily="34" charset="0"/>
              </a:rPr>
              <a:t> ist die Artemis von Ephesus!«</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752184" y="2977776"/>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19,28</a:t>
            </a:r>
          </a:p>
        </p:txBody>
      </p:sp>
    </p:spTree>
    <p:extLst>
      <p:ext uri="{BB962C8B-B14F-4D97-AF65-F5344CB8AC3E}">
        <p14:creationId xmlns:p14="http://schemas.microsoft.com/office/powerpoint/2010/main" val="1937280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711624" y="258901"/>
            <a:ext cx="8856984" cy="3170099"/>
          </a:xfrm>
        </p:spPr>
        <p:txBody>
          <a:bodyPr wrap="square">
            <a:spAutoFit/>
          </a:bodyPr>
          <a:lstStyle/>
          <a:p>
            <a:pPr algn="l"/>
            <a:r>
              <a:rPr lang="de-DE" altLang="de-DE" sz="4000" dirty="0">
                <a:solidFill>
                  <a:schemeClr val="tx1"/>
                </a:solidFill>
                <a:effectLst/>
                <a:latin typeface="Source Sans Pro" panose="020B0503030403020204" pitchFamily="34" charset="0"/>
                <a:ea typeface="Source Sans Pro" panose="020B0503030403020204" pitchFamily="34" charset="0"/>
              </a:rPr>
              <a:t>Die ganze Stadt geriet in Aufruhr und die Leute stürmten ins Theater. Gaius und </a:t>
            </a:r>
            <a:r>
              <a:rPr lang="de-DE" altLang="de-DE" sz="4000" dirty="0" err="1">
                <a:solidFill>
                  <a:schemeClr val="tx1"/>
                </a:solidFill>
                <a:effectLst/>
                <a:latin typeface="Source Sans Pro" panose="020B0503030403020204" pitchFamily="34" charset="0"/>
                <a:ea typeface="Source Sans Pro" panose="020B0503030403020204" pitchFamily="34" charset="0"/>
              </a:rPr>
              <a:t>Aristarch</a:t>
            </a:r>
            <a:r>
              <a:rPr lang="de-DE" altLang="de-DE" sz="4000" dirty="0">
                <a:solidFill>
                  <a:schemeClr val="tx1"/>
                </a:solidFill>
                <a:effectLst/>
                <a:latin typeface="Source Sans Pro" panose="020B0503030403020204" pitchFamily="34" charset="0"/>
                <a:ea typeface="Source Sans Pro" panose="020B0503030403020204" pitchFamily="34" charset="0"/>
              </a:rPr>
              <a:t>, Reisegefährten von Paulus aus Mazedonien, wurden von der Menge gepackt und mit dorthin geschleppt.</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824192" y="4005064"/>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19,29</a:t>
            </a:r>
          </a:p>
        </p:txBody>
      </p:sp>
    </p:spTree>
    <p:extLst>
      <p:ext uri="{BB962C8B-B14F-4D97-AF65-F5344CB8AC3E}">
        <p14:creationId xmlns:p14="http://schemas.microsoft.com/office/powerpoint/2010/main" val="4033347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639616" y="332656"/>
            <a:ext cx="9361040" cy="3785652"/>
          </a:xfrm>
        </p:spPr>
        <p:txBody>
          <a:bodyPr wrap="square">
            <a:spAutoFit/>
          </a:bodyPr>
          <a:lstStyle/>
          <a:p>
            <a:pPr algn="l"/>
            <a:r>
              <a:rPr lang="de-DE" altLang="de-DE" sz="4000" dirty="0">
                <a:solidFill>
                  <a:schemeClr val="tx1"/>
                </a:solidFill>
                <a:effectLst/>
                <a:latin typeface="Source Sans Pro" panose="020B0503030403020204" pitchFamily="34" charset="0"/>
                <a:ea typeface="Source Sans Pro" panose="020B0503030403020204" pitchFamily="34" charset="0"/>
              </a:rPr>
              <a:t>Paulus selbst wollte sich der Menge stellen, aber die Jünger </a:t>
            </a:r>
            <a:r>
              <a:rPr lang="de-DE" altLang="de-DE" sz="4000" dirty="0" err="1">
                <a:solidFill>
                  <a:schemeClr val="tx1"/>
                </a:solidFill>
                <a:effectLst/>
                <a:latin typeface="Source Sans Pro" panose="020B0503030403020204" pitchFamily="34" charset="0"/>
                <a:ea typeface="Source Sans Pro" panose="020B0503030403020204" pitchFamily="34" charset="0"/>
              </a:rPr>
              <a:t>liessen</a:t>
            </a:r>
            <a:r>
              <a:rPr lang="de-DE" altLang="de-DE" sz="4000" dirty="0">
                <a:solidFill>
                  <a:schemeClr val="tx1"/>
                </a:solidFill>
                <a:effectLst/>
                <a:latin typeface="Source Sans Pro" panose="020B0503030403020204" pitchFamily="34" charset="0"/>
                <a:ea typeface="Source Sans Pro" panose="020B0503030403020204" pitchFamily="34" charset="0"/>
              </a:rPr>
              <a:t> ihn nicht aus dem Haus. Auch einige hohe Beamte der Provinz, die ihm freundlich gesinnt waren, warnten ihn durch Boten davor,</a:t>
            </a:r>
            <a:br>
              <a:rPr lang="de-DE" altLang="de-DE" sz="4000" dirty="0">
                <a:solidFill>
                  <a:schemeClr val="tx1"/>
                </a:solidFill>
                <a:effectLst/>
                <a:latin typeface="Source Sans Pro" panose="020B0503030403020204" pitchFamily="34" charset="0"/>
                <a:ea typeface="Source Sans Pro" panose="020B0503030403020204" pitchFamily="34" charset="0"/>
              </a:rPr>
            </a:br>
            <a:r>
              <a:rPr lang="de-DE" altLang="de-DE" sz="4000" dirty="0">
                <a:solidFill>
                  <a:schemeClr val="tx1"/>
                </a:solidFill>
                <a:effectLst/>
                <a:latin typeface="Source Sans Pro" panose="020B0503030403020204" pitchFamily="34" charset="0"/>
                <a:ea typeface="Source Sans Pro" panose="020B0503030403020204" pitchFamily="34" charset="0"/>
              </a:rPr>
              <a:t>sich im Theater sehen zu lassen.</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896200" y="4365104"/>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19,30-31</a:t>
            </a:r>
          </a:p>
        </p:txBody>
      </p:sp>
    </p:spTree>
    <p:extLst>
      <p:ext uri="{BB962C8B-B14F-4D97-AF65-F5344CB8AC3E}">
        <p14:creationId xmlns:p14="http://schemas.microsoft.com/office/powerpoint/2010/main" val="1108920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711624" y="332656"/>
            <a:ext cx="8640960" cy="2554545"/>
          </a:xfrm>
        </p:spPr>
        <p:txBody>
          <a:bodyPr wrap="square">
            <a:spAutoFit/>
          </a:bodyPr>
          <a:lstStyle/>
          <a:p>
            <a:pPr algn="l"/>
            <a:r>
              <a:rPr lang="de-DE" altLang="de-DE" sz="4000" dirty="0">
                <a:solidFill>
                  <a:schemeClr val="tx1"/>
                </a:solidFill>
                <a:effectLst/>
                <a:latin typeface="Source Sans Pro" panose="020B0503030403020204" pitchFamily="34" charset="0"/>
                <a:ea typeface="Source Sans Pro" panose="020B0503030403020204" pitchFamily="34" charset="0"/>
              </a:rPr>
              <a:t>Unter den dort Zusammengeströmten herrschte die </a:t>
            </a:r>
            <a:r>
              <a:rPr lang="de-DE" altLang="de-DE" sz="4000" dirty="0" err="1">
                <a:solidFill>
                  <a:schemeClr val="tx1"/>
                </a:solidFill>
                <a:effectLst/>
                <a:latin typeface="Source Sans Pro" panose="020B0503030403020204" pitchFamily="34" charset="0"/>
                <a:ea typeface="Source Sans Pro" panose="020B0503030403020204" pitchFamily="34" charset="0"/>
              </a:rPr>
              <a:t>grösste</a:t>
            </a:r>
            <a:r>
              <a:rPr lang="de-DE" altLang="de-DE" sz="4000" dirty="0">
                <a:solidFill>
                  <a:schemeClr val="tx1"/>
                </a:solidFill>
                <a:effectLst/>
                <a:latin typeface="Source Sans Pro" panose="020B0503030403020204" pitchFamily="34" charset="0"/>
                <a:ea typeface="Source Sans Pro" panose="020B0503030403020204" pitchFamily="34" charset="0"/>
              </a:rPr>
              <a:t> Verwirrung. Alle schrien durcheinander und die meisten wussten nicht einmal, worum es ging.</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752184" y="3284984"/>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19,32</a:t>
            </a:r>
          </a:p>
        </p:txBody>
      </p:sp>
    </p:spTree>
    <p:extLst>
      <p:ext uri="{BB962C8B-B14F-4D97-AF65-F5344CB8AC3E}">
        <p14:creationId xmlns:p14="http://schemas.microsoft.com/office/powerpoint/2010/main" val="3696093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783632" y="332656"/>
            <a:ext cx="9145016" cy="3170099"/>
          </a:xfrm>
        </p:spPr>
        <p:txBody>
          <a:bodyPr wrap="square">
            <a:spAutoFit/>
          </a:bodyPr>
          <a:lstStyle/>
          <a:p>
            <a:pPr algn="l"/>
            <a:r>
              <a:rPr lang="de-DE" altLang="de-DE" sz="4000" dirty="0">
                <a:solidFill>
                  <a:schemeClr val="tx1"/>
                </a:solidFill>
                <a:effectLst/>
                <a:latin typeface="Source Sans Pro" panose="020B0503030403020204" pitchFamily="34" charset="0"/>
                <a:ea typeface="Source Sans Pro" panose="020B0503030403020204" pitchFamily="34" charset="0"/>
              </a:rPr>
              <a:t>Die Juden schickten Alexander nach vorn und einige aus der Menge erklärten ihm den Anlass. Alexander winkte mit der Hand und wollte vor dem Volk eine Verteidigungsrede für die Juden halten.</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824192" y="3933056"/>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19,33</a:t>
            </a:r>
          </a:p>
        </p:txBody>
      </p:sp>
    </p:spTree>
    <p:extLst>
      <p:ext uri="{BB962C8B-B14F-4D97-AF65-F5344CB8AC3E}">
        <p14:creationId xmlns:p14="http://schemas.microsoft.com/office/powerpoint/2010/main" val="2097674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711624" y="249902"/>
            <a:ext cx="8280920" cy="2554545"/>
          </a:xfrm>
        </p:spPr>
        <p:txBody>
          <a:bodyPr wrap="square">
            <a:spAutoFit/>
          </a:bodyPr>
          <a:lstStyle/>
          <a:p>
            <a:pPr algn="l"/>
            <a:r>
              <a:rPr lang="de-DE" altLang="de-DE" sz="4000" dirty="0">
                <a:solidFill>
                  <a:schemeClr val="tx1"/>
                </a:solidFill>
                <a:effectLst/>
                <a:latin typeface="Source Sans Pro" panose="020B0503030403020204" pitchFamily="34" charset="0"/>
                <a:ea typeface="Source Sans Pro" panose="020B0503030403020204" pitchFamily="34" charset="0"/>
              </a:rPr>
              <a:t>Aber als die Leute merkten, dass er Jude war, schrien sie ihn nieder und riefen zwei Stunden lang im Chor: »</a:t>
            </a:r>
            <a:r>
              <a:rPr lang="de-DE" altLang="de-DE" sz="4000" dirty="0" err="1">
                <a:solidFill>
                  <a:schemeClr val="tx1"/>
                </a:solidFill>
                <a:effectLst/>
                <a:latin typeface="Source Sans Pro" panose="020B0503030403020204" pitchFamily="34" charset="0"/>
                <a:ea typeface="Source Sans Pro" panose="020B0503030403020204" pitchFamily="34" charset="0"/>
              </a:rPr>
              <a:t>Gross</a:t>
            </a:r>
            <a:r>
              <a:rPr lang="de-DE" altLang="de-DE" sz="4000" dirty="0">
                <a:solidFill>
                  <a:schemeClr val="tx1"/>
                </a:solidFill>
                <a:effectLst/>
                <a:latin typeface="Source Sans Pro" panose="020B0503030403020204" pitchFamily="34" charset="0"/>
                <a:ea typeface="Source Sans Pro" panose="020B0503030403020204" pitchFamily="34" charset="0"/>
              </a:rPr>
              <a:t> ist die Artemis von Ephesus!«</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824192" y="3198167"/>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19,34</a:t>
            </a:r>
          </a:p>
        </p:txBody>
      </p:sp>
    </p:spTree>
    <p:extLst>
      <p:ext uri="{BB962C8B-B14F-4D97-AF65-F5344CB8AC3E}">
        <p14:creationId xmlns:p14="http://schemas.microsoft.com/office/powerpoint/2010/main" val="3411406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6">
            <a:extLst>
              <a:ext uri="{FF2B5EF4-FFF2-40B4-BE49-F238E27FC236}">
                <a16:creationId xmlns:a16="http://schemas.microsoft.com/office/drawing/2014/main" xmlns="" id="{0BBF8E7E-15FA-41E7-BB14-F28ECBDF4C59}"/>
              </a:ext>
            </a:extLst>
          </p:cNvPr>
          <p:cNvPicPr>
            <a:picLocks noChangeAspect="1"/>
          </p:cNvPicPr>
          <p:nvPr/>
        </p:nvPicPr>
        <p:blipFill>
          <a:blip r:embed="rId2"/>
          <a:srcRect/>
          <a:stretch/>
        </p:blipFill>
        <p:spPr>
          <a:xfrm>
            <a:off x="420169" y="5324711"/>
            <a:ext cx="3372897" cy="970480"/>
          </a:xfrm>
          <a:prstGeom prst="rect">
            <a:avLst/>
          </a:prstGeom>
        </p:spPr>
      </p:pic>
      <p:sp>
        <p:nvSpPr>
          <p:cNvPr id="4" name="ZoneTexte 4">
            <a:extLst>
              <a:ext uri="{FF2B5EF4-FFF2-40B4-BE49-F238E27FC236}">
                <a16:creationId xmlns:a16="http://schemas.microsoft.com/office/drawing/2014/main" xmlns="" id="{510293E4-7912-4075-8CA1-2D38434737A4}"/>
              </a:ext>
            </a:extLst>
          </p:cNvPr>
          <p:cNvSpPr txBox="1"/>
          <p:nvPr/>
        </p:nvSpPr>
        <p:spPr>
          <a:xfrm>
            <a:off x="5591944" y="3645024"/>
            <a:ext cx="6215529" cy="707886"/>
          </a:xfrm>
          <a:prstGeom prst="rect">
            <a:avLst/>
          </a:prstGeom>
          <a:noFill/>
        </p:spPr>
        <p:txBody>
          <a:bodyPr wrap="square" rtlCol="0">
            <a:spAutoFit/>
          </a:bodyPr>
          <a:lstStyle/>
          <a:p>
            <a:pPr algn="r" defTabSz="914377" fontAlgn="auto">
              <a:spcBef>
                <a:spcPts val="0"/>
              </a:spcBef>
              <a:spcAft>
                <a:spcPts val="0"/>
              </a:spcAft>
            </a:pPr>
            <a:r>
              <a:rPr lang="fr-CH" sz="4000" dirty="0">
                <a:solidFill>
                  <a:prstClr val="white"/>
                </a:solidFill>
                <a:latin typeface="MetaPlusLining" panose="02000506050000020004" pitchFamily="2" charset="0"/>
              </a:rPr>
              <a:t>21. </a:t>
            </a:r>
            <a:r>
              <a:rPr lang="fr-CH" sz="4000" dirty="0" err="1">
                <a:solidFill>
                  <a:prstClr val="white"/>
                </a:solidFill>
                <a:latin typeface="MetaPlusLining" panose="02000506050000020004" pitchFamily="2" charset="0"/>
              </a:rPr>
              <a:t>November</a:t>
            </a:r>
            <a:r>
              <a:rPr lang="fr-CH" sz="4000" dirty="0">
                <a:solidFill>
                  <a:prstClr val="white"/>
                </a:solidFill>
                <a:latin typeface="MetaPlusLining" panose="02000506050000020004" pitchFamily="2" charset="0"/>
              </a:rPr>
              <a:t> 2021</a:t>
            </a:r>
          </a:p>
        </p:txBody>
      </p:sp>
    </p:spTree>
    <p:extLst>
      <p:ext uri="{BB962C8B-B14F-4D97-AF65-F5344CB8AC3E}">
        <p14:creationId xmlns:p14="http://schemas.microsoft.com/office/powerpoint/2010/main" val="3358699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711624" y="260648"/>
            <a:ext cx="9145016" cy="3785652"/>
          </a:xfrm>
        </p:spPr>
        <p:txBody>
          <a:bodyPr wrap="square">
            <a:spAutoFit/>
          </a:bodyPr>
          <a:lstStyle/>
          <a:p>
            <a:pPr algn="l"/>
            <a:r>
              <a:rPr lang="de-DE" altLang="de-DE" sz="4000" dirty="0" err="1">
                <a:solidFill>
                  <a:schemeClr val="tx1"/>
                </a:solidFill>
                <a:effectLst/>
                <a:latin typeface="Source Sans Pro" panose="020B0503030403020204" pitchFamily="34" charset="0"/>
                <a:ea typeface="Source Sans Pro" panose="020B0503030403020204" pitchFamily="34" charset="0"/>
              </a:rPr>
              <a:t>Schliesslich</a:t>
            </a:r>
            <a:r>
              <a:rPr lang="de-DE" altLang="de-DE" sz="4000" dirty="0">
                <a:solidFill>
                  <a:schemeClr val="tx1"/>
                </a:solidFill>
                <a:effectLst/>
                <a:latin typeface="Source Sans Pro" panose="020B0503030403020204" pitchFamily="34" charset="0"/>
                <a:ea typeface="Source Sans Pro" panose="020B0503030403020204" pitchFamily="34" charset="0"/>
              </a:rPr>
              <a:t> gelang es dem Vorsteher der Stadt, die Menge zu beruhigen. »Männer von Ephesus«, rief er, »in der ganzen Welt </a:t>
            </a:r>
            <a:r>
              <a:rPr lang="de-DE" altLang="de-DE" sz="4000" dirty="0" err="1">
                <a:solidFill>
                  <a:schemeClr val="tx1"/>
                </a:solidFill>
                <a:effectLst/>
                <a:latin typeface="Source Sans Pro" panose="020B0503030403020204" pitchFamily="34" charset="0"/>
                <a:ea typeface="Source Sans Pro" panose="020B0503030403020204" pitchFamily="34" charset="0"/>
              </a:rPr>
              <a:t>weiss</a:t>
            </a:r>
            <a:r>
              <a:rPr lang="de-DE" altLang="de-DE" sz="4000" dirty="0">
                <a:solidFill>
                  <a:schemeClr val="tx1"/>
                </a:solidFill>
                <a:effectLst/>
                <a:latin typeface="Source Sans Pro" panose="020B0503030403020204" pitchFamily="34" charset="0"/>
                <a:ea typeface="Source Sans Pro" panose="020B0503030403020204" pitchFamily="34" charset="0"/>
              </a:rPr>
              <a:t> man doch, dass unsere Stadt den Tempel und das vom Himmel gefallene Standbild der </a:t>
            </a:r>
            <a:r>
              <a:rPr lang="de-DE" altLang="de-DE" sz="4000" dirty="0" err="1">
                <a:solidFill>
                  <a:schemeClr val="tx1"/>
                </a:solidFill>
                <a:effectLst/>
                <a:latin typeface="Source Sans Pro" panose="020B0503030403020204" pitchFamily="34" charset="0"/>
                <a:ea typeface="Source Sans Pro" panose="020B0503030403020204" pitchFamily="34" charset="0"/>
              </a:rPr>
              <a:t>grossen</a:t>
            </a:r>
            <a:r>
              <a:rPr lang="de-DE" altLang="de-DE" sz="4000" dirty="0">
                <a:solidFill>
                  <a:schemeClr val="tx1"/>
                </a:solidFill>
                <a:effectLst/>
                <a:latin typeface="Source Sans Pro" panose="020B0503030403020204" pitchFamily="34" charset="0"/>
                <a:ea typeface="Source Sans Pro" panose="020B0503030403020204" pitchFamily="34" charset="0"/>
              </a:rPr>
              <a:t> Artemis hütet.</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752184" y="4437112"/>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19,35</a:t>
            </a:r>
          </a:p>
        </p:txBody>
      </p:sp>
    </p:spTree>
    <p:extLst>
      <p:ext uri="{BB962C8B-B14F-4D97-AF65-F5344CB8AC3E}">
        <p14:creationId xmlns:p14="http://schemas.microsoft.com/office/powerpoint/2010/main" val="3272115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783632" y="332656"/>
            <a:ext cx="8280920" cy="212365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4400" dirty="0">
                <a:solidFill>
                  <a:schemeClr val="tx1"/>
                </a:solidFill>
                <a:effectLst/>
                <a:latin typeface="Source Sans Pro" panose="020B0503030403020204" pitchFamily="34" charset="0"/>
                <a:ea typeface="Source Sans Pro" panose="020B0503030403020204" pitchFamily="34" charset="0"/>
              </a:rPr>
              <a:t>Das wird kein Mensch bestreiten! Beruhigt euch also und lasst euch zu nichts </a:t>
            </a:r>
            <a:r>
              <a:rPr lang="de-DE" sz="4400" dirty="0" err="1">
                <a:solidFill>
                  <a:schemeClr val="tx1"/>
                </a:solidFill>
                <a:effectLst/>
                <a:latin typeface="Source Sans Pro" panose="020B0503030403020204" pitchFamily="34" charset="0"/>
                <a:ea typeface="Source Sans Pro" panose="020B0503030403020204" pitchFamily="34" charset="0"/>
              </a:rPr>
              <a:t>hinreissen</a:t>
            </a:r>
            <a:r>
              <a:rPr lang="de-DE" sz="4400" dirty="0">
                <a:solidFill>
                  <a:schemeClr val="tx1"/>
                </a:solidFill>
                <a:effectLst/>
                <a:latin typeface="Source Sans Pro" panose="020B0503030403020204" pitchFamily="34" charset="0"/>
                <a:ea typeface="Source Sans Pro" panose="020B0503030403020204" pitchFamily="34" charset="0"/>
              </a:rPr>
              <a:t>!</a:t>
            </a:r>
            <a:endParaRPr lang="de-DE" altLang="de-DE" sz="44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824192" y="2852936"/>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19,36</a:t>
            </a:r>
          </a:p>
        </p:txBody>
      </p:sp>
    </p:spTree>
    <p:extLst>
      <p:ext uri="{BB962C8B-B14F-4D97-AF65-F5344CB8AC3E}">
        <p14:creationId xmlns:p14="http://schemas.microsoft.com/office/powerpoint/2010/main" val="679493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639616" y="332656"/>
            <a:ext cx="9145016" cy="212365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4400" dirty="0">
                <a:solidFill>
                  <a:schemeClr val="tx1"/>
                </a:solidFill>
                <a:effectLst/>
                <a:latin typeface="Source Sans Pro" panose="020B0503030403020204" pitchFamily="34" charset="0"/>
                <a:ea typeface="Source Sans Pro" panose="020B0503030403020204" pitchFamily="34" charset="0"/>
              </a:rPr>
              <a:t>Ihr habt diese Männer hergeschleppt, obwohl sie weder den Tempel beraubt noch unsere Göttin beleidigt haben.</a:t>
            </a:r>
            <a:endParaRPr lang="de-DE" altLang="de-DE" sz="44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752184" y="3140968"/>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19,37</a:t>
            </a:r>
          </a:p>
        </p:txBody>
      </p:sp>
    </p:spTree>
    <p:extLst>
      <p:ext uri="{BB962C8B-B14F-4D97-AF65-F5344CB8AC3E}">
        <p14:creationId xmlns:p14="http://schemas.microsoft.com/office/powerpoint/2010/main" val="4211879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783632" y="254435"/>
            <a:ext cx="8640960" cy="317009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4000" dirty="0">
                <a:solidFill>
                  <a:schemeClr val="tx1"/>
                </a:solidFill>
                <a:effectLst/>
                <a:latin typeface="Source Sans Pro" panose="020B0503030403020204" pitchFamily="34" charset="0"/>
                <a:ea typeface="Source Sans Pro" panose="020B0503030403020204" pitchFamily="34" charset="0"/>
              </a:rPr>
              <a:t>Wenn Demetrius und seine Handwerker Anklage wegen Geschäftsschädigung gegen jemand erheben wollen, dann gibt es dafür Gerichte und Behörden. Dort können sie ihre Sache vorbringen.</a:t>
            </a:r>
            <a:endParaRPr lang="de-DE" altLang="de-DE" sz="40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824192" y="3789040"/>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19,38</a:t>
            </a:r>
          </a:p>
        </p:txBody>
      </p:sp>
    </p:spTree>
    <p:extLst>
      <p:ext uri="{BB962C8B-B14F-4D97-AF65-F5344CB8AC3E}">
        <p14:creationId xmlns:p14="http://schemas.microsoft.com/office/powerpoint/2010/main" val="2731364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783632" y="332656"/>
            <a:ext cx="9073008" cy="280076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4400" dirty="0">
                <a:solidFill>
                  <a:schemeClr val="tx1"/>
                </a:solidFill>
                <a:effectLst/>
                <a:latin typeface="Source Sans Pro" panose="020B0503030403020204" pitchFamily="34" charset="0"/>
                <a:ea typeface="Source Sans Pro" panose="020B0503030403020204" pitchFamily="34" charset="0"/>
              </a:rPr>
              <a:t>Wenn ihr aber irgendwelche anderen Forderungen habt, muss das auf einer ordentlich einberufenen Volks-versammlung geklärt werden.</a:t>
            </a:r>
            <a:endParaRPr lang="de-DE" altLang="de-DE" sz="44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968208" y="3724578"/>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19,39</a:t>
            </a:r>
          </a:p>
        </p:txBody>
      </p:sp>
    </p:spTree>
    <p:extLst>
      <p:ext uri="{BB962C8B-B14F-4D97-AF65-F5344CB8AC3E}">
        <p14:creationId xmlns:p14="http://schemas.microsoft.com/office/powerpoint/2010/main" val="150033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783632" y="332656"/>
            <a:ext cx="9001000" cy="378565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4000" dirty="0">
                <a:solidFill>
                  <a:schemeClr val="tx1"/>
                </a:solidFill>
                <a:effectLst/>
                <a:latin typeface="Source Sans Pro" panose="020B0503030403020204" pitchFamily="34" charset="0"/>
                <a:ea typeface="Source Sans Pro" panose="020B0503030403020204" pitchFamily="34" charset="0"/>
              </a:rPr>
              <a:t>Was heute geschehen ist, kann uns leicht als Rebellion ausgelegt werden. Es gibt keinen Grund für diesen Aufruhr; wir können ihn durch nichts rechtfertigen.« Mit diesen Worten löste er die Versammlung auf.</a:t>
            </a:r>
            <a:endParaRPr lang="de-DE" altLang="de-DE" sz="40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752184" y="4221088"/>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19,40</a:t>
            </a:r>
          </a:p>
        </p:txBody>
      </p:sp>
    </p:spTree>
    <p:extLst>
      <p:ext uri="{BB962C8B-B14F-4D97-AF65-F5344CB8AC3E}">
        <p14:creationId xmlns:p14="http://schemas.microsoft.com/office/powerpoint/2010/main" val="3121213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2783632" y="323365"/>
            <a:ext cx="9001000" cy="1569660"/>
          </a:xfrm>
        </p:spPr>
        <p:txBody>
          <a:bodyPr wrap="square">
            <a:spAutoFit/>
          </a:bodyPr>
          <a:lstStyle/>
          <a:p>
            <a:pPr algn="l"/>
            <a:r>
              <a:rPr lang="de-DE" altLang="de-DE" sz="4800" dirty="0">
                <a:solidFill>
                  <a:schemeClr val="tx1"/>
                </a:solidFill>
                <a:effectLst/>
                <a:latin typeface="Source Sans Pro Black" panose="020B0803030403020204" pitchFamily="34" charset="0"/>
                <a:ea typeface="Source Sans Pro Black" panose="020B0803030403020204" pitchFamily="34" charset="0"/>
              </a:rPr>
              <a:t>I. Das eigentliche Problem ist nicht die Religion</a:t>
            </a:r>
          </a:p>
        </p:txBody>
      </p:sp>
    </p:spTree>
    <p:extLst>
      <p:ext uri="{BB962C8B-B14F-4D97-AF65-F5344CB8AC3E}">
        <p14:creationId xmlns:p14="http://schemas.microsoft.com/office/powerpoint/2010/main" val="3379662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567608" y="332656"/>
            <a:ext cx="9001000" cy="156966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4800" dirty="0">
                <a:solidFill>
                  <a:schemeClr val="tx1"/>
                </a:solidFill>
                <a:effectLst/>
                <a:latin typeface="Source Sans Pro" panose="020B0503030403020204" pitchFamily="34" charset="0"/>
                <a:ea typeface="Source Sans Pro" panose="020B0503030403020204" pitchFamily="34" charset="0"/>
              </a:rPr>
              <a:t>„Götter, die man mit Händen macht, sind gar keine Götter.“</a:t>
            </a:r>
            <a:endParaRPr lang="de-DE" altLang="de-DE" sz="48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824192" y="2492896"/>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19,26</a:t>
            </a:r>
          </a:p>
        </p:txBody>
      </p:sp>
    </p:spTree>
    <p:extLst>
      <p:ext uri="{BB962C8B-B14F-4D97-AF65-F5344CB8AC3E}">
        <p14:creationId xmlns:p14="http://schemas.microsoft.com/office/powerpoint/2010/main" val="2176986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668030" y="260648"/>
            <a:ext cx="9001000" cy="212365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4400" dirty="0">
                <a:solidFill>
                  <a:schemeClr val="tx1"/>
                </a:solidFill>
                <a:effectLst/>
                <a:latin typeface="Source Sans Pro" panose="020B0503030403020204" pitchFamily="34" charset="0"/>
                <a:ea typeface="Source Sans Pro" panose="020B0503030403020204" pitchFamily="34" charset="0"/>
              </a:rPr>
              <a:t>„Paulus hat mit seinen Reden nicht nur hier in Ephesus Erfolg, sondern fast überall in der Provinz Asien.“</a:t>
            </a:r>
            <a:endParaRPr lang="de-DE" altLang="de-DE" sz="44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896200" y="2780928"/>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19,26</a:t>
            </a:r>
          </a:p>
        </p:txBody>
      </p:sp>
    </p:spTree>
    <p:extLst>
      <p:ext uri="{BB962C8B-B14F-4D97-AF65-F5344CB8AC3E}">
        <p14:creationId xmlns:p14="http://schemas.microsoft.com/office/powerpoint/2010/main" val="395635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639616" y="188640"/>
            <a:ext cx="9361040" cy="452431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3600" dirty="0">
                <a:solidFill>
                  <a:schemeClr val="tx1"/>
                </a:solidFill>
                <a:effectLst/>
                <a:latin typeface="Source Sans Pro" panose="020B0503030403020204" pitchFamily="34" charset="0"/>
                <a:ea typeface="Source Sans Pro" panose="020B0503030403020204" pitchFamily="34" charset="0"/>
              </a:rPr>
              <a:t>„Es besteht nicht nur die Gefahr, dass Paulus unseren Geschäftszweig in Verruf bringt, nein, auch die Achtung vor dem Tempel der </a:t>
            </a:r>
            <a:r>
              <a:rPr lang="de-DE" sz="3600" dirty="0" err="1">
                <a:solidFill>
                  <a:schemeClr val="tx1"/>
                </a:solidFill>
                <a:effectLst/>
                <a:latin typeface="Source Sans Pro" panose="020B0503030403020204" pitchFamily="34" charset="0"/>
                <a:ea typeface="Source Sans Pro" panose="020B0503030403020204" pitchFamily="34" charset="0"/>
              </a:rPr>
              <a:t>grossen</a:t>
            </a:r>
            <a:r>
              <a:rPr lang="de-DE" sz="3600" dirty="0">
                <a:solidFill>
                  <a:schemeClr val="tx1"/>
                </a:solidFill>
                <a:effectLst/>
                <a:latin typeface="Source Sans Pro" panose="020B0503030403020204" pitchFamily="34" charset="0"/>
                <a:ea typeface="Source Sans Pro" panose="020B0503030403020204" pitchFamily="34" charset="0"/>
              </a:rPr>
              <a:t> Göttin Artemis wird schwinden! Es wird noch dahin kommen, dass die Göttin ihr Ansehen vollständig </a:t>
            </a:r>
            <a:r>
              <a:rPr lang="de-DE" sz="3600" dirty="0" err="1">
                <a:solidFill>
                  <a:schemeClr val="tx1"/>
                </a:solidFill>
                <a:effectLst/>
                <a:latin typeface="Source Sans Pro" panose="020B0503030403020204" pitchFamily="34" charset="0"/>
                <a:ea typeface="Source Sans Pro" panose="020B0503030403020204" pitchFamily="34" charset="0"/>
              </a:rPr>
              <a:t>einbüsst</a:t>
            </a:r>
            <a:r>
              <a:rPr lang="de-DE" sz="3600" dirty="0">
                <a:solidFill>
                  <a:schemeClr val="tx1"/>
                </a:solidFill>
                <a:effectLst/>
                <a:latin typeface="Source Sans Pro" panose="020B0503030403020204" pitchFamily="34" charset="0"/>
                <a:ea typeface="Source Sans Pro" panose="020B0503030403020204" pitchFamily="34" charset="0"/>
              </a:rPr>
              <a:t> – sie, die heute in der ganzen Provinz Asien und überall in der Welt verehrt wird!“</a:t>
            </a:r>
            <a:endParaRPr lang="de-DE" altLang="de-DE" sz="36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896200" y="4869160"/>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19,27</a:t>
            </a:r>
          </a:p>
        </p:txBody>
      </p:sp>
    </p:spTree>
    <p:extLst>
      <p:ext uri="{BB962C8B-B14F-4D97-AF65-F5344CB8AC3E}">
        <p14:creationId xmlns:p14="http://schemas.microsoft.com/office/powerpoint/2010/main" val="3571725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Die Trends im Index 2021</a:t>
            </a:r>
          </a:p>
        </p:txBody>
      </p:sp>
      <p:sp>
        <p:nvSpPr>
          <p:cNvPr id="3" name="Inhaltsplatzhalter 2"/>
          <p:cNvSpPr>
            <a:spLocks noGrp="1"/>
          </p:cNvSpPr>
          <p:nvPr>
            <p:ph idx="1"/>
          </p:nvPr>
        </p:nvSpPr>
        <p:spPr/>
        <p:txBody>
          <a:bodyPr>
            <a:noAutofit/>
          </a:bodyPr>
          <a:lstStyle/>
          <a:p>
            <a:pPr marL="191995" indent="-191995">
              <a:lnSpc>
                <a:spcPct val="100000"/>
              </a:lnSpc>
              <a:spcBef>
                <a:spcPts val="0"/>
              </a:spcBef>
              <a:spcAft>
                <a:spcPts val="1600"/>
              </a:spcAft>
            </a:pPr>
            <a:r>
              <a:rPr lang="de-DE" sz="2000" dirty="0"/>
              <a:t>Insgesamt wiesen </a:t>
            </a:r>
            <a:r>
              <a:rPr lang="de-DE" sz="2000" b="1" dirty="0"/>
              <a:t>74 Länder </a:t>
            </a:r>
            <a:r>
              <a:rPr lang="de-DE" sz="2000" dirty="0"/>
              <a:t>eine extreme, sehr starke oder starke Verfolgung auf. </a:t>
            </a:r>
            <a:r>
              <a:rPr lang="de-DE" sz="2000" b="1" dirty="0"/>
              <a:t>Mindestens 340 Millionen Christen </a:t>
            </a:r>
            <a:r>
              <a:rPr lang="de-DE" sz="2000" dirty="0"/>
              <a:t>oder </a:t>
            </a:r>
            <a:r>
              <a:rPr lang="de-DE" sz="2000" b="1" dirty="0"/>
              <a:t>1 von 8 Christen</a:t>
            </a:r>
            <a:r>
              <a:rPr lang="de-DE" sz="2000" dirty="0"/>
              <a:t> weltweit sind davon betroffen.</a:t>
            </a:r>
          </a:p>
          <a:p>
            <a:pPr marL="191995" indent="-191995">
              <a:lnSpc>
                <a:spcPct val="100000"/>
              </a:lnSpc>
              <a:spcBef>
                <a:spcPts val="0"/>
              </a:spcBef>
              <a:spcAft>
                <a:spcPts val="1600"/>
              </a:spcAft>
            </a:pPr>
            <a:r>
              <a:rPr lang="de-DE" sz="2000" dirty="0"/>
              <a:t>Dieses Jahr weisen erstmals alle </a:t>
            </a:r>
            <a:r>
              <a:rPr lang="de-DE" sz="2000" b="1" dirty="0"/>
              <a:t>Länder der Top 50</a:t>
            </a:r>
            <a:r>
              <a:rPr lang="de-DE" sz="2000" dirty="0"/>
              <a:t> mindestens «sehr starke» Verfolgung auf; in den Top 12 ist die Verfolgung gar «extrem». Nordkorea ist zum 20. Mal in Folge das Land, in dem es sich als Christ am schlechtesten lebt.</a:t>
            </a:r>
          </a:p>
        </p:txBody>
      </p:sp>
    </p:spTree>
    <p:extLst>
      <p:ext uri="{BB962C8B-B14F-4D97-AF65-F5344CB8AC3E}">
        <p14:creationId xmlns:p14="http://schemas.microsoft.com/office/powerpoint/2010/main" val="2774153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674826" y="260648"/>
            <a:ext cx="9001000" cy="212365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6600" dirty="0">
                <a:solidFill>
                  <a:schemeClr val="tx1"/>
                </a:solidFill>
                <a:effectLst/>
                <a:latin typeface="Source Sans Pro" panose="020B0503030403020204" pitchFamily="34" charset="0"/>
                <a:ea typeface="Source Sans Pro" panose="020B0503030403020204" pitchFamily="34" charset="0"/>
              </a:rPr>
              <a:t>»</a:t>
            </a:r>
            <a:r>
              <a:rPr lang="de-DE" sz="6600" dirty="0" err="1">
                <a:solidFill>
                  <a:schemeClr val="tx1"/>
                </a:solidFill>
                <a:effectLst/>
                <a:latin typeface="Source Sans Pro" panose="020B0503030403020204" pitchFamily="34" charset="0"/>
                <a:ea typeface="Source Sans Pro" panose="020B0503030403020204" pitchFamily="34" charset="0"/>
              </a:rPr>
              <a:t>Gross</a:t>
            </a:r>
            <a:r>
              <a:rPr lang="de-DE" sz="6600" dirty="0">
                <a:solidFill>
                  <a:schemeClr val="tx1"/>
                </a:solidFill>
                <a:effectLst/>
                <a:latin typeface="Source Sans Pro" panose="020B0503030403020204" pitchFamily="34" charset="0"/>
                <a:ea typeface="Source Sans Pro" panose="020B0503030403020204" pitchFamily="34" charset="0"/>
              </a:rPr>
              <a:t> ist die Artemis von Ephesus!«</a:t>
            </a:r>
            <a:endParaRPr lang="de-DE" altLang="de-DE" sz="66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896200" y="2564904"/>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19,28</a:t>
            </a:r>
          </a:p>
        </p:txBody>
      </p:sp>
    </p:spTree>
    <p:extLst>
      <p:ext uri="{BB962C8B-B14F-4D97-AF65-F5344CB8AC3E}">
        <p14:creationId xmlns:p14="http://schemas.microsoft.com/office/powerpoint/2010/main" val="2664395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2567608" y="620688"/>
            <a:ext cx="8928992" cy="923330"/>
          </a:xfrm>
        </p:spPr>
        <p:txBody>
          <a:bodyPr wrap="square">
            <a:spAutoFit/>
          </a:bodyPr>
          <a:lstStyle/>
          <a:p>
            <a:pPr algn="l"/>
            <a:r>
              <a:rPr lang="de-DE" altLang="de-DE" dirty="0">
                <a:solidFill>
                  <a:schemeClr val="tx1"/>
                </a:solidFill>
                <a:effectLst/>
                <a:latin typeface="Source Sans Pro Black" panose="020B0803030403020204" pitchFamily="34" charset="0"/>
                <a:ea typeface="Source Sans Pro Black" panose="020B0803030403020204" pitchFamily="34" charset="0"/>
              </a:rPr>
              <a:t>II. Eine Verleumdung genügt</a:t>
            </a:r>
          </a:p>
        </p:txBody>
      </p:sp>
    </p:spTree>
    <p:extLst>
      <p:ext uri="{BB962C8B-B14F-4D97-AF65-F5344CB8AC3E}">
        <p14:creationId xmlns:p14="http://schemas.microsoft.com/office/powerpoint/2010/main" val="2592046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Grafik 3" descr="Ein Bild, das Boden, draußen, Berg, felsig enthält.&#10;&#10;Automatisch generierte Beschreibung">
            <a:extLst>
              <a:ext uri="{FF2B5EF4-FFF2-40B4-BE49-F238E27FC236}">
                <a16:creationId xmlns:a16="http://schemas.microsoft.com/office/drawing/2014/main" xmlns="" id="{58C66663-6DB4-426F-911C-95E504E2D6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26" y="1939596"/>
            <a:ext cx="6878621" cy="4585747"/>
          </a:xfrm>
          <a:prstGeom prst="rect">
            <a:avLst/>
          </a:prstGeom>
        </p:spPr>
      </p:pic>
      <p:pic>
        <p:nvPicPr>
          <p:cNvPr id="3" name="Grafik 2">
            <a:extLst>
              <a:ext uri="{FF2B5EF4-FFF2-40B4-BE49-F238E27FC236}">
                <a16:creationId xmlns:a16="http://schemas.microsoft.com/office/drawing/2014/main" xmlns="" id="{398D8C77-0467-4C0B-AAFA-CB5AC2D6DA79}"/>
              </a:ext>
            </a:extLst>
          </p:cNvPr>
          <p:cNvPicPr>
            <a:picLocks noChangeAspect="1"/>
          </p:cNvPicPr>
          <p:nvPr/>
        </p:nvPicPr>
        <p:blipFill>
          <a:blip r:embed="rId4"/>
          <a:stretch>
            <a:fillRect/>
          </a:stretch>
        </p:blipFill>
        <p:spPr>
          <a:xfrm>
            <a:off x="6888088" y="29835"/>
            <a:ext cx="5314950" cy="3819525"/>
          </a:xfrm>
          <a:prstGeom prst="rect">
            <a:avLst/>
          </a:prstGeom>
        </p:spPr>
      </p:pic>
    </p:spTree>
    <p:extLst>
      <p:ext uri="{BB962C8B-B14F-4D97-AF65-F5344CB8AC3E}">
        <p14:creationId xmlns:p14="http://schemas.microsoft.com/office/powerpoint/2010/main" val="87802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Grafik 2" descr="Ein Bild, das Boden, draußen enthält.&#10;&#10;Automatisch generierte Beschreibung">
            <a:extLst>
              <a:ext uri="{FF2B5EF4-FFF2-40B4-BE49-F238E27FC236}">
                <a16:creationId xmlns:a16="http://schemas.microsoft.com/office/drawing/2014/main" xmlns="" id="{E9EA631C-7B24-4462-9BF5-E3BA72A57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4677"/>
            <a:ext cx="10287000" cy="6858000"/>
          </a:xfrm>
          <a:prstGeom prst="rect">
            <a:avLst/>
          </a:prstGeom>
        </p:spPr>
      </p:pic>
    </p:spTree>
    <p:extLst>
      <p:ext uri="{BB962C8B-B14F-4D97-AF65-F5344CB8AC3E}">
        <p14:creationId xmlns:p14="http://schemas.microsoft.com/office/powerpoint/2010/main" val="3188861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639616" y="340201"/>
            <a:ext cx="9347534" cy="280076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4400" dirty="0">
                <a:solidFill>
                  <a:schemeClr val="tx1"/>
                </a:solidFill>
                <a:effectLst/>
                <a:latin typeface="Source Sans Pro" panose="020B0503030403020204" pitchFamily="34" charset="0"/>
                <a:ea typeface="Source Sans Pro" panose="020B0503030403020204" pitchFamily="34" charset="0"/>
              </a:rPr>
              <a:t>„Auch einige hohe Beamte der Provinz, die ihm freundlich gesinnt waren, warnten ihn durch Boten davor,</a:t>
            </a:r>
            <a:br>
              <a:rPr lang="de-DE" sz="4400" dirty="0">
                <a:solidFill>
                  <a:schemeClr val="tx1"/>
                </a:solidFill>
                <a:effectLst/>
                <a:latin typeface="Source Sans Pro" panose="020B0503030403020204" pitchFamily="34" charset="0"/>
                <a:ea typeface="Source Sans Pro" panose="020B0503030403020204" pitchFamily="34" charset="0"/>
              </a:rPr>
            </a:br>
            <a:r>
              <a:rPr lang="de-DE" sz="4400" dirty="0">
                <a:solidFill>
                  <a:schemeClr val="tx1"/>
                </a:solidFill>
                <a:effectLst/>
                <a:latin typeface="Source Sans Pro" panose="020B0503030403020204" pitchFamily="34" charset="0"/>
                <a:ea typeface="Source Sans Pro" panose="020B0503030403020204" pitchFamily="34" charset="0"/>
              </a:rPr>
              <a:t>sich im Theater sehen zu lassen.“</a:t>
            </a:r>
            <a:endParaRPr lang="de-DE" altLang="de-DE" sz="44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968208" y="3409036"/>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19,30-31</a:t>
            </a:r>
          </a:p>
        </p:txBody>
      </p:sp>
    </p:spTree>
    <p:extLst>
      <p:ext uri="{BB962C8B-B14F-4D97-AF65-F5344CB8AC3E}">
        <p14:creationId xmlns:p14="http://schemas.microsoft.com/office/powerpoint/2010/main" val="733467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711624" y="297230"/>
            <a:ext cx="9001000" cy="212365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4400" dirty="0">
                <a:solidFill>
                  <a:schemeClr val="tx1"/>
                </a:solidFill>
                <a:effectLst/>
                <a:latin typeface="Source Sans Pro" panose="020B0503030403020204" pitchFamily="34" charset="0"/>
                <a:ea typeface="Source Sans Pro" panose="020B0503030403020204" pitchFamily="34" charset="0"/>
              </a:rPr>
              <a:t>„Alle schrien durcheinander und die meisten wussten nicht einmal, worum es ging.“</a:t>
            </a:r>
            <a:endParaRPr lang="de-DE" altLang="de-DE" sz="44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752184" y="2564904"/>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19,32</a:t>
            </a:r>
          </a:p>
        </p:txBody>
      </p:sp>
    </p:spTree>
    <p:extLst>
      <p:ext uri="{BB962C8B-B14F-4D97-AF65-F5344CB8AC3E}">
        <p14:creationId xmlns:p14="http://schemas.microsoft.com/office/powerpoint/2010/main" val="10794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567608" y="260648"/>
            <a:ext cx="9433048" cy="403187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3200" dirty="0">
                <a:solidFill>
                  <a:schemeClr val="tx1"/>
                </a:solidFill>
                <a:effectLst/>
                <a:latin typeface="Source Sans Pro" panose="020B0503030403020204" pitchFamily="34" charset="0"/>
                <a:ea typeface="Source Sans Pro" panose="020B0503030403020204" pitchFamily="34" charset="0"/>
              </a:rPr>
              <a:t>„Gewöhnlich seien sie an einem bestimmten Tag vor Sonnenaufgang zusammengekommen und hätten Christus als ihrem Gott einen Wechselgesang gesungen. Durch einen feierlichen Eid hätten sie sich nicht irgendeinem Verbrechen verpflichtet, sondern dazu, keinen Diebstahl, keinen Raub und keinen Ehebruch zu begehen, kein Wort zu brechen, kein zur Verwahrung anvertrautes Gut abzuleugnen.“</a:t>
            </a:r>
            <a:endParaRPr lang="de-DE" altLang="de-DE" sz="32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5375920" y="4725144"/>
            <a:ext cx="66247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Plinius: Der Briefwechsel mit Kaiser Trajan, X,96.7.</a:t>
            </a:r>
          </a:p>
        </p:txBody>
      </p:sp>
    </p:spTree>
    <p:extLst>
      <p:ext uri="{BB962C8B-B14F-4D97-AF65-F5344CB8AC3E}">
        <p14:creationId xmlns:p14="http://schemas.microsoft.com/office/powerpoint/2010/main" val="1664569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783632" y="260648"/>
            <a:ext cx="9001000" cy="304698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3200" dirty="0">
                <a:solidFill>
                  <a:schemeClr val="tx1"/>
                </a:solidFill>
                <a:effectLst/>
                <a:latin typeface="Source Sans Pro" panose="020B0503030403020204" pitchFamily="34" charset="0"/>
                <a:ea typeface="Source Sans Pro" panose="020B0503030403020204" pitchFamily="34" charset="0"/>
              </a:rPr>
              <a:t>„Diejenigen, die hartnäckig darauf beharrten (Christen zu bleiben), </a:t>
            </a:r>
            <a:r>
              <a:rPr lang="de-DE" sz="3200" dirty="0" err="1">
                <a:solidFill>
                  <a:schemeClr val="tx1"/>
                </a:solidFill>
                <a:effectLst/>
                <a:latin typeface="Source Sans Pro" panose="020B0503030403020204" pitchFamily="34" charset="0"/>
                <a:ea typeface="Source Sans Pro" panose="020B0503030403020204" pitchFamily="34" charset="0"/>
              </a:rPr>
              <a:t>liess</a:t>
            </a:r>
            <a:r>
              <a:rPr lang="de-DE" sz="3200" dirty="0">
                <a:solidFill>
                  <a:schemeClr val="tx1"/>
                </a:solidFill>
                <a:effectLst/>
                <a:latin typeface="Source Sans Pro" panose="020B0503030403020204" pitchFamily="34" charset="0"/>
                <a:ea typeface="Source Sans Pro" panose="020B0503030403020204" pitchFamily="34" charset="0"/>
              </a:rPr>
              <a:t> ich zur Hinrichtung abführen. Denn darüber bestand für mich kein Zweifel: Was es auch sein mochte, das sie zu gestehen hatten – ihr Starrsinn und ihre trotzige Verstocktheit verdienten auf jeden Fall Bestrafung.“</a:t>
            </a:r>
            <a:endParaRPr lang="de-DE" altLang="de-DE" sz="32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5447928" y="3717032"/>
            <a:ext cx="66247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Plinius: Der Briefwechsel mit Kaiser Trajan, X,96.3.</a:t>
            </a:r>
          </a:p>
        </p:txBody>
      </p:sp>
    </p:spTree>
    <p:extLst>
      <p:ext uri="{BB962C8B-B14F-4D97-AF65-F5344CB8AC3E}">
        <p14:creationId xmlns:p14="http://schemas.microsoft.com/office/powerpoint/2010/main" val="1683939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711624" y="260648"/>
            <a:ext cx="9001000" cy="280076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4400" dirty="0">
                <a:solidFill>
                  <a:schemeClr val="tx1"/>
                </a:solidFill>
                <a:effectLst/>
                <a:latin typeface="Source Sans Pro" panose="020B0503030403020204" pitchFamily="34" charset="0"/>
                <a:ea typeface="Source Sans Pro" panose="020B0503030403020204" pitchFamily="34" charset="0"/>
              </a:rPr>
              <a:t>„Das ist Gotteslästerung!</a:t>
            </a:r>
            <a:br>
              <a:rPr lang="de-DE" sz="4400" dirty="0">
                <a:solidFill>
                  <a:schemeClr val="tx1"/>
                </a:solidFill>
                <a:effectLst/>
                <a:latin typeface="Source Sans Pro" panose="020B0503030403020204" pitchFamily="34" charset="0"/>
                <a:ea typeface="Source Sans Pro" panose="020B0503030403020204" pitchFamily="34" charset="0"/>
              </a:rPr>
            </a:br>
            <a:r>
              <a:rPr lang="de-DE" sz="4400" dirty="0">
                <a:solidFill>
                  <a:schemeClr val="tx1"/>
                </a:solidFill>
                <a:effectLst/>
                <a:latin typeface="Source Sans Pro" panose="020B0503030403020204" pitchFamily="34" charset="0"/>
                <a:ea typeface="Source Sans Pro" panose="020B0503030403020204" pitchFamily="34" charset="0"/>
              </a:rPr>
              <a:t>Wozu brauchen wir noch Zeugen?</a:t>
            </a:r>
            <a:br>
              <a:rPr lang="de-DE" sz="4400" dirty="0">
                <a:solidFill>
                  <a:schemeClr val="tx1"/>
                </a:solidFill>
                <a:effectLst/>
                <a:latin typeface="Source Sans Pro" panose="020B0503030403020204" pitchFamily="34" charset="0"/>
                <a:ea typeface="Source Sans Pro" panose="020B0503030403020204" pitchFamily="34" charset="0"/>
              </a:rPr>
            </a:br>
            <a:r>
              <a:rPr lang="de-DE" sz="4400" dirty="0">
                <a:solidFill>
                  <a:schemeClr val="tx1"/>
                </a:solidFill>
                <a:effectLst/>
                <a:latin typeface="Source Sans Pro" panose="020B0503030403020204" pitchFamily="34" charset="0"/>
                <a:ea typeface="Source Sans Pro" panose="020B0503030403020204" pitchFamily="34" charset="0"/>
              </a:rPr>
              <a:t>Ihr habt ja selbst gehört,</a:t>
            </a:r>
            <a:br>
              <a:rPr lang="de-DE" sz="4400" dirty="0">
                <a:solidFill>
                  <a:schemeClr val="tx1"/>
                </a:solidFill>
                <a:effectLst/>
                <a:latin typeface="Source Sans Pro" panose="020B0503030403020204" pitchFamily="34" charset="0"/>
                <a:ea typeface="Source Sans Pro" panose="020B0503030403020204" pitchFamily="34" charset="0"/>
              </a:rPr>
            </a:br>
            <a:r>
              <a:rPr lang="de-DE" sz="4400" dirty="0">
                <a:solidFill>
                  <a:schemeClr val="tx1"/>
                </a:solidFill>
                <a:effectLst/>
                <a:latin typeface="Source Sans Pro" panose="020B0503030403020204" pitchFamily="34" charset="0"/>
                <a:ea typeface="Source Sans Pro" panose="020B0503030403020204" pitchFamily="34" charset="0"/>
              </a:rPr>
              <a:t>wie er Gott gelästert hat.“</a:t>
            </a:r>
            <a:endParaRPr lang="de-DE" altLang="de-DE" sz="44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896200" y="3284984"/>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Matthäus-Evangelium 26,65</a:t>
            </a:r>
          </a:p>
        </p:txBody>
      </p:sp>
    </p:spTree>
    <p:extLst>
      <p:ext uri="{BB962C8B-B14F-4D97-AF65-F5344CB8AC3E}">
        <p14:creationId xmlns:p14="http://schemas.microsoft.com/office/powerpoint/2010/main" val="1673323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2639616" y="620688"/>
            <a:ext cx="8928992" cy="923330"/>
          </a:xfrm>
        </p:spPr>
        <p:txBody>
          <a:bodyPr wrap="square">
            <a:spAutoFit/>
          </a:bodyPr>
          <a:lstStyle/>
          <a:p>
            <a:pPr algn="l"/>
            <a:r>
              <a:rPr lang="de-DE" altLang="de-DE" dirty="0">
                <a:solidFill>
                  <a:schemeClr val="tx1"/>
                </a:solidFill>
                <a:effectLst/>
                <a:latin typeface="Source Sans Pro Black" panose="020B0803030403020204" pitchFamily="34" charset="0"/>
                <a:ea typeface="Source Sans Pro Black" panose="020B0803030403020204" pitchFamily="34" charset="0"/>
              </a:rPr>
              <a:t>III. Ein </a:t>
            </a:r>
            <a:r>
              <a:rPr lang="de-DE" altLang="de-DE" dirty="0" err="1">
                <a:solidFill>
                  <a:schemeClr val="tx1"/>
                </a:solidFill>
                <a:effectLst/>
                <a:latin typeface="Source Sans Pro Black" panose="020B0803030403020204" pitchFamily="34" charset="0"/>
                <a:ea typeface="Source Sans Pro Black" panose="020B0803030403020204" pitchFamily="34" charset="0"/>
              </a:rPr>
              <a:t>exellentes</a:t>
            </a:r>
            <a:r>
              <a:rPr lang="de-DE" altLang="de-DE" dirty="0">
                <a:solidFill>
                  <a:schemeClr val="tx1"/>
                </a:solidFill>
                <a:effectLst/>
                <a:latin typeface="Source Sans Pro Black" panose="020B0803030403020204" pitchFamily="34" charset="0"/>
                <a:ea typeface="Source Sans Pro Black" panose="020B0803030403020204" pitchFamily="34" charset="0"/>
              </a:rPr>
              <a:t> Vorbild</a:t>
            </a:r>
          </a:p>
        </p:txBody>
      </p:sp>
    </p:spTree>
    <p:extLst>
      <p:ext uri="{BB962C8B-B14F-4D97-AF65-F5344CB8AC3E}">
        <p14:creationId xmlns:p14="http://schemas.microsoft.com/office/powerpoint/2010/main" val="3615467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Weltverfolgungsindex 2021 </a:t>
            </a:r>
            <a:r>
              <a:rPr lang="de-CH" sz="2667" dirty="0"/>
              <a:t>(Auszug)</a:t>
            </a:r>
          </a:p>
        </p:txBody>
      </p:sp>
      <p:sp>
        <p:nvSpPr>
          <p:cNvPr id="5" name="Untertitel 2"/>
          <p:cNvSpPr>
            <a:spLocks noGrp="1"/>
          </p:cNvSpPr>
          <p:nvPr>
            <p:ph idx="1"/>
          </p:nvPr>
        </p:nvSpPr>
        <p:spPr>
          <a:xfrm>
            <a:off x="0" y="1518025"/>
            <a:ext cx="11710309" cy="4526095"/>
          </a:xfrm>
        </p:spPr>
        <p:txBody>
          <a:bodyPr vert="horz" lIns="480000" tIns="480000" rIns="480000" bIns="45720" rtlCol="0">
            <a:normAutofit/>
          </a:bodyPr>
          <a:lstStyle/>
          <a:p>
            <a:pPr marL="0" indent="0" algn="just">
              <a:lnSpc>
                <a:spcPct val="100000"/>
              </a:lnSpc>
              <a:spcBef>
                <a:spcPts val="0"/>
              </a:spcBef>
              <a:buNone/>
            </a:pPr>
            <a:r>
              <a:rPr lang="de-CH" sz="3200" b="1" dirty="0"/>
              <a:t>	01	Nordkorea 		08	Iran 	</a:t>
            </a:r>
          </a:p>
          <a:p>
            <a:pPr marL="0" indent="0" algn="just">
              <a:lnSpc>
                <a:spcPct val="100000"/>
              </a:lnSpc>
              <a:spcBef>
                <a:spcPts val="0"/>
              </a:spcBef>
              <a:buNone/>
            </a:pPr>
            <a:r>
              <a:rPr lang="de-CH" sz="3200" b="1" dirty="0"/>
              <a:t>	02 	Afghanistan		09</a:t>
            </a:r>
            <a:r>
              <a:rPr lang="de-CH" sz="3200" b="1" dirty="0">
                <a:latin typeface="Arial Black" panose="020B0A04020102020204" pitchFamily="34" charset="0"/>
              </a:rPr>
              <a:t> </a:t>
            </a:r>
            <a:r>
              <a:rPr lang="de-CH" sz="3200" b="1" dirty="0"/>
              <a:t>	Nigeria</a:t>
            </a:r>
          </a:p>
          <a:p>
            <a:pPr marL="0" indent="0" algn="just">
              <a:lnSpc>
                <a:spcPct val="100000"/>
              </a:lnSpc>
              <a:spcBef>
                <a:spcPts val="0"/>
              </a:spcBef>
              <a:buNone/>
            </a:pPr>
            <a:r>
              <a:rPr lang="de-CH" sz="3200" b="1" dirty="0">
                <a:solidFill>
                  <a:srgbClr val="C00000"/>
                </a:solidFill>
              </a:rPr>
              <a:t>	</a:t>
            </a:r>
            <a:r>
              <a:rPr lang="de-CH" sz="3200" b="1" dirty="0"/>
              <a:t>03 	Somalia			10</a:t>
            </a:r>
            <a:r>
              <a:rPr lang="de-CH" sz="3200" b="1" dirty="0">
                <a:latin typeface="Arial Black" panose="020B0A04020102020204" pitchFamily="34" charset="0"/>
              </a:rPr>
              <a:t> 	</a:t>
            </a:r>
            <a:r>
              <a:rPr lang="de-CH" sz="3200" b="1" dirty="0"/>
              <a:t>Indien</a:t>
            </a:r>
          </a:p>
          <a:p>
            <a:pPr marL="0" indent="0" algn="just">
              <a:lnSpc>
                <a:spcPct val="100000"/>
              </a:lnSpc>
              <a:spcBef>
                <a:spcPts val="0"/>
              </a:spcBef>
              <a:buNone/>
            </a:pPr>
            <a:r>
              <a:rPr lang="de-CH" sz="3200" b="1" dirty="0"/>
              <a:t>	04 	Libyen			11	Irak</a:t>
            </a:r>
          </a:p>
          <a:p>
            <a:pPr marL="0" indent="0" algn="just">
              <a:lnSpc>
                <a:spcPct val="100000"/>
              </a:lnSpc>
              <a:spcBef>
                <a:spcPts val="0"/>
              </a:spcBef>
              <a:buNone/>
            </a:pPr>
            <a:r>
              <a:rPr lang="de-CH" sz="3200" b="1" dirty="0"/>
              <a:t>	05 	Pakistan 			12	Syrien</a:t>
            </a:r>
          </a:p>
          <a:p>
            <a:pPr marL="0" indent="0" algn="just">
              <a:lnSpc>
                <a:spcPct val="100000"/>
              </a:lnSpc>
              <a:spcBef>
                <a:spcPts val="0"/>
              </a:spcBef>
              <a:buNone/>
            </a:pPr>
            <a:r>
              <a:rPr lang="de-CH" sz="3200" b="1" dirty="0"/>
              <a:t>	06 	Eritrea			13	Sudan </a:t>
            </a:r>
          </a:p>
          <a:p>
            <a:pPr marL="0" indent="0" algn="just">
              <a:lnSpc>
                <a:spcPct val="100000"/>
              </a:lnSpc>
              <a:spcBef>
                <a:spcPts val="0"/>
              </a:spcBef>
              <a:buNone/>
            </a:pPr>
            <a:r>
              <a:rPr lang="de-CH" sz="3200" b="1" dirty="0"/>
              <a:t>	07 	Jemen </a:t>
            </a:r>
            <a:r>
              <a:rPr lang="de-CH" sz="3200" b="1" dirty="0">
                <a:solidFill>
                  <a:srgbClr val="C00000"/>
                </a:solidFill>
              </a:rPr>
              <a:t>			</a:t>
            </a:r>
            <a:endParaRPr lang="de-CH" altLang="fr-FR" sz="32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93869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711624" y="404664"/>
            <a:ext cx="9001000" cy="212365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6600" dirty="0">
                <a:solidFill>
                  <a:schemeClr val="tx1"/>
                </a:solidFill>
                <a:effectLst/>
                <a:latin typeface="Source Sans Pro" panose="020B0503030403020204" pitchFamily="34" charset="0"/>
                <a:ea typeface="Source Sans Pro" panose="020B0503030403020204" pitchFamily="34" charset="0"/>
              </a:rPr>
              <a:t>»</a:t>
            </a:r>
            <a:r>
              <a:rPr lang="de-DE" sz="6600" dirty="0" err="1">
                <a:solidFill>
                  <a:schemeClr val="tx1"/>
                </a:solidFill>
                <a:effectLst/>
                <a:latin typeface="Source Sans Pro" panose="020B0503030403020204" pitchFamily="34" charset="0"/>
                <a:ea typeface="Source Sans Pro" panose="020B0503030403020204" pitchFamily="34" charset="0"/>
              </a:rPr>
              <a:t>Gross</a:t>
            </a:r>
            <a:r>
              <a:rPr lang="de-DE" sz="6600" dirty="0">
                <a:solidFill>
                  <a:schemeClr val="tx1"/>
                </a:solidFill>
                <a:effectLst/>
                <a:latin typeface="Source Sans Pro" panose="020B0503030403020204" pitchFamily="34" charset="0"/>
                <a:ea typeface="Source Sans Pro" panose="020B0503030403020204" pitchFamily="34" charset="0"/>
              </a:rPr>
              <a:t> ist die Artemis von Ephesus!«</a:t>
            </a:r>
            <a:endParaRPr lang="de-DE" altLang="de-DE" sz="66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896200" y="2493221"/>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19,34</a:t>
            </a:r>
          </a:p>
        </p:txBody>
      </p:sp>
    </p:spTree>
    <p:extLst>
      <p:ext uri="{BB962C8B-B14F-4D97-AF65-F5344CB8AC3E}">
        <p14:creationId xmlns:p14="http://schemas.microsoft.com/office/powerpoint/2010/main" val="1635128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664320" y="332656"/>
            <a:ext cx="9001000" cy="255454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4000" dirty="0">
                <a:solidFill>
                  <a:schemeClr val="tx1"/>
                </a:solidFill>
                <a:effectLst/>
                <a:latin typeface="Source Sans Pro" panose="020B0503030403020204" pitchFamily="34" charset="0"/>
                <a:ea typeface="Source Sans Pro" panose="020B0503030403020204" pitchFamily="34" charset="0"/>
              </a:rPr>
              <a:t>„Männer von Ephesus, in der ganzen Welt </a:t>
            </a:r>
            <a:r>
              <a:rPr lang="de-DE" sz="4000" dirty="0" err="1">
                <a:solidFill>
                  <a:schemeClr val="tx1"/>
                </a:solidFill>
                <a:effectLst/>
                <a:latin typeface="Source Sans Pro" panose="020B0503030403020204" pitchFamily="34" charset="0"/>
                <a:ea typeface="Source Sans Pro" panose="020B0503030403020204" pitchFamily="34" charset="0"/>
              </a:rPr>
              <a:t>weiss</a:t>
            </a:r>
            <a:r>
              <a:rPr lang="de-DE" sz="4000" dirty="0">
                <a:solidFill>
                  <a:schemeClr val="tx1"/>
                </a:solidFill>
                <a:effectLst/>
                <a:latin typeface="Source Sans Pro" panose="020B0503030403020204" pitchFamily="34" charset="0"/>
                <a:ea typeface="Source Sans Pro" panose="020B0503030403020204" pitchFamily="34" charset="0"/>
              </a:rPr>
              <a:t> man doch, dass unsere Stadt den Tempel und das vom Himmel gefallene Standbild der </a:t>
            </a:r>
            <a:r>
              <a:rPr lang="de-DE" sz="4000" dirty="0" err="1">
                <a:solidFill>
                  <a:schemeClr val="tx1"/>
                </a:solidFill>
                <a:effectLst/>
                <a:latin typeface="Source Sans Pro" panose="020B0503030403020204" pitchFamily="34" charset="0"/>
                <a:ea typeface="Source Sans Pro" panose="020B0503030403020204" pitchFamily="34" charset="0"/>
              </a:rPr>
              <a:t>grossen</a:t>
            </a:r>
            <a:r>
              <a:rPr lang="de-DE" sz="4000" dirty="0">
                <a:solidFill>
                  <a:schemeClr val="tx1"/>
                </a:solidFill>
                <a:effectLst/>
                <a:latin typeface="Source Sans Pro" panose="020B0503030403020204" pitchFamily="34" charset="0"/>
                <a:ea typeface="Source Sans Pro" panose="020B0503030403020204" pitchFamily="34" charset="0"/>
              </a:rPr>
              <a:t> Artemis hütet.“</a:t>
            </a:r>
            <a:endParaRPr lang="de-DE" altLang="de-DE" sz="40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896200" y="3198167"/>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19,35</a:t>
            </a:r>
          </a:p>
        </p:txBody>
      </p:sp>
    </p:spTree>
    <p:extLst>
      <p:ext uri="{BB962C8B-B14F-4D97-AF65-F5344CB8AC3E}">
        <p14:creationId xmlns:p14="http://schemas.microsoft.com/office/powerpoint/2010/main" val="39641880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639616" y="260648"/>
            <a:ext cx="9001000" cy="193899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4000" dirty="0">
                <a:solidFill>
                  <a:schemeClr val="tx1"/>
                </a:solidFill>
                <a:effectLst/>
                <a:latin typeface="Source Sans Pro" panose="020B0503030403020204" pitchFamily="34" charset="0"/>
                <a:ea typeface="Source Sans Pro" panose="020B0503030403020204" pitchFamily="34" charset="0"/>
              </a:rPr>
              <a:t>„Ihr habt diese Männer hergeschleppt, obwohl sie weder den Tempel beraubt noch unsere Göttin beleidigt haben.“</a:t>
            </a:r>
            <a:endParaRPr lang="de-DE" altLang="de-DE" sz="40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775737" y="2564904"/>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19,37</a:t>
            </a:r>
          </a:p>
        </p:txBody>
      </p:sp>
    </p:spTree>
    <p:extLst>
      <p:ext uri="{BB962C8B-B14F-4D97-AF65-F5344CB8AC3E}">
        <p14:creationId xmlns:p14="http://schemas.microsoft.com/office/powerpoint/2010/main" val="24691489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639616" y="260648"/>
            <a:ext cx="9217024" cy="378565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4000" dirty="0">
                <a:solidFill>
                  <a:schemeClr val="tx1"/>
                </a:solidFill>
                <a:effectLst/>
                <a:latin typeface="Source Sans Pro" panose="020B0503030403020204" pitchFamily="34" charset="0"/>
                <a:ea typeface="Source Sans Pro" panose="020B0503030403020204" pitchFamily="34" charset="0"/>
              </a:rPr>
              <a:t>„Gott hat euch zusammen mit Christus lebendig gemacht. Ihr wart nämlich tot – tot aufgrund eurer Verfehlungen und wegen eures unbeschnittenen, sündigen Wesens. Doch Gott hat uns alle unsere Verfehlungen vergeben.“</a:t>
            </a:r>
            <a:endParaRPr lang="de-DE" altLang="de-DE" sz="40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752184" y="4035168"/>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Kolosser-Brief 2,13</a:t>
            </a:r>
          </a:p>
        </p:txBody>
      </p:sp>
    </p:spTree>
    <p:extLst>
      <p:ext uri="{BB962C8B-B14F-4D97-AF65-F5344CB8AC3E}">
        <p14:creationId xmlns:p14="http://schemas.microsoft.com/office/powerpoint/2010/main" val="1206928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711624" y="116632"/>
            <a:ext cx="9001000" cy="440120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4000" dirty="0">
                <a:solidFill>
                  <a:schemeClr val="tx1"/>
                </a:solidFill>
                <a:effectLst/>
                <a:latin typeface="Source Sans Pro" panose="020B0503030403020204" pitchFamily="34" charset="0"/>
                <a:ea typeface="Source Sans Pro" panose="020B0503030403020204" pitchFamily="34" charset="0"/>
              </a:rPr>
              <a:t>„Den Schuldschein, der auf unseren Namen ausgestellt war und dessen Inhalt uns anklagte, weil wir die Forderungen des Gesetzes nicht erfüllt hatten, hat er für nicht mehr gültig erklärt. Er hat ihn ans Kreuz genagelt und damit für immer beseitigt.“</a:t>
            </a:r>
            <a:endParaRPr lang="de-DE" altLang="de-DE" sz="40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824192" y="4493112"/>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Kolosser-Brief 2,14</a:t>
            </a:r>
          </a:p>
        </p:txBody>
      </p:sp>
    </p:spTree>
    <p:extLst>
      <p:ext uri="{BB962C8B-B14F-4D97-AF65-F5344CB8AC3E}">
        <p14:creationId xmlns:p14="http://schemas.microsoft.com/office/powerpoint/2010/main" val="33474160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711624" y="259657"/>
            <a:ext cx="9001000" cy="317009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4000" dirty="0">
                <a:solidFill>
                  <a:schemeClr val="tx1"/>
                </a:solidFill>
                <a:effectLst/>
                <a:latin typeface="Source Sans Pro" panose="020B0503030403020204" pitchFamily="34" charset="0"/>
                <a:ea typeface="Source Sans Pro" panose="020B0503030403020204" pitchFamily="34" charset="0"/>
              </a:rPr>
              <a:t>„Gott hat der Welt seine Liebe dadurch gezeigt, dass er seinen einzigen Sohn für sie hergab, damit jeder, der an ihn glaubt, das ewige Leben hat und nicht verloren geht.“</a:t>
            </a:r>
            <a:endParaRPr lang="de-DE" altLang="de-DE" sz="40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810182" y="3284984"/>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Johannes-Evangelium 3,16</a:t>
            </a:r>
          </a:p>
        </p:txBody>
      </p:sp>
    </p:spTree>
    <p:extLst>
      <p:ext uri="{BB962C8B-B14F-4D97-AF65-F5344CB8AC3E}">
        <p14:creationId xmlns:p14="http://schemas.microsoft.com/office/powerpoint/2010/main" val="2835103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639616" y="260609"/>
            <a:ext cx="9289032" cy="317009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4000" dirty="0">
                <a:solidFill>
                  <a:schemeClr val="tx1"/>
                </a:solidFill>
                <a:effectLst/>
                <a:latin typeface="Source Sans Pro" panose="020B0503030403020204" pitchFamily="34" charset="0"/>
                <a:ea typeface="Source Sans Pro" panose="020B0503030403020204" pitchFamily="34" charset="0"/>
              </a:rPr>
              <a:t>„Was heute geschehen ist, kann uns leicht als Rebellion ausgelegt werden.</a:t>
            </a:r>
            <a:br>
              <a:rPr lang="de-DE" sz="4000" dirty="0">
                <a:solidFill>
                  <a:schemeClr val="tx1"/>
                </a:solidFill>
                <a:effectLst/>
                <a:latin typeface="Source Sans Pro" panose="020B0503030403020204" pitchFamily="34" charset="0"/>
                <a:ea typeface="Source Sans Pro" panose="020B0503030403020204" pitchFamily="34" charset="0"/>
              </a:rPr>
            </a:br>
            <a:r>
              <a:rPr lang="de-DE" sz="4000" dirty="0">
                <a:solidFill>
                  <a:schemeClr val="tx1"/>
                </a:solidFill>
                <a:effectLst/>
                <a:latin typeface="Source Sans Pro" panose="020B0503030403020204" pitchFamily="34" charset="0"/>
                <a:ea typeface="Source Sans Pro" panose="020B0503030403020204" pitchFamily="34" charset="0"/>
              </a:rPr>
              <a:t>Es gibt keinen Grund für diesen Aufruhr; wir können ihn durch nichts rechtfertigen.“</a:t>
            </a:r>
            <a:endParaRPr lang="de-DE" altLang="de-DE" sz="40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896200" y="3557787"/>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19,40</a:t>
            </a:r>
          </a:p>
        </p:txBody>
      </p:sp>
    </p:spTree>
    <p:extLst>
      <p:ext uri="{BB962C8B-B14F-4D97-AF65-F5344CB8AC3E}">
        <p14:creationId xmlns:p14="http://schemas.microsoft.com/office/powerpoint/2010/main" val="3851863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2639616" y="692696"/>
            <a:ext cx="8280920" cy="1015663"/>
          </a:xfrm>
        </p:spPr>
        <p:txBody>
          <a:bodyPr wrap="square">
            <a:spAutoFit/>
          </a:bodyPr>
          <a:lstStyle/>
          <a:p>
            <a:pPr algn="l"/>
            <a:r>
              <a:rPr lang="de-DE" altLang="de-DE" sz="6000" dirty="0">
                <a:solidFill>
                  <a:schemeClr val="tx1"/>
                </a:solidFill>
                <a:effectLst/>
                <a:latin typeface="Source Sans Pro Black" panose="020B0803030403020204" pitchFamily="34" charset="0"/>
                <a:ea typeface="Source Sans Pro Black" panose="020B0803030403020204" pitchFamily="34" charset="0"/>
              </a:rPr>
              <a:t>Schlussgedanke</a:t>
            </a:r>
          </a:p>
        </p:txBody>
      </p:sp>
    </p:spTree>
    <p:extLst>
      <p:ext uri="{BB962C8B-B14F-4D97-AF65-F5344CB8AC3E}">
        <p14:creationId xmlns:p14="http://schemas.microsoft.com/office/powerpoint/2010/main" val="599374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711624" y="332656"/>
            <a:ext cx="9001000" cy="255454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4000" dirty="0">
                <a:solidFill>
                  <a:schemeClr val="tx1"/>
                </a:solidFill>
                <a:effectLst/>
                <a:latin typeface="Source Sans Pro" panose="020B0503030403020204" pitchFamily="34" charset="0"/>
                <a:ea typeface="Source Sans Pro" panose="020B0503030403020204" pitchFamily="34" charset="0"/>
              </a:rPr>
              <a:t>„Im Übrigen sind Verfolgungen etwas, womit alle rechnen müssen, die zu Jesus Christus gehören und entschlossen sind, so zu leben, dass Gott geehrt wird.“</a:t>
            </a:r>
            <a:endParaRPr lang="de-DE" altLang="de-DE" sz="40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680176" y="3284984"/>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2. Timotheus-Brief 3,12</a:t>
            </a:r>
          </a:p>
        </p:txBody>
      </p:sp>
    </p:spTree>
    <p:extLst>
      <p:ext uri="{BB962C8B-B14F-4D97-AF65-F5344CB8AC3E}">
        <p14:creationId xmlns:p14="http://schemas.microsoft.com/office/powerpoint/2010/main" val="12123427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639616" y="116632"/>
            <a:ext cx="9315093" cy="55092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de-DE" sz="3200" dirty="0">
                <a:solidFill>
                  <a:schemeClr val="tx1"/>
                </a:solidFill>
                <a:effectLst/>
                <a:latin typeface="Source Sans Pro" panose="020B0503030403020204" pitchFamily="34" charset="0"/>
                <a:ea typeface="Source Sans Pro" panose="020B0503030403020204" pitchFamily="34" charset="0"/>
              </a:rPr>
              <a:t>„Wir wollen – wie Läufer bei einem Wettkampf – mit aller Ausdauer dem Ziel entgegenlaufen. Wir wollen alles ablegen, was uns beim Laufen hindert, uns von der Sünde trennen, die uns so leicht gefangen nimmt, und unseren Blick auf Jesus richten, den Wegbereiter des Glaubens, der uns ans Ziel vorausgegangen ist. Weil Jesus wusste, welche Freude auf ihn wartete, nahm er den Tod am Kreuz auf sich, und auch die Schande, die damit verbunden war, konnte ihn nicht abschrecken. Deshalb sitzt er jetzt auf dem Thron im Himmel an Gottes rechter Seite.“</a:t>
            </a:r>
            <a:endParaRPr lang="de-DE" altLang="de-DE" sz="3200" dirty="0">
              <a:solidFill>
                <a:schemeClr val="tx1"/>
              </a:solidFill>
              <a:effectLst/>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824192" y="5625832"/>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Hebräer 12,1-2</a:t>
            </a:r>
          </a:p>
        </p:txBody>
      </p:sp>
    </p:spTree>
    <p:extLst>
      <p:ext uri="{BB962C8B-B14F-4D97-AF65-F5344CB8AC3E}">
        <p14:creationId xmlns:p14="http://schemas.microsoft.com/office/powerpoint/2010/main" val="1946012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08863E9-E82D-D749-BD1A-3024F0A53D82}"/>
              </a:ext>
            </a:extLst>
          </p:cNvPr>
          <p:cNvSpPr>
            <a:spLocks noGrp="1"/>
          </p:cNvSpPr>
          <p:nvPr>
            <p:ph type="title"/>
          </p:nvPr>
        </p:nvSpPr>
        <p:spPr>
          <a:xfrm>
            <a:off x="189653" y="342323"/>
            <a:ext cx="11520656" cy="766945"/>
          </a:xfrm>
        </p:spPr>
        <p:txBody>
          <a:bodyPr>
            <a:normAutofit/>
          </a:bodyPr>
          <a:lstStyle/>
          <a:p>
            <a:r>
              <a:rPr lang="de-CH" altLang="fr-FR" dirty="0">
                <a:solidFill>
                  <a:srgbClr val="FFFFFF"/>
                </a:solidFill>
                <a:ea typeface="ＭＳ Ｐゴシック" pitchFamily="34" charset="-128"/>
              </a:rPr>
              <a:t>Jesus sagte seinen Jüngern:</a:t>
            </a:r>
            <a:endParaRPr lang="de-DE" dirty="0"/>
          </a:p>
        </p:txBody>
      </p:sp>
      <p:sp>
        <p:nvSpPr>
          <p:cNvPr id="3" name="Inhaltsplatzhalter 2">
            <a:extLst>
              <a:ext uri="{FF2B5EF4-FFF2-40B4-BE49-F238E27FC236}">
                <a16:creationId xmlns:a16="http://schemas.microsoft.com/office/drawing/2014/main" xmlns="" id="{5C408ED0-DBB7-6642-81A9-3DD04F9FFCB5}"/>
              </a:ext>
            </a:extLst>
          </p:cNvPr>
          <p:cNvSpPr>
            <a:spLocks noGrp="1"/>
          </p:cNvSpPr>
          <p:nvPr>
            <p:ph idx="1"/>
          </p:nvPr>
        </p:nvSpPr>
        <p:spPr/>
        <p:txBody>
          <a:bodyPr>
            <a:normAutofit/>
          </a:bodyPr>
          <a:lstStyle/>
          <a:p>
            <a:pPr marL="0" indent="0">
              <a:buNone/>
            </a:pPr>
            <a:r>
              <a:rPr lang="de-DE" sz="4400" i="1" baseline="30000" dirty="0"/>
              <a:t>„Wenn die Welt euch hasst, dann denkt daran, dass sie mich schon vor euch gehasst hat. Sie würde euch lieben, wenn ihr zu ihr gehören würdet, denn die Welt liebt ihresgleichen. Doch ihr gehört nicht zur Welt; ich habe euch aus der Welt heraus erwählt. Das ist der Grund, warum sie euch hasst.“ </a:t>
            </a:r>
          </a:p>
          <a:p>
            <a:pPr marL="0" indent="0">
              <a:buNone/>
            </a:pPr>
            <a:endParaRPr lang="fr-FR" sz="3733" i="1" baseline="30000" dirty="0"/>
          </a:p>
          <a:p>
            <a:pPr marL="0" indent="0">
              <a:buNone/>
            </a:pPr>
            <a:r>
              <a:rPr lang="de-CH" sz="3733" i="1" baseline="30000" dirty="0"/>
              <a:t>Johannes-Evangelium 15,18-19</a:t>
            </a:r>
            <a:endParaRPr lang="de-CH" sz="3733" baseline="30000" dirty="0"/>
          </a:p>
        </p:txBody>
      </p:sp>
    </p:spTree>
    <p:extLst>
      <p:ext uri="{BB962C8B-B14F-4D97-AF65-F5344CB8AC3E}">
        <p14:creationId xmlns:p14="http://schemas.microsoft.com/office/powerpoint/2010/main" val="3317609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2711624" y="332656"/>
            <a:ext cx="8928992" cy="1938992"/>
          </a:xfrm>
        </p:spPr>
        <p:txBody>
          <a:bodyPr wrap="square">
            <a:spAutoFit/>
          </a:bodyPr>
          <a:lstStyle/>
          <a:p>
            <a:pPr algn="l"/>
            <a:r>
              <a:rPr lang="de-DE" altLang="de-DE" sz="6000" dirty="0">
                <a:solidFill>
                  <a:schemeClr val="tx1"/>
                </a:solidFill>
                <a:effectLst/>
                <a:latin typeface="Source Sans Pro Black" panose="020B0803030403020204" pitchFamily="34" charset="0"/>
                <a:ea typeface="Source Sans Pro Black" panose="020B0803030403020204" pitchFamily="34" charset="0"/>
              </a:rPr>
              <a:t>Keine überraschende Entwicklung in Ephesus</a:t>
            </a:r>
          </a:p>
        </p:txBody>
      </p:sp>
      <p:sp>
        <p:nvSpPr>
          <p:cNvPr id="409603" name="Rectangle 3"/>
          <p:cNvSpPr>
            <a:spLocks noGrp="1" noChangeArrowheads="1"/>
          </p:cNvSpPr>
          <p:nvPr>
            <p:ph type="subTitle" idx="1"/>
          </p:nvPr>
        </p:nvSpPr>
        <p:spPr>
          <a:xfrm>
            <a:off x="4223792" y="5085184"/>
            <a:ext cx="7705939" cy="461665"/>
          </a:xfrm>
        </p:spPr>
        <p:txBody>
          <a:bodyPr wrap="square">
            <a:spAutoFit/>
          </a:bodyPr>
          <a:lstStyle/>
          <a:p>
            <a:pPr algn="r"/>
            <a:r>
              <a:rPr lang="de-DE" altLang="de-DE" sz="2400" dirty="0">
                <a:effectLst/>
                <a:latin typeface="Source Sans Pro" panose="020B0503030403020204" pitchFamily="34" charset="0"/>
                <a:ea typeface="Source Sans Pro" panose="020B0503030403020204" pitchFamily="34" charset="0"/>
                <a:cs typeface="+mj-cs"/>
              </a:rPr>
              <a:t>Gedanken zum Sonntag der verfolgten Kirche</a:t>
            </a:r>
          </a:p>
        </p:txBody>
      </p:sp>
      <p:sp>
        <p:nvSpPr>
          <p:cNvPr id="4" name="Rectangle 3"/>
          <p:cNvSpPr txBox="1">
            <a:spLocks noChangeArrowheads="1"/>
          </p:cNvSpPr>
          <p:nvPr/>
        </p:nvSpPr>
        <p:spPr bwMode="auto">
          <a:xfrm>
            <a:off x="5519936" y="3212976"/>
            <a:ext cx="63367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3600" dirty="0">
                <a:effectLst/>
                <a:latin typeface="Source Sans Pro" panose="020B0503030403020204" pitchFamily="34" charset="0"/>
                <a:ea typeface="Source Sans Pro" panose="020B0503030403020204" pitchFamily="34" charset="0"/>
                <a:cs typeface="+mj-cs"/>
              </a:rPr>
              <a:t>Apostelgeschichte 19,23-40</a:t>
            </a:r>
          </a:p>
        </p:txBody>
      </p:sp>
    </p:spTree>
    <p:extLst>
      <p:ext uri="{BB962C8B-B14F-4D97-AF65-F5344CB8AC3E}">
        <p14:creationId xmlns:p14="http://schemas.microsoft.com/office/powerpoint/2010/main" val="2958409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Grafik 3" descr="Ein Bild, das Karte enthält.&#10;&#10;Automatisch generierte Beschreibung">
            <a:extLst>
              <a:ext uri="{FF2B5EF4-FFF2-40B4-BE49-F238E27FC236}">
                <a16:creationId xmlns:a16="http://schemas.microsoft.com/office/drawing/2014/main" xmlns="" id="{7C8950CB-777C-4503-B9DD-CDFCEBBB1A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432" y="116632"/>
            <a:ext cx="10881774" cy="6624736"/>
          </a:xfrm>
          <a:prstGeom prst="rect">
            <a:avLst/>
          </a:prstGeom>
        </p:spPr>
      </p:pic>
      <p:sp>
        <p:nvSpPr>
          <p:cNvPr id="5" name="Ellipse 4">
            <a:extLst>
              <a:ext uri="{FF2B5EF4-FFF2-40B4-BE49-F238E27FC236}">
                <a16:creationId xmlns:a16="http://schemas.microsoft.com/office/drawing/2014/main" xmlns="" id="{4F2A25E5-40E1-4C9F-A22E-36A6F14BB9DB}"/>
              </a:ext>
            </a:extLst>
          </p:cNvPr>
          <p:cNvSpPr/>
          <p:nvPr/>
        </p:nvSpPr>
        <p:spPr>
          <a:xfrm>
            <a:off x="4493079" y="2276872"/>
            <a:ext cx="648072" cy="25769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405960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xmlns="" id="{9CFB3487-6DBE-4861-9B07-855E0533D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2003" y="-29345"/>
            <a:ext cx="6799997" cy="6858000"/>
          </a:xfrm>
          <a:prstGeom prst="rect">
            <a:avLst/>
          </a:prstGeom>
        </p:spPr>
      </p:pic>
    </p:spTree>
    <p:extLst>
      <p:ext uri="{BB962C8B-B14F-4D97-AF65-F5344CB8AC3E}">
        <p14:creationId xmlns:p14="http://schemas.microsoft.com/office/powerpoint/2010/main" val="4246786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2639616" y="599202"/>
            <a:ext cx="7272808" cy="2123658"/>
          </a:xfrm>
        </p:spPr>
        <p:txBody>
          <a:bodyPr wrap="square">
            <a:spAutoFit/>
          </a:bodyPr>
          <a:lstStyle/>
          <a:p>
            <a:pPr algn="l"/>
            <a:r>
              <a:rPr lang="de-DE" altLang="de-DE" sz="4400" dirty="0">
                <a:solidFill>
                  <a:schemeClr val="tx1"/>
                </a:solidFill>
                <a:effectLst/>
                <a:latin typeface="Source Sans Pro" panose="020B0503030403020204" pitchFamily="34" charset="0"/>
                <a:ea typeface="Source Sans Pro" panose="020B0503030403020204" pitchFamily="34" charset="0"/>
              </a:rPr>
              <a:t>In dieser Zeit kam es wegen der neuen Lehre zu schweren Unruhen in Ephesus.</a:t>
            </a:r>
          </a:p>
        </p:txBody>
      </p:sp>
      <p:sp>
        <p:nvSpPr>
          <p:cNvPr id="4" name="Rectangle 3">
            <a:extLst>
              <a:ext uri="{FF2B5EF4-FFF2-40B4-BE49-F238E27FC236}">
                <a16:creationId xmlns:a16="http://schemas.microsoft.com/office/drawing/2014/main" xmlns="" id="{E70E3E0A-2302-4435-91B2-3A561C727EA9}"/>
              </a:ext>
            </a:extLst>
          </p:cNvPr>
          <p:cNvSpPr txBox="1">
            <a:spLocks noChangeArrowheads="1"/>
          </p:cNvSpPr>
          <p:nvPr/>
        </p:nvSpPr>
        <p:spPr bwMode="auto">
          <a:xfrm>
            <a:off x="7536160" y="3429000"/>
            <a:ext cx="38884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0" indent="0" algn="ctr" rtl="0" eaLnBrk="1" fontAlgn="base" hangingPunct="1">
              <a:spcBef>
                <a:spcPct val="20000"/>
              </a:spcBef>
              <a:spcAft>
                <a:spcPct val="0"/>
              </a:spcAft>
              <a:buClr>
                <a:schemeClr val="tx2"/>
              </a:buClr>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defRPr>
            </a:lvl9pPr>
          </a:lstStyle>
          <a:p>
            <a:pPr algn="r"/>
            <a:r>
              <a:rPr lang="de-DE" altLang="de-DE" sz="2400" dirty="0">
                <a:effectLst/>
                <a:latin typeface="Source Sans Pro" panose="020B0503030403020204" pitchFamily="34" charset="0"/>
                <a:ea typeface="Source Sans Pro" panose="020B0503030403020204" pitchFamily="34" charset="0"/>
                <a:cs typeface="+mj-cs"/>
              </a:rPr>
              <a:t>Apostelgeschichte 19,23</a:t>
            </a:r>
          </a:p>
        </p:txBody>
      </p:sp>
    </p:spTree>
    <p:extLst>
      <p:ext uri="{BB962C8B-B14F-4D97-AF65-F5344CB8AC3E}">
        <p14:creationId xmlns:p14="http://schemas.microsoft.com/office/powerpoint/2010/main" val="1830414697"/>
      </p:ext>
    </p:extLst>
  </p:cSld>
  <p:clrMapOvr>
    <a:masterClrMapping/>
  </p:clrMapOvr>
</p:sld>
</file>

<file path=ppt/theme/theme1.xml><?xml version="1.0" encoding="utf-8"?>
<a:theme xmlns:a="http://schemas.openxmlformats.org/drawingml/2006/main" name="Designvorlage 'Berggipfel'">
  <a:themeElements>
    <a:clrScheme name="Default Design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Default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Default Design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Default Design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Default Design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Default Design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Default Design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Default Design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Default Design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Default Design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Designvorlage 'Berggipfel'</Template>
  <TotalTime>0</TotalTime>
  <Words>1406</Words>
  <Application>Microsoft Office PowerPoint</Application>
  <PresentationFormat>Benutzerdefiniert</PresentationFormat>
  <Paragraphs>141</Paragraphs>
  <Slides>49</Slides>
  <Notes>45</Notes>
  <HiddenSlides>0</HiddenSlides>
  <MMClips>0</MMClips>
  <ScaleCrop>false</ScaleCrop>
  <HeadingPairs>
    <vt:vector size="4" baseType="variant">
      <vt:variant>
        <vt:lpstr>Design</vt:lpstr>
      </vt:variant>
      <vt:variant>
        <vt:i4>2</vt:i4>
      </vt:variant>
      <vt:variant>
        <vt:lpstr>Folientitel</vt:lpstr>
      </vt:variant>
      <vt:variant>
        <vt:i4>49</vt:i4>
      </vt:variant>
    </vt:vector>
  </HeadingPairs>
  <TitlesOfParts>
    <vt:vector size="51" baseType="lpstr">
      <vt:lpstr>Designvorlage 'Berggipfel'</vt:lpstr>
      <vt:lpstr>CH-DE</vt:lpstr>
      <vt:lpstr>Keine überraschende Entwicklung in Ephesus</vt:lpstr>
      <vt:lpstr>PowerPoint-Präsentation</vt:lpstr>
      <vt:lpstr>Die Trends im Index 2021</vt:lpstr>
      <vt:lpstr>Weltverfolgungsindex 2021 (Auszug)</vt:lpstr>
      <vt:lpstr>Jesus sagte seinen Jüngern:</vt:lpstr>
      <vt:lpstr>Keine überraschende Entwicklung in Ephesus</vt:lpstr>
      <vt:lpstr>PowerPoint-Präsentation</vt:lpstr>
      <vt:lpstr>PowerPoint-Präsentation</vt:lpstr>
      <vt:lpstr>In dieser Zeit kam es wegen der neuen Lehre zu schweren Unruhen in Ephesus.</vt:lpstr>
      <vt:lpstr>Es gab dort nämlich einen Silberschmied namens Demetrius, der silberne Nachbildungen vom Tempel der Göttin Artemis verkaufte; das brachte ihm und den Handwerkern, die er beschäftigte, einen schönen Gewinn.</vt:lpstr>
      <vt:lpstr>Dieser Demetrius rief alle, die in diesem Gewerbe tätig waren, zusammen und sagte: »Männer, ihr wisst: Unser ganzer Wohlstand hängt davon ab, dass wir diese Nachbildungen herstellen.</vt:lpstr>
      <vt:lpstr>Und ihr werdet erfahren haben, dass dieser Paulus den Leuten einredet: ‘Götter, die man mit Händen macht, sind gar keine Götter.’ Er hat mit seinen Reden nicht nur hier in Ephesus Erfolg, sondern fast überall in der Provinz Asien.</vt:lpstr>
      <vt:lpstr>Es besteht aber nicht nur die Gefahr, dass er unseren Geschäftszweig in Verruf bringt, nein, auch die Achtung vor dem Tempel der grossen Göttin Artemis wird schwinden! Es wird noch dahin kommen, dass die Göttin ihr Ansehen vollständig einbüsst – sie, die heute in der ganzen Provinz Asien und überall in der Welt verehrt wird!«</vt:lpstr>
      <vt:lpstr>Als die Männer das hörten, wurden sie wütend und riefen: »Gross ist die Artemis von Ephesus!«</vt:lpstr>
      <vt:lpstr>Die ganze Stadt geriet in Aufruhr und die Leute stürmten ins Theater. Gaius und Aristarch, Reisegefährten von Paulus aus Mazedonien, wurden von der Menge gepackt und mit dorthin geschleppt.</vt:lpstr>
      <vt:lpstr>Paulus selbst wollte sich der Menge stellen, aber die Jünger liessen ihn nicht aus dem Haus. Auch einige hohe Beamte der Provinz, die ihm freundlich gesinnt waren, warnten ihn durch Boten davor, sich im Theater sehen zu lassen.</vt:lpstr>
      <vt:lpstr>Unter den dort Zusammengeströmten herrschte die grösste Verwirrung. Alle schrien durcheinander und die meisten wussten nicht einmal, worum es ging.</vt:lpstr>
      <vt:lpstr>Die Juden schickten Alexander nach vorn und einige aus der Menge erklärten ihm den Anlass. Alexander winkte mit der Hand und wollte vor dem Volk eine Verteidigungsrede für die Juden halten.</vt:lpstr>
      <vt:lpstr>Aber als die Leute merkten, dass er Jude war, schrien sie ihn nieder und riefen zwei Stunden lang im Chor: »Gross ist die Artemis von Ephesus!«</vt:lpstr>
      <vt:lpstr>Schliesslich gelang es dem Vorsteher der Stadt, die Menge zu beruhigen. »Männer von Ephesus«, rief er, »in der ganzen Welt weiss man doch, dass unsere Stadt den Tempel und das vom Himmel gefallene Standbild der grossen Artemis hütet.</vt:lpstr>
      <vt:lpstr>Das wird kein Mensch bestreiten! Beruhigt euch also und lasst euch zu nichts hinreissen!</vt:lpstr>
      <vt:lpstr>Ihr habt diese Männer hergeschleppt, obwohl sie weder den Tempel beraubt noch unsere Göttin beleidigt haben.</vt:lpstr>
      <vt:lpstr>Wenn Demetrius und seine Handwerker Anklage wegen Geschäftsschädigung gegen jemand erheben wollen, dann gibt es dafür Gerichte und Behörden. Dort können sie ihre Sache vorbringen.</vt:lpstr>
      <vt:lpstr>Wenn ihr aber irgendwelche anderen Forderungen habt, muss das auf einer ordentlich einberufenen Volks-versammlung geklärt werden.</vt:lpstr>
      <vt:lpstr>Was heute geschehen ist, kann uns leicht als Rebellion ausgelegt werden. Es gibt keinen Grund für diesen Aufruhr; wir können ihn durch nichts rechtfertigen.« Mit diesen Worten löste er die Versammlung auf.</vt:lpstr>
      <vt:lpstr>I. Das eigentliche Problem ist nicht die Religion</vt:lpstr>
      <vt:lpstr>„Götter, die man mit Händen macht, sind gar keine Götter.“</vt:lpstr>
      <vt:lpstr>„Paulus hat mit seinen Reden nicht nur hier in Ephesus Erfolg, sondern fast überall in der Provinz Asien.“</vt:lpstr>
      <vt:lpstr>„Es besteht nicht nur die Gefahr, dass Paulus unseren Geschäftszweig in Verruf bringt, nein, auch die Achtung vor dem Tempel der grossen Göttin Artemis wird schwinden! Es wird noch dahin kommen, dass die Göttin ihr Ansehen vollständig einbüsst – sie, die heute in der ganzen Provinz Asien und überall in der Welt verehrt wird!“</vt:lpstr>
      <vt:lpstr>»Gross ist die Artemis von Ephesus!«</vt:lpstr>
      <vt:lpstr>II. Eine Verleumdung genügt</vt:lpstr>
      <vt:lpstr>PowerPoint-Präsentation</vt:lpstr>
      <vt:lpstr>PowerPoint-Präsentation</vt:lpstr>
      <vt:lpstr>„Auch einige hohe Beamte der Provinz, die ihm freundlich gesinnt waren, warnten ihn durch Boten davor, sich im Theater sehen zu lassen.“</vt:lpstr>
      <vt:lpstr>„Alle schrien durcheinander und die meisten wussten nicht einmal, worum es ging.“</vt:lpstr>
      <vt:lpstr>„Gewöhnlich seien sie an einem bestimmten Tag vor Sonnenaufgang zusammengekommen und hätten Christus als ihrem Gott einen Wechselgesang gesungen. Durch einen feierlichen Eid hätten sie sich nicht irgendeinem Verbrechen verpflichtet, sondern dazu, keinen Diebstahl, keinen Raub und keinen Ehebruch zu begehen, kein Wort zu brechen, kein zur Verwahrung anvertrautes Gut abzuleugnen.“</vt:lpstr>
      <vt:lpstr>„Diejenigen, die hartnäckig darauf beharrten (Christen zu bleiben), liess ich zur Hinrichtung abführen. Denn darüber bestand für mich kein Zweifel: Was es auch sein mochte, das sie zu gestehen hatten – ihr Starrsinn und ihre trotzige Verstocktheit verdienten auf jeden Fall Bestrafung.“</vt:lpstr>
      <vt:lpstr>„Das ist Gotteslästerung! Wozu brauchen wir noch Zeugen? Ihr habt ja selbst gehört, wie er Gott gelästert hat.“</vt:lpstr>
      <vt:lpstr>III. Ein exellentes Vorbild</vt:lpstr>
      <vt:lpstr>»Gross ist die Artemis von Ephesus!«</vt:lpstr>
      <vt:lpstr>„Männer von Ephesus, in der ganzen Welt weiss man doch, dass unsere Stadt den Tempel und das vom Himmel gefallene Standbild der grossen Artemis hütet.“</vt:lpstr>
      <vt:lpstr>„Ihr habt diese Männer hergeschleppt, obwohl sie weder den Tempel beraubt noch unsere Göttin beleidigt haben.“</vt:lpstr>
      <vt:lpstr>„Gott hat euch zusammen mit Christus lebendig gemacht. Ihr wart nämlich tot – tot aufgrund eurer Verfehlungen und wegen eures unbeschnittenen, sündigen Wesens. Doch Gott hat uns alle unsere Verfehlungen vergeben.“</vt:lpstr>
      <vt:lpstr>„Den Schuldschein, der auf unseren Namen ausgestellt war und dessen Inhalt uns anklagte, weil wir die Forderungen des Gesetzes nicht erfüllt hatten, hat er für nicht mehr gültig erklärt. Er hat ihn ans Kreuz genagelt und damit für immer beseitigt.“</vt:lpstr>
      <vt:lpstr>„Gott hat der Welt seine Liebe dadurch gezeigt, dass er seinen einzigen Sohn für sie hergab, damit jeder, der an ihn glaubt, das ewige Leben hat und nicht verloren geht.“</vt:lpstr>
      <vt:lpstr>„Was heute geschehen ist, kann uns leicht als Rebellion ausgelegt werden. Es gibt keinen Grund für diesen Aufruhr; wir können ihn durch nichts rechtfertigen.“</vt:lpstr>
      <vt:lpstr>Schlussgedanke</vt:lpstr>
      <vt:lpstr>„Im Übrigen sind Verfolgungen etwas, womit alle rechnen müssen, die zu Jesus Christus gehören und entschlossen sind, so zu leben, dass Gott geehrt wird.“</vt:lpstr>
      <vt:lpstr>„Wir wollen – wie Läufer bei einem Wettkampf – mit aller Ausdauer dem Ziel entgegenlaufen. Wir wollen alles ablegen, was uns beim Laufen hindert, uns von der Sünde trennen, die uns so leicht gefangen nimmt, und unseren Blick auf Jesus richten, den Wegbereiter des Glaubens, der uns ans Ziel vorausgegangen ist. Weil Jesus wusste, welche Freude auf ihn wartete, nahm er den Tod am Kreuz auf sich, und auch die Schande, die damit verbunden war, konnte ihn nicht abschrecken. Deshalb sitzt er jetzt auf dem Thron im Himmel an Gottes rechter Seite.“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Keine Überraschende Entwicklung in Ephesus - Gedanken zum Tag der verfolten Christen - Folien</dc:title>
  <dc:creator>Jürg Birnstiel</dc:creator>
  <cp:lastModifiedBy>Me</cp:lastModifiedBy>
  <cp:revision>786</cp:revision>
  <dcterms:created xsi:type="dcterms:W3CDTF">2013-11-12T15:20:47Z</dcterms:created>
  <dcterms:modified xsi:type="dcterms:W3CDTF">2021-12-27T10:09:43Z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TC102037911031</vt:lpwstr>
  </property>
</Properties>
</file>