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26"/>
  </p:notesMasterIdLst>
  <p:handoutMasterIdLst>
    <p:handoutMasterId r:id="rId27"/>
  </p:handoutMasterIdLst>
  <p:sldIdLst>
    <p:sldId id="735" r:id="rId2"/>
    <p:sldId id="1077" r:id="rId3"/>
    <p:sldId id="1105" r:id="rId4"/>
    <p:sldId id="1151" r:id="rId5"/>
    <p:sldId id="1152" r:id="rId6"/>
    <p:sldId id="1153" r:id="rId7"/>
    <p:sldId id="1154" r:id="rId8"/>
    <p:sldId id="1155" r:id="rId9"/>
    <p:sldId id="1156" r:id="rId10"/>
    <p:sldId id="1157" r:id="rId11"/>
    <p:sldId id="962" r:id="rId12"/>
    <p:sldId id="1158" r:id="rId13"/>
    <p:sldId id="1159" r:id="rId14"/>
    <p:sldId id="1160" r:id="rId15"/>
    <p:sldId id="1161" r:id="rId16"/>
    <p:sldId id="1162" r:id="rId17"/>
    <p:sldId id="1163" r:id="rId18"/>
    <p:sldId id="1164" r:id="rId19"/>
    <p:sldId id="1165" r:id="rId20"/>
    <p:sldId id="1166" r:id="rId21"/>
    <p:sldId id="1167" r:id="rId22"/>
    <p:sldId id="1168" r:id="rId23"/>
    <p:sldId id="259" r:id="rId24"/>
    <p:sldId id="1169" r:id="rId25"/>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varScale="1">
        <p:scale>
          <a:sx n="158" d="100"/>
          <a:sy n="158" d="100"/>
        </p:scale>
        <p:origin x="-3066"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321569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444063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435283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87466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688910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175985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665863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330406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03463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241296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486010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787399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398730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83903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874689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407411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152036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03923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990752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404925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8763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95672" y="548680"/>
            <a:ext cx="12000656" cy="1323439"/>
          </a:xfrm>
        </p:spPr>
        <p:txBody>
          <a:bodyPr wrap="square">
            <a:spAutoFit/>
          </a:bodyPr>
          <a:lstStyle/>
          <a:p>
            <a:pPr algn="l"/>
            <a:r>
              <a:rPr lang="de-CH" altLang="de-DE" sz="8000" dirty="0">
                <a:solidFill>
                  <a:schemeClr val="bg2"/>
                </a:solidFill>
                <a:effectLst/>
                <a:latin typeface="Univers LT Std 47 Cn Lt" pitchFamily="34" charset="0"/>
              </a:rPr>
              <a:t>Kleine Schritte – grosses Glück!</a:t>
            </a:r>
            <a:endParaRPr lang="de-DE" altLang="de-DE" sz="8000" dirty="0">
              <a:solidFill>
                <a:schemeClr val="bg2"/>
              </a:solidFill>
              <a:effectLst/>
              <a:latin typeface="Univers LT Std 47 Cn Lt" pitchFamily="34" charset="0"/>
            </a:endParaRPr>
          </a:p>
        </p:txBody>
      </p:sp>
      <p:sp>
        <p:nvSpPr>
          <p:cNvPr id="409603" name="Rectangle 3"/>
          <p:cNvSpPr>
            <a:spLocks noGrp="1" noChangeArrowheads="1"/>
          </p:cNvSpPr>
          <p:nvPr>
            <p:ph type="subTitle" idx="1"/>
          </p:nvPr>
        </p:nvSpPr>
        <p:spPr>
          <a:xfrm>
            <a:off x="3575720" y="4869160"/>
            <a:ext cx="8426019" cy="1261884"/>
          </a:xfrm>
        </p:spPr>
        <p:txBody>
          <a:bodyPr wrap="square">
            <a:spAutoFit/>
          </a:bodyPr>
          <a:lstStyle/>
          <a:p>
            <a:pPr algn="r"/>
            <a:r>
              <a:rPr lang="de-DE" altLang="de-DE" sz="2800" dirty="0">
                <a:solidFill>
                  <a:schemeClr val="bg2">
                    <a:lumMod val="90000"/>
                    <a:lumOff val="10000"/>
                  </a:schemeClr>
                </a:solidFill>
                <a:effectLst/>
                <a:latin typeface="Univers LT Std 47 Cn Lt" pitchFamily="34" charset="0"/>
              </a:rPr>
              <a:t>Serie: </a:t>
            </a:r>
            <a:r>
              <a:rPr lang="de-CH" altLang="de-DE" sz="2800" dirty="0">
                <a:solidFill>
                  <a:schemeClr val="bg2">
                    <a:lumMod val="90000"/>
                    <a:lumOff val="10000"/>
                  </a:schemeClr>
                </a:solidFill>
                <a:effectLst/>
                <a:latin typeface="Univers LT Std 47 Cn Lt" pitchFamily="34" charset="0"/>
              </a:rPr>
              <a:t>Die richtigen Entscheidungen treffen (1/2)</a:t>
            </a:r>
          </a:p>
          <a:p>
            <a:pPr algn="r"/>
            <a:r>
              <a:rPr lang="de-CH" altLang="de-DE" sz="2000" dirty="0">
                <a:solidFill>
                  <a:schemeClr val="bg2">
                    <a:lumMod val="90000"/>
                    <a:lumOff val="10000"/>
                  </a:schemeClr>
                </a:solidFill>
                <a:effectLst/>
                <a:latin typeface="Univers LT Std 47 Cn Lt" pitchFamily="34" charset="0"/>
              </a:rPr>
              <a:t>am Beispiel des Aramäers </a:t>
            </a:r>
            <a:r>
              <a:rPr lang="de-CH" altLang="de-DE" sz="2000" dirty="0" err="1">
                <a:solidFill>
                  <a:schemeClr val="bg2">
                    <a:lumMod val="90000"/>
                    <a:lumOff val="10000"/>
                  </a:schemeClr>
                </a:solidFill>
                <a:effectLst/>
                <a:latin typeface="Univers LT Std 47 Cn Lt" pitchFamily="34" charset="0"/>
              </a:rPr>
              <a:t>Naaman</a:t>
            </a:r>
            <a:r>
              <a:rPr lang="de-CH" altLang="de-DE" sz="2000" dirty="0">
                <a:solidFill>
                  <a:schemeClr val="bg2">
                    <a:lumMod val="90000"/>
                    <a:lumOff val="10000"/>
                  </a:schemeClr>
                </a:solidFill>
                <a:effectLst/>
                <a:latin typeface="Univers LT Std 47 Cn Lt" pitchFamily="34" charset="0"/>
              </a:rPr>
              <a:t> und dem Israelit </a:t>
            </a:r>
            <a:r>
              <a:rPr lang="de-CH" altLang="de-DE" sz="2000" dirty="0" err="1">
                <a:solidFill>
                  <a:schemeClr val="bg2">
                    <a:lumMod val="90000"/>
                    <a:lumOff val="10000"/>
                  </a:schemeClr>
                </a:solidFill>
                <a:effectLst/>
                <a:latin typeface="Univers LT Std 47 Cn Lt" pitchFamily="34" charset="0"/>
              </a:rPr>
              <a:t>Gehasi</a:t>
            </a:r>
            <a:endParaRPr lang="de-CH" altLang="de-DE" sz="2000" dirty="0">
              <a:solidFill>
                <a:schemeClr val="bg2">
                  <a:lumMod val="90000"/>
                  <a:lumOff val="10000"/>
                </a:schemeClr>
              </a:solidFill>
              <a:effectLst/>
              <a:latin typeface="Univers LT Std 47 Cn Lt" pitchFamily="34" charset="0"/>
            </a:endParaRPr>
          </a:p>
          <a:p>
            <a:pPr algn="r"/>
            <a:r>
              <a:rPr lang="de-CH" altLang="de-DE" sz="2000" dirty="0">
                <a:solidFill>
                  <a:schemeClr val="bg2">
                    <a:lumMod val="90000"/>
                    <a:lumOff val="10000"/>
                  </a:schemeClr>
                </a:solidFill>
                <a:effectLst/>
                <a:latin typeface="Univers LT Std 47 Cn Lt" pitchFamily="34" charset="0"/>
              </a:rPr>
              <a:t>2. Könige 5,1-15</a:t>
            </a:r>
            <a:endParaRPr lang="de-DE" altLang="de-DE" sz="2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99856" y="5373216"/>
            <a:ext cx="4176464"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spcBef>
                <a:spcPct val="0"/>
              </a:spcBef>
            </a:pPr>
            <a:r>
              <a:rPr lang="de-CH" altLang="de-DE" sz="1800" dirty="0">
                <a:solidFill>
                  <a:schemeClr val="bg2">
                    <a:lumMod val="90000"/>
                    <a:lumOff val="10000"/>
                  </a:schemeClr>
                </a:solidFill>
                <a:effectLst/>
                <a:latin typeface="Univers LT Std 47 Cn Lt" pitchFamily="34" charset="0"/>
                <a:ea typeface="+mj-ea"/>
                <a:cs typeface="+mj-cs"/>
              </a:rPr>
              <a:t>Psalm 62,9</a:t>
            </a:r>
            <a:endParaRPr lang="de-DE" altLang="de-DE" sz="1800" dirty="0">
              <a:solidFill>
                <a:schemeClr val="bg2">
                  <a:lumMod val="90000"/>
                  <a:lumOff val="10000"/>
                </a:schemeClr>
              </a:solidFill>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19336" y="153214"/>
            <a:ext cx="10513168" cy="2123658"/>
          </a:xfrm>
        </p:spPr>
        <p:txBody>
          <a:bodyPr wrap="square">
            <a:spAutoFit/>
          </a:bodyPr>
          <a:lstStyle/>
          <a:p>
            <a:pPr algn="l"/>
            <a:r>
              <a:rPr lang="de-CH" altLang="de-DE" sz="4400" dirty="0">
                <a:solidFill>
                  <a:schemeClr val="bg2"/>
                </a:solidFill>
                <a:effectLst/>
                <a:latin typeface="Univers LT Std 47 Cn Lt" pitchFamily="34" charset="0"/>
              </a:rPr>
              <a:t>„Ihr, die ihr zu seinem Volk gehört, setzt allezeit euer Vertrauen auf ihn, schüttet euer Herz bei ihm aus; denn Gott ist unsere Zuflucht!“</a:t>
            </a:r>
            <a:endParaRPr lang="de-DE" altLang="de-DE" sz="44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3932166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541129"/>
            <a:ext cx="11305256" cy="830997"/>
          </a:xfrm>
        </p:spPr>
        <p:txBody>
          <a:bodyPr wrap="square">
            <a:spAutoFit/>
          </a:bodyPr>
          <a:lstStyle/>
          <a:p>
            <a:pPr algn="l"/>
            <a:r>
              <a:rPr lang="de-DE" altLang="de-DE" sz="4800" dirty="0">
                <a:solidFill>
                  <a:schemeClr val="bg2"/>
                </a:solidFill>
                <a:effectLst/>
                <a:latin typeface="Univers LT Std 47 Cn Lt" pitchFamily="34" charset="0"/>
              </a:rPr>
              <a:t>II. </a:t>
            </a:r>
            <a:r>
              <a:rPr lang="de-CH" altLang="de-DE" sz="4800" dirty="0">
                <a:solidFill>
                  <a:schemeClr val="bg2"/>
                </a:solidFill>
                <a:effectLst/>
                <a:latin typeface="Univers LT Std 47 Cn Lt" pitchFamily="34" charset="0"/>
              </a:rPr>
              <a:t>Ein mächtiger, einsichtiger Mann</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99856" y="5373216"/>
            <a:ext cx="4176464"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spcBef>
                <a:spcPct val="0"/>
              </a:spcBef>
            </a:pPr>
            <a:r>
              <a:rPr lang="de-CH" altLang="de-DE" sz="1800" dirty="0">
                <a:solidFill>
                  <a:schemeClr val="bg2">
                    <a:lumMod val="90000"/>
                    <a:lumOff val="10000"/>
                  </a:schemeClr>
                </a:solidFill>
                <a:effectLst/>
                <a:latin typeface="Univers LT Std 47 Cn Lt" pitchFamily="34" charset="0"/>
                <a:ea typeface="+mj-ea"/>
                <a:cs typeface="+mj-cs"/>
              </a:rPr>
              <a:t>2. Könige 5,8</a:t>
            </a:r>
            <a:endParaRPr lang="de-DE" altLang="de-DE" sz="1800" dirty="0">
              <a:solidFill>
                <a:schemeClr val="bg2">
                  <a:lumMod val="90000"/>
                  <a:lumOff val="10000"/>
                </a:schemeClr>
              </a:solidFill>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19336" y="491768"/>
            <a:ext cx="10513168" cy="1446550"/>
          </a:xfrm>
        </p:spPr>
        <p:txBody>
          <a:bodyPr wrap="square">
            <a:spAutoFit/>
          </a:bodyPr>
          <a:lstStyle/>
          <a:p>
            <a:pPr algn="l"/>
            <a:r>
              <a:rPr lang="de-CH" altLang="de-DE" sz="4400" dirty="0">
                <a:solidFill>
                  <a:schemeClr val="bg2"/>
                </a:solidFill>
                <a:effectLst/>
                <a:latin typeface="Univers LT Std 47 Cn Lt" pitchFamily="34" charset="0"/>
              </a:rPr>
              <a:t>„Schick den Mann zu mir! Dann wird er erfahren, dass es in Israel einen Propheten gibt!“</a:t>
            </a:r>
            <a:endParaRPr lang="de-DE" altLang="de-DE" sz="44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1642283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99856" y="5373216"/>
            <a:ext cx="4176464"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spcBef>
                <a:spcPct val="0"/>
              </a:spcBef>
            </a:pPr>
            <a:r>
              <a:rPr lang="de-CH" altLang="de-DE" sz="1800" dirty="0">
                <a:solidFill>
                  <a:schemeClr val="bg2">
                    <a:lumMod val="90000"/>
                    <a:lumOff val="10000"/>
                  </a:schemeClr>
                </a:solidFill>
                <a:effectLst/>
                <a:latin typeface="Univers LT Std 47 Cn Lt" pitchFamily="34" charset="0"/>
                <a:ea typeface="+mj-ea"/>
                <a:cs typeface="+mj-cs"/>
              </a:rPr>
              <a:t>2. Könige 5,10</a:t>
            </a:r>
            <a:endParaRPr lang="de-DE" altLang="de-DE" sz="1800" dirty="0">
              <a:solidFill>
                <a:schemeClr val="bg2">
                  <a:lumMod val="90000"/>
                  <a:lumOff val="10000"/>
                </a:schemeClr>
              </a:solidFill>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19336" y="491768"/>
            <a:ext cx="10513168" cy="1446550"/>
          </a:xfrm>
        </p:spPr>
        <p:txBody>
          <a:bodyPr wrap="square">
            <a:spAutoFit/>
          </a:bodyPr>
          <a:lstStyle/>
          <a:p>
            <a:pPr algn="l"/>
            <a:r>
              <a:rPr lang="de-CH" altLang="de-DE" sz="4400" dirty="0">
                <a:solidFill>
                  <a:schemeClr val="bg2"/>
                </a:solidFill>
                <a:effectLst/>
                <a:latin typeface="Univers LT Std 47 Cn Lt" pitchFamily="34" charset="0"/>
              </a:rPr>
              <a:t>„Fahre an den Jordan und tauche siebenmal darin unter! Dann bist du von deinem Aussatz geheilt.“</a:t>
            </a:r>
            <a:endParaRPr lang="de-DE" altLang="de-DE" sz="44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1015172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99856" y="5373216"/>
            <a:ext cx="4176464"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spcBef>
                <a:spcPct val="0"/>
              </a:spcBef>
            </a:pPr>
            <a:r>
              <a:rPr lang="de-CH" altLang="de-DE" sz="1800" dirty="0">
                <a:solidFill>
                  <a:schemeClr val="bg2">
                    <a:lumMod val="90000"/>
                    <a:lumOff val="10000"/>
                  </a:schemeClr>
                </a:solidFill>
                <a:effectLst/>
                <a:latin typeface="Univers LT Std 47 Cn Lt" pitchFamily="34" charset="0"/>
                <a:ea typeface="+mj-ea"/>
                <a:cs typeface="+mj-cs"/>
              </a:rPr>
              <a:t>2. Könige 5,11</a:t>
            </a:r>
            <a:endParaRPr lang="de-DE" altLang="de-DE" sz="1800" dirty="0">
              <a:solidFill>
                <a:schemeClr val="bg2">
                  <a:lumMod val="90000"/>
                  <a:lumOff val="10000"/>
                </a:schemeClr>
              </a:solidFill>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19336" y="116632"/>
            <a:ext cx="11953328" cy="3170099"/>
          </a:xfrm>
        </p:spPr>
        <p:txBody>
          <a:bodyPr wrap="square">
            <a:spAutoFit/>
          </a:bodyPr>
          <a:lstStyle/>
          <a:p>
            <a:pPr algn="l"/>
            <a:r>
              <a:rPr lang="de-CH" altLang="de-DE" sz="4000" dirty="0">
                <a:solidFill>
                  <a:schemeClr val="bg2"/>
                </a:solidFill>
                <a:effectLst/>
                <a:latin typeface="Univers LT Std 47 Cn Lt" pitchFamily="34" charset="0"/>
              </a:rPr>
              <a:t>„Ich hatte gedacht, er würde zu mir herauskommen und sich vor mich hinstellen, und dann würde er den HERRN, seinen Gott, beim Namen rufen und dabei seine Hand über der kranken Stelle hin- und herbewegen und</a:t>
            </a:r>
            <a:br>
              <a:rPr lang="de-CH" altLang="de-DE" sz="4000" dirty="0">
                <a:solidFill>
                  <a:schemeClr val="bg2"/>
                </a:solidFill>
                <a:effectLst/>
                <a:latin typeface="Univers LT Std 47 Cn Lt" pitchFamily="34" charset="0"/>
              </a:rPr>
            </a:br>
            <a:r>
              <a:rPr lang="de-CH" altLang="de-DE" sz="4000" dirty="0">
                <a:solidFill>
                  <a:schemeClr val="bg2"/>
                </a:solidFill>
                <a:effectLst/>
                <a:latin typeface="Univers LT Std 47 Cn Lt" pitchFamily="34" charset="0"/>
              </a:rPr>
              <a:t>mich so von meinem Aussatz heilen.“</a:t>
            </a:r>
            <a:endParaRPr lang="de-DE" altLang="de-DE" sz="4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806172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99856" y="5373216"/>
            <a:ext cx="4176464"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spcBef>
                <a:spcPct val="0"/>
              </a:spcBef>
            </a:pPr>
            <a:r>
              <a:rPr lang="de-CH" altLang="de-DE" sz="1800" dirty="0">
                <a:solidFill>
                  <a:schemeClr val="bg2">
                    <a:lumMod val="90000"/>
                    <a:lumOff val="10000"/>
                  </a:schemeClr>
                </a:solidFill>
                <a:effectLst/>
                <a:latin typeface="Univers LT Std 47 Cn Lt" pitchFamily="34" charset="0"/>
                <a:ea typeface="+mj-ea"/>
                <a:cs typeface="+mj-cs"/>
              </a:rPr>
              <a:t>2. Könige 5,12</a:t>
            </a:r>
            <a:endParaRPr lang="de-DE" altLang="de-DE" sz="1800" dirty="0">
              <a:solidFill>
                <a:schemeClr val="bg2">
                  <a:lumMod val="90000"/>
                  <a:lumOff val="10000"/>
                </a:schemeClr>
              </a:solidFill>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19336" y="116632"/>
            <a:ext cx="11953328" cy="2554545"/>
          </a:xfrm>
        </p:spPr>
        <p:txBody>
          <a:bodyPr wrap="square">
            <a:spAutoFit/>
          </a:bodyPr>
          <a:lstStyle/>
          <a:p>
            <a:pPr algn="l"/>
            <a:r>
              <a:rPr lang="de-CH" altLang="de-DE" sz="4000" dirty="0">
                <a:solidFill>
                  <a:schemeClr val="bg2"/>
                </a:solidFill>
                <a:effectLst/>
                <a:latin typeface="Univers LT Std 47 Cn Lt" pitchFamily="34" charset="0"/>
              </a:rPr>
              <a:t>„Ist das Wasser des </a:t>
            </a:r>
            <a:r>
              <a:rPr lang="de-CH" altLang="de-DE" sz="4000" dirty="0" err="1">
                <a:solidFill>
                  <a:schemeClr val="bg2"/>
                </a:solidFill>
                <a:effectLst/>
                <a:latin typeface="Univers LT Std 47 Cn Lt" pitchFamily="34" charset="0"/>
              </a:rPr>
              <a:t>Abana</a:t>
            </a:r>
            <a:r>
              <a:rPr lang="de-CH" altLang="de-DE" sz="4000" dirty="0">
                <a:solidFill>
                  <a:schemeClr val="bg2"/>
                </a:solidFill>
                <a:effectLst/>
                <a:latin typeface="Univers LT Std 47 Cn Lt" pitchFamily="34" charset="0"/>
              </a:rPr>
              <a:t> und des </a:t>
            </a:r>
            <a:r>
              <a:rPr lang="de-CH" altLang="de-DE" sz="4000" dirty="0" err="1">
                <a:solidFill>
                  <a:schemeClr val="bg2"/>
                </a:solidFill>
                <a:effectLst/>
                <a:latin typeface="Univers LT Std 47 Cn Lt" pitchFamily="34" charset="0"/>
              </a:rPr>
              <a:t>Parpar</a:t>
            </a:r>
            <a:r>
              <a:rPr lang="de-CH" altLang="de-DE" sz="4000" dirty="0">
                <a:solidFill>
                  <a:schemeClr val="bg2"/>
                </a:solidFill>
                <a:effectLst/>
                <a:latin typeface="Univers LT Std 47 Cn Lt" pitchFamily="34" charset="0"/>
              </a:rPr>
              <a:t>, der Flüsse von Damaskus, nicht besser als alle Gewässer Israels?</a:t>
            </a:r>
            <a:br>
              <a:rPr lang="de-CH" altLang="de-DE" sz="4000" dirty="0">
                <a:solidFill>
                  <a:schemeClr val="bg2"/>
                </a:solidFill>
                <a:effectLst/>
                <a:latin typeface="Univers LT Std 47 Cn Lt" pitchFamily="34" charset="0"/>
              </a:rPr>
            </a:br>
            <a:r>
              <a:rPr lang="de-CH" altLang="de-DE" sz="4000" dirty="0">
                <a:solidFill>
                  <a:schemeClr val="bg2"/>
                </a:solidFill>
                <a:effectLst/>
                <a:latin typeface="Univers LT Std 47 Cn Lt" pitchFamily="34" charset="0"/>
              </a:rPr>
              <a:t>Dann hätte ich ja auch in ihnen baden können,</a:t>
            </a:r>
            <a:br>
              <a:rPr lang="de-CH" altLang="de-DE" sz="4000" dirty="0">
                <a:solidFill>
                  <a:schemeClr val="bg2"/>
                </a:solidFill>
                <a:effectLst/>
                <a:latin typeface="Univers LT Std 47 Cn Lt" pitchFamily="34" charset="0"/>
              </a:rPr>
            </a:br>
            <a:r>
              <a:rPr lang="de-CH" altLang="de-DE" sz="4000" dirty="0">
                <a:solidFill>
                  <a:schemeClr val="bg2"/>
                </a:solidFill>
                <a:effectLst/>
                <a:latin typeface="Univers LT Std 47 Cn Lt" pitchFamily="34" charset="0"/>
              </a:rPr>
              <a:t>um geheilt zu werden!“</a:t>
            </a:r>
            <a:endParaRPr lang="de-DE" altLang="de-DE" sz="4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3343412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99856" y="5373216"/>
            <a:ext cx="4176464"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spcBef>
                <a:spcPct val="0"/>
              </a:spcBef>
            </a:pPr>
            <a:r>
              <a:rPr lang="de-CH" altLang="de-DE" sz="1800" dirty="0">
                <a:solidFill>
                  <a:schemeClr val="bg2">
                    <a:lumMod val="90000"/>
                    <a:lumOff val="10000"/>
                  </a:schemeClr>
                </a:solidFill>
                <a:effectLst/>
                <a:latin typeface="Univers LT Std 47 Cn Lt" pitchFamily="34" charset="0"/>
                <a:ea typeface="+mj-ea"/>
                <a:cs typeface="+mj-cs"/>
              </a:rPr>
              <a:t>2. Könige 5,12</a:t>
            </a:r>
            <a:endParaRPr lang="de-DE" altLang="de-DE" sz="1800" dirty="0">
              <a:solidFill>
                <a:schemeClr val="bg2">
                  <a:lumMod val="90000"/>
                  <a:lumOff val="10000"/>
                </a:schemeClr>
              </a:solidFill>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19336" y="239742"/>
            <a:ext cx="11953328" cy="2308324"/>
          </a:xfrm>
        </p:spPr>
        <p:txBody>
          <a:bodyPr wrap="square">
            <a:spAutoFit/>
          </a:bodyPr>
          <a:lstStyle/>
          <a:p>
            <a:pPr algn="l"/>
            <a:r>
              <a:rPr lang="de-CH" altLang="de-DE" sz="7200" dirty="0">
                <a:solidFill>
                  <a:schemeClr val="bg2"/>
                </a:solidFill>
                <a:effectLst/>
                <a:latin typeface="Univers LT Std 47 Cn Lt" pitchFamily="34" charset="0"/>
              </a:rPr>
              <a:t>„Voll Zorn wollte er</a:t>
            </a:r>
            <a:br>
              <a:rPr lang="de-CH" altLang="de-DE" sz="7200" dirty="0">
                <a:solidFill>
                  <a:schemeClr val="bg2"/>
                </a:solidFill>
                <a:effectLst/>
                <a:latin typeface="Univers LT Std 47 Cn Lt" pitchFamily="34" charset="0"/>
              </a:rPr>
            </a:br>
            <a:r>
              <a:rPr lang="de-CH" altLang="de-DE" sz="7200" dirty="0">
                <a:solidFill>
                  <a:schemeClr val="bg2"/>
                </a:solidFill>
                <a:effectLst/>
                <a:latin typeface="Univers LT Std 47 Cn Lt" pitchFamily="34" charset="0"/>
              </a:rPr>
              <a:t>nach Hause zurückfahren.“</a:t>
            </a:r>
            <a:endParaRPr lang="de-DE" altLang="de-DE" sz="72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22222419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99856" y="5373216"/>
            <a:ext cx="4176464"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spcBef>
                <a:spcPct val="0"/>
              </a:spcBef>
            </a:pPr>
            <a:r>
              <a:rPr lang="de-CH" altLang="de-DE" sz="1800" dirty="0">
                <a:solidFill>
                  <a:schemeClr val="bg2">
                    <a:lumMod val="90000"/>
                    <a:lumOff val="10000"/>
                  </a:schemeClr>
                </a:solidFill>
                <a:effectLst/>
                <a:latin typeface="Univers LT Std 47 Cn Lt" pitchFamily="34" charset="0"/>
                <a:ea typeface="+mj-ea"/>
                <a:cs typeface="+mj-cs"/>
              </a:rPr>
              <a:t>2. Könige 5,13</a:t>
            </a:r>
            <a:endParaRPr lang="de-DE" altLang="de-DE" sz="1800" dirty="0">
              <a:solidFill>
                <a:schemeClr val="bg2">
                  <a:lumMod val="90000"/>
                  <a:lumOff val="10000"/>
                </a:schemeClr>
              </a:solidFill>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19336" y="116632"/>
            <a:ext cx="11953328" cy="2554545"/>
          </a:xfrm>
        </p:spPr>
        <p:txBody>
          <a:bodyPr wrap="square">
            <a:spAutoFit/>
          </a:bodyPr>
          <a:lstStyle/>
          <a:p>
            <a:pPr algn="l"/>
            <a:r>
              <a:rPr lang="de-CH" altLang="de-DE" sz="4000" dirty="0">
                <a:solidFill>
                  <a:schemeClr val="bg2"/>
                </a:solidFill>
                <a:effectLst/>
                <a:latin typeface="Univers LT Std 47 Cn Lt" pitchFamily="34" charset="0"/>
              </a:rPr>
              <a:t>„Herr, bedenke doch: Wenn der Prophet etwas Schwieriges von dir verlangt hätte, hättest du es bestimmt getan. Aber nun hat er nur gesagt: ‘Bade dich und du wirst gesund!’</a:t>
            </a:r>
            <a:br>
              <a:rPr lang="de-CH" altLang="de-DE" sz="4000" dirty="0">
                <a:solidFill>
                  <a:schemeClr val="bg2"/>
                </a:solidFill>
                <a:effectLst/>
                <a:latin typeface="Univers LT Std 47 Cn Lt" pitchFamily="34" charset="0"/>
              </a:rPr>
            </a:br>
            <a:r>
              <a:rPr lang="de-CH" altLang="de-DE" sz="4000" dirty="0">
                <a:solidFill>
                  <a:schemeClr val="bg2"/>
                </a:solidFill>
                <a:effectLst/>
                <a:latin typeface="Univers LT Std 47 Cn Lt" pitchFamily="34" charset="0"/>
              </a:rPr>
              <a:t>Solltest du es da nicht erst recht tun?“</a:t>
            </a:r>
            <a:endParaRPr lang="de-DE" altLang="de-DE" sz="4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36067780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99856" y="5373216"/>
            <a:ext cx="4176464"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spcBef>
                <a:spcPct val="0"/>
              </a:spcBef>
            </a:pPr>
            <a:r>
              <a:rPr lang="de-CH" altLang="de-DE" sz="1800" dirty="0">
                <a:solidFill>
                  <a:schemeClr val="bg2">
                    <a:lumMod val="90000"/>
                    <a:lumOff val="10000"/>
                  </a:schemeClr>
                </a:solidFill>
                <a:effectLst/>
                <a:latin typeface="Univers LT Std 47 Cn Lt" pitchFamily="34" charset="0"/>
                <a:ea typeface="+mj-ea"/>
                <a:cs typeface="+mj-cs"/>
              </a:rPr>
              <a:t>2. Könige 5,14</a:t>
            </a:r>
            <a:endParaRPr lang="de-DE" altLang="de-DE" sz="1800" dirty="0">
              <a:solidFill>
                <a:schemeClr val="bg2">
                  <a:lumMod val="90000"/>
                  <a:lumOff val="10000"/>
                </a:schemeClr>
              </a:solidFill>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19336" y="419180"/>
            <a:ext cx="11953328" cy="1569660"/>
          </a:xfrm>
        </p:spPr>
        <p:txBody>
          <a:bodyPr wrap="square">
            <a:spAutoFit/>
          </a:bodyPr>
          <a:lstStyle/>
          <a:p>
            <a:pPr algn="l"/>
            <a:r>
              <a:rPr lang="de-CH" altLang="de-DE" sz="4800" dirty="0">
                <a:solidFill>
                  <a:schemeClr val="bg2"/>
                </a:solidFill>
                <a:effectLst/>
                <a:latin typeface="Univers LT Std 47 Cn Lt" pitchFamily="34" charset="0"/>
              </a:rPr>
              <a:t>„Da wurde er völlig gesund und seine Haut wurde wieder so rein wie die eines Kindes.“</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809361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99856" y="5373216"/>
            <a:ext cx="4176464"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spcBef>
                <a:spcPct val="0"/>
              </a:spcBef>
            </a:pPr>
            <a:r>
              <a:rPr lang="de-CH" altLang="de-DE" sz="1800" dirty="0">
                <a:solidFill>
                  <a:schemeClr val="bg2">
                    <a:lumMod val="90000"/>
                    <a:lumOff val="10000"/>
                  </a:schemeClr>
                </a:solidFill>
                <a:effectLst/>
                <a:latin typeface="Univers LT Std 47 Cn Lt" pitchFamily="34" charset="0"/>
                <a:ea typeface="+mj-ea"/>
                <a:cs typeface="+mj-cs"/>
              </a:rPr>
              <a:t>2. Könige 5,15</a:t>
            </a:r>
            <a:endParaRPr lang="de-DE" altLang="de-DE" sz="1800" dirty="0">
              <a:solidFill>
                <a:schemeClr val="bg2">
                  <a:lumMod val="90000"/>
                  <a:lumOff val="10000"/>
                </a:schemeClr>
              </a:solidFill>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19336" y="419180"/>
            <a:ext cx="11953328" cy="1569660"/>
          </a:xfrm>
        </p:spPr>
        <p:txBody>
          <a:bodyPr wrap="square">
            <a:spAutoFit/>
          </a:bodyPr>
          <a:lstStyle/>
          <a:p>
            <a:pPr algn="l"/>
            <a:r>
              <a:rPr lang="de-CH" altLang="de-DE" sz="4800" dirty="0">
                <a:solidFill>
                  <a:schemeClr val="bg2"/>
                </a:solidFill>
                <a:effectLst/>
                <a:latin typeface="Univers LT Std 47 Cn Lt" pitchFamily="34" charset="0"/>
              </a:rPr>
              <a:t>„Jetzt weiss ich, dass der Gott Israels der einzige Gott ist auf der ganzen Erde.“</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1505295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27348" y="476672"/>
            <a:ext cx="11737304" cy="923330"/>
          </a:xfrm>
        </p:spPr>
        <p:txBody>
          <a:bodyPr wrap="square">
            <a:spAutoFit/>
          </a:bodyPr>
          <a:lstStyle/>
          <a:p>
            <a:pPr algn="l"/>
            <a:r>
              <a:rPr lang="de-DE" altLang="de-DE" dirty="0">
                <a:solidFill>
                  <a:schemeClr val="bg2"/>
                </a:solidFill>
                <a:effectLst/>
                <a:latin typeface="Univers LT Std 47 Cn Lt" pitchFamily="34" charset="0"/>
              </a:rPr>
              <a:t>I. </a:t>
            </a:r>
            <a:r>
              <a:rPr lang="de-CH" altLang="de-DE" dirty="0">
                <a:solidFill>
                  <a:schemeClr val="bg2"/>
                </a:solidFill>
                <a:effectLst/>
                <a:latin typeface="Univers LT Std 47 Cn Lt" pitchFamily="34" charset="0"/>
              </a:rPr>
              <a:t>Eine mutige junge Frau</a:t>
            </a:r>
            <a:endParaRPr lang="de-DE" altLang="de-DE" dirty="0">
              <a:solidFill>
                <a:schemeClr val="bg2"/>
              </a:solidFill>
              <a:effectLst/>
              <a:latin typeface="Univers LT Std 47 Cn Lt" pitchFamily="34" charset="0"/>
            </a:endParaRPr>
          </a:p>
        </p:txBody>
      </p:sp>
    </p:spTree>
    <p:extLst>
      <p:ext uri="{BB962C8B-B14F-4D97-AF65-F5344CB8AC3E}">
        <p14:creationId xmlns:p14="http://schemas.microsoft.com/office/powerpoint/2010/main" val="11801019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99856" y="5373216"/>
            <a:ext cx="4176464"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spcBef>
                <a:spcPct val="0"/>
              </a:spcBef>
            </a:pPr>
            <a:r>
              <a:rPr lang="de-CH" altLang="de-DE" sz="1800" dirty="0">
                <a:solidFill>
                  <a:schemeClr val="bg2">
                    <a:lumMod val="90000"/>
                    <a:lumOff val="10000"/>
                  </a:schemeClr>
                </a:solidFill>
                <a:effectLst/>
                <a:latin typeface="Univers LT Std 47 Cn Lt" pitchFamily="34" charset="0"/>
                <a:ea typeface="+mj-ea"/>
                <a:cs typeface="+mj-cs"/>
              </a:rPr>
              <a:t>2. Könige 17,14</a:t>
            </a:r>
            <a:endParaRPr lang="de-DE" altLang="de-DE" sz="1800" dirty="0">
              <a:solidFill>
                <a:schemeClr val="bg2">
                  <a:lumMod val="90000"/>
                  <a:lumOff val="10000"/>
                </a:schemeClr>
              </a:solidFill>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19336" y="116632"/>
            <a:ext cx="10225136" cy="3046988"/>
          </a:xfrm>
        </p:spPr>
        <p:txBody>
          <a:bodyPr wrap="square">
            <a:spAutoFit/>
          </a:bodyPr>
          <a:lstStyle/>
          <a:p>
            <a:pPr algn="l"/>
            <a:r>
              <a:rPr lang="de-CH" altLang="de-DE" sz="4800" dirty="0">
                <a:solidFill>
                  <a:schemeClr val="bg2"/>
                </a:solidFill>
                <a:effectLst/>
                <a:latin typeface="Univers LT Std 47 Cn Lt" pitchFamily="34" charset="0"/>
              </a:rPr>
              <a:t>„Sie wollten nicht hören. Sie waren genauso halsstarrig wie ihre Vorfahren, die auch schon dem HERRN, ihrem Gott, kein Vertrauen geschenkt hatten.“</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35824371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99856" y="5373216"/>
            <a:ext cx="4176464"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spcBef>
                <a:spcPct val="0"/>
              </a:spcBef>
            </a:pPr>
            <a:r>
              <a:rPr lang="de-CH" altLang="de-DE" sz="1800" dirty="0">
                <a:solidFill>
                  <a:schemeClr val="bg2">
                    <a:lumMod val="90000"/>
                    <a:lumOff val="10000"/>
                  </a:schemeClr>
                </a:solidFill>
                <a:effectLst/>
                <a:latin typeface="Univers LT Std 47 Cn Lt" pitchFamily="34" charset="0"/>
                <a:ea typeface="+mj-ea"/>
                <a:cs typeface="+mj-cs"/>
              </a:rPr>
              <a:t>Epheser-Brief 4,28</a:t>
            </a:r>
            <a:endParaRPr lang="de-DE" altLang="de-DE" sz="1800" dirty="0">
              <a:solidFill>
                <a:schemeClr val="bg2">
                  <a:lumMod val="90000"/>
                  <a:lumOff val="10000"/>
                </a:schemeClr>
              </a:solidFill>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19336" y="116632"/>
            <a:ext cx="11089232" cy="3785652"/>
          </a:xfrm>
        </p:spPr>
        <p:txBody>
          <a:bodyPr wrap="square">
            <a:spAutoFit/>
          </a:bodyPr>
          <a:lstStyle/>
          <a:p>
            <a:pPr algn="l"/>
            <a:r>
              <a:rPr lang="de-CH" altLang="de-DE" sz="4800" dirty="0">
                <a:solidFill>
                  <a:schemeClr val="bg2"/>
                </a:solidFill>
                <a:effectLst/>
                <a:latin typeface="Univers LT Std 47 Cn Lt" pitchFamily="34" charset="0"/>
              </a:rPr>
              <a:t>„Wer vom Diebstahl gelebt hat, muss jetzt damit aufhören. Er soll seinen Lebensunterhalt durch eigene Arbeit verdienen und zusehen,</a:t>
            </a:r>
            <a:br>
              <a:rPr lang="de-CH" altLang="de-DE" sz="4800" dirty="0">
                <a:solidFill>
                  <a:schemeClr val="bg2"/>
                </a:solidFill>
                <a:effectLst/>
                <a:latin typeface="Univers LT Std 47 Cn Lt" pitchFamily="34" charset="0"/>
              </a:rPr>
            </a:br>
            <a:r>
              <a:rPr lang="de-CH" altLang="de-DE" sz="4800" dirty="0">
                <a:solidFill>
                  <a:schemeClr val="bg2"/>
                </a:solidFill>
                <a:effectLst/>
                <a:latin typeface="Univers LT Std 47 Cn Lt" pitchFamily="34" charset="0"/>
              </a:rPr>
              <a:t>dass er auch noch etwas</a:t>
            </a:r>
            <a:br>
              <a:rPr lang="de-CH" altLang="de-DE" sz="4800" dirty="0">
                <a:solidFill>
                  <a:schemeClr val="bg2"/>
                </a:solidFill>
                <a:effectLst/>
                <a:latin typeface="Univers LT Std 47 Cn Lt" pitchFamily="34" charset="0"/>
              </a:rPr>
            </a:br>
            <a:r>
              <a:rPr lang="de-CH" altLang="de-DE" sz="4800" dirty="0">
                <a:solidFill>
                  <a:schemeClr val="bg2"/>
                </a:solidFill>
                <a:effectLst/>
                <a:latin typeface="Univers LT Std 47 Cn Lt" pitchFamily="34" charset="0"/>
              </a:rPr>
              <a:t>für die Armen übrig hat.“</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24966877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99856" y="5373216"/>
            <a:ext cx="4176464"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spcBef>
                <a:spcPct val="0"/>
              </a:spcBef>
            </a:pPr>
            <a:r>
              <a:rPr lang="de-CH" altLang="de-DE" sz="1800" dirty="0">
                <a:solidFill>
                  <a:schemeClr val="bg2">
                    <a:lumMod val="90000"/>
                    <a:lumOff val="10000"/>
                  </a:schemeClr>
                </a:solidFill>
                <a:effectLst/>
                <a:latin typeface="Univers LT Std 47 Cn Lt" pitchFamily="34" charset="0"/>
                <a:ea typeface="+mj-ea"/>
                <a:cs typeface="+mj-cs"/>
              </a:rPr>
              <a:t>Johannes-Evangelium 5,24</a:t>
            </a:r>
            <a:endParaRPr lang="de-DE" altLang="de-DE" sz="1800" dirty="0">
              <a:solidFill>
                <a:schemeClr val="bg2">
                  <a:lumMod val="90000"/>
                  <a:lumOff val="10000"/>
                </a:schemeClr>
              </a:solidFill>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19336" y="116632"/>
            <a:ext cx="10729192" cy="3785652"/>
          </a:xfrm>
        </p:spPr>
        <p:txBody>
          <a:bodyPr wrap="square">
            <a:spAutoFit/>
          </a:bodyPr>
          <a:lstStyle/>
          <a:p>
            <a:pPr algn="l"/>
            <a:r>
              <a:rPr lang="de-CH" altLang="de-DE" sz="4800" dirty="0">
                <a:solidFill>
                  <a:schemeClr val="bg2"/>
                </a:solidFill>
                <a:effectLst/>
                <a:latin typeface="Univers LT Std 47 Cn Lt" pitchFamily="34" charset="0"/>
              </a:rPr>
              <a:t>„Wer auf mein Wort hört und dem glaubt,</a:t>
            </a:r>
            <a:br>
              <a:rPr lang="de-CH" altLang="de-DE" sz="4800" dirty="0">
                <a:solidFill>
                  <a:schemeClr val="bg2"/>
                </a:solidFill>
                <a:effectLst/>
                <a:latin typeface="Univers LT Std 47 Cn Lt" pitchFamily="34" charset="0"/>
              </a:rPr>
            </a:br>
            <a:r>
              <a:rPr lang="de-CH" altLang="de-DE" sz="4800" dirty="0">
                <a:solidFill>
                  <a:schemeClr val="bg2"/>
                </a:solidFill>
                <a:effectLst/>
                <a:latin typeface="Univers LT Std 47 Cn Lt" pitchFamily="34" charset="0"/>
              </a:rPr>
              <a:t>der mich gesandt hat, der hat das ewige Leben. Auf ihn kommt keine Verurteilung mehr zu;</a:t>
            </a:r>
            <a:br>
              <a:rPr lang="de-CH" altLang="de-DE" sz="4800" dirty="0">
                <a:solidFill>
                  <a:schemeClr val="bg2"/>
                </a:solidFill>
                <a:effectLst/>
                <a:latin typeface="Univers LT Std 47 Cn Lt" pitchFamily="34" charset="0"/>
              </a:rPr>
            </a:br>
            <a:r>
              <a:rPr lang="de-CH" altLang="de-DE" sz="4800" dirty="0">
                <a:solidFill>
                  <a:schemeClr val="bg2"/>
                </a:solidFill>
                <a:effectLst/>
                <a:latin typeface="Univers LT Std 47 Cn Lt" pitchFamily="34" charset="0"/>
              </a:rPr>
              <a:t>er hat den Schritt vom Tod</a:t>
            </a:r>
            <a:br>
              <a:rPr lang="de-CH" altLang="de-DE" sz="4800" dirty="0">
                <a:solidFill>
                  <a:schemeClr val="bg2"/>
                </a:solidFill>
                <a:effectLst/>
                <a:latin typeface="Univers LT Std 47 Cn Lt" pitchFamily="34" charset="0"/>
              </a:rPr>
            </a:br>
            <a:r>
              <a:rPr lang="de-CH" altLang="de-DE" sz="4800" dirty="0">
                <a:solidFill>
                  <a:schemeClr val="bg2"/>
                </a:solidFill>
                <a:effectLst/>
                <a:latin typeface="Univers LT Std 47 Cn Lt" pitchFamily="34" charset="0"/>
              </a:rPr>
              <a:t>ins Leben getan.“</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10576159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79376" y="908720"/>
            <a:ext cx="8136904" cy="1569660"/>
          </a:xfrm>
        </p:spPr>
        <p:txBody>
          <a:bodyPr wrap="square">
            <a:spAutoFit/>
          </a:bodyPr>
          <a:lstStyle/>
          <a:p>
            <a:pPr algn="l"/>
            <a:r>
              <a:rPr lang="de-DE" altLang="de-DE" sz="9600" dirty="0">
                <a:solidFill>
                  <a:schemeClr val="bg2"/>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99856" y="5373216"/>
            <a:ext cx="4176464"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spcBef>
                <a:spcPct val="0"/>
              </a:spcBef>
            </a:pPr>
            <a:r>
              <a:rPr lang="de-CH" altLang="de-DE" sz="1800">
                <a:solidFill>
                  <a:schemeClr val="bg2">
                    <a:lumMod val="90000"/>
                    <a:lumOff val="10000"/>
                  </a:schemeClr>
                </a:solidFill>
                <a:effectLst/>
                <a:latin typeface="Univers LT Std 47 Cn Lt" pitchFamily="34" charset="0"/>
                <a:ea typeface="+mj-ea"/>
                <a:cs typeface="+mj-cs"/>
              </a:rPr>
              <a:t>Johannes-Evangelium 7,38</a:t>
            </a:r>
            <a:endParaRPr lang="de-DE" altLang="de-DE" sz="1800" dirty="0">
              <a:solidFill>
                <a:schemeClr val="bg2">
                  <a:lumMod val="90000"/>
                  <a:lumOff val="10000"/>
                </a:schemeClr>
              </a:solidFill>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59668" y="472604"/>
            <a:ext cx="12072664" cy="2308324"/>
          </a:xfrm>
        </p:spPr>
        <p:txBody>
          <a:bodyPr wrap="square">
            <a:spAutoFit/>
          </a:bodyPr>
          <a:lstStyle/>
          <a:p>
            <a:pPr algn="l"/>
            <a:r>
              <a:rPr lang="de-CH" altLang="de-DE" sz="4800" dirty="0">
                <a:solidFill>
                  <a:schemeClr val="bg2"/>
                </a:solidFill>
                <a:effectLst/>
                <a:latin typeface="Univers LT Std 47 Cn Lt" pitchFamily="34" charset="0"/>
              </a:rPr>
              <a:t>„Wenn jemand an mich glaubt, werden aus seinem Inneren, wie es in der Schrift heisst, Ströme von lebendigem Wasser fliessen.“</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3318256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99856" y="5373216"/>
            <a:ext cx="4176464"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spcBef>
                <a:spcPct val="0"/>
              </a:spcBef>
            </a:pPr>
            <a:r>
              <a:rPr lang="de-CH" altLang="de-DE" sz="1800" dirty="0">
                <a:solidFill>
                  <a:schemeClr val="bg2">
                    <a:lumMod val="90000"/>
                    <a:lumOff val="10000"/>
                  </a:schemeClr>
                </a:solidFill>
                <a:effectLst/>
                <a:latin typeface="Univers LT Std 47 Cn Lt" pitchFamily="34" charset="0"/>
                <a:ea typeface="+mj-ea"/>
                <a:cs typeface="+mj-cs"/>
              </a:rPr>
              <a:t>2. Könige 5,1</a:t>
            </a:r>
            <a:endParaRPr lang="de-DE" altLang="de-DE" sz="1800" dirty="0">
              <a:solidFill>
                <a:schemeClr val="bg2">
                  <a:lumMod val="90000"/>
                  <a:lumOff val="10000"/>
                </a:schemeClr>
              </a:solidFill>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91344" y="260648"/>
            <a:ext cx="8167895" cy="2800767"/>
          </a:xfrm>
        </p:spPr>
        <p:txBody>
          <a:bodyPr wrap="square">
            <a:spAutoFit/>
          </a:bodyPr>
          <a:lstStyle/>
          <a:p>
            <a:pPr algn="l"/>
            <a:r>
              <a:rPr lang="de-CH" altLang="de-DE" sz="4400" dirty="0">
                <a:solidFill>
                  <a:schemeClr val="bg2"/>
                </a:solidFill>
                <a:effectLst/>
                <a:latin typeface="Univers LT Std 47 Cn Lt" pitchFamily="34" charset="0"/>
              </a:rPr>
              <a:t>„</a:t>
            </a:r>
            <a:r>
              <a:rPr lang="de-CH" altLang="de-DE" sz="4400" dirty="0" err="1">
                <a:solidFill>
                  <a:schemeClr val="bg2"/>
                </a:solidFill>
                <a:effectLst/>
                <a:latin typeface="Univers LT Std 47 Cn Lt" pitchFamily="34" charset="0"/>
              </a:rPr>
              <a:t>Naaman</a:t>
            </a:r>
            <a:r>
              <a:rPr lang="de-CH" altLang="de-DE" sz="4400" dirty="0">
                <a:solidFill>
                  <a:schemeClr val="bg2"/>
                </a:solidFill>
                <a:effectLst/>
                <a:latin typeface="Univers LT Std 47 Cn Lt" pitchFamily="34" charset="0"/>
              </a:rPr>
              <a:t> war ein tapferer Soldat und der König hielt grosse Stücke auf ihn, weil der HERR durch ihn den Aramäern zum Sieg verholfen hatte.“</a:t>
            </a:r>
            <a:endParaRPr lang="de-DE" altLang="de-DE" sz="44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3245560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99856" y="5373216"/>
            <a:ext cx="4176464"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spcBef>
                <a:spcPct val="0"/>
              </a:spcBef>
            </a:pPr>
            <a:r>
              <a:rPr lang="de-CH" altLang="de-DE" sz="1800" dirty="0">
                <a:solidFill>
                  <a:schemeClr val="bg2">
                    <a:lumMod val="90000"/>
                    <a:lumOff val="10000"/>
                  </a:schemeClr>
                </a:solidFill>
                <a:effectLst/>
                <a:latin typeface="Univers LT Std 47 Cn Lt" pitchFamily="34" charset="0"/>
                <a:ea typeface="+mj-ea"/>
                <a:cs typeface="+mj-cs"/>
              </a:rPr>
              <a:t>Daniel 2,21</a:t>
            </a:r>
            <a:endParaRPr lang="de-DE" altLang="de-DE" sz="1800" dirty="0">
              <a:solidFill>
                <a:schemeClr val="bg2">
                  <a:lumMod val="90000"/>
                  <a:lumOff val="10000"/>
                </a:schemeClr>
              </a:solidFill>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91344" y="116632"/>
            <a:ext cx="8167895" cy="3477875"/>
          </a:xfrm>
        </p:spPr>
        <p:txBody>
          <a:bodyPr wrap="square">
            <a:spAutoFit/>
          </a:bodyPr>
          <a:lstStyle/>
          <a:p>
            <a:pPr algn="l"/>
            <a:r>
              <a:rPr lang="de-CH" altLang="de-DE" sz="4400" dirty="0">
                <a:solidFill>
                  <a:schemeClr val="bg2"/>
                </a:solidFill>
                <a:effectLst/>
                <a:latin typeface="Univers LT Std 47 Cn Lt" pitchFamily="34" charset="0"/>
              </a:rPr>
              <a:t>„Gott verändert das Bestehende und gibt allem seine Frist; er setzt Könige ab und setzt Könige ein. Er gibt den Weisen ihre Weisheit und den Klugen ihren Verstand.“</a:t>
            </a:r>
            <a:endParaRPr lang="de-DE" altLang="de-DE" sz="44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190964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99856" y="5373216"/>
            <a:ext cx="4176464"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spcBef>
                <a:spcPct val="0"/>
              </a:spcBef>
            </a:pPr>
            <a:r>
              <a:rPr lang="de-CH" altLang="de-DE" sz="1800" dirty="0">
                <a:solidFill>
                  <a:schemeClr val="bg2">
                    <a:lumMod val="90000"/>
                    <a:lumOff val="10000"/>
                  </a:schemeClr>
                </a:solidFill>
                <a:effectLst/>
                <a:latin typeface="Univers LT Std 47 Cn Lt" pitchFamily="34" charset="0"/>
                <a:ea typeface="+mj-ea"/>
                <a:cs typeface="+mj-cs"/>
              </a:rPr>
              <a:t>2. Könige 5,3</a:t>
            </a:r>
            <a:endParaRPr lang="de-DE" altLang="de-DE" sz="1800" dirty="0">
              <a:solidFill>
                <a:schemeClr val="bg2">
                  <a:lumMod val="90000"/>
                  <a:lumOff val="10000"/>
                </a:schemeClr>
              </a:solidFill>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91344" y="599202"/>
            <a:ext cx="8568952" cy="2123658"/>
          </a:xfrm>
        </p:spPr>
        <p:txBody>
          <a:bodyPr wrap="square">
            <a:spAutoFit/>
          </a:bodyPr>
          <a:lstStyle/>
          <a:p>
            <a:pPr algn="l"/>
            <a:r>
              <a:rPr lang="de-CH" altLang="de-DE" sz="4400" dirty="0">
                <a:solidFill>
                  <a:schemeClr val="bg2"/>
                </a:solidFill>
                <a:effectLst/>
                <a:latin typeface="Univers LT Std 47 Cn Lt" pitchFamily="34" charset="0"/>
              </a:rPr>
              <a:t>„Wenn mein Herr doch zu dem Propheten gehen könnte, der in Samaria lebt! Der würde ihn von seiner Krankheit heilen.“</a:t>
            </a:r>
            <a:endParaRPr lang="de-DE" altLang="de-DE" sz="44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3106720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99856" y="5373216"/>
            <a:ext cx="4176464"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spcBef>
                <a:spcPct val="0"/>
              </a:spcBef>
            </a:pPr>
            <a:r>
              <a:rPr lang="de-CH" altLang="de-DE" sz="1800" dirty="0">
                <a:solidFill>
                  <a:schemeClr val="bg2">
                    <a:lumMod val="90000"/>
                    <a:lumOff val="10000"/>
                  </a:schemeClr>
                </a:solidFill>
                <a:effectLst/>
                <a:latin typeface="Univers LT Std 47 Cn Lt" pitchFamily="34" charset="0"/>
                <a:ea typeface="+mj-ea"/>
                <a:cs typeface="+mj-cs"/>
              </a:rPr>
              <a:t>2. Könige 1,2</a:t>
            </a:r>
            <a:endParaRPr lang="de-DE" altLang="de-DE" sz="1800" dirty="0">
              <a:solidFill>
                <a:schemeClr val="bg2">
                  <a:lumMod val="90000"/>
                  <a:lumOff val="10000"/>
                </a:schemeClr>
              </a:solidFill>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19336" y="332656"/>
            <a:ext cx="10513168" cy="2123658"/>
          </a:xfrm>
        </p:spPr>
        <p:txBody>
          <a:bodyPr wrap="square">
            <a:spAutoFit/>
          </a:bodyPr>
          <a:lstStyle/>
          <a:p>
            <a:pPr algn="l"/>
            <a:r>
              <a:rPr lang="de-CH" altLang="de-DE" sz="4400" dirty="0">
                <a:solidFill>
                  <a:schemeClr val="bg2"/>
                </a:solidFill>
                <a:effectLst/>
                <a:latin typeface="Univers LT Std 47 Cn Lt" pitchFamily="34" charset="0"/>
              </a:rPr>
              <a:t>„</a:t>
            </a:r>
            <a:r>
              <a:rPr lang="de-CH" altLang="de-DE" sz="4400" dirty="0" err="1">
                <a:solidFill>
                  <a:schemeClr val="bg2"/>
                </a:solidFill>
                <a:effectLst/>
                <a:latin typeface="Univers LT Std 47 Cn Lt" pitchFamily="34" charset="0"/>
              </a:rPr>
              <a:t>Ahasja</a:t>
            </a:r>
            <a:r>
              <a:rPr lang="de-CH" altLang="de-DE" sz="4400" dirty="0">
                <a:solidFill>
                  <a:schemeClr val="bg2"/>
                </a:solidFill>
                <a:effectLst/>
                <a:latin typeface="Univers LT Std 47 Cn Lt" pitchFamily="34" charset="0"/>
              </a:rPr>
              <a:t> schickte Boten in die </a:t>
            </a:r>
            <a:r>
              <a:rPr lang="de-CH" altLang="de-DE" sz="4400" dirty="0" err="1">
                <a:solidFill>
                  <a:schemeClr val="bg2"/>
                </a:solidFill>
                <a:effectLst/>
                <a:latin typeface="Univers LT Std 47 Cn Lt" pitchFamily="34" charset="0"/>
              </a:rPr>
              <a:t>Philisterstadt</a:t>
            </a:r>
            <a:r>
              <a:rPr lang="de-CH" altLang="de-DE" sz="4400" dirty="0">
                <a:solidFill>
                  <a:schemeClr val="bg2"/>
                </a:solidFill>
                <a:effectLst/>
                <a:latin typeface="Univers LT Std 47 Cn Lt" pitchFamily="34" charset="0"/>
              </a:rPr>
              <a:t> </a:t>
            </a:r>
            <a:r>
              <a:rPr lang="de-CH" altLang="de-DE" sz="4400" dirty="0" err="1">
                <a:solidFill>
                  <a:schemeClr val="bg2"/>
                </a:solidFill>
                <a:effectLst/>
                <a:latin typeface="Univers LT Std 47 Cn Lt" pitchFamily="34" charset="0"/>
              </a:rPr>
              <a:t>Ekron</a:t>
            </a:r>
            <a:r>
              <a:rPr lang="de-CH" altLang="de-DE" sz="4400" dirty="0">
                <a:solidFill>
                  <a:schemeClr val="bg2"/>
                </a:solidFill>
                <a:effectLst/>
                <a:latin typeface="Univers LT Std 47 Cn Lt" pitchFamily="34" charset="0"/>
              </a:rPr>
              <a:t>. Sie sollten Baal-</a:t>
            </a:r>
            <a:r>
              <a:rPr lang="de-CH" altLang="de-DE" sz="4400" dirty="0" err="1">
                <a:solidFill>
                  <a:schemeClr val="bg2"/>
                </a:solidFill>
                <a:effectLst/>
                <a:latin typeface="Univers LT Std 47 Cn Lt" pitchFamily="34" charset="0"/>
              </a:rPr>
              <a:t>Sebub</a:t>
            </a:r>
            <a:r>
              <a:rPr lang="de-CH" altLang="de-DE" sz="4400" dirty="0">
                <a:solidFill>
                  <a:schemeClr val="bg2"/>
                </a:solidFill>
                <a:effectLst/>
                <a:latin typeface="Univers LT Std 47 Cn Lt" pitchFamily="34" charset="0"/>
              </a:rPr>
              <a:t>, den Gott der Stadt, fragen, ob die Verletzung wieder heilen würde.“</a:t>
            </a:r>
            <a:endParaRPr lang="de-DE" altLang="de-DE" sz="44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748306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99856" y="5373216"/>
            <a:ext cx="4176464"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spcBef>
                <a:spcPct val="0"/>
              </a:spcBef>
            </a:pPr>
            <a:r>
              <a:rPr lang="de-CH" altLang="de-DE" sz="1800" dirty="0">
                <a:solidFill>
                  <a:schemeClr val="bg2">
                    <a:lumMod val="90000"/>
                    <a:lumOff val="10000"/>
                  </a:schemeClr>
                </a:solidFill>
                <a:effectLst/>
                <a:latin typeface="Univers LT Std 47 Cn Lt" pitchFamily="34" charset="0"/>
                <a:ea typeface="+mj-ea"/>
                <a:cs typeface="+mj-cs"/>
              </a:rPr>
              <a:t>2. Könige 5,6</a:t>
            </a:r>
            <a:endParaRPr lang="de-DE" altLang="de-DE" sz="1800" dirty="0">
              <a:solidFill>
                <a:schemeClr val="bg2">
                  <a:lumMod val="90000"/>
                  <a:lumOff val="10000"/>
                </a:schemeClr>
              </a:solidFill>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19336" y="392177"/>
            <a:ext cx="10513168" cy="1446550"/>
          </a:xfrm>
        </p:spPr>
        <p:txBody>
          <a:bodyPr wrap="square">
            <a:spAutoFit/>
          </a:bodyPr>
          <a:lstStyle/>
          <a:p>
            <a:pPr algn="l"/>
            <a:r>
              <a:rPr lang="de-CH" altLang="de-DE" sz="4400" dirty="0">
                <a:solidFill>
                  <a:schemeClr val="bg2"/>
                </a:solidFill>
                <a:effectLst/>
                <a:latin typeface="Univers LT Std 47 Cn Lt" pitchFamily="34" charset="0"/>
              </a:rPr>
              <a:t>„Ich bitte dich, meinen Diener </a:t>
            </a:r>
            <a:r>
              <a:rPr lang="de-CH" altLang="de-DE" sz="4400" dirty="0" err="1">
                <a:solidFill>
                  <a:schemeClr val="bg2"/>
                </a:solidFill>
                <a:effectLst/>
                <a:latin typeface="Univers LT Std 47 Cn Lt" pitchFamily="34" charset="0"/>
              </a:rPr>
              <a:t>Naaman</a:t>
            </a:r>
            <a:r>
              <a:rPr lang="de-CH" altLang="de-DE" sz="4400" dirty="0">
                <a:solidFill>
                  <a:schemeClr val="bg2"/>
                </a:solidFill>
                <a:effectLst/>
                <a:latin typeface="Univers LT Std 47 Cn Lt" pitchFamily="34" charset="0"/>
              </a:rPr>
              <a:t> freundlich aufzunehmen und von seinem Aussatz zu heilen.“</a:t>
            </a:r>
            <a:endParaRPr lang="de-DE" altLang="de-DE" sz="44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4130290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99856" y="5373216"/>
            <a:ext cx="4176464"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spcBef>
                <a:spcPct val="0"/>
              </a:spcBef>
            </a:pPr>
            <a:r>
              <a:rPr lang="de-CH" altLang="de-DE" sz="1800" dirty="0">
                <a:solidFill>
                  <a:schemeClr val="bg2">
                    <a:lumMod val="90000"/>
                    <a:lumOff val="10000"/>
                  </a:schemeClr>
                </a:solidFill>
                <a:effectLst/>
                <a:latin typeface="Univers LT Std 47 Cn Lt" pitchFamily="34" charset="0"/>
                <a:ea typeface="+mj-ea"/>
                <a:cs typeface="+mj-cs"/>
              </a:rPr>
              <a:t>2. Könige 5,7</a:t>
            </a:r>
            <a:endParaRPr lang="de-DE" altLang="de-DE" sz="1800" dirty="0">
              <a:solidFill>
                <a:schemeClr val="bg2">
                  <a:lumMod val="90000"/>
                  <a:lumOff val="10000"/>
                </a:schemeClr>
              </a:solidFill>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47328" y="44624"/>
            <a:ext cx="11809312" cy="2862322"/>
          </a:xfrm>
        </p:spPr>
        <p:txBody>
          <a:bodyPr wrap="square">
            <a:spAutoFit/>
          </a:bodyPr>
          <a:lstStyle/>
          <a:p>
            <a:pPr algn="l"/>
            <a:r>
              <a:rPr lang="de-CH" altLang="de-DE" sz="3600" dirty="0">
                <a:solidFill>
                  <a:schemeClr val="bg2"/>
                </a:solidFill>
                <a:effectLst/>
                <a:latin typeface="Univers LT Std 47 Cn Lt" pitchFamily="34" charset="0"/>
              </a:rPr>
              <a:t>Als der König den Brief gelesen hatte, zerriss er sein Gewand und rief: „Ich bin doch nicht Gott! Er allein hat Macht über Tod und Leben!</a:t>
            </a:r>
            <a:br>
              <a:rPr lang="de-CH" altLang="de-DE" sz="3600" dirty="0">
                <a:solidFill>
                  <a:schemeClr val="bg2"/>
                </a:solidFill>
                <a:effectLst/>
                <a:latin typeface="Univers LT Std 47 Cn Lt" pitchFamily="34" charset="0"/>
              </a:rPr>
            </a:br>
            <a:r>
              <a:rPr lang="de-CH" altLang="de-DE" sz="3600" dirty="0">
                <a:solidFill>
                  <a:schemeClr val="bg2"/>
                </a:solidFill>
                <a:effectLst/>
                <a:latin typeface="Univers LT Std 47 Cn Lt" pitchFamily="34" charset="0"/>
              </a:rPr>
              <a:t>Der König von Aram verlangt von mir, dass ich einen Menschen</a:t>
            </a:r>
            <a:br>
              <a:rPr lang="de-CH" altLang="de-DE" sz="3600" dirty="0">
                <a:solidFill>
                  <a:schemeClr val="bg2"/>
                </a:solidFill>
                <a:effectLst/>
                <a:latin typeface="Univers LT Std 47 Cn Lt" pitchFamily="34" charset="0"/>
              </a:rPr>
            </a:br>
            <a:r>
              <a:rPr lang="de-CH" altLang="de-DE" sz="3600" dirty="0">
                <a:solidFill>
                  <a:schemeClr val="bg2"/>
                </a:solidFill>
                <a:effectLst/>
                <a:latin typeface="Univers LT Std 47 Cn Lt" pitchFamily="34" charset="0"/>
              </a:rPr>
              <a:t>von seinem Aussatz heile. Da sieht doch jeder:</a:t>
            </a:r>
            <a:br>
              <a:rPr lang="de-CH" altLang="de-DE" sz="3600" dirty="0">
                <a:solidFill>
                  <a:schemeClr val="bg2"/>
                </a:solidFill>
                <a:effectLst/>
                <a:latin typeface="Univers LT Std 47 Cn Lt" pitchFamily="34" charset="0"/>
              </a:rPr>
            </a:br>
            <a:r>
              <a:rPr lang="de-CH" altLang="de-DE" sz="3600" dirty="0">
                <a:solidFill>
                  <a:schemeClr val="bg2"/>
                </a:solidFill>
                <a:effectLst/>
                <a:latin typeface="Univers LT Std 47 Cn Lt" pitchFamily="34" charset="0"/>
              </a:rPr>
              <a:t>Er sucht nur einen Vorwand, um Krieg anzufangen!“</a:t>
            </a:r>
            <a:endParaRPr lang="de-DE" altLang="de-DE" sz="36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3938312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99856" y="5373216"/>
            <a:ext cx="4176464"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spcBef>
                <a:spcPct val="0"/>
              </a:spcBef>
            </a:pPr>
            <a:r>
              <a:rPr lang="de-CH" altLang="de-DE" sz="1800" dirty="0">
                <a:solidFill>
                  <a:schemeClr val="bg2">
                    <a:lumMod val="90000"/>
                    <a:lumOff val="10000"/>
                  </a:schemeClr>
                </a:solidFill>
                <a:effectLst/>
                <a:latin typeface="Univers LT Std 47 Cn Lt" pitchFamily="34" charset="0"/>
                <a:ea typeface="+mj-ea"/>
                <a:cs typeface="+mj-cs"/>
              </a:rPr>
              <a:t>2. Könige 5,7</a:t>
            </a:r>
            <a:endParaRPr lang="de-DE" altLang="de-DE" sz="1800" dirty="0">
              <a:solidFill>
                <a:schemeClr val="bg2">
                  <a:lumMod val="90000"/>
                  <a:lumOff val="10000"/>
                </a:schemeClr>
              </a:solidFill>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19336" y="392177"/>
            <a:ext cx="10513168" cy="1446550"/>
          </a:xfrm>
        </p:spPr>
        <p:txBody>
          <a:bodyPr wrap="square">
            <a:spAutoFit/>
          </a:bodyPr>
          <a:lstStyle/>
          <a:p>
            <a:pPr algn="l"/>
            <a:r>
              <a:rPr lang="de-CH" altLang="de-DE" sz="4400" dirty="0">
                <a:solidFill>
                  <a:schemeClr val="bg2"/>
                </a:solidFill>
                <a:effectLst/>
                <a:latin typeface="Univers LT Std 47 Cn Lt" pitchFamily="34" charset="0"/>
              </a:rPr>
              <a:t>„Ich bin doch nicht Gott!</a:t>
            </a:r>
            <a:br>
              <a:rPr lang="de-CH" altLang="de-DE" sz="4400" dirty="0">
                <a:solidFill>
                  <a:schemeClr val="bg2"/>
                </a:solidFill>
                <a:effectLst/>
                <a:latin typeface="Univers LT Std 47 Cn Lt" pitchFamily="34" charset="0"/>
              </a:rPr>
            </a:br>
            <a:r>
              <a:rPr lang="de-CH" altLang="de-DE" sz="4400" dirty="0">
                <a:solidFill>
                  <a:schemeClr val="bg2"/>
                </a:solidFill>
                <a:effectLst/>
                <a:latin typeface="Univers LT Std 47 Cn Lt" pitchFamily="34" charset="0"/>
              </a:rPr>
              <a:t>Er allein hat Macht über Tod und Leben!“</a:t>
            </a:r>
            <a:endParaRPr lang="de-DE" altLang="de-DE" sz="44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1531564515"/>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597</Words>
  <Application>Microsoft Office PowerPoint</Application>
  <PresentationFormat>Benutzerdefiniert</PresentationFormat>
  <Paragraphs>71</Paragraphs>
  <Slides>24</Slides>
  <Notes>24</Notes>
  <HiddenSlides>0</HiddenSlides>
  <MMClips>0</MMClips>
  <ScaleCrop>false</ScaleCrop>
  <HeadingPairs>
    <vt:vector size="4" baseType="variant">
      <vt:variant>
        <vt:lpstr>Design</vt:lpstr>
      </vt:variant>
      <vt:variant>
        <vt:i4>1</vt:i4>
      </vt:variant>
      <vt:variant>
        <vt:lpstr>Folientitel</vt:lpstr>
      </vt:variant>
      <vt:variant>
        <vt:i4>24</vt:i4>
      </vt:variant>
    </vt:vector>
  </HeadingPairs>
  <TitlesOfParts>
    <vt:vector size="25" baseType="lpstr">
      <vt:lpstr>Designvorlage 'Berggipfel'</vt:lpstr>
      <vt:lpstr>Kleine Schritte – grosses Glück!</vt:lpstr>
      <vt:lpstr>I. Eine mutige junge Frau</vt:lpstr>
      <vt:lpstr>„Naaman war ein tapferer Soldat und der König hielt grosse Stücke auf ihn, weil der HERR durch ihn den Aramäern zum Sieg verholfen hatte.“</vt:lpstr>
      <vt:lpstr>„Gott verändert das Bestehende und gibt allem seine Frist; er setzt Könige ab und setzt Könige ein. Er gibt den Weisen ihre Weisheit und den Klugen ihren Verstand.“</vt:lpstr>
      <vt:lpstr>„Wenn mein Herr doch zu dem Propheten gehen könnte, der in Samaria lebt! Der würde ihn von seiner Krankheit heilen.“</vt:lpstr>
      <vt:lpstr>„Ahasja schickte Boten in die Philisterstadt Ekron. Sie sollten Baal-Sebub, den Gott der Stadt, fragen, ob die Verletzung wieder heilen würde.“</vt:lpstr>
      <vt:lpstr>„Ich bitte dich, meinen Diener Naaman freundlich aufzunehmen und von seinem Aussatz zu heilen.“</vt:lpstr>
      <vt:lpstr>Als der König den Brief gelesen hatte, zerriss er sein Gewand und rief: „Ich bin doch nicht Gott! Er allein hat Macht über Tod und Leben! Der König von Aram verlangt von mir, dass ich einen Menschen von seinem Aussatz heile. Da sieht doch jeder: Er sucht nur einen Vorwand, um Krieg anzufangen!“</vt:lpstr>
      <vt:lpstr>„Ich bin doch nicht Gott! Er allein hat Macht über Tod und Leben!“</vt:lpstr>
      <vt:lpstr>„Ihr, die ihr zu seinem Volk gehört, setzt allezeit euer Vertrauen auf ihn, schüttet euer Herz bei ihm aus; denn Gott ist unsere Zuflucht!“</vt:lpstr>
      <vt:lpstr>II. Ein mächtiger, einsichtiger Mann</vt:lpstr>
      <vt:lpstr>„Schick den Mann zu mir! Dann wird er erfahren, dass es in Israel einen Propheten gibt!“</vt:lpstr>
      <vt:lpstr>„Fahre an den Jordan und tauche siebenmal darin unter! Dann bist du von deinem Aussatz geheilt.“</vt:lpstr>
      <vt:lpstr>„Ich hatte gedacht, er würde zu mir herauskommen und sich vor mich hinstellen, und dann würde er den HERRN, seinen Gott, beim Namen rufen und dabei seine Hand über der kranken Stelle hin- und herbewegen und mich so von meinem Aussatz heilen.“</vt:lpstr>
      <vt:lpstr>„Ist das Wasser des Abana und des Parpar, der Flüsse von Damaskus, nicht besser als alle Gewässer Israels? Dann hätte ich ja auch in ihnen baden können, um geheilt zu werden!“</vt:lpstr>
      <vt:lpstr>„Voll Zorn wollte er nach Hause zurückfahren.“</vt:lpstr>
      <vt:lpstr>„Herr, bedenke doch: Wenn der Prophet etwas Schwieriges von dir verlangt hätte, hättest du es bestimmt getan. Aber nun hat er nur gesagt: ‘Bade dich und du wirst gesund!’ Solltest du es da nicht erst recht tun?“</vt:lpstr>
      <vt:lpstr>„Da wurde er völlig gesund und seine Haut wurde wieder so rein wie die eines Kindes.“</vt:lpstr>
      <vt:lpstr>„Jetzt weiss ich, dass der Gott Israels der einzige Gott ist auf der ganzen Erde.“</vt:lpstr>
      <vt:lpstr>„Sie wollten nicht hören. Sie waren genauso halsstarrig wie ihre Vorfahren, die auch schon dem HERRN, ihrem Gott, kein Vertrauen geschenkt hatten.“</vt:lpstr>
      <vt:lpstr>„Wer vom Diebstahl gelebt hat, muss jetzt damit aufhören. Er soll seinen Lebensunterhalt durch eigene Arbeit verdienen und zusehen, dass er auch noch etwas für die Armen übrig hat.“</vt:lpstr>
      <vt:lpstr>„Wer auf mein Wort hört und dem glaubt, der mich gesandt hat, der hat das ewige Leben. Auf ihn kommt keine Verurteilung mehr zu; er hat den Schritt vom Tod ins Leben getan.“</vt:lpstr>
      <vt:lpstr>Schlussgedanke</vt:lpstr>
      <vt:lpstr>„Wenn jemand an mich glaubt, werden aus seinem Inneren, wie es in der Schrift heisst, Ströme von lebendigem Wasser fliessen.“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Kleine Schritte - Teil 1/2 - Großes Glück! - Folien</dc:title>
  <dc:creator>Jürg Birnstiel</dc:creator>
  <cp:lastModifiedBy>Me</cp:lastModifiedBy>
  <cp:revision>889</cp:revision>
  <dcterms:created xsi:type="dcterms:W3CDTF">2013-11-12T15:20:47Z</dcterms:created>
  <dcterms:modified xsi:type="dcterms:W3CDTF">2019-11-19T19:32:57Z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