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4"/>
  </p:notesMasterIdLst>
  <p:sldIdLst>
    <p:sldId id="256" r:id="rId3"/>
    <p:sldId id="430" r:id="rId4"/>
    <p:sldId id="1071" r:id="rId5"/>
    <p:sldId id="1100" r:id="rId6"/>
    <p:sldId id="1061" r:id="rId7"/>
    <p:sldId id="1101" r:id="rId8"/>
    <p:sldId id="1037" r:id="rId9"/>
    <p:sldId id="1072" r:id="rId10"/>
    <p:sldId id="1102" r:id="rId11"/>
    <p:sldId id="1063" r:id="rId12"/>
    <p:sldId id="1103" r:id="rId13"/>
    <p:sldId id="1104" r:id="rId14"/>
    <p:sldId id="1053" r:id="rId15"/>
    <p:sldId id="1105" r:id="rId16"/>
    <p:sldId id="1076" r:id="rId17"/>
    <p:sldId id="1106" r:id="rId18"/>
    <p:sldId id="1107" r:id="rId19"/>
    <p:sldId id="1066" r:id="rId20"/>
    <p:sldId id="1108" r:id="rId21"/>
    <p:sldId id="263" r:id="rId22"/>
    <p:sldId id="325" r:id="rId23"/>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066"/>
    <a:srgbClr val="CC0000"/>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p:scale>
          <a:sx n="126" d="100"/>
          <a:sy n="126" d="100"/>
        </p:scale>
        <p:origin x="-1926" y="19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21309896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2285984" y="642918"/>
            <a:ext cx="4357718" cy="5509200"/>
          </a:xfrm>
          <a:noFill/>
        </p:spPr>
        <p:txBody>
          <a:bodyPr wrap="square" anchor="t">
            <a:spAutoFit/>
          </a:bodyPr>
          <a:lstStyle/>
          <a:p>
            <a:r>
              <a:rPr lang="de-DE" sz="8800" dirty="0" smtClean="0">
                <a:ln>
                  <a:solidFill>
                    <a:srgbClr val="000000"/>
                  </a:solidFill>
                </a:ln>
                <a:solidFill>
                  <a:schemeClr val="bg1"/>
                </a:solidFill>
                <a:effectLst>
                  <a:outerShdw blurRad="50800" dist="38100" dir="18900000" algn="bl" rotWithShape="0">
                    <a:prstClr val="black">
                      <a:alpha val="40000"/>
                    </a:prstClr>
                  </a:outerShdw>
                </a:effectLst>
              </a:rPr>
              <a:t>Leben</a:t>
            </a:r>
            <a:br>
              <a:rPr lang="de-DE" sz="8800" dirty="0" smtClean="0">
                <a:ln>
                  <a:solidFill>
                    <a:srgbClr val="000000"/>
                  </a:solidFill>
                </a:ln>
                <a:solidFill>
                  <a:schemeClr val="bg1"/>
                </a:solidFill>
                <a:effectLst>
                  <a:outerShdw blurRad="50800" dist="38100" dir="18900000" algn="bl" rotWithShape="0">
                    <a:prstClr val="black">
                      <a:alpha val="40000"/>
                    </a:prstClr>
                  </a:outerShdw>
                </a:effectLst>
              </a:rPr>
            </a:br>
            <a:r>
              <a:rPr lang="de-DE" sz="8800" dirty="0" smtClean="0">
                <a:ln>
                  <a:solidFill>
                    <a:srgbClr val="000000"/>
                  </a:solidFill>
                </a:ln>
                <a:solidFill>
                  <a:schemeClr val="bg1"/>
                </a:solidFill>
                <a:effectLst>
                  <a:outerShdw blurRad="50800" dist="38100" dir="18900000" algn="bl" rotWithShape="0">
                    <a:prstClr val="black">
                      <a:alpha val="40000"/>
                    </a:prstClr>
                  </a:outerShdw>
                </a:effectLst>
              </a:rPr>
              <a:t>als Bürger und Christ</a:t>
            </a:r>
            <a:endParaRPr lang="de-CH" sz="8800" dirty="0">
              <a:ln>
                <a:solidFill>
                  <a:srgbClr val="000000"/>
                </a:solidFill>
              </a:ln>
              <a:solidFill>
                <a:schemeClr val="bg1"/>
              </a:solidFill>
              <a:effectLst>
                <a:outerShdw blurRad="50800" dist="38100" dir="18900000" algn="bl" rotWithShape="0">
                  <a:prstClr val="black">
                    <a:alpha val="40000"/>
                  </a:prstClr>
                </a:outerShdw>
              </a:effectLst>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5000" r="-15000"/>
          </a:stretch>
        </a:blipFill>
        <a:effectLst/>
      </p:bgPr>
    </p:bg>
    <p:spTree>
      <p:nvGrpSpPr>
        <p:cNvPr id="1" name=""/>
        <p:cNvGrpSpPr/>
        <p:nvPr/>
      </p:nvGrpSpPr>
      <p:grpSpPr>
        <a:xfrm>
          <a:off x="0" y="0"/>
          <a:ext cx="0" cy="0"/>
          <a:chOff x="0" y="0"/>
          <a:chExt cx="0" cy="0"/>
        </a:xfrm>
      </p:grpSpPr>
      <p:sp>
        <p:nvSpPr>
          <p:cNvPr id="949250" name="Rectangle 2"/>
          <p:cNvSpPr>
            <a:spLocks noGrp="1" noChangeArrowheads="1"/>
          </p:cNvSpPr>
          <p:nvPr>
            <p:ph type="ctrTitle"/>
          </p:nvPr>
        </p:nvSpPr>
        <p:spPr>
          <a:xfrm>
            <a:off x="109535" y="128167"/>
            <a:ext cx="8748745" cy="2554545"/>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„Sie gehören nicht zur Schweiz, so wenig wie ich</a:t>
            </a:r>
            <a:br>
              <a:rPr lang="de-CH" sz="4000" dirty="0" smtClean="0">
                <a:ln>
                  <a:solidFill>
                    <a:srgbClr val="000000"/>
                  </a:solidFill>
                </a:ln>
              </a:rPr>
            </a:br>
            <a:r>
              <a:rPr lang="de-CH" sz="4000" dirty="0" smtClean="0">
                <a:ln>
                  <a:solidFill>
                    <a:srgbClr val="000000"/>
                  </a:solidFill>
                </a:ln>
              </a:rPr>
              <a:t>zur Schweiz</a:t>
            </a:r>
            <a:br>
              <a:rPr lang="de-CH" sz="4000" dirty="0" smtClean="0">
                <a:ln>
                  <a:solidFill>
                    <a:srgbClr val="000000"/>
                  </a:solidFill>
                </a:ln>
              </a:rPr>
            </a:br>
            <a:r>
              <a:rPr lang="de-CH" sz="4000" dirty="0" smtClean="0">
                <a:ln>
                  <a:solidFill>
                    <a:srgbClr val="000000"/>
                  </a:solidFill>
                </a:ln>
              </a:rPr>
              <a:t>gehöre.“</a:t>
            </a:r>
            <a:endParaRPr lang="de-CH" sz="4000" dirty="0">
              <a:ln>
                <a:solidFill>
                  <a:srgbClr val="000000"/>
                </a:solidFill>
              </a:ln>
            </a:endParaRPr>
          </a:p>
        </p:txBody>
      </p:sp>
      <p:sp>
        <p:nvSpPr>
          <p:cNvPr id="949251" name="Rectangle 3"/>
          <p:cNvSpPr>
            <a:spLocks noChangeArrowheads="1"/>
          </p:cNvSpPr>
          <p:nvPr/>
        </p:nvSpPr>
        <p:spPr bwMode="auto">
          <a:xfrm>
            <a:off x="2000232" y="6130373"/>
            <a:ext cx="6907218"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Johannes-Evangelium 17,16</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4000" r="-24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42844" y="132686"/>
            <a:ext cx="7358114" cy="1938992"/>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„Liebe Freunde, ihr seid nur</a:t>
            </a:r>
            <a:br>
              <a:rPr lang="de-CH" sz="4000" dirty="0" smtClean="0">
                <a:ln>
                  <a:solidFill>
                    <a:srgbClr val="000000"/>
                  </a:solidFill>
                </a:ln>
              </a:rPr>
            </a:br>
            <a:r>
              <a:rPr lang="de-CH" sz="4000" dirty="0" smtClean="0">
                <a:ln>
                  <a:solidFill>
                    <a:srgbClr val="000000"/>
                  </a:solidFill>
                </a:ln>
              </a:rPr>
              <a:t>Gäste und Fremde</a:t>
            </a:r>
            <a:br>
              <a:rPr lang="de-CH" sz="4000" dirty="0" smtClean="0">
                <a:ln>
                  <a:solidFill>
                    <a:srgbClr val="000000"/>
                  </a:solidFill>
                </a:ln>
              </a:rPr>
            </a:br>
            <a:r>
              <a:rPr lang="de-CH" sz="4000" dirty="0" smtClean="0">
                <a:ln>
                  <a:solidFill>
                    <a:srgbClr val="000000"/>
                  </a:solidFill>
                </a:ln>
              </a:rPr>
              <a:t>in dieser Welt.“</a:t>
            </a:r>
            <a:endParaRPr lang="de-CH" sz="4000" dirty="0">
              <a:ln>
                <a:solidFill>
                  <a:srgbClr val="000000"/>
                </a:solidFill>
              </a:ln>
            </a:endParaRPr>
          </a:p>
        </p:txBody>
      </p:sp>
      <p:sp>
        <p:nvSpPr>
          <p:cNvPr id="957443" name="Rectangle 3"/>
          <p:cNvSpPr>
            <a:spLocks noChangeArrowheads="1"/>
          </p:cNvSpPr>
          <p:nvPr/>
        </p:nvSpPr>
        <p:spPr bwMode="auto">
          <a:xfrm>
            <a:off x="857224" y="3286124"/>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1.Petrus-Brief 2,11</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3000" r="-23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786050" y="-24"/>
            <a:ext cx="6143636" cy="5632311"/>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600" dirty="0" smtClean="0">
                <a:ln>
                  <a:solidFill>
                    <a:srgbClr val="000000"/>
                  </a:solidFill>
                </a:ln>
              </a:rPr>
              <a:t>„Für mich jedoch ist es unmöglich, auf </a:t>
            </a:r>
            <a:r>
              <a:rPr lang="de-CH" sz="3600" dirty="0" err="1" smtClean="0">
                <a:ln>
                  <a:solidFill>
                    <a:srgbClr val="000000"/>
                  </a:solidFill>
                </a:ln>
              </a:rPr>
              <a:t>irgendetwas</a:t>
            </a:r>
            <a:r>
              <a:rPr lang="de-CH" sz="3600" dirty="0" smtClean="0">
                <a:ln>
                  <a:solidFill>
                    <a:srgbClr val="000000"/>
                  </a:solidFill>
                </a:ln>
              </a:rPr>
              <a:t> anderes stolz zu sein als auf das Kreuz von Jesus Christus, unserem Herrn. Durch ihn ist die Welt für mich gekreuzigt, und durch ihn bin ich für die Welt gekreuzigt.“</a:t>
            </a:r>
            <a:endParaRPr lang="de-CH" sz="3600" dirty="0">
              <a:ln>
                <a:solidFill>
                  <a:srgbClr val="000000"/>
                </a:solidFill>
              </a:ln>
            </a:endParaRPr>
          </a:p>
        </p:txBody>
      </p:sp>
      <p:sp>
        <p:nvSpPr>
          <p:cNvPr id="957443" name="Rectangle 3"/>
          <p:cNvSpPr>
            <a:spLocks noChangeArrowheads="1"/>
          </p:cNvSpPr>
          <p:nvPr/>
        </p:nvSpPr>
        <p:spPr bwMode="auto">
          <a:xfrm>
            <a:off x="857224" y="5572140"/>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err="1" smtClean="0">
                <a:ln>
                  <a:solidFill>
                    <a:srgbClr val="000000"/>
                  </a:solidFill>
                </a:ln>
                <a:solidFill>
                  <a:srgbClr val="FFFFFF"/>
                </a:solidFill>
                <a:latin typeface="Arial Rounded MT Bold" pitchFamily="34" charset="0"/>
              </a:rPr>
              <a:t>Galater-Brief</a:t>
            </a:r>
            <a:r>
              <a:rPr lang="de-CH" sz="3200" dirty="0" smtClean="0">
                <a:ln>
                  <a:solidFill>
                    <a:srgbClr val="000000"/>
                  </a:solidFill>
                </a:ln>
                <a:solidFill>
                  <a:srgbClr val="FFFFFF"/>
                </a:solidFill>
                <a:latin typeface="Arial Rounded MT Bold" pitchFamily="34" charset="0"/>
              </a:rPr>
              <a:t> 6,14</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39010" name="Rectangle 2"/>
          <p:cNvSpPr>
            <a:spLocks noGrp="1" noChangeArrowheads="1"/>
          </p:cNvSpPr>
          <p:nvPr>
            <p:ph type="ctrTitle"/>
          </p:nvPr>
        </p:nvSpPr>
        <p:spPr>
          <a:xfrm>
            <a:off x="2357421" y="44450"/>
            <a:ext cx="6535753" cy="3785652"/>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„Doch genau die Dinge, die ich damals für einen Gewinn hielt, haben mir – wenn ich es von Christus her ansehe – nichts als Verlust gebracht.“</a:t>
            </a:r>
            <a:endParaRPr lang="de-CH" sz="4000" dirty="0">
              <a:ln>
                <a:solidFill>
                  <a:srgbClr val="000000"/>
                </a:solidFill>
              </a:ln>
            </a:endParaRPr>
          </a:p>
        </p:txBody>
      </p:sp>
      <p:sp>
        <p:nvSpPr>
          <p:cNvPr id="939011" name="Rectangle 3"/>
          <p:cNvSpPr>
            <a:spLocks noChangeArrowheads="1"/>
          </p:cNvSpPr>
          <p:nvPr/>
        </p:nvSpPr>
        <p:spPr bwMode="auto">
          <a:xfrm>
            <a:off x="928662" y="4071942"/>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err="1" smtClean="0">
                <a:ln>
                  <a:solidFill>
                    <a:srgbClr val="000000"/>
                  </a:solidFill>
                </a:ln>
                <a:solidFill>
                  <a:srgbClr val="FFFFFF"/>
                </a:solidFill>
                <a:latin typeface="Arial Rounded MT Bold" pitchFamily="34" charset="0"/>
              </a:rPr>
              <a:t>Philipper-Brief</a:t>
            </a:r>
            <a:r>
              <a:rPr lang="de-CH" sz="3200" dirty="0" smtClean="0">
                <a:ln>
                  <a:solidFill>
                    <a:srgbClr val="000000"/>
                  </a:solidFill>
                </a:ln>
                <a:solidFill>
                  <a:srgbClr val="FFFFFF"/>
                </a:solidFill>
                <a:latin typeface="Arial Rounded MT Bold" pitchFamily="34" charset="0"/>
              </a:rPr>
              <a:t> 3,7</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939010" name="Rectangle 2"/>
          <p:cNvSpPr>
            <a:spLocks noGrp="1" noChangeArrowheads="1"/>
          </p:cNvSpPr>
          <p:nvPr>
            <p:ph type="ctrTitle"/>
          </p:nvPr>
        </p:nvSpPr>
        <p:spPr>
          <a:xfrm>
            <a:off x="106363" y="44450"/>
            <a:ext cx="8786812" cy="5016758"/>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200" dirty="0" smtClean="0">
                <a:ln>
                  <a:solidFill>
                    <a:srgbClr val="000000"/>
                  </a:solidFill>
                </a:ln>
              </a:rPr>
              <a:t>„Mehr noch: Jesus Christus, meinen Herrn, zu kennen ist etwas so unüberbietbar Grosses, dass ich, wenn ich mich auf </a:t>
            </a:r>
            <a:r>
              <a:rPr lang="de-CH" sz="3200" dirty="0" err="1" smtClean="0">
                <a:ln>
                  <a:solidFill>
                    <a:srgbClr val="000000"/>
                  </a:solidFill>
                </a:ln>
              </a:rPr>
              <a:t>irgendetwas</a:t>
            </a:r>
            <a:r>
              <a:rPr lang="de-CH" sz="3200" dirty="0" smtClean="0">
                <a:ln>
                  <a:solidFill>
                    <a:srgbClr val="000000"/>
                  </a:solidFill>
                </a:ln>
              </a:rPr>
              <a:t> anderes verlassen würde, nur verlieren könnte. Seinetwegen habe ich allem, was mir früher ein Gewinn zu sein schien, den Rücken gekehrt; es ist in meinen Augen nichts anderes als Müll. Denn der Gewinn, nach dem ich strebe, ist Christus.“</a:t>
            </a:r>
            <a:endParaRPr lang="de-CH" sz="3200" dirty="0">
              <a:ln>
                <a:solidFill>
                  <a:srgbClr val="000000"/>
                </a:solidFill>
              </a:ln>
            </a:endParaRPr>
          </a:p>
        </p:txBody>
      </p:sp>
      <p:sp>
        <p:nvSpPr>
          <p:cNvPr id="939011" name="Rectangle 3"/>
          <p:cNvSpPr>
            <a:spLocks noChangeArrowheads="1"/>
          </p:cNvSpPr>
          <p:nvPr/>
        </p:nvSpPr>
        <p:spPr bwMode="auto">
          <a:xfrm>
            <a:off x="785786" y="4929198"/>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err="1" smtClean="0">
                <a:ln>
                  <a:solidFill>
                    <a:srgbClr val="000000"/>
                  </a:solidFill>
                </a:ln>
                <a:solidFill>
                  <a:srgbClr val="FFFFFF"/>
                </a:solidFill>
                <a:latin typeface="Arial Rounded MT Bold" pitchFamily="34" charset="0"/>
              </a:rPr>
              <a:t>Philipper-Brief</a:t>
            </a:r>
            <a:r>
              <a:rPr lang="de-CH" sz="3200" dirty="0" smtClean="0">
                <a:ln>
                  <a:solidFill>
                    <a:srgbClr val="000000"/>
                  </a:solidFill>
                </a:ln>
                <a:solidFill>
                  <a:srgbClr val="FFFFFF"/>
                </a:solidFill>
                <a:latin typeface="Arial Rounded MT Bold" pitchFamily="34" charset="0"/>
              </a:rPr>
              <a:t> 3,8</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4000" b="-24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32" y="2263684"/>
            <a:ext cx="7715271" cy="2308324"/>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1117600" indent="-1117600" algn="l"/>
            <a:r>
              <a:rPr lang="de-DE" sz="6000" dirty="0" smtClean="0">
                <a:ln>
                  <a:solidFill>
                    <a:srgbClr val="000000"/>
                  </a:solidFill>
                </a:ln>
                <a:solidFill>
                  <a:schemeClr val="bg1"/>
                </a:solidFill>
                <a:effectLst>
                  <a:outerShdw blurRad="50800" dist="38100" dir="18900000" algn="bl" rotWithShape="0">
                    <a:prstClr val="black">
                      <a:alpha val="40000"/>
                    </a:prstClr>
                  </a:outerShdw>
                </a:effectLst>
              </a:rPr>
              <a:t>III.  Der Schweiz</a:t>
            </a:r>
            <a:br>
              <a:rPr lang="de-DE" sz="6000" dirty="0" smtClean="0">
                <a:ln>
                  <a:solidFill>
                    <a:srgbClr val="000000"/>
                  </a:solidFill>
                </a:ln>
                <a:solidFill>
                  <a:schemeClr val="bg1"/>
                </a:solidFill>
                <a:effectLst>
                  <a:outerShdw blurRad="50800" dist="38100" dir="18900000" algn="bl" rotWithShape="0">
                    <a:prstClr val="black">
                      <a:alpha val="40000"/>
                    </a:prstClr>
                  </a:outerShdw>
                </a:effectLst>
              </a:rPr>
            </a:br>
            <a:r>
              <a:rPr lang="de-DE" sz="6000" dirty="0" smtClean="0">
                <a:ln>
                  <a:solidFill>
                    <a:srgbClr val="000000"/>
                  </a:solidFill>
                </a:ln>
                <a:solidFill>
                  <a:schemeClr val="bg1"/>
                </a:solidFill>
                <a:effectLst>
                  <a:outerShdw blurRad="50800" dist="38100" dir="18900000" algn="bl" rotWithShape="0">
                    <a:prstClr val="black">
                      <a:alpha val="40000"/>
                    </a:prstClr>
                  </a:outerShdw>
                </a:effectLst>
              </a:rPr>
              <a:t> verpflichtet</a:t>
            </a:r>
            <a:br>
              <a:rPr lang="de-DE" sz="6000" dirty="0" smtClean="0">
                <a:ln>
                  <a:solidFill>
                    <a:srgbClr val="000000"/>
                  </a:solidFill>
                </a:ln>
                <a:solidFill>
                  <a:schemeClr val="bg1"/>
                </a:solidFill>
                <a:effectLst>
                  <a:outerShdw blurRad="50800" dist="38100" dir="18900000" algn="bl" rotWithShape="0">
                    <a:prstClr val="black">
                      <a:alpha val="40000"/>
                    </a:prstClr>
                  </a:outerShdw>
                </a:effectLst>
              </a:rPr>
            </a:br>
            <a:r>
              <a:rPr lang="de-DE" sz="6000" dirty="0" smtClean="0">
                <a:ln>
                  <a:solidFill>
                    <a:srgbClr val="000000"/>
                  </a:solidFill>
                </a:ln>
                <a:solidFill>
                  <a:schemeClr val="bg1"/>
                </a:solidFill>
                <a:effectLst>
                  <a:outerShdw blurRad="50800" dist="38100" dir="18900000" algn="bl" rotWithShape="0">
                    <a:prstClr val="black">
                      <a:alpha val="40000"/>
                    </a:prstClr>
                  </a:outerShdw>
                </a:effectLst>
              </a:rPr>
              <a:t> bleiben</a:t>
            </a:r>
            <a:endParaRPr lang="de-CH" sz="6000" dirty="0">
              <a:ln>
                <a:solidFill>
                  <a:srgbClr val="000000"/>
                </a:solidFill>
              </a:ln>
              <a:solidFill>
                <a:schemeClr val="bg1"/>
              </a:solidFill>
              <a:effectLst>
                <a:outerShdw blurRad="50800" dist="38100" dir="18900000" algn="bl" rotWithShape="0">
                  <a:prstClr val="black">
                    <a:alpha val="40000"/>
                  </a:prstClr>
                </a:outerShdw>
              </a:effectLst>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2" y="-24"/>
            <a:ext cx="8929718" cy="3170099"/>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„Er verändert das Bestehende und gibt allem seine Frist; er setzt Könige ab und setzt Könige ein. Er gibt den Weisen ihre Weisheit und den Klugen ihren Verstand.“</a:t>
            </a:r>
            <a:endParaRPr lang="de-CH" sz="4000" dirty="0">
              <a:ln>
                <a:solidFill>
                  <a:srgbClr val="000000"/>
                </a:solidFill>
              </a:ln>
            </a:endParaRPr>
          </a:p>
        </p:txBody>
      </p:sp>
      <p:sp>
        <p:nvSpPr>
          <p:cNvPr id="957443" name="Rectangle 3"/>
          <p:cNvSpPr>
            <a:spLocks noChangeArrowheads="1"/>
          </p:cNvSpPr>
          <p:nvPr/>
        </p:nvSpPr>
        <p:spPr bwMode="auto">
          <a:xfrm>
            <a:off x="928662" y="3571876"/>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Daniel 2,21</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2" y="-24"/>
            <a:ext cx="8929718" cy="2862322"/>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600" dirty="0" smtClean="0">
                <a:ln>
                  <a:solidFill>
                    <a:srgbClr val="000000"/>
                  </a:solidFill>
                </a:ln>
              </a:rPr>
              <a:t>„Jeder soll sich der Regierung des Staates, in dem er lebt, unterordnen. Denn alle staatliche Autorität kommt von Gott, und jede Regierung ist von Gott eingesetzt.“</a:t>
            </a:r>
            <a:endParaRPr lang="de-CH" sz="3600" dirty="0">
              <a:ln>
                <a:solidFill>
                  <a:srgbClr val="000000"/>
                </a:solidFill>
              </a:ln>
            </a:endParaRPr>
          </a:p>
        </p:txBody>
      </p:sp>
      <p:sp>
        <p:nvSpPr>
          <p:cNvPr id="957443" name="Rectangle 3"/>
          <p:cNvSpPr>
            <a:spLocks noChangeArrowheads="1"/>
          </p:cNvSpPr>
          <p:nvPr/>
        </p:nvSpPr>
        <p:spPr bwMode="auto">
          <a:xfrm>
            <a:off x="928662" y="3214686"/>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Römer-Brief 13,1</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9000" r="-9000"/>
          </a:stretch>
        </a:blipFill>
        <a:effectLst/>
      </p:bgPr>
    </p:bg>
    <p:spTree>
      <p:nvGrpSpPr>
        <p:cNvPr id="1" name=""/>
        <p:cNvGrpSpPr/>
        <p:nvPr/>
      </p:nvGrpSpPr>
      <p:grpSpPr>
        <a:xfrm>
          <a:off x="0" y="0"/>
          <a:ext cx="0" cy="0"/>
          <a:chOff x="0" y="0"/>
          <a:chExt cx="0" cy="0"/>
        </a:xfrm>
      </p:grpSpPr>
      <p:sp>
        <p:nvSpPr>
          <p:cNvPr id="952322" name="Rectangle 2"/>
          <p:cNvSpPr>
            <a:spLocks noGrp="1" noChangeArrowheads="1"/>
          </p:cNvSpPr>
          <p:nvPr>
            <p:ph type="ctrTitle"/>
          </p:nvPr>
        </p:nvSpPr>
        <p:spPr>
          <a:xfrm>
            <a:off x="-32" y="71414"/>
            <a:ext cx="8858312" cy="3170099"/>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„Das Erste und Wichtigste, wozu ich die Gemeinde auffordere, ist das Gebet. Es ist unsere Aufgabe, mit Bitten, Flehen und Danken für alle Menschen einzutreten,</a:t>
            </a:r>
            <a:endParaRPr lang="de-CH" sz="4000" dirty="0">
              <a:ln>
                <a:solidFill>
                  <a:srgbClr val="000000"/>
                </a:solidFill>
              </a:ln>
            </a:endParaRPr>
          </a:p>
        </p:txBody>
      </p:sp>
      <p:sp>
        <p:nvSpPr>
          <p:cNvPr id="952323" name="Rectangle 3"/>
          <p:cNvSpPr>
            <a:spLocks noChangeArrowheads="1"/>
          </p:cNvSpPr>
          <p:nvPr/>
        </p:nvSpPr>
        <p:spPr bwMode="auto">
          <a:xfrm>
            <a:off x="214282" y="4143380"/>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3200" dirty="0" smtClean="0">
                <a:ln>
                  <a:solidFill>
                    <a:srgbClr val="000000"/>
                  </a:solidFill>
                </a:ln>
                <a:solidFill>
                  <a:srgbClr val="FFFFFF"/>
                </a:solidFill>
                <a:latin typeface="Arial Rounded MT Bold" pitchFamily="34" charset="0"/>
              </a:rPr>
              <a:t>1.Timotheus-Brief 2,1</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9000" r="-9000"/>
          </a:stretch>
        </a:blipFill>
        <a:effectLst/>
      </p:bgPr>
    </p:bg>
    <p:spTree>
      <p:nvGrpSpPr>
        <p:cNvPr id="1" name=""/>
        <p:cNvGrpSpPr/>
        <p:nvPr/>
      </p:nvGrpSpPr>
      <p:grpSpPr>
        <a:xfrm>
          <a:off x="0" y="0"/>
          <a:ext cx="0" cy="0"/>
          <a:chOff x="0" y="0"/>
          <a:chExt cx="0" cy="0"/>
        </a:xfrm>
      </p:grpSpPr>
      <p:sp>
        <p:nvSpPr>
          <p:cNvPr id="952322" name="Rectangle 2"/>
          <p:cNvSpPr>
            <a:spLocks noGrp="1" noChangeArrowheads="1"/>
          </p:cNvSpPr>
          <p:nvPr>
            <p:ph type="ctrTitle"/>
          </p:nvPr>
        </p:nvSpPr>
        <p:spPr>
          <a:xfrm>
            <a:off x="-32" y="71414"/>
            <a:ext cx="8858312" cy="3416320"/>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600" dirty="0" smtClean="0">
                <a:ln>
                  <a:solidFill>
                    <a:srgbClr val="000000"/>
                  </a:solidFill>
                </a:ln>
              </a:rPr>
              <a:t>insbesondere für die Regierenden und alle, die eine hohe Stellung einnehmen, damit wir ungestört und in Frieden ein Leben führen können, das Gott in jeder Hinsicht ehrt und das in allen Belangen glaubwürdig ist.“</a:t>
            </a:r>
            <a:endParaRPr lang="de-CH" sz="3600" dirty="0">
              <a:ln>
                <a:solidFill>
                  <a:srgbClr val="000000"/>
                </a:solidFill>
              </a:ln>
            </a:endParaRPr>
          </a:p>
        </p:txBody>
      </p:sp>
      <p:sp>
        <p:nvSpPr>
          <p:cNvPr id="952323" name="Rectangle 3"/>
          <p:cNvSpPr>
            <a:spLocks noChangeArrowheads="1"/>
          </p:cNvSpPr>
          <p:nvPr/>
        </p:nvSpPr>
        <p:spPr bwMode="auto">
          <a:xfrm>
            <a:off x="142844" y="4214818"/>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3200" dirty="0" smtClean="0">
                <a:ln>
                  <a:solidFill>
                    <a:srgbClr val="000000"/>
                  </a:solidFill>
                </a:ln>
                <a:solidFill>
                  <a:srgbClr val="FFFFFF"/>
                </a:solidFill>
                <a:latin typeface="Arial Rounded MT Bold" pitchFamily="34" charset="0"/>
              </a:rPr>
              <a:t>1.Timotheus-Brief 2,2</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428596" y="2285992"/>
            <a:ext cx="6927837" cy="2308324"/>
          </a:xfrm>
          <a:noFill/>
        </p:spPr>
        <p:txBody>
          <a:bodyPr wrap="square" anchor="t">
            <a:spAutoFit/>
          </a:bodyPr>
          <a:lstStyle/>
          <a:p>
            <a:pPr marL="1117600" indent="-1117600" algn="l"/>
            <a:r>
              <a:rPr lang="de-DE" sz="6000" dirty="0">
                <a:ln>
                  <a:solidFill>
                    <a:srgbClr val="000000"/>
                  </a:solidFill>
                </a:ln>
                <a:solidFill>
                  <a:schemeClr val="bg1"/>
                </a:solidFill>
                <a:effectLst>
                  <a:outerShdw blurRad="50800" dist="38100" dir="18900000" algn="bl" rotWithShape="0">
                    <a:prstClr val="black">
                      <a:alpha val="40000"/>
                    </a:prstClr>
                  </a:outerShdw>
                </a:effectLst>
              </a:rPr>
              <a:t>I.    </a:t>
            </a:r>
            <a:r>
              <a:rPr lang="de-DE" sz="6000" dirty="0" smtClean="0">
                <a:ln>
                  <a:solidFill>
                    <a:srgbClr val="000000"/>
                  </a:solidFill>
                </a:ln>
                <a:solidFill>
                  <a:schemeClr val="bg1"/>
                </a:solidFill>
                <a:effectLst>
                  <a:outerShdw blurRad="50800" dist="38100" dir="18900000" algn="bl" rotWithShape="0">
                    <a:prstClr val="black">
                      <a:alpha val="40000"/>
                    </a:prstClr>
                  </a:outerShdw>
                </a:effectLst>
              </a:rPr>
              <a:t>Das Schicksal</a:t>
            </a:r>
            <a:br>
              <a:rPr lang="de-DE" sz="6000" dirty="0" smtClean="0">
                <a:ln>
                  <a:solidFill>
                    <a:srgbClr val="000000"/>
                  </a:solidFill>
                </a:ln>
                <a:solidFill>
                  <a:schemeClr val="bg1"/>
                </a:solidFill>
                <a:effectLst>
                  <a:outerShdw blurRad="50800" dist="38100" dir="18900000" algn="bl" rotWithShape="0">
                    <a:prstClr val="black">
                      <a:alpha val="40000"/>
                    </a:prstClr>
                  </a:outerShdw>
                </a:effectLst>
              </a:rPr>
            </a:br>
            <a:r>
              <a:rPr lang="de-DE" sz="6000" dirty="0" smtClean="0">
                <a:ln>
                  <a:solidFill>
                    <a:srgbClr val="000000"/>
                  </a:solidFill>
                </a:ln>
                <a:solidFill>
                  <a:schemeClr val="bg1"/>
                </a:solidFill>
                <a:effectLst>
                  <a:outerShdw blurRad="50800" dist="38100" dir="18900000" algn="bl" rotWithShape="0">
                    <a:prstClr val="black">
                      <a:alpha val="40000"/>
                    </a:prstClr>
                  </a:outerShdw>
                </a:effectLst>
              </a:rPr>
              <a:t> Schweizer</a:t>
            </a:r>
            <a:br>
              <a:rPr lang="de-DE" sz="6000" dirty="0" smtClean="0">
                <a:ln>
                  <a:solidFill>
                    <a:srgbClr val="000000"/>
                  </a:solidFill>
                </a:ln>
                <a:solidFill>
                  <a:schemeClr val="bg1"/>
                </a:solidFill>
                <a:effectLst>
                  <a:outerShdw blurRad="50800" dist="38100" dir="18900000" algn="bl" rotWithShape="0">
                    <a:prstClr val="black">
                      <a:alpha val="40000"/>
                    </a:prstClr>
                  </a:outerShdw>
                </a:effectLst>
              </a:rPr>
            </a:br>
            <a:r>
              <a:rPr lang="de-DE" sz="6000" dirty="0" smtClean="0">
                <a:ln>
                  <a:solidFill>
                    <a:srgbClr val="000000"/>
                  </a:solidFill>
                </a:ln>
                <a:solidFill>
                  <a:schemeClr val="bg1"/>
                </a:solidFill>
                <a:effectLst>
                  <a:outerShdw blurRad="50800" dist="38100" dir="18900000" algn="bl" rotWithShape="0">
                    <a:prstClr val="black">
                      <a:alpha val="40000"/>
                    </a:prstClr>
                  </a:outerShdw>
                </a:effectLst>
              </a:rPr>
              <a:t> zu sein</a:t>
            </a:r>
            <a:endParaRPr lang="de-CH" sz="6000" dirty="0">
              <a:ln>
                <a:solidFill>
                  <a:srgbClr val="000000"/>
                </a:solidFill>
              </a:ln>
              <a:solidFill>
                <a:schemeClr val="bg1"/>
              </a:solidFill>
              <a:effectLst>
                <a:outerShdw blurRad="50800" dist="38100" dir="18900000" algn="bl" rotWithShape="0">
                  <a:prstClr val="black">
                    <a:alpha val="40000"/>
                  </a:prstClr>
                </a:outerShdw>
              </a:effectLst>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4000" b="-24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142976" y="2857496"/>
            <a:ext cx="7572428" cy="9048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1117600" indent="-1117600" algn="l"/>
            <a:r>
              <a:rPr lang="de-CH" sz="6600" dirty="0">
                <a:ln>
                  <a:solidFill>
                    <a:srgbClr val="000000"/>
                  </a:solidFill>
                </a:ln>
                <a:solidFill>
                  <a:schemeClr val="bg1"/>
                </a:solidFill>
                <a:effectLst>
                  <a:outerShdw blurRad="50800" dist="38100" dir="18900000" algn="bl" rotWithShape="0">
                    <a:prstClr val="black">
                      <a:alpha val="40000"/>
                    </a:prstClr>
                  </a:outerShdw>
                </a:effectLst>
              </a:rPr>
              <a:t>Schlussgedanke</a:t>
            </a:r>
            <a:r>
              <a:rPr lang="de-DE" sz="6600" dirty="0">
                <a:ln>
                  <a:solidFill>
                    <a:srgbClr val="000000"/>
                  </a:solidFill>
                </a:ln>
                <a:solidFill>
                  <a:schemeClr val="bg1"/>
                </a:solidFill>
                <a:effectLst>
                  <a:outerShdw blurRad="50800" dist="38100" dir="18900000" algn="bl" rotWithShape="0">
                    <a:prstClr val="black">
                      <a:alpha val="40000"/>
                    </a:prstClr>
                  </a:outerShdw>
                </a:effectLst>
              </a:rPr>
              <a:t> </a:t>
            </a:r>
            <a:endParaRPr lang="de-CH" sz="6600" dirty="0">
              <a:ln>
                <a:solidFill>
                  <a:srgbClr val="000000"/>
                </a:solidFill>
              </a:ln>
              <a:solidFill>
                <a:schemeClr val="bg1"/>
              </a:solidFill>
              <a:effectLst>
                <a:outerShdw blurRad="50800" dist="38100" dir="18900000" algn="bl" rotWithShape="0">
                  <a:prstClr val="black">
                    <a:alpha val="40000"/>
                  </a:prstClr>
                </a:outerShdw>
              </a:effectLst>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2" y="-24"/>
            <a:ext cx="8929718" cy="415498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dirty="0" smtClean="0">
                <a:ln>
                  <a:solidFill>
                    <a:srgbClr val="000000"/>
                  </a:solidFill>
                </a:ln>
              </a:rPr>
              <a:t>„Haben wir etwas mitgebracht, als wir in diese Welt kamen? Nicht das Geringste! Und wir werden auch nichts mitnehmen können, wenn wir sie wieder verlassen.“</a:t>
            </a:r>
            <a:endParaRPr lang="de-CH" dirty="0">
              <a:ln>
                <a:solidFill>
                  <a:srgbClr val="000000"/>
                </a:solidFill>
              </a:ln>
            </a:endParaRPr>
          </a:p>
        </p:txBody>
      </p:sp>
      <p:sp>
        <p:nvSpPr>
          <p:cNvPr id="957443" name="Rectangle 3"/>
          <p:cNvSpPr>
            <a:spLocks noChangeArrowheads="1"/>
          </p:cNvSpPr>
          <p:nvPr/>
        </p:nvSpPr>
        <p:spPr bwMode="auto">
          <a:xfrm>
            <a:off x="642910" y="3571876"/>
            <a:ext cx="7993062" cy="64135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600" dirty="0" smtClean="0">
                <a:ln>
                  <a:solidFill>
                    <a:srgbClr val="000000"/>
                  </a:solidFill>
                </a:ln>
                <a:solidFill>
                  <a:srgbClr val="FFFFFF"/>
                </a:solidFill>
                <a:latin typeface="Arial Rounded MT Bold" pitchFamily="34" charset="0"/>
              </a:rPr>
              <a:t>1.Timotheus 6,7</a:t>
            </a:r>
            <a:endParaRPr lang="de-CH" sz="36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2" y="-24"/>
            <a:ext cx="8929718" cy="3970318"/>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600" dirty="0" smtClean="0">
                <a:ln>
                  <a:solidFill>
                    <a:srgbClr val="000000"/>
                  </a:solidFill>
                </a:ln>
              </a:rPr>
              <a:t>„Aus einem einzigen Menschen hat Gott alle Völker hervorgehen lassen. Er hat bestimmt, dass sich die Menschen über die ganze Erde ausbreiten, und hat festgelegt, wie lange jedes Volk bestehen und in welchem Gebiet es leben soll.“</a:t>
            </a:r>
            <a:endParaRPr lang="de-CH" sz="3600" dirty="0">
              <a:ln>
                <a:solidFill>
                  <a:srgbClr val="000000"/>
                </a:solidFill>
              </a:ln>
            </a:endParaRPr>
          </a:p>
        </p:txBody>
      </p:sp>
      <p:sp>
        <p:nvSpPr>
          <p:cNvPr id="957443" name="Rectangle 3"/>
          <p:cNvSpPr>
            <a:spLocks noChangeArrowheads="1"/>
          </p:cNvSpPr>
          <p:nvPr/>
        </p:nvSpPr>
        <p:spPr bwMode="auto">
          <a:xfrm>
            <a:off x="785786" y="4643446"/>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Apostelgeschichte 17,26</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3970318"/>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3600" dirty="0" smtClean="0">
                <a:ln>
                  <a:solidFill>
                    <a:srgbClr val="000000"/>
                  </a:solidFill>
                </a:ln>
              </a:rPr>
              <a:t>Ich befand mich auf dem Dach meines Palastes in Babylon und sagte zu mir selbst: »Diese grossartige Stadt habe ich als meine Residenz erbaut! Mit meiner gewaltigen Macht habe ich das fertig gebracht und habe damit meiner Grösse ein Denkmal gesetzt!«</a:t>
            </a:r>
            <a:endParaRPr lang="de-CH" sz="3600" dirty="0">
              <a:ln>
                <a:solidFill>
                  <a:srgbClr val="000000"/>
                </a:solidFill>
              </a:ln>
            </a:endParaRPr>
          </a:p>
        </p:txBody>
      </p:sp>
      <p:sp>
        <p:nvSpPr>
          <p:cNvPr id="947203" name="Rectangle 3"/>
          <p:cNvSpPr>
            <a:spLocks noChangeArrowheads="1"/>
          </p:cNvSpPr>
          <p:nvPr/>
        </p:nvSpPr>
        <p:spPr bwMode="auto">
          <a:xfrm>
            <a:off x="2857488" y="4143380"/>
            <a:ext cx="6064236"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Daniel 4,26-27</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2000" r="-12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3170099"/>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Ich hatte noch nicht ausgeredet, da ertönte eine Stimme vom Himmel herab: »König Nebukadnezar, hiermit wird dir die Herrschaft weggenommen!</a:t>
            </a:r>
            <a:endParaRPr lang="de-CH" sz="4000" dirty="0">
              <a:ln>
                <a:solidFill>
                  <a:srgbClr val="000000"/>
                </a:solidFill>
              </a:ln>
            </a:endParaRPr>
          </a:p>
        </p:txBody>
      </p:sp>
      <p:sp>
        <p:nvSpPr>
          <p:cNvPr id="947203" name="Rectangle 3"/>
          <p:cNvSpPr>
            <a:spLocks noChangeArrowheads="1"/>
          </p:cNvSpPr>
          <p:nvPr/>
        </p:nvSpPr>
        <p:spPr bwMode="auto">
          <a:xfrm>
            <a:off x="2857488" y="3214686"/>
            <a:ext cx="6064236"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Daniel 4,28</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4000" b="-24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214315" y="2502282"/>
            <a:ext cx="7072329" cy="1569660"/>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1117600" indent="-1117600" algn="l"/>
            <a:r>
              <a:rPr lang="de-DE" sz="6000" dirty="0">
                <a:ln>
                  <a:solidFill>
                    <a:srgbClr val="000000"/>
                  </a:solidFill>
                </a:ln>
                <a:solidFill>
                  <a:schemeClr val="bg1"/>
                </a:solidFill>
                <a:effectLst>
                  <a:outerShdw blurRad="50800" dist="38100" dir="18900000" algn="bl" rotWithShape="0">
                    <a:prstClr val="black">
                      <a:alpha val="40000"/>
                    </a:prstClr>
                  </a:outerShdw>
                </a:effectLst>
              </a:rPr>
              <a:t>II.  </a:t>
            </a:r>
            <a:r>
              <a:rPr lang="de-DE" sz="6000" dirty="0" smtClean="0">
                <a:ln>
                  <a:solidFill>
                    <a:srgbClr val="000000"/>
                  </a:solidFill>
                </a:ln>
                <a:solidFill>
                  <a:schemeClr val="bg1"/>
                </a:solidFill>
                <a:effectLst>
                  <a:outerShdw blurRad="50800" dist="38100" dir="18900000" algn="bl" rotWithShape="0">
                    <a:prstClr val="black">
                      <a:alpha val="40000"/>
                    </a:prstClr>
                  </a:outerShdw>
                </a:effectLst>
              </a:rPr>
              <a:t>Der Schweiz gestorben sein</a:t>
            </a:r>
            <a:endParaRPr lang="de-CH" sz="6000" dirty="0">
              <a:ln>
                <a:solidFill>
                  <a:srgbClr val="000000"/>
                </a:solidFill>
              </a:ln>
              <a:solidFill>
                <a:schemeClr val="bg1"/>
              </a:solidFill>
              <a:effectLst>
                <a:outerShdw blurRad="50800" dist="38100" dir="18900000" algn="bl" rotWithShape="0">
                  <a:prstClr val="black">
                    <a:alpha val="40000"/>
                  </a:prstClr>
                </a:outerShdw>
              </a:effectLst>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3" y="44450"/>
            <a:ext cx="7608909" cy="3170099"/>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„Ich habe ihnen dein Wort weitergegeben, und nun hasst sie die Welt, weil sie nicht zu ihr gehören, so wie auch ich nicht zu ihr gehöre.“</a:t>
            </a:r>
            <a:endParaRPr lang="de-CH" sz="4000" dirty="0">
              <a:ln>
                <a:solidFill>
                  <a:srgbClr val="000000"/>
                </a:solidFill>
              </a:ln>
            </a:endParaRPr>
          </a:p>
        </p:txBody>
      </p:sp>
      <p:sp>
        <p:nvSpPr>
          <p:cNvPr id="958467" name="Rectangle 3"/>
          <p:cNvSpPr>
            <a:spLocks noChangeArrowheads="1"/>
          </p:cNvSpPr>
          <p:nvPr/>
        </p:nvSpPr>
        <p:spPr bwMode="auto">
          <a:xfrm>
            <a:off x="714348" y="4857760"/>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Johannes-Evangelium 17,14</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8466" name="Rectangle 2"/>
          <p:cNvSpPr>
            <a:spLocks noGrp="1" noChangeArrowheads="1"/>
          </p:cNvSpPr>
          <p:nvPr>
            <p:ph type="ctrTitle"/>
          </p:nvPr>
        </p:nvSpPr>
        <p:spPr>
          <a:xfrm>
            <a:off x="106363" y="44450"/>
            <a:ext cx="8786812" cy="1323439"/>
          </a:xfrm>
          <a:noFill/>
          <a:ln w="9525">
            <a:noFill/>
            <a:miter lim="800000"/>
            <a:headEnd/>
            <a:tailEnd/>
          </a:ln>
          <a:effectLst>
            <a:outerShdw dist="35921" dir="2700000" algn="ctr" rotWithShape="0">
              <a:srgbClr val="000066"/>
            </a:outerShdw>
          </a:effectLst>
        </p:spPr>
        <p:txBody>
          <a:bodyPr vert="horz" wrap="square" lIns="91440" tIns="45720" rIns="91440" bIns="45720" numCol="1" anchor="t" anchorCtr="0" compatLnSpc="1">
            <a:prstTxWarp prst="textNoShape">
              <a:avLst/>
            </a:prstTxWarp>
            <a:spAutoFit/>
          </a:bodyPr>
          <a:lstStyle/>
          <a:p>
            <a:pPr algn="l">
              <a:lnSpc>
                <a:spcPct val="100000"/>
              </a:lnSpc>
              <a:spcBef>
                <a:spcPct val="50000"/>
              </a:spcBef>
            </a:pPr>
            <a:r>
              <a:rPr lang="de-CH" sz="4000" dirty="0" smtClean="0">
                <a:ln>
                  <a:solidFill>
                    <a:srgbClr val="000000"/>
                  </a:solidFill>
                </a:ln>
              </a:rPr>
              <a:t>„Sie gehören nicht zur Welt, so wenig wie ich zur Welt gehöre.“</a:t>
            </a:r>
            <a:endParaRPr lang="de-CH" sz="4000" dirty="0">
              <a:ln>
                <a:solidFill>
                  <a:srgbClr val="000000"/>
                </a:solidFill>
              </a:ln>
            </a:endParaRPr>
          </a:p>
        </p:txBody>
      </p:sp>
      <p:sp>
        <p:nvSpPr>
          <p:cNvPr id="958467" name="Rectangle 3"/>
          <p:cNvSpPr>
            <a:spLocks noChangeArrowheads="1"/>
          </p:cNvSpPr>
          <p:nvPr/>
        </p:nvSpPr>
        <p:spPr bwMode="auto">
          <a:xfrm>
            <a:off x="714348" y="1714488"/>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Arial Rounded MT Bold" pitchFamily="34" charset="0"/>
              </a:rPr>
              <a:t>Johannes-Evangelium 17,16</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536</Words>
  <Application>Microsoft Office PowerPoint</Application>
  <PresentationFormat>Bildschirmpräsentation (4:3)</PresentationFormat>
  <Paragraphs>35</Paragraphs>
  <Slides>21</Slides>
  <Notes>0</Notes>
  <HiddenSlides>0</HiddenSlides>
  <MMClips>0</MMClips>
  <ScaleCrop>false</ScaleCrop>
  <HeadingPairs>
    <vt:vector size="4" baseType="variant">
      <vt:variant>
        <vt:lpstr>Design</vt:lpstr>
      </vt:variant>
      <vt:variant>
        <vt:i4>2</vt:i4>
      </vt:variant>
      <vt:variant>
        <vt:lpstr>Folientitel</vt:lpstr>
      </vt:variant>
      <vt:variant>
        <vt:i4>21</vt:i4>
      </vt:variant>
    </vt:vector>
  </HeadingPairs>
  <TitlesOfParts>
    <vt:vector size="23" baseType="lpstr">
      <vt:lpstr>01072134</vt:lpstr>
      <vt:lpstr>1_01072134</vt:lpstr>
      <vt:lpstr>Leben als Bürger und Christ</vt:lpstr>
      <vt:lpstr>I.    Das Schicksal  Schweizer  zu sein</vt:lpstr>
      <vt:lpstr>„Haben wir etwas mitgebracht, als wir in diese Welt kamen? Nicht das Geringste! Und wir werden auch nichts mitnehmen können, wenn wir sie wieder verlassen.“</vt:lpstr>
      <vt:lpstr>„Aus einem einzigen Menschen hat Gott alle Völker hervorgehen lassen. Er hat bestimmt, dass sich die Menschen über die ganze Erde ausbreiten, und hat festgelegt, wie lange jedes Volk bestehen und in welchem Gebiet es leben soll.“</vt:lpstr>
      <vt:lpstr>Ich befand mich auf dem Dach meines Palastes in Babylon und sagte zu mir selbst: »Diese grossartige Stadt habe ich als meine Residenz erbaut! Mit meiner gewaltigen Macht habe ich das fertig gebracht und habe damit meiner Grösse ein Denkmal gesetzt!«</vt:lpstr>
      <vt:lpstr>Ich hatte noch nicht ausgeredet, da ertönte eine Stimme vom Himmel herab: »König Nebukadnezar, hiermit wird dir die Herrschaft weggenommen!</vt:lpstr>
      <vt:lpstr>II.  Der Schweiz gestorben sein</vt:lpstr>
      <vt:lpstr>„Ich habe ihnen dein Wort weitergegeben, und nun hasst sie die Welt, weil sie nicht zu ihr gehören, so wie auch ich nicht zu ihr gehöre.“</vt:lpstr>
      <vt:lpstr>„Sie gehören nicht zur Welt, so wenig wie ich zur Welt gehöre.“</vt:lpstr>
      <vt:lpstr>„Sie gehören nicht zur Schweiz, so wenig wie ich zur Schweiz gehöre.“</vt:lpstr>
      <vt:lpstr>„Liebe Freunde, ihr seid nur Gäste und Fremde in dieser Welt.“</vt:lpstr>
      <vt:lpstr>„Für mich jedoch ist es unmöglich, auf irgendetwas anderes stolz zu sein als auf das Kreuz von Jesus Christus, unserem Herrn. Durch ihn ist die Welt für mich gekreuzigt, und durch ihn bin ich für die Welt gekreuzigt.“</vt:lpstr>
      <vt:lpstr>„Doch genau die Dinge, die ich damals für einen Gewinn hielt, haben mir – wenn ich es von Christus her ansehe – nichts als Verlust gebracht.“</vt:lpstr>
      <vt:lpstr>„Mehr noch: Jesus Christus, meinen Herrn, zu kennen ist etwas so unüberbietbar Grosses, dass ich, wenn ich mich auf irgendetwas anderes verlassen würde, nur verlieren könnte. Seinetwegen habe ich allem, was mir früher ein Gewinn zu sein schien, den Rücken gekehrt; es ist in meinen Augen nichts anderes als Müll. Denn der Gewinn, nach dem ich strebe, ist Christus.“</vt:lpstr>
      <vt:lpstr>III.  Der Schweiz  verpflichtet  bleiben</vt:lpstr>
      <vt:lpstr>„Er verändert das Bestehende und gibt allem seine Frist; er setzt Könige ab und setzt Könige ein. Er gibt den Weisen ihre Weisheit und den Klugen ihren Verstand.“</vt:lpstr>
      <vt:lpstr>„Jeder soll sich der Regierung des Staates, in dem er lebt, unterordnen. Denn alle staatliche Autorität kommt von Gott, und jede Regierung ist von Gott eingesetzt.“</vt:lpstr>
      <vt:lpstr>„Das Erste und Wichtigste, wozu ich die Gemeinde auffordere, ist das Gebet. Es ist unsere Aufgabe, mit Bitten, Flehen und Danken für alle Menschen einzutreten,</vt:lpstr>
      <vt:lpstr>insbesondere für die Regierenden und alle, die eine hohe Stellung einnehmen, damit wir ungestört und in Frieden ein Leben führen können, das Gott in jeder Hinsicht ehrt und das in allen Belangen glaubwürdig ist.“</vt:lpstr>
      <vt:lpstr>Schlussgedanke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Leben als Bürger und Christ - Eine Rede zum Nationalfeiertag - Folien</dc:title>
  <dc:creator>Jürg Birnstiel</dc:creator>
  <cp:lastModifiedBy>Me</cp:lastModifiedBy>
  <cp:revision>960</cp:revision>
  <cp:lastPrinted>1601-01-01T00:00:00Z</cp:lastPrinted>
  <dcterms:created xsi:type="dcterms:W3CDTF">2005-04-13T18:10:29Z</dcterms:created>
  <dcterms:modified xsi:type="dcterms:W3CDTF">2010-11-06T16:28:25Z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