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998" r:id="rId4"/>
    <p:sldId id="999" r:id="rId5"/>
    <p:sldId id="1000" r:id="rId6"/>
    <p:sldId id="975" r:id="rId7"/>
    <p:sldId id="430" r:id="rId8"/>
    <p:sldId id="961" r:id="rId9"/>
    <p:sldId id="968" r:id="rId10"/>
    <p:sldId id="994" r:id="rId11"/>
    <p:sldId id="995" r:id="rId12"/>
    <p:sldId id="997" r:id="rId13"/>
    <p:sldId id="996" r:id="rId14"/>
    <p:sldId id="1001" r:id="rId15"/>
    <p:sldId id="1002" r:id="rId16"/>
    <p:sldId id="962" r:id="rId17"/>
    <p:sldId id="1003" r:id="rId18"/>
    <p:sldId id="1004" r:id="rId19"/>
    <p:sldId id="1005" r:id="rId20"/>
    <p:sldId id="1006" r:id="rId21"/>
    <p:sldId id="981" r:id="rId22"/>
    <p:sldId id="964" r:id="rId23"/>
    <p:sldId id="1007" r:id="rId24"/>
    <p:sldId id="1008" r:id="rId25"/>
    <p:sldId id="1009" r:id="rId26"/>
    <p:sldId id="965" r:id="rId27"/>
    <p:sldId id="1010" r:id="rId28"/>
    <p:sldId id="966" r:id="rId29"/>
    <p:sldId id="982" r:id="rId30"/>
    <p:sldId id="1011" r:id="rId31"/>
    <p:sldId id="263" r:id="rId32"/>
    <p:sldId id="959" r:id="rId33"/>
    <p:sldId id="1012" r:id="rId34"/>
    <p:sldId id="1013" r:id="rId35"/>
    <p:sldId id="325" r:id="rId36"/>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12.xml"/><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12.xml"/><Relationship Id="rId5" Type="http://schemas.openxmlformats.org/officeDocument/2006/relationships/image" Target="../media/image9.wmf"/><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7.w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44624"/>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Die Greifbarkeit</a:t>
            </a:r>
            <a:br>
              <a:rPr lang="de-CH" sz="8000" dirty="0" smtClean="0">
                <a:ln>
                  <a:solidFill>
                    <a:schemeClr val="accent3">
                      <a:lumMod val="10000"/>
                    </a:schemeClr>
                  </a:solidFill>
                </a:ln>
                <a:solidFill>
                  <a:schemeClr val="bg1"/>
                </a:solidFill>
              </a:rPr>
            </a:br>
            <a:r>
              <a:rPr lang="de-CH" sz="8000" dirty="0" smtClean="0">
                <a:ln>
                  <a:solidFill>
                    <a:schemeClr val="accent3">
                      <a:lumMod val="10000"/>
                    </a:schemeClr>
                  </a:solidFill>
                </a:ln>
                <a:solidFill>
                  <a:schemeClr val="bg1"/>
                </a:solidFill>
              </a:rPr>
              <a:t>des Lebens</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4869160"/>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Leben entsteht!                                                (Teil 3/4)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30" name="Picture 6" descr="C:\Users\Birnstiel\AppData\Local\Microsoft\Windows\Temporary Internet Files\Content.IE5\YH9ZOQPS\MC9003233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153529"/>
            <a:ext cx="4464496" cy="451156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Birnstiel\AppData\Local\Microsoft\Windows\Temporary Internet Files\Content.IE5\JLRSSM5G\MC9004331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pic>
        <p:nvPicPr>
          <p:cNvPr id="2052" name="Picture 4" descr="C:\Users\Birnstiel\AppData\Local\Microsoft\Windows\Temporary Internet Files\Content.IE5\Y10OEG4Z\MC90023996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620688"/>
            <a:ext cx="1535113" cy="180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1485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30" name="Picture 6" descr="C:\Users\Birnstiel\AppData\Local\Microsoft\Windows\Temporary Internet Files\Content.IE5\YH9ZOQPS\MC9003233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153529"/>
            <a:ext cx="4464496" cy="451156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Birnstiel\AppData\Local\Microsoft\Windows\Temporary Internet Files\Content.IE5\JLRSSM5G\MC9004331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pic>
        <p:nvPicPr>
          <p:cNvPr id="3074" name="Picture 2" descr="C:\Users\Birnstiel\AppData\Local\Microsoft\Windows\Temporary Internet Files\Content.IE5\YH9ZOQPS\MC9004331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irnstiel\AppData\Local\Microsoft\Windows\Temporary Internet Files\Content.IE5\YH9ZOQPS\MC9004331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850" y="376238"/>
            <a:ext cx="64008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irnstiel\AppData\Local\Microsoft\Windows\Temporary Internet Files\Content.IE5\Y10OEG4Z\MC90023996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280" y="620688"/>
            <a:ext cx="1535113" cy="180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476801"/>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30" name="Picture 6" descr="C:\Users\Birnstiel\AppData\Local\Microsoft\Windows\Temporary Internet Files\Content.IE5\YH9ZOQPS\MC9003233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54342"/>
            <a:ext cx="3456384" cy="3492823"/>
          </a:xfrm>
          <a:prstGeom prst="rect">
            <a:avLst/>
          </a:prstGeom>
          <a:noFill/>
          <a:extLst>
            <a:ext uri="{909E8E84-426E-40DD-AFC4-6F175D3DCCD1}">
              <a14:hiddenFill xmlns:a14="http://schemas.microsoft.com/office/drawing/2010/main">
                <a:solidFill>
                  <a:srgbClr val="FFFFFF"/>
                </a:solidFill>
              </a14:hiddenFill>
            </a:ext>
          </a:extLst>
        </p:spPr>
      </p:pic>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pic>
        <p:nvPicPr>
          <p:cNvPr id="2050" name="Picture 2" descr="C:\Users\Birnstiel\AppData\Local\Microsoft\Windows\Temporary Internet Files\Content.IE5\Y10OEG4Z\MC90023996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32656"/>
            <a:ext cx="5169387" cy="606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4623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84688"/>
            <a:ext cx="7705427"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„Von allem Anfang an war es da; wir haben es gehört und mit eigenen Augen gesehen, wir haben es angeschaut und mit unseren Händen berührt – das Wort des Lebens.“</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83768" y="3645024"/>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1.Johannes-Brief 1,1</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1712068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915816" y="44624"/>
            <a:ext cx="6120680" cy="403187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„An Folgendem könnt ihr erkennen, ob jemand sich zu Recht auf Gottes Geist beruft: Wer sich zu Jesus Christus als zu dem bekennt, der ein Mensch von Fleisch und Blut geworden ist, hat den Geist, der von Gott kommt.“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5894" y="4437112"/>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1.Johannes-Brief 4,2</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403429"/>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8352928"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„Wir sahen seine Herrlichkeit, eine Herrlichkeit voller Gnade und Wahrheit, wie nur er als der einzige Sohn sie besitzt, er, der vom Vater kommt.“</a:t>
            </a:r>
          </a:p>
        </p:txBody>
      </p:sp>
      <p:sp>
        <p:nvSpPr>
          <p:cNvPr id="744451" name="Rectangle 3"/>
          <p:cNvSpPr>
            <a:spLocks noChangeArrowheads="1"/>
          </p:cNvSpPr>
          <p:nvPr/>
        </p:nvSpPr>
        <p:spPr bwMode="auto">
          <a:xfrm>
            <a:off x="3059832" y="321297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1,14</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928547891"/>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497515"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„Durch das, was Jesus in Kana in Galiläa tat, bewies er zum ersten Mal seine Macht. Er offenbarte mit diesem Wunder seine Herrlichkeit, und seine Jünger glaubten an ihn.“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339752" y="3140968"/>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2,11</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89427670"/>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2564"/>
            <a:ext cx="8352928"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„Der, der nach mir kommt, ist grösser als ich, denn er war schon vor mir da.“</a:t>
            </a:r>
          </a:p>
        </p:txBody>
      </p:sp>
      <p:sp>
        <p:nvSpPr>
          <p:cNvPr id="744451" name="Rectangle 3"/>
          <p:cNvSpPr>
            <a:spLocks noChangeArrowheads="1"/>
          </p:cNvSpPr>
          <p:nvPr/>
        </p:nvSpPr>
        <p:spPr bwMode="auto">
          <a:xfrm>
            <a:off x="3131840" y="283377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1,15</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8450762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5110981" y="0"/>
            <a:ext cx="3925515" cy="507831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„Vater, gib mir, wenn ich wieder bei dir bin, von neuem die Herrlichkeit, die ich schon vor der Erschaffung der Welt bei dir hatte.“</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83767" y="5877272"/>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17,5</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702146406"/>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52169"/>
            <a:ext cx="8496944"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„Ja, Herr, ich glaube, dass du der Messias bist, der Sohn Gottes, der in die Welt kommen soll.“</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83768" y="2852936"/>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11,27</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371352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84688"/>
            <a:ext cx="8929911"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„Er, der das Wort ist, wurde ein Mensch von Fleisch und Blut und lebte unter uns. Wir sahen seine Herrlichkeit, eine Herrlichkeit voller Gnade und Wahrheit, wie nur er als der einzige Sohn sie besitzt, er, der vom Vater kommt.“</a:t>
            </a:r>
          </a:p>
        </p:txBody>
      </p:sp>
      <p:sp>
        <p:nvSpPr>
          <p:cNvPr id="744451" name="Rectangle 3"/>
          <p:cNvSpPr>
            <a:spLocks noChangeArrowheads="1"/>
          </p:cNvSpPr>
          <p:nvPr/>
        </p:nvSpPr>
        <p:spPr bwMode="auto">
          <a:xfrm>
            <a:off x="3139409" y="393305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1,14</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16261893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1569660"/>
          </a:xfrm>
          <a:noFill/>
          <a:ln/>
        </p:spPr>
        <p:txBody>
          <a:bodyPr wrap="square" anchor="t">
            <a:spAutoFit/>
          </a:bodyPr>
          <a:lstStyle/>
          <a:p>
            <a:pPr marL="1117600" indent="-1117600" algn="l"/>
            <a:r>
              <a:rPr lang="de-DE" sz="6000" dirty="0" smtClean="0">
                <a:ln>
                  <a:solidFill>
                    <a:schemeClr val="accent3">
                      <a:lumMod val="10000"/>
                    </a:schemeClr>
                  </a:solidFill>
                </a:ln>
                <a:solidFill>
                  <a:schemeClr val="bg1"/>
                </a:solidFill>
              </a:rPr>
              <a:t>II.  Jesus – Gott voll Gnade und Wahrheit</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Leben entsteht!</a:t>
            </a: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5" y="42877"/>
            <a:ext cx="7344815"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„Denn durch Mose wurde uns das Gesetz gegeben, aber durch Jesus Christus sind die Gnade und die Wahrheit zu uns gekommen.“</a:t>
            </a:r>
          </a:p>
        </p:txBody>
      </p:sp>
      <p:sp>
        <p:nvSpPr>
          <p:cNvPr id="744451" name="Rectangle 3"/>
          <p:cNvSpPr>
            <a:spLocks noChangeArrowheads="1"/>
          </p:cNvSpPr>
          <p:nvPr/>
        </p:nvSpPr>
        <p:spPr bwMode="auto">
          <a:xfrm>
            <a:off x="3131840" y="342900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1,17</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78009021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93980"/>
            <a:ext cx="8497515" cy="304698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„Das Gesetz des Mose war dazu nicht imstande; es scheiterte am Widerstand der menschlichen Natur.“</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195736" y="4932457"/>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8,3</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23565342"/>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28821"/>
            <a:ext cx="8497515"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„Deshalb hat Gott als Antwort auf die Sünde seinen eigenen Sohn gesandt. Dieser war der sündigen Menschheit insofern gleich, als er ein Mensch von Fleisch und Blut war, und indem Gott an ihm das Urteil über die Sünde vollzog, vollzog er es an der menschlichen Natur.“</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195736" y="4581128"/>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8,3</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56334877"/>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4"/>
            <a:ext cx="8497515"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„Ihr sollt daher wissen, Geschwister, dass es durch Jesus Vergebung der Sünden gibt. Wozu das Gesetz des Mose nie imstande war, das hat Jesus möglich gemacht: Jeder, der an ihn glaubt, wird von aller Schuld freigesprochen.“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2231" y="3985900"/>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Apostelgeschichte 13,38-39</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37790836"/>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1206"/>
            <a:ext cx="8928992"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„Wir alle haben aus der Fülle seines Reichtums Gnade und immer neu Gnade empfangen.“</a:t>
            </a:r>
          </a:p>
        </p:txBody>
      </p:sp>
      <p:sp>
        <p:nvSpPr>
          <p:cNvPr id="744451" name="Rectangle 3"/>
          <p:cNvSpPr>
            <a:spLocks noChangeArrowheads="1"/>
          </p:cNvSpPr>
          <p:nvPr/>
        </p:nvSpPr>
        <p:spPr bwMode="auto">
          <a:xfrm>
            <a:off x="3131840" y="263691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1,16</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2414284769"/>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58436"/>
            <a:ext cx="8497515"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„Ihr werdet eine tiefe und umfassende Erkenntnis erlangen, ein immer grösseres Verständnis für das Geheimnis Gottes. Christus selbst ist dieses Geheimnis;  in ihm sind alle Schätze der Weisheit und der Erkenntnis verborgen.“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2231" y="5805264"/>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Kolosser-Brief 2,2-3</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691338332"/>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47710"/>
            <a:ext cx="8353847"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„Niemand hat Gott je gesehen. Der einzige Sohn hat ihn uns offenbart, er, der selbst Gott ist und an der Seite des Vaters sitzt.“</a:t>
            </a:r>
          </a:p>
        </p:txBody>
      </p:sp>
      <p:sp>
        <p:nvSpPr>
          <p:cNvPr id="744451" name="Rectangle 3"/>
          <p:cNvSpPr>
            <a:spLocks noChangeArrowheads="1"/>
          </p:cNvSpPr>
          <p:nvPr/>
        </p:nvSpPr>
        <p:spPr bwMode="auto">
          <a:xfrm>
            <a:off x="2987824" y="4221088"/>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1,18</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872077452"/>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4688"/>
            <a:ext cx="7848872"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„Wenn jemand doch eine Sünde begeht, haben wir einen Anwalt, der beim Vater für uns eintritt: Jesus Christus, den Gerechten. Er, der nie etwas Unrechtes getan hat.“</a:t>
            </a:r>
          </a:p>
        </p:txBody>
      </p:sp>
      <p:sp>
        <p:nvSpPr>
          <p:cNvPr id="744451" name="Rectangle 3"/>
          <p:cNvSpPr>
            <a:spLocks noChangeArrowheads="1"/>
          </p:cNvSpPr>
          <p:nvPr/>
        </p:nvSpPr>
        <p:spPr bwMode="auto">
          <a:xfrm>
            <a:off x="3372693" y="3356992"/>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1.Johannes-Brief 2,1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251520" y="6165304"/>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53214"/>
            <a:ext cx="8928992"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„Wir alle haben aus der Fülle seines Reichtums Gnade und immer neu Gnade empfangen.“</a:t>
            </a:r>
          </a:p>
        </p:txBody>
      </p:sp>
      <p:sp>
        <p:nvSpPr>
          <p:cNvPr id="744451" name="Rectangle 3"/>
          <p:cNvSpPr>
            <a:spLocks noChangeArrowheads="1"/>
          </p:cNvSpPr>
          <p:nvPr/>
        </p:nvSpPr>
        <p:spPr bwMode="auto">
          <a:xfrm>
            <a:off x="3131840" y="270892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1,16</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109406240"/>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106754"/>
            <a:ext cx="8929911"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„Auf ihn wies Johannes die Menschen hin. »Er ist es!«, rief er. »Von ihm habe ich gesagt: Der, der nach mir kommt, ist grösser als ich, denn er war schon vor mir da.« Wir alle haben aus der Fülle seines Reichtums Gnade und immer neu Gnade empfangen.“</a:t>
            </a:r>
          </a:p>
        </p:txBody>
      </p:sp>
      <p:sp>
        <p:nvSpPr>
          <p:cNvPr id="744451" name="Rectangle 3"/>
          <p:cNvSpPr>
            <a:spLocks noChangeArrowheads="1"/>
          </p:cNvSpPr>
          <p:nvPr/>
        </p:nvSpPr>
        <p:spPr bwMode="auto">
          <a:xfrm>
            <a:off x="3139409" y="4417948"/>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1,15-16</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27259780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7644"/>
            <a:ext cx="8136904"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»So lange bin ich schon bei euch, und du kennst mich immer noch nicht, Philippus?« entgegnete Jesus. »Wer mich gesehen hat, hat den Vater gesehen. Wie kannst du da sagen: ›Zeig uns den Vater‹?«</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4139952" y="3717032"/>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14,9</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Gottes Liebe zu uns ist daran sichtbar geworden, dass Gott seinen einzigen Sohn in die Welt gesandt hat, um uns durch ihn das Leben zu geben.“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2231" y="5805264"/>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1.Johannes-Brief 4,9</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94358562"/>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62622"/>
            <a:ext cx="8497515"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„Das ist das Fundament der Liebe: nicht, dass wir Gott geliebt haben, sondern dass er uns geliebt und seinen Sohn als Sühneopfer für unsere Sünden zu uns gesandt hat.“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92231" y="5805264"/>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1.Johannes-Brief 4,10</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09047789"/>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smtClean="0">
                <a:solidFill>
                  <a:schemeClr val="bg1"/>
                </a:solidFill>
              </a:rPr>
              <a:t>Leben entsteht!</a:t>
            </a:r>
            <a:endParaRPr lang="de-CH" sz="12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56813"/>
            <a:ext cx="8857903"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„Denn durch Mose wurde uns das Gesetz gegeben, aber durch Jesus Christus sind die Gnade und die Wahrheit zu uns gekommen. Niemand hat Gott je gesehen. Der einzige Sohn hat ihn uns offenbart, er, der selbst Gott ist und an der Seite des Vaters sitzt</a:t>
            </a:r>
            <a:r>
              <a:rPr lang="de-CH" sz="3600" kern="1200" dirty="0" smtClean="0">
                <a:ln>
                  <a:solidFill>
                    <a:srgbClr val="000000"/>
                  </a:solidFill>
                </a:ln>
                <a:ea typeface="+mn-ea"/>
                <a:cs typeface="+mn-cs"/>
              </a:rPr>
              <a:t>.“</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39409" y="4725144"/>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1,17-18</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71179528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16632"/>
            <a:ext cx="8928992"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a:t>
            </a:r>
            <a:r>
              <a:rPr lang="de-CH" sz="3600" kern="1200">
                <a:ln>
                  <a:solidFill>
                    <a:srgbClr val="000000"/>
                  </a:solidFill>
                </a:ln>
                <a:ea typeface="+mn-ea"/>
                <a:cs typeface="+mn-cs"/>
              </a:rPr>
              <a:t>Ihr </a:t>
            </a:r>
            <a:r>
              <a:rPr lang="de-CH" sz="3600" kern="1200" smtClean="0">
                <a:ln>
                  <a:solidFill>
                    <a:srgbClr val="000000"/>
                  </a:solidFill>
                </a:ln>
                <a:ea typeface="+mn-ea"/>
                <a:cs typeface="+mn-cs"/>
              </a:rPr>
              <a:t>wisst ja</a:t>
            </a:r>
            <a:r>
              <a:rPr lang="de-CH" sz="3600" kern="1200" dirty="0">
                <a:ln>
                  <a:solidFill>
                    <a:srgbClr val="000000"/>
                  </a:solidFill>
                </a:ln>
                <a:ea typeface="+mn-ea"/>
                <a:cs typeface="+mn-cs"/>
              </a:rPr>
              <a:t>, woran sich die Gnade von Jesus Christus, unserem Herrn, gezeigt hat: Er, der reich war, wurde arm, damit ihr durch seine Armut reich werdet.“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83768" y="2780928"/>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2.Korinther-Brief 8,9</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16632"/>
            <a:ext cx="8928992" cy="1569660"/>
          </a:xfrm>
          <a:noFill/>
        </p:spPr>
        <p:txBody>
          <a:bodyPr wrap="square" anchor="t">
            <a:spAutoFit/>
          </a:bodyPr>
          <a:lstStyle/>
          <a:p>
            <a:pPr marL="1117600" indent="-1117600" algn="l">
              <a:buFontTx/>
              <a:buAutoNum type="romanUcPeriod"/>
            </a:pPr>
            <a:r>
              <a:rPr lang="de-DE" sz="6000" dirty="0" smtClean="0">
                <a:ln>
                  <a:solidFill>
                    <a:schemeClr val="accent3">
                      <a:lumMod val="10000"/>
                    </a:schemeClr>
                  </a:solidFill>
                </a:ln>
                <a:solidFill>
                  <a:schemeClr val="bg1"/>
                </a:solidFill>
              </a:rPr>
              <a:t>Gott – ein Mensch</a:t>
            </a:r>
            <a:br>
              <a:rPr lang="de-DE" sz="6000" dirty="0" smtClean="0">
                <a:ln>
                  <a:solidFill>
                    <a:schemeClr val="accent3">
                      <a:lumMod val="10000"/>
                    </a:schemeClr>
                  </a:solidFill>
                </a:ln>
                <a:solidFill>
                  <a:schemeClr val="bg1"/>
                </a:solidFill>
              </a:rPr>
            </a:br>
            <a:r>
              <a:rPr lang="de-DE" sz="6000" dirty="0" smtClean="0">
                <a:ln>
                  <a:solidFill>
                    <a:schemeClr val="accent3">
                      <a:lumMod val="10000"/>
                    </a:schemeClr>
                  </a:solidFill>
                </a:ln>
                <a:solidFill>
                  <a:schemeClr val="bg1"/>
                </a:solidFill>
              </a:rPr>
              <a:t>von Fleisch und Blut</a:t>
            </a:r>
            <a:endParaRPr lang="de-CH" sz="6000"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Leben entsteht!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2564"/>
            <a:ext cx="8353847"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„Er, der das Wort ist, wurde ein Mensch von Fleisch und Blut und lebte unter uns.“</a:t>
            </a:r>
          </a:p>
        </p:txBody>
      </p:sp>
      <p:sp>
        <p:nvSpPr>
          <p:cNvPr id="744451" name="Rectangle 3"/>
          <p:cNvSpPr>
            <a:spLocks noChangeArrowheads="1"/>
          </p:cNvSpPr>
          <p:nvPr/>
        </p:nvSpPr>
        <p:spPr bwMode="auto">
          <a:xfrm>
            <a:off x="3139409" y="3140968"/>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1,14</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985466896"/>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pic>
        <p:nvPicPr>
          <p:cNvPr id="1030" name="Picture 6" descr="C:\Users\Birnstiel\AppData\Local\Microsoft\Windows\Temporary Internet Files\Content.IE5\YH9ZOQPS\MC9003233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153529"/>
            <a:ext cx="4464496" cy="451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3786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30" name="Picture 6" descr="C:\Users\Birnstiel\AppData\Local\Microsoft\Windows\Temporary Internet Files\Content.IE5\YH9ZOQPS\MC9003233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153529"/>
            <a:ext cx="4464496" cy="451156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Birnstiel\AppData\Local\Microsoft\Windows\Temporary Internet Files\Content.IE5\JLRSSM5G\MC9004331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6400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25834426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984</Words>
  <Application>Microsoft Office PowerPoint</Application>
  <PresentationFormat>Bildschirmpräsentation (4:3)</PresentationFormat>
  <Paragraphs>86</Paragraphs>
  <Slides>34</Slides>
  <Notes>0</Notes>
  <HiddenSlides>0</HiddenSlides>
  <MMClips>0</MMClips>
  <ScaleCrop>false</ScaleCrop>
  <HeadingPairs>
    <vt:vector size="4" baseType="variant">
      <vt:variant>
        <vt:lpstr>Design</vt:lpstr>
      </vt:variant>
      <vt:variant>
        <vt:i4>2</vt:i4>
      </vt:variant>
      <vt:variant>
        <vt:lpstr>Folientitel</vt:lpstr>
      </vt:variant>
      <vt:variant>
        <vt:i4>34</vt:i4>
      </vt:variant>
    </vt:vector>
  </HeadingPairs>
  <TitlesOfParts>
    <vt:vector size="36" baseType="lpstr">
      <vt:lpstr>01072134</vt:lpstr>
      <vt:lpstr>1_01072134</vt:lpstr>
      <vt:lpstr>Die Greifbarkeit des Lebens</vt:lpstr>
      <vt:lpstr>„Er, der das Wort ist, wurde ein Mensch von Fleisch und Blut und lebte unter uns. Wir sahen seine Herrlichkeit, eine Herrlichkeit voller Gnade und Wahrheit, wie nur er als der einzige Sohn sie besitzt, er, der vom Vater kommt.“</vt:lpstr>
      <vt:lpstr>„Auf ihn wies Johannes die Menschen hin. »Er ist es!«, rief er. »Von ihm habe ich gesagt: Der, der nach mir kommt, ist grösser als ich, denn er war schon vor mir da.« Wir alle haben aus der Fülle seines Reichtums Gnade und immer neu Gnade empfangen.“</vt:lpstr>
      <vt:lpstr>„Denn durch Mose wurde uns das Gesetz gegeben, aber durch Jesus Christus sind die Gnade und die Wahrheit zu uns gekommen. Niemand hat Gott je gesehen. Der einzige Sohn hat ihn uns offenbart, er, der selbst Gott ist und an der Seite des Vaters sitzt.“</vt:lpstr>
      <vt:lpstr>„Ihr wisst ja, woran sich die Gnade von Jesus Christus, unserem Herrn, gezeigt hat: Er, der reich war, wurde arm, damit ihr durch seine Armut reich werdet.“</vt:lpstr>
      <vt:lpstr>Gott – ein Mensch von Fleisch und Blut</vt:lpstr>
      <vt:lpstr>„Er, der das Wort ist, wurde ein Mensch von Fleisch und Blut und lebte unter uns.“</vt:lpstr>
      <vt:lpstr>PowerPoint-Präsentation</vt:lpstr>
      <vt:lpstr>PowerPoint-Präsentation</vt:lpstr>
      <vt:lpstr>PowerPoint-Präsentation</vt:lpstr>
      <vt:lpstr>PowerPoint-Präsentation</vt:lpstr>
      <vt:lpstr>PowerPoint-Präsentation</vt:lpstr>
      <vt:lpstr>„Von allem Anfang an war es da; wir haben es gehört und mit eigenen Augen gesehen, wir haben es angeschaut und mit unseren Händen berührt – das Wort des Lebens.“</vt:lpstr>
      <vt:lpstr>„An Folgendem könnt ihr erkennen, ob jemand sich zu Recht auf Gottes Geist beruft: Wer sich zu Jesus Christus als zu dem bekennt, der ein Mensch von Fleisch und Blut geworden ist, hat den Geist, der von Gott kommt.“</vt:lpstr>
      <vt:lpstr>„Wir sahen seine Herrlichkeit, eine Herrlichkeit voller Gnade und Wahrheit, wie nur er als der einzige Sohn sie besitzt, er, der vom Vater kommt.“</vt:lpstr>
      <vt:lpstr>„Durch das, was Jesus in Kana in Galiläa tat, bewies er zum ersten Mal seine Macht. Er offenbarte mit diesem Wunder seine Herrlichkeit, und seine Jünger glaubten an ihn.“</vt:lpstr>
      <vt:lpstr>„Der, der nach mir kommt, ist grösser als ich, denn er war schon vor mir da.“</vt:lpstr>
      <vt:lpstr>„Vater, gib mir, wenn ich wieder bei dir bin, von neuem die Herrlichkeit, die ich schon vor der Erschaffung der Welt bei dir hatte.“</vt:lpstr>
      <vt:lpstr>„Ja, Herr, ich glaube, dass du der Messias bist, der Sohn Gottes, der in die Welt kommen soll.“</vt:lpstr>
      <vt:lpstr>II.  Jesus – Gott voll Gnade und Wahrheit</vt:lpstr>
      <vt:lpstr>„Denn durch Mose wurde uns das Gesetz gegeben, aber durch Jesus Christus sind die Gnade und die Wahrheit zu uns gekommen.“</vt:lpstr>
      <vt:lpstr>„Das Gesetz des Mose war dazu nicht imstande; es scheiterte am Widerstand der menschlichen Natur.“</vt:lpstr>
      <vt:lpstr>„Deshalb hat Gott als Antwort auf die Sünde seinen eigenen Sohn gesandt. Dieser war der sündigen Menschheit insofern gleich, als er ein Mensch von Fleisch und Blut war, und indem Gott an ihm das Urteil über die Sünde vollzog, vollzog er es an der menschlichen Natur.“</vt:lpstr>
      <vt:lpstr>„Ihr sollt daher wissen, Geschwister, dass es durch Jesus Vergebung der Sünden gibt. Wozu das Gesetz des Mose nie imstande war, das hat Jesus möglich gemacht: Jeder, der an ihn glaubt, wird von aller Schuld freigesprochen.“</vt:lpstr>
      <vt:lpstr>„Wir alle haben aus der Fülle seines Reichtums Gnade und immer neu Gnade empfangen.“</vt:lpstr>
      <vt:lpstr>„Ihr werdet eine tiefe und umfassende Erkenntnis erlangen, ein immer grösseres Verständnis für das Geheimnis Gottes. Christus selbst ist dieses Geheimnis;  in ihm sind alle Schätze der Weisheit und der Erkenntnis verborgen.“</vt:lpstr>
      <vt:lpstr>„Niemand hat Gott je gesehen. Der einzige Sohn hat ihn uns offenbart, er, der selbst Gott ist und an der Seite des Vaters sitzt.“</vt:lpstr>
      <vt:lpstr>„Wenn jemand doch eine Sünde begeht, haben wir einen Anwalt, der beim Vater für uns eintritt: Jesus Christus, den Gerechten. Er, der nie etwas Unrechtes getan hat.“</vt:lpstr>
      <vt:lpstr>„Wir alle haben aus der Fülle seines Reichtums Gnade und immer neu Gnade empfangen.“</vt:lpstr>
      <vt:lpstr>Schlussgedanke </vt:lpstr>
      <vt:lpstr>»So lange bin ich schon bei euch, und du kennst mich immer noch nicht, Philippus?« entgegnete Jesus. »Wer mich gesehen hat, hat den Vater gesehen. Wie kannst du da sagen: ›Zeig uns den Vater‹?«</vt:lpstr>
      <vt:lpstr>„Und Gottes Liebe zu uns ist daran sichtbar geworden, dass Gott seinen einzigen Sohn in die Welt gesandt hat, um uns durch ihn das Leben zu geben.“</vt:lpstr>
      <vt:lpstr>„Das ist das Fundament der Liebe: nicht, dass wir Gott geliebt haben, sondern dass er uns geliebt und seinen Sohn als Sühneopfer für unsere Sünden zu uns gesandt hat.“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Leben entsteht! - Teil 3/4 - Die Greifbarkeit des Lebens - Folien</dc:title>
  <dc:creator>Jürg Birnstiel</dc:creator>
  <cp:lastModifiedBy>Me</cp:lastModifiedBy>
  <cp:revision>943</cp:revision>
  <cp:lastPrinted>1601-01-01T00:00:00Z</cp:lastPrinted>
  <dcterms:created xsi:type="dcterms:W3CDTF">2005-04-13T18:10:29Z</dcterms:created>
  <dcterms:modified xsi:type="dcterms:W3CDTF">2010-12-23T21:32:16Z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