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46"/>
  </p:notesMasterIdLst>
  <p:sldIdLst>
    <p:sldId id="256" r:id="rId3"/>
    <p:sldId id="430" r:id="rId4"/>
    <p:sldId id="975" r:id="rId5"/>
    <p:sldId id="1014" r:id="rId6"/>
    <p:sldId id="1015" r:id="rId7"/>
    <p:sldId id="998" r:id="rId8"/>
    <p:sldId id="999" r:id="rId9"/>
    <p:sldId id="1016" r:id="rId10"/>
    <p:sldId id="1017" r:id="rId11"/>
    <p:sldId id="1020" r:id="rId12"/>
    <p:sldId id="1036" r:id="rId13"/>
    <p:sldId id="1021" r:id="rId14"/>
    <p:sldId id="1022" r:id="rId15"/>
    <p:sldId id="1023" r:id="rId16"/>
    <p:sldId id="1024" r:id="rId17"/>
    <p:sldId id="1025" r:id="rId18"/>
    <p:sldId id="1000" r:id="rId19"/>
    <p:sldId id="961" r:id="rId20"/>
    <p:sldId id="1026" r:id="rId21"/>
    <p:sldId id="1028" r:id="rId22"/>
    <p:sldId id="1027" r:id="rId23"/>
    <p:sldId id="1029" r:id="rId24"/>
    <p:sldId id="1003" r:id="rId25"/>
    <p:sldId id="1030" r:id="rId26"/>
    <p:sldId id="981" r:id="rId27"/>
    <p:sldId id="1031" r:id="rId28"/>
    <p:sldId id="1008" r:id="rId29"/>
    <p:sldId id="1032" r:id="rId30"/>
    <p:sldId id="1001" r:id="rId31"/>
    <p:sldId id="962" r:id="rId32"/>
    <p:sldId id="1002" r:id="rId33"/>
    <p:sldId id="1006" r:id="rId34"/>
    <p:sldId id="1004" r:id="rId35"/>
    <p:sldId id="1033" r:id="rId36"/>
    <p:sldId id="1005" r:id="rId37"/>
    <p:sldId id="1034" r:id="rId38"/>
    <p:sldId id="1009" r:id="rId39"/>
    <p:sldId id="263" r:id="rId40"/>
    <p:sldId id="982" r:id="rId41"/>
    <p:sldId id="959" r:id="rId42"/>
    <p:sldId id="1035" r:id="rId43"/>
    <p:sldId id="1012" r:id="rId44"/>
    <p:sldId id="325" r:id="rId45"/>
  </p:sldIdLst>
  <p:sldSz cx="9144000" cy="6858000" type="screen4x3"/>
  <p:notesSz cx="6858000" cy="9144000"/>
  <p:defaultTextStyle>
    <a:defPPr>
      <a:defRPr lang="de-CH"/>
    </a:defPPr>
    <a:lvl1pPr algn="r" rtl="0" fontAlgn="base">
      <a:spcBef>
        <a:spcPct val="0"/>
      </a:spcBef>
      <a:spcAft>
        <a:spcPct val="0"/>
      </a:spcAft>
      <a:defRPr sz="4800" kern="1200">
        <a:solidFill>
          <a:schemeClr val="tx1"/>
        </a:solidFill>
        <a:latin typeface="Arial" charset="0"/>
        <a:ea typeface="+mn-ea"/>
        <a:cs typeface="+mn-cs"/>
      </a:defRPr>
    </a:lvl1pPr>
    <a:lvl2pPr marL="457200" algn="r" rtl="0" fontAlgn="base">
      <a:spcBef>
        <a:spcPct val="0"/>
      </a:spcBef>
      <a:spcAft>
        <a:spcPct val="0"/>
      </a:spcAft>
      <a:defRPr sz="4800" kern="1200">
        <a:solidFill>
          <a:schemeClr val="tx1"/>
        </a:solidFill>
        <a:latin typeface="Arial" charset="0"/>
        <a:ea typeface="+mn-ea"/>
        <a:cs typeface="+mn-cs"/>
      </a:defRPr>
    </a:lvl2pPr>
    <a:lvl3pPr marL="914400" algn="r" rtl="0" fontAlgn="base">
      <a:spcBef>
        <a:spcPct val="0"/>
      </a:spcBef>
      <a:spcAft>
        <a:spcPct val="0"/>
      </a:spcAft>
      <a:defRPr sz="4800" kern="1200">
        <a:solidFill>
          <a:schemeClr val="tx1"/>
        </a:solidFill>
        <a:latin typeface="Arial" charset="0"/>
        <a:ea typeface="+mn-ea"/>
        <a:cs typeface="+mn-cs"/>
      </a:defRPr>
    </a:lvl3pPr>
    <a:lvl4pPr marL="1371600" algn="r" rtl="0" fontAlgn="base">
      <a:spcBef>
        <a:spcPct val="0"/>
      </a:spcBef>
      <a:spcAft>
        <a:spcPct val="0"/>
      </a:spcAft>
      <a:defRPr sz="4800" kern="1200">
        <a:solidFill>
          <a:schemeClr val="tx1"/>
        </a:solidFill>
        <a:latin typeface="Arial" charset="0"/>
        <a:ea typeface="+mn-ea"/>
        <a:cs typeface="+mn-cs"/>
      </a:defRPr>
    </a:lvl4pPr>
    <a:lvl5pPr marL="1828800" algn="r"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CC0000"/>
    <a:srgbClr val="FFFF00"/>
    <a:srgbClr val="F8F8F8"/>
    <a:srgbClr val="4D4D4D"/>
    <a:srgbClr val="777777"/>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5" autoAdjust="0"/>
    <p:restoredTop sz="94664" autoAdjust="0"/>
  </p:normalViewPr>
  <p:slideViewPr>
    <p:cSldViewPr>
      <p:cViewPr>
        <p:scale>
          <a:sx n="132" d="100"/>
          <a:sy n="132" d="100"/>
        </p:scale>
        <p:origin x="-127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575CD5AD-F30B-40B5-BAEF-8FF0DD4366BE}" type="slidenum">
              <a:rPr lang="de-DE"/>
              <a:pPr/>
              <a:t>‹Nr.›</a:t>
            </a:fld>
            <a:endParaRPr lang="de-DE"/>
          </a:p>
        </p:txBody>
      </p:sp>
    </p:spTree>
    <p:extLst>
      <p:ext uri="{BB962C8B-B14F-4D97-AF65-F5344CB8AC3E}">
        <p14:creationId xmlns:p14="http://schemas.microsoft.com/office/powerpoint/2010/main" val="1530318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0FDEB11A-1518-4414-AFE0-02E85222922A}"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3DD95F2-0201-4ECF-9BD4-47B622943D7B}"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52D1511-21FD-459B-830F-62BA6EECBC64}"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72BB4DC8-2649-404E-BD97-3151D4C1181F}"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579A0CC-8C9E-4FF6-B82E-C50D597B3678}"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EBAC06C-FFFF-41AE-958B-F711C4561691}"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23DCE75-8792-4866-895A-901CC2E34227}"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9D00596C-FB26-4657-AC38-7FA6DC4ADD69}"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B8DDFED0-7278-419E-903D-6D4F2583E7C0}"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201543B-5F52-494B-BD99-133C74346F3D}"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9788CF6-5204-4A34-B0FC-BC862F65B5B6}"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20AF82F-187A-42ED-AF74-871CFDA67B28}"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2014E40-92F4-4ED5-AED8-5C49C7602468}"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914752B-6AF5-4DC5-B79E-5AF1993BF40F}"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F5CFD860-374A-4001-B6E5-1D7FDE60FE5B}"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FB90EFE-151C-46EF-BC39-7D03CF542B94}"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EB7246F8-77DE-4652-A4DC-52329C1199D4}"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E523DAAC-B3B9-40A4-B5D4-43021F0037CE}"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EB1B0045-835A-4718-B9C8-C7C4A46E12AA}"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76E7FE62-59C3-4A91-901D-ED119FB47A81}"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11F72D4-6661-4EF5-9564-92A6886AE413}"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44B6A82-0405-43CF-A777-19348C7182D2}"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F56E4C42-BE8F-4F09-B209-3C8E2E8C240D}"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6C0FF786-24DE-453B-9142-66A74C80C6B6}"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35496" y="44624"/>
            <a:ext cx="8643998" cy="2062103"/>
          </a:xfrm>
          <a:noFill/>
        </p:spPr>
        <p:txBody>
          <a:bodyPr wrap="square" anchor="t">
            <a:spAutoFit/>
          </a:bodyPr>
          <a:lstStyle/>
          <a:p>
            <a:pPr algn="l"/>
            <a:r>
              <a:rPr lang="de-CH" sz="8000" dirty="0" smtClean="0">
                <a:ln>
                  <a:solidFill>
                    <a:schemeClr val="accent3">
                      <a:lumMod val="10000"/>
                    </a:schemeClr>
                  </a:solidFill>
                </a:ln>
                <a:solidFill>
                  <a:schemeClr val="bg1"/>
                </a:solidFill>
              </a:rPr>
              <a:t>Die Kraft</a:t>
            </a:r>
            <a:br>
              <a:rPr lang="de-CH" sz="8000" dirty="0" smtClean="0">
                <a:ln>
                  <a:solidFill>
                    <a:schemeClr val="accent3">
                      <a:lumMod val="10000"/>
                    </a:schemeClr>
                  </a:solidFill>
                </a:ln>
                <a:solidFill>
                  <a:schemeClr val="bg1"/>
                </a:solidFill>
              </a:rPr>
            </a:br>
            <a:r>
              <a:rPr lang="de-CH" sz="8000" dirty="0" smtClean="0">
                <a:ln>
                  <a:solidFill>
                    <a:schemeClr val="accent3">
                      <a:lumMod val="10000"/>
                    </a:schemeClr>
                  </a:solidFill>
                </a:ln>
                <a:solidFill>
                  <a:schemeClr val="bg1"/>
                </a:solidFill>
              </a:rPr>
              <a:t>zum Leben</a:t>
            </a:r>
            <a:endParaRPr lang="de-CH" sz="8000" dirty="0">
              <a:ln>
                <a:solidFill>
                  <a:schemeClr val="accent3">
                    <a:lumMod val="10000"/>
                  </a:schemeClr>
                </a:solidFill>
              </a:ln>
              <a:solidFill>
                <a:schemeClr val="bg1"/>
              </a:solidFill>
            </a:endParaRPr>
          </a:p>
        </p:txBody>
      </p:sp>
      <p:sp>
        <p:nvSpPr>
          <p:cNvPr id="51203" name="Rectangle 3"/>
          <p:cNvSpPr>
            <a:spLocks noGrp="1" noChangeArrowheads="1"/>
          </p:cNvSpPr>
          <p:nvPr>
            <p:ph type="subTitle" idx="1"/>
          </p:nvPr>
        </p:nvSpPr>
        <p:spPr>
          <a:xfrm>
            <a:off x="34770" y="4869160"/>
            <a:ext cx="8929718" cy="1500246"/>
          </a:xfrm>
        </p:spPr>
        <p:txBody>
          <a:bodyPr/>
          <a:lstStyle/>
          <a:p>
            <a:pPr algn="l"/>
            <a:r>
              <a:rPr lang="de-CH" sz="2800" dirty="0">
                <a:ln>
                  <a:solidFill>
                    <a:schemeClr val="accent3">
                      <a:lumMod val="10000"/>
                    </a:schemeClr>
                  </a:solidFill>
                </a:ln>
              </a:rPr>
              <a:t>Reihe:</a:t>
            </a:r>
            <a:br>
              <a:rPr lang="de-CH" sz="2800" dirty="0">
                <a:ln>
                  <a:solidFill>
                    <a:schemeClr val="accent3">
                      <a:lumMod val="10000"/>
                    </a:schemeClr>
                  </a:solidFill>
                </a:ln>
              </a:rPr>
            </a:br>
            <a:r>
              <a:rPr lang="de-CH" sz="2800" dirty="0" smtClean="0">
                <a:ln>
                  <a:solidFill>
                    <a:schemeClr val="accent3">
                      <a:lumMod val="10000"/>
                    </a:schemeClr>
                  </a:solidFill>
                </a:ln>
              </a:rPr>
              <a:t>Leben entsteht!                                                (Teil 4/4)</a:t>
            </a:r>
            <a:endParaRPr lang="de-CH" sz="2800" dirty="0">
              <a:ln>
                <a:solidFill>
                  <a:schemeClr val="accent3">
                    <a:lumMod val="10000"/>
                  </a:schemeClr>
                </a:solidFill>
              </a:ln>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933" y="44624"/>
            <a:ext cx="8065467"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„Ich sende euch den Propheten Elia, bevor der grosse und schreckliche Tag kommt, an dem ich, der Herr, Gericht halte.“</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11760" y="2996952"/>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err="1" smtClean="0">
                <a:ln>
                  <a:solidFill>
                    <a:srgbClr val="000000"/>
                  </a:solidFill>
                </a:ln>
                <a:solidFill>
                  <a:srgbClr val="FFFFFF"/>
                </a:solidFill>
                <a:latin typeface="Arial Rounded MT Bold" pitchFamily="34" charset="0"/>
              </a:rPr>
              <a:t>Maleachi</a:t>
            </a:r>
            <a:r>
              <a:rPr lang="de-CH" sz="3200" dirty="0" smtClean="0">
                <a:ln>
                  <a:solidFill>
                    <a:srgbClr val="000000"/>
                  </a:solidFill>
                </a:ln>
                <a:solidFill>
                  <a:srgbClr val="FFFFFF"/>
                </a:solidFill>
                <a:latin typeface="Arial Rounded MT Bold" pitchFamily="34" charset="0"/>
              </a:rPr>
              <a:t> 3,23</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163359887"/>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116632"/>
            <a:ext cx="8929911" cy="120032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7200" kern="1200" dirty="0">
                <a:ln>
                  <a:solidFill>
                    <a:srgbClr val="000000"/>
                  </a:solidFill>
                </a:ln>
                <a:ea typeface="+mn-ea"/>
                <a:cs typeface="+mn-cs"/>
              </a:rPr>
              <a:t>„Bist du Elia?“</a:t>
            </a:r>
          </a:p>
        </p:txBody>
      </p:sp>
      <p:sp>
        <p:nvSpPr>
          <p:cNvPr id="744451" name="Rectangle 3"/>
          <p:cNvSpPr>
            <a:spLocks noChangeArrowheads="1"/>
          </p:cNvSpPr>
          <p:nvPr/>
        </p:nvSpPr>
        <p:spPr bwMode="auto">
          <a:xfrm>
            <a:off x="3139409" y="1969676"/>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1,21</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340556806"/>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129406"/>
            <a:ext cx="8929911" cy="92333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5400" kern="1200" dirty="0">
                <a:ln>
                  <a:solidFill>
                    <a:srgbClr val="000000"/>
                  </a:solidFill>
                </a:ln>
                <a:ea typeface="+mn-ea"/>
                <a:cs typeface="+mn-cs"/>
              </a:rPr>
              <a:t>„Nein, der bin ich nicht.“</a:t>
            </a:r>
          </a:p>
        </p:txBody>
      </p:sp>
      <p:sp>
        <p:nvSpPr>
          <p:cNvPr id="744451" name="Rectangle 3"/>
          <p:cNvSpPr>
            <a:spLocks noChangeArrowheads="1"/>
          </p:cNvSpPr>
          <p:nvPr/>
        </p:nvSpPr>
        <p:spPr bwMode="auto">
          <a:xfrm>
            <a:off x="3139409" y="1916832"/>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1,21</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4184535666"/>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44624"/>
            <a:ext cx="8929911" cy="193899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6000" kern="1200" dirty="0">
                <a:ln>
                  <a:solidFill>
                    <a:srgbClr val="000000"/>
                  </a:solidFill>
                </a:ln>
                <a:ea typeface="+mn-ea"/>
                <a:cs typeface="+mn-cs"/>
              </a:rPr>
              <a:t>„Bist du der Prophet, der kommen soll?“</a:t>
            </a:r>
          </a:p>
        </p:txBody>
      </p:sp>
      <p:sp>
        <p:nvSpPr>
          <p:cNvPr id="744451" name="Rectangle 3"/>
          <p:cNvSpPr>
            <a:spLocks noChangeArrowheads="1"/>
          </p:cNvSpPr>
          <p:nvPr/>
        </p:nvSpPr>
        <p:spPr bwMode="auto">
          <a:xfrm>
            <a:off x="3139409" y="2276872"/>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1,21</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670795284"/>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7705427"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„Einen Propheten wie mich wird der Herr </a:t>
            </a:r>
            <a:r>
              <a:rPr lang="de-CH" sz="4000" kern="1200" dirty="0" smtClean="0">
                <a:ln>
                  <a:solidFill>
                    <a:srgbClr val="000000"/>
                  </a:solidFill>
                </a:ln>
                <a:ea typeface="+mn-ea"/>
                <a:cs typeface="+mn-cs"/>
              </a:rPr>
              <a:t>aus </a:t>
            </a:r>
            <a:r>
              <a:rPr lang="de-CH" sz="4000" kern="1200" dirty="0">
                <a:ln>
                  <a:solidFill>
                    <a:srgbClr val="000000"/>
                  </a:solidFill>
                </a:ln>
                <a:ea typeface="+mn-ea"/>
                <a:cs typeface="+mn-cs"/>
              </a:rPr>
              <a:t>euren Brüdern, aus eurer Mitte, berufen; auf den sollt ihr hören.“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195736" y="3140968"/>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5.Mose 18,15</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627034055"/>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131148"/>
            <a:ext cx="8929911" cy="156966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9600" kern="1200" dirty="0">
                <a:ln>
                  <a:solidFill>
                    <a:srgbClr val="000000"/>
                  </a:solidFill>
                </a:ln>
                <a:ea typeface="+mn-ea"/>
                <a:cs typeface="+mn-cs"/>
              </a:rPr>
              <a:t>„Nein!“</a:t>
            </a:r>
          </a:p>
        </p:txBody>
      </p:sp>
      <p:sp>
        <p:nvSpPr>
          <p:cNvPr id="744451" name="Rectangle 3"/>
          <p:cNvSpPr>
            <a:spLocks noChangeArrowheads="1"/>
          </p:cNvSpPr>
          <p:nvPr/>
        </p:nvSpPr>
        <p:spPr bwMode="auto">
          <a:xfrm>
            <a:off x="3139409" y="2276872"/>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1,21</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1512753437"/>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44624"/>
            <a:ext cx="8785895" cy="347787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„Wer bist du denn? Wir müssen doch denen, die uns geschickt haben, eine Antwort geben. Was sagst du selbst, wer du bist?“</a:t>
            </a:r>
          </a:p>
        </p:txBody>
      </p:sp>
      <p:sp>
        <p:nvSpPr>
          <p:cNvPr id="744451" name="Rectangle 3"/>
          <p:cNvSpPr>
            <a:spLocks noChangeArrowheads="1"/>
          </p:cNvSpPr>
          <p:nvPr/>
        </p:nvSpPr>
        <p:spPr bwMode="auto">
          <a:xfrm>
            <a:off x="3139409" y="3429000"/>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1,22</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928278784"/>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52169"/>
            <a:ext cx="8857903" cy="2800767"/>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„Ich bin, wie der Prophet Jesaja gesagt hat</a:t>
            </a:r>
            <a:r>
              <a:rPr lang="de-CH" kern="1200" dirty="0" smtClean="0">
                <a:ln>
                  <a:solidFill>
                    <a:srgbClr val="000000"/>
                  </a:solidFill>
                </a:ln>
                <a:ea typeface="+mn-ea"/>
                <a:cs typeface="+mn-cs"/>
              </a:rPr>
              <a:t>, ›</a:t>
            </a:r>
            <a:r>
              <a:rPr lang="de-CH" kern="1200" dirty="0">
                <a:ln>
                  <a:solidFill>
                    <a:srgbClr val="000000"/>
                  </a:solidFill>
                </a:ln>
                <a:ea typeface="+mn-ea"/>
                <a:cs typeface="+mn-cs"/>
              </a:rPr>
              <a:t>eine Stimme, die in der Wüste ruft: Ebnet den Weg für den Herrn!‹“</a:t>
            </a:r>
          </a:p>
        </p:txBody>
      </p:sp>
      <p:sp>
        <p:nvSpPr>
          <p:cNvPr id="744451" name="Rectangle 3"/>
          <p:cNvSpPr>
            <a:spLocks noChangeArrowheads="1"/>
          </p:cNvSpPr>
          <p:nvPr/>
        </p:nvSpPr>
        <p:spPr bwMode="auto">
          <a:xfrm>
            <a:off x="3139409" y="3049796"/>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1,23</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711795283"/>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52169"/>
            <a:ext cx="8353847" cy="2800767"/>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„Wenn du weder der Messias bist noch Elia, noch der verheissene </a:t>
            </a:r>
            <a:r>
              <a:rPr lang="de-CH" kern="1200" dirty="0" smtClean="0">
                <a:ln>
                  <a:solidFill>
                    <a:srgbClr val="000000"/>
                  </a:solidFill>
                </a:ln>
                <a:ea typeface="+mn-ea"/>
                <a:cs typeface="+mn-cs"/>
              </a:rPr>
              <a:t>Prophet,</a:t>
            </a:r>
            <a:br>
              <a:rPr lang="de-CH" kern="1200" dirty="0" smtClean="0">
                <a:ln>
                  <a:solidFill>
                    <a:srgbClr val="000000"/>
                  </a:solidFill>
                </a:ln>
                <a:ea typeface="+mn-ea"/>
                <a:cs typeface="+mn-cs"/>
              </a:rPr>
            </a:br>
            <a:r>
              <a:rPr lang="de-CH" kern="1200" dirty="0" smtClean="0">
                <a:ln>
                  <a:solidFill>
                    <a:srgbClr val="000000"/>
                  </a:solidFill>
                </a:ln>
                <a:ea typeface="+mn-ea"/>
                <a:cs typeface="+mn-cs"/>
              </a:rPr>
              <a:t>warum </a:t>
            </a:r>
            <a:r>
              <a:rPr lang="de-CH" kern="1200" dirty="0">
                <a:ln>
                  <a:solidFill>
                    <a:srgbClr val="000000"/>
                  </a:solidFill>
                </a:ln>
                <a:ea typeface="+mn-ea"/>
                <a:cs typeface="+mn-cs"/>
              </a:rPr>
              <a:t>taufst du dann?“</a:t>
            </a:r>
          </a:p>
        </p:txBody>
      </p:sp>
      <p:sp>
        <p:nvSpPr>
          <p:cNvPr id="744451" name="Rectangle 3"/>
          <p:cNvSpPr>
            <a:spLocks noChangeArrowheads="1"/>
          </p:cNvSpPr>
          <p:nvPr/>
        </p:nvSpPr>
        <p:spPr bwMode="auto">
          <a:xfrm>
            <a:off x="3139409" y="3337828"/>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1,25</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985466896"/>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29406"/>
            <a:ext cx="8353847" cy="92333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5400" kern="1200" dirty="0">
                <a:ln>
                  <a:solidFill>
                    <a:srgbClr val="000000"/>
                  </a:solidFill>
                </a:ln>
                <a:ea typeface="+mn-ea"/>
                <a:cs typeface="+mn-cs"/>
              </a:rPr>
              <a:t>„Ich taufe mit Wasser.“</a:t>
            </a:r>
          </a:p>
        </p:txBody>
      </p:sp>
      <p:sp>
        <p:nvSpPr>
          <p:cNvPr id="744451" name="Rectangle 3"/>
          <p:cNvSpPr>
            <a:spLocks noChangeArrowheads="1"/>
          </p:cNvSpPr>
          <p:nvPr/>
        </p:nvSpPr>
        <p:spPr bwMode="auto">
          <a:xfrm>
            <a:off x="3139409" y="2132856"/>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1,26</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2989220519"/>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116632"/>
            <a:ext cx="8928992" cy="1274195"/>
          </a:xfrm>
          <a:noFill/>
        </p:spPr>
        <p:txBody>
          <a:bodyPr wrap="square" anchor="t">
            <a:spAutoFit/>
          </a:bodyPr>
          <a:lstStyle/>
          <a:p>
            <a:pPr marL="1117600" indent="-1117600" algn="l">
              <a:buFontTx/>
              <a:buAutoNum type="romanUcPeriod"/>
            </a:pPr>
            <a:r>
              <a:rPr lang="de-DE" sz="4800" dirty="0" smtClean="0">
                <a:ln>
                  <a:solidFill>
                    <a:schemeClr val="accent3">
                      <a:lumMod val="10000"/>
                    </a:schemeClr>
                  </a:solidFill>
                </a:ln>
                <a:solidFill>
                  <a:schemeClr val="bg1"/>
                </a:solidFill>
              </a:rPr>
              <a:t>Die Zeichenhandlungen des Johannes</a:t>
            </a:r>
            <a:endParaRPr lang="de-CH" sz="4800" dirty="0">
              <a:ln>
                <a:solidFill>
                  <a:schemeClr val="accent3">
                    <a:lumMod val="10000"/>
                  </a:schemeClr>
                </a:solidFill>
              </a:ln>
              <a:solidFill>
                <a:schemeClr val="bg1"/>
              </a:solidFill>
            </a:endParaRPr>
          </a:p>
        </p:txBody>
      </p:sp>
      <p:sp>
        <p:nvSpPr>
          <p:cNvPr id="238595" name="Rectangle 3"/>
          <p:cNvSpPr>
            <a:spLocks noGrp="1" noChangeArrowheads="1"/>
          </p:cNvSpPr>
          <p:nvPr>
            <p:ph type="subTitle" idx="1"/>
          </p:nvPr>
        </p:nvSpPr>
        <p:spPr>
          <a:xfrm>
            <a:off x="2214546" y="6357958"/>
            <a:ext cx="6769100" cy="338156"/>
          </a:xfrm>
        </p:spPr>
        <p:txBody>
          <a:bodyPr/>
          <a:lstStyle/>
          <a:p>
            <a:pPr algn="r"/>
            <a:r>
              <a:rPr lang="de-CH" sz="1200" dirty="0" smtClean="0">
                <a:solidFill>
                  <a:schemeClr val="bg1"/>
                </a:solidFill>
              </a:rPr>
              <a:t>Leben entsteht!</a:t>
            </a:r>
            <a:endParaRPr lang="de-CH" sz="12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933" y="82367"/>
            <a:ext cx="7273379"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„Ich habe euch mit Wasser getauft, er aber wird euch mit dem Heiligen Geist taufen.“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83768" y="2492896"/>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Markus-Evangelium 1,8</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84231499"/>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62622"/>
            <a:ext cx="8353847"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„Mitten unter euch steht einer, den ihr nicht kennt.  Es ist der, der nach mir kommt. Ich bin nicht einmal würdig, ihm die Riemen seiner Sandalen zu öffnen.“</a:t>
            </a:r>
          </a:p>
        </p:txBody>
      </p:sp>
      <p:sp>
        <p:nvSpPr>
          <p:cNvPr id="744451" name="Rectangle 3"/>
          <p:cNvSpPr>
            <a:spLocks noChangeArrowheads="1"/>
          </p:cNvSpPr>
          <p:nvPr/>
        </p:nvSpPr>
        <p:spPr bwMode="auto">
          <a:xfrm>
            <a:off x="3139409" y="3068960"/>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1,26-27</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96084696"/>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933" y="81206"/>
            <a:ext cx="7345387" cy="212365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„Er kam zu seinem Volk, aber sein Volk wollte nichts von ihm wissen.“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339752" y="2420888"/>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1,11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593242836"/>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497515"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„So ist es doch: Johannes der Täufer ist gekommen, hat gefastet und keinen Wein getrunken, und schon habt ihr gesagt: ›Er ist von einem bösen Geist besessen.‹“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339752" y="3140968"/>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Lukas-Evangelium 7,33</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589427670"/>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9001000"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„Der Menschensohn ist gekommen, isst und trinkt wie jedermann, und da sagt ihr: ›Was für ein Schlemmer und Säufer, dieser Freund der Zolleinnehmer und Sünder!‹“</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339752" y="3140968"/>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Lukas-Evangelium 7,34</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770148787"/>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5496" y="116632"/>
            <a:ext cx="8928992" cy="1421928"/>
          </a:xfrm>
          <a:noFill/>
          <a:ln/>
        </p:spPr>
        <p:txBody>
          <a:bodyPr wrap="square" anchor="t">
            <a:spAutoFit/>
          </a:bodyPr>
          <a:lstStyle/>
          <a:p>
            <a:pPr marL="1117600" indent="-1117600" algn="l"/>
            <a:r>
              <a:rPr lang="de-DE" sz="5400" dirty="0" smtClean="0">
                <a:ln>
                  <a:solidFill>
                    <a:schemeClr val="accent3">
                      <a:lumMod val="10000"/>
                    </a:schemeClr>
                  </a:solidFill>
                </a:ln>
                <a:solidFill>
                  <a:schemeClr val="bg1"/>
                </a:solidFill>
              </a:rPr>
              <a:t>II.   Die Krafthandlungen Gottes</a:t>
            </a:r>
            <a:endParaRPr lang="de-CH" sz="5400" dirty="0">
              <a:ln>
                <a:solidFill>
                  <a:schemeClr val="accent3">
                    <a:lumMod val="10000"/>
                  </a:schemeClr>
                </a:solidFill>
              </a:ln>
              <a:solidFill>
                <a:schemeClr val="bg1"/>
              </a:solidFill>
            </a:endParaRPr>
          </a:p>
        </p:txBody>
      </p:sp>
      <p:sp>
        <p:nvSpPr>
          <p:cNvPr id="4" name="Rectangle 4"/>
          <p:cNvSpPr txBox="1">
            <a:spLocks noChangeArrowheads="1"/>
          </p:cNvSpPr>
          <p:nvPr/>
        </p:nvSpPr>
        <p:spPr bwMode="auto">
          <a:xfrm>
            <a:off x="5500694" y="6357958"/>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Leben entsteht!</a:t>
            </a:r>
          </a:p>
        </p:txBody>
      </p:sp>
    </p:spTree>
    <p:extLst>
      <p:ext uri="{BB962C8B-B14F-4D97-AF65-F5344CB8AC3E}">
        <p14:creationId xmlns:p14="http://schemas.microsoft.com/office/powerpoint/2010/main" val="1907183690"/>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81206"/>
            <a:ext cx="8353847" cy="212365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„Seht, hier ist das Opferlamm Gottes, das die Sünde der ganzen Welt wegnimmt!“</a:t>
            </a:r>
          </a:p>
        </p:txBody>
      </p:sp>
      <p:sp>
        <p:nvSpPr>
          <p:cNvPr id="744451" name="Rectangle 3"/>
          <p:cNvSpPr>
            <a:spLocks noChangeArrowheads="1"/>
          </p:cNvSpPr>
          <p:nvPr/>
        </p:nvSpPr>
        <p:spPr bwMode="auto">
          <a:xfrm>
            <a:off x="3139409" y="2492896"/>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1,29</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2290089713"/>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5" y="107915"/>
            <a:ext cx="8208912" cy="440120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„Wegen unserer Schuld wurde er gequält und wegen unseres Ungehorsams geschlagen. Die Strafe für unsere Schuld traf ihn und wir sind gerettet. Er wurde verwundet und wir sind heil geworden.“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123728" y="4428401"/>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Jesaja 53,5</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356334877"/>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5" y="44624"/>
            <a:ext cx="8352928"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„Wir alle waren wie Schafe, die sich verlaufen haben; jeder ging seinen eigenen Weg. Ihm aber hat der Herr unsere ganze Schuld aufgeladen.“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195736" y="3212976"/>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Jesaja 53,6</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553211883"/>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203848" y="62622"/>
            <a:ext cx="5904656"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„Vor mir steht eine Taufe, mit der ich noch getauft werden muss, und wie schwer ist mir das Herz, bis sie vollzogen ist!“</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339752" y="3284984"/>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Lukas-Evangelium 12,50</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717120683"/>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8000" r="-8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79512" y="95141"/>
            <a:ext cx="8424936" cy="347787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„Johannes wuchs heran und wurde stark im Geist. Er lebte in der Wüste bis zu dem Tag, an dem er öffentlich in Israel auftrat.“</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339752" y="3429000"/>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Lukas-Evangelium 1,80</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467827013"/>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352928" cy="212365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„Seht, hier ist das Opferlamm Gottes, das die Sünde der ganzen Welt wegnimmt!“</a:t>
            </a:r>
          </a:p>
        </p:txBody>
      </p:sp>
      <p:sp>
        <p:nvSpPr>
          <p:cNvPr id="744451" name="Rectangle 3"/>
          <p:cNvSpPr>
            <a:spLocks noChangeArrowheads="1"/>
          </p:cNvSpPr>
          <p:nvPr/>
        </p:nvSpPr>
        <p:spPr bwMode="auto">
          <a:xfrm>
            <a:off x="3059832" y="2420888"/>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1,29</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1928547891"/>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79512" y="629399"/>
            <a:ext cx="8856984"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„Jesus, der ohne jede Sünde war, hat Gott für uns zur Sünde gemacht, damit wir durch die Verbindung mit ihm die Gerechtigkeit bekommen, mit der wir vor Gott bestehen können.“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95894" y="4437112"/>
            <a:ext cx="638388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2.Korinther-Brief 5,21</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4403429"/>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21392"/>
            <a:ext cx="8496944"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„Die Sünde wird ihre Macht nicht mehr über euch ausüben. Denn ihr lebt nicht unter dem Gesetz; euer Leben steht vielmehr unter der Gnade.“</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1979712" y="2852936"/>
            <a:ext cx="638388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Römer-Brief 6,14</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33713523"/>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82367"/>
            <a:ext cx="8928992"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„Der, auf den du den Geist </a:t>
            </a:r>
            <a:r>
              <a:rPr lang="de-CH" sz="4000" kern="1200" dirty="0" smtClean="0">
                <a:ln>
                  <a:solidFill>
                    <a:srgbClr val="000000"/>
                  </a:solidFill>
                </a:ln>
                <a:ea typeface="+mn-ea"/>
                <a:cs typeface="+mn-cs"/>
              </a:rPr>
              <a:t>herab-kommen </a:t>
            </a:r>
            <a:r>
              <a:rPr lang="de-CH" sz="4000" kern="1200" dirty="0">
                <a:ln>
                  <a:solidFill>
                    <a:srgbClr val="000000"/>
                  </a:solidFill>
                </a:ln>
                <a:ea typeface="+mn-ea"/>
                <a:cs typeface="+mn-cs"/>
              </a:rPr>
              <a:t>siehst und auf dem er bleiben wird, der ist es, der mit dem Heiligen Geist tauft.‹“</a:t>
            </a:r>
          </a:p>
        </p:txBody>
      </p:sp>
      <p:sp>
        <p:nvSpPr>
          <p:cNvPr id="744451" name="Rectangle 3"/>
          <p:cNvSpPr>
            <a:spLocks noChangeArrowheads="1"/>
          </p:cNvSpPr>
          <p:nvPr/>
        </p:nvSpPr>
        <p:spPr bwMode="auto">
          <a:xfrm>
            <a:off x="3131840" y="2780928"/>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1,33</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84507627"/>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188640"/>
            <a:ext cx="8928992" cy="707886"/>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„Dieser Mann ist der Sohn Gottes.“</a:t>
            </a:r>
          </a:p>
        </p:txBody>
      </p:sp>
      <p:sp>
        <p:nvSpPr>
          <p:cNvPr id="744451" name="Rectangle 3"/>
          <p:cNvSpPr>
            <a:spLocks noChangeArrowheads="1"/>
          </p:cNvSpPr>
          <p:nvPr/>
        </p:nvSpPr>
        <p:spPr bwMode="auto">
          <a:xfrm>
            <a:off x="3106606" y="1556792"/>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1,34</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505579344"/>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5" y="84688"/>
            <a:ext cx="8928992"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„Mit der Botschaft vom Kreuz ist es nämlich so: In den Augen derer, die verloren gehen, ist sie etwas völlig Unsinniges; für uns aber, die wir gerettet werden, ist sie der Inbegriff von Gottes Kraft.“</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267744" y="3645024"/>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1.Korinther-Brief 1,18</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702146406"/>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66104"/>
            <a:ext cx="8856984" cy="415498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„Weil ihr nun also seine Söhne und Töchter seid, hat Gott den Geist seines Sohnes in eure Herzen gesandt, den Geist, der in uns betet und »Abba, Vater!« ruft.“</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95893" y="4175502"/>
            <a:ext cx="638388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Galater-Brief 4,6</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728668349"/>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5000" r="-5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933" y="49848"/>
            <a:ext cx="8497515" cy="193899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6000" kern="1200" dirty="0">
                <a:ln>
                  <a:solidFill>
                    <a:srgbClr val="000000"/>
                  </a:solidFill>
                </a:ln>
                <a:ea typeface="+mn-ea"/>
                <a:cs typeface="+mn-cs"/>
              </a:rPr>
              <a:t>„Sie sind aus Gott geboren worden.“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339752" y="2348880"/>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1,13</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837790836"/>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431800" y="404813"/>
            <a:ext cx="7092950" cy="1152525"/>
          </a:xfrm>
        </p:spPr>
        <p:txBody>
          <a:bodyPr/>
          <a:lstStyle/>
          <a:p>
            <a:pPr algn="l"/>
            <a:r>
              <a:rPr lang="de-CH" sz="6600" dirty="0">
                <a:ln>
                  <a:solidFill>
                    <a:schemeClr val="accent3">
                      <a:lumMod val="10000"/>
                    </a:schemeClr>
                  </a:solidFill>
                </a:ln>
                <a:solidFill>
                  <a:schemeClr val="bg1"/>
                </a:solidFill>
              </a:rPr>
              <a:t>Schlussgedanke</a:t>
            </a:r>
            <a:r>
              <a:rPr lang="de-DE" sz="6600" dirty="0">
                <a:ln>
                  <a:solidFill>
                    <a:schemeClr val="accent3">
                      <a:lumMod val="10000"/>
                    </a:schemeClr>
                  </a:solidFill>
                </a:ln>
                <a:solidFill>
                  <a:schemeClr val="bg1"/>
                </a:solidFill>
              </a:rPr>
              <a:t> </a:t>
            </a:r>
            <a:endParaRPr lang="de-CH" sz="6600" dirty="0">
              <a:ln>
                <a:solidFill>
                  <a:schemeClr val="accent3">
                    <a:lumMod val="10000"/>
                  </a:schemeClr>
                </a:solidFill>
              </a:ln>
              <a:solidFill>
                <a:schemeClr val="bg1"/>
              </a:solidFill>
            </a:endParaRPr>
          </a:p>
        </p:txBody>
      </p:sp>
      <p:sp>
        <p:nvSpPr>
          <p:cNvPr id="5" name="Rectangle 4"/>
          <p:cNvSpPr>
            <a:spLocks noGrp="1" noChangeArrowheads="1"/>
          </p:cNvSpPr>
          <p:nvPr>
            <p:ph type="subTitle" idx="1"/>
          </p:nvPr>
        </p:nvSpPr>
        <p:spPr>
          <a:xfrm>
            <a:off x="5500694" y="6357958"/>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Leben entsteht!</a:t>
            </a:r>
          </a:p>
        </p:txBody>
      </p:sp>
    </p:spTree>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84688"/>
            <a:ext cx="8928992"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„Wir glauben jetzt nicht mehr nur aufgrund von dem, was du uns erzählt hast«, erklärten sie der Frau. »Wir haben ihn jetzt mit eigenen Ohren gehört und wissen, dass er </a:t>
            </a:r>
            <a:r>
              <a:rPr lang="de-CH" sz="3600" kern="1200" dirty="0" smtClean="0">
                <a:ln>
                  <a:solidFill>
                    <a:srgbClr val="000000"/>
                  </a:solidFill>
                </a:ln>
                <a:ea typeface="+mn-ea"/>
                <a:cs typeface="+mn-cs"/>
              </a:rPr>
              <a:t>wirklich</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der </a:t>
            </a:r>
            <a:r>
              <a:rPr lang="de-CH" sz="3600" kern="1200" dirty="0">
                <a:ln>
                  <a:solidFill>
                    <a:srgbClr val="000000"/>
                  </a:solidFill>
                </a:ln>
                <a:ea typeface="+mn-ea"/>
                <a:cs typeface="+mn-cs"/>
              </a:rPr>
              <a:t>Retter der Welt ist.«“</a:t>
            </a:r>
          </a:p>
        </p:txBody>
      </p:sp>
      <p:sp>
        <p:nvSpPr>
          <p:cNvPr id="744451" name="Rectangle 3"/>
          <p:cNvSpPr>
            <a:spLocks noChangeArrowheads="1"/>
          </p:cNvSpPr>
          <p:nvPr/>
        </p:nvSpPr>
        <p:spPr bwMode="auto">
          <a:xfrm>
            <a:off x="3419872" y="3645024"/>
            <a:ext cx="530376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4,42</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251520" y="6165304"/>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1791159719"/>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8000" r="-8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32333" y="114885"/>
            <a:ext cx="8400107"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„Er durchzog die ganze </a:t>
            </a:r>
            <a:r>
              <a:rPr lang="de-CH" sz="4000" kern="1200" dirty="0" smtClean="0">
                <a:ln>
                  <a:solidFill>
                    <a:srgbClr val="000000"/>
                  </a:solidFill>
                </a:ln>
                <a:ea typeface="+mn-ea"/>
                <a:cs typeface="+mn-cs"/>
              </a:rPr>
              <a:t>Jordan-gegend </a:t>
            </a:r>
            <a:r>
              <a:rPr lang="de-CH" sz="4000" kern="1200" dirty="0">
                <a:ln>
                  <a:solidFill>
                    <a:srgbClr val="000000"/>
                  </a:solidFill>
                </a:ln>
                <a:ea typeface="+mn-ea"/>
                <a:cs typeface="+mn-cs"/>
              </a:rPr>
              <a:t>und rief die Menschen dazu auf, umzukehren und sich taufen zu lassen, um Vergebung der Sünden zu empfangen.“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11760" y="3708321"/>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Lukas-Evangelium 3,3</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087044655"/>
      </p:ext>
    </p:extLst>
  </p:cSld>
  <p:clrMapOvr>
    <a:masterClrMapping/>
  </p:clrMapOvr>
  <p:transition spd="slow">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635896" y="95141"/>
            <a:ext cx="5472608" cy="347787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„Seht, hier ist das Opferlamm Gottes, das die Sünde der ganzen Welt wegnimmt!“</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4380805" y="3717032"/>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1,29</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50000" b="-50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81206"/>
            <a:ext cx="8856984" cy="212365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„Wir alle empfangen aus der Fülle seines Reichtums Gnade und immer neu Gnade.“</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4308797" y="4911551"/>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1,16</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686495415"/>
      </p:ext>
    </p:extLst>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9001000"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„Zu dieser Botschaft bekenne ich mich offen und ohne mich zu schämen, denn das Evangelium ist die Kraft Gottes, die jedem, der glaubt, Rettung bringt. Das gilt zunächst für die Juden, es gilt aber auch für jeden anderen Menschen.“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339752" y="3903439"/>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Römer-Brief 1,16</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094358562"/>
      </p:ext>
    </p:extLst>
  </p:cSld>
  <p:clrMapOvr>
    <a:masterClrMapping/>
  </p:clrMapOvr>
  <p:transition spd="slow">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smtClean="0">
                <a:solidFill>
                  <a:schemeClr val="bg1"/>
                </a:solidFill>
              </a:rPr>
              <a:t>Leben entsteht!</a:t>
            </a:r>
            <a:endParaRPr lang="de-CH" sz="1200" dirty="0" smtClean="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8000" r="-8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24177"/>
            <a:ext cx="8568952" cy="2800767"/>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„Das Volk war voll Erwartung, und alle fragten sich, ob Johannes etwa der Messias sei.“</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339752" y="2852936"/>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Lukas-Evangelium 3,15</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98782415"/>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59140"/>
            <a:ext cx="8929911" cy="156966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800" kern="1200" dirty="0">
                <a:ln>
                  <a:solidFill>
                    <a:srgbClr val="000000"/>
                  </a:solidFill>
                </a:ln>
                <a:ea typeface="+mn-ea"/>
                <a:cs typeface="+mn-cs"/>
              </a:rPr>
              <a:t>„Sie liessen ihn fragen, wer er selbst eigentlich sei.“</a:t>
            </a:r>
          </a:p>
        </p:txBody>
      </p:sp>
      <p:sp>
        <p:nvSpPr>
          <p:cNvPr id="744451" name="Rectangle 3"/>
          <p:cNvSpPr>
            <a:spLocks noChangeArrowheads="1"/>
          </p:cNvSpPr>
          <p:nvPr/>
        </p:nvSpPr>
        <p:spPr bwMode="auto">
          <a:xfrm>
            <a:off x="3139409" y="2060848"/>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1,19</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162618933"/>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188640"/>
            <a:ext cx="8929911" cy="830997"/>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800" kern="1200" dirty="0">
                <a:ln>
                  <a:solidFill>
                    <a:srgbClr val="000000"/>
                  </a:solidFill>
                </a:ln>
                <a:ea typeface="+mn-ea"/>
                <a:cs typeface="+mn-cs"/>
              </a:rPr>
              <a:t>„Ich bin nicht der Messias.“</a:t>
            </a:r>
          </a:p>
        </p:txBody>
      </p:sp>
      <p:sp>
        <p:nvSpPr>
          <p:cNvPr id="744451" name="Rectangle 3"/>
          <p:cNvSpPr>
            <a:spLocks noChangeArrowheads="1"/>
          </p:cNvSpPr>
          <p:nvPr/>
        </p:nvSpPr>
        <p:spPr bwMode="auto">
          <a:xfrm>
            <a:off x="3139409" y="1753652"/>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1,20</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1272597803"/>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116632"/>
            <a:ext cx="8929911" cy="101566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6000" kern="1200" dirty="0">
                <a:ln>
                  <a:solidFill>
                    <a:srgbClr val="000000"/>
                  </a:solidFill>
                </a:ln>
                <a:ea typeface="+mn-ea"/>
                <a:cs typeface="+mn-cs"/>
              </a:rPr>
              <a:t>„Wer bist du dann?“</a:t>
            </a:r>
          </a:p>
        </p:txBody>
      </p:sp>
      <p:sp>
        <p:nvSpPr>
          <p:cNvPr id="744451" name="Rectangle 3"/>
          <p:cNvSpPr>
            <a:spLocks noChangeArrowheads="1"/>
          </p:cNvSpPr>
          <p:nvPr/>
        </p:nvSpPr>
        <p:spPr bwMode="auto">
          <a:xfrm>
            <a:off x="3139409" y="1916832"/>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1,21</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1807728077"/>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116632"/>
            <a:ext cx="8929911" cy="120032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7200" kern="1200" dirty="0">
                <a:ln>
                  <a:solidFill>
                    <a:srgbClr val="000000"/>
                  </a:solidFill>
                </a:ln>
                <a:ea typeface="+mn-ea"/>
                <a:cs typeface="+mn-cs"/>
              </a:rPr>
              <a:t>„Bist du Elia?“</a:t>
            </a:r>
          </a:p>
        </p:txBody>
      </p:sp>
      <p:sp>
        <p:nvSpPr>
          <p:cNvPr id="744451" name="Rectangle 3"/>
          <p:cNvSpPr>
            <a:spLocks noChangeArrowheads="1"/>
          </p:cNvSpPr>
          <p:nvPr/>
        </p:nvSpPr>
        <p:spPr bwMode="auto">
          <a:xfrm>
            <a:off x="3139409" y="1969676"/>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1,21</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4145258729"/>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1037</Words>
  <Application>Microsoft Office PowerPoint</Application>
  <PresentationFormat>Bildschirmpräsentation (4:3)</PresentationFormat>
  <Paragraphs>123</Paragraphs>
  <Slides>43</Slides>
  <Notes>0</Notes>
  <HiddenSlides>0</HiddenSlides>
  <MMClips>0</MMClips>
  <ScaleCrop>false</ScaleCrop>
  <HeadingPairs>
    <vt:vector size="4" baseType="variant">
      <vt:variant>
        <vt:lpstr>Design</vt:lpstr>
      </vt:variant>
      <vt:variant>
        <vt:i4>2</vt:i4>
      </vt:variant>
      <vt:variant>
        <vt:lpstr>Folientitel</vt:lpstr>
      </vt:variant>
      <vt:variant>
        <vt:i4>43</vt:i4>
      </vt:variant>
    </vt:vector>
  </HeadingPairs>
  <TitlesOfParts>
    <vt:vector size="45" baseType="lpstr">
      <vt:lpstr>01072134</vt:lpstr>
      <vt:lpstr>1_01072134</vt:lpstr>
      <vt:lpstr>Die Kraft zum Leben</vt:lpstr>
      <vt:lpstr>Die Zeichenhandlungen des Johannes</vt:lpstr>
      <vt:lpstr>„Johannes wuchs heran und wurde stark im Geist. Er lebte in der Wüste bis zu dem Tag, an dem er öffentlich in Israel auftrat.“</vt:lpstr>
      <vt:lpstr>„Er durchzog die ganze Jordan-gegend und rief die Menschen dazu auf, umzukehren und sich taufen zu lassen, um Vergebung der Sünden zu empfangen.“</vt:lpstr>
      <vt:lpstr>„Das Volk war voll Erwartung, und alle fragten sich, ob Johannes etwa der Messias sei.“</vt:lpstr>
      <vt:lpstr>„Sie liessen ihn fragen, wer er selbst eigentlich sei.“</vt:lpstr>
      <vt:lpstr>„Ich bin nicht der Messias.“</vt:lpstr>
      <vt:lpstr>„Wer bist du dann?“</vt:lpstr>
      <vt:lpstr>„Bist du Elia?“</vt:lpstr>
      <vt:lpstr>„Ich sende euch den Propheten Elia, bevor der grosse und schreckliche Tag kommt, an dem ich, der Herr, Gericht halte.“</vt:lpstr>
      <vt:lpstr>„Bist du Elia?“</vt:lpstr>
      <vt:lpstr>„Nein, der bin ich nicht.“</vt:lpstr>
      <vt:lpstr>„Bist du der Prophet, der kommen soll?“</vt:lpstr>
      <vt:lpstr>„Einen Propheten wie mich wird der Herr aus euren Brüdern, aus eurer Mitte, berufen; auf den sollt ihr hören.“</vt:lpstr>
      <vt:lpstr>„Nein!“</vt:lpstr>
      <vt:lpstr>„Wer bist du denn? Wir müssen doch denen, die uns geschickt haben, eine Antwort geben. Was sagst du selbst, wer du bist?“</vt:lpstr>
      <vt:lpstr>„Ich bin, wie der Prophet Jesaja gesagt hat, ›eine Stimme, die in der Wüste ruft: Ebnet den Weg für den Herrn!‹“</vt:lpstr>
      <vt:lpstr>„Wenn du weder der Messias bist noch Elia, noch der verheissene Prophet, warum taufst du dann?“</vt:lpstr>
      <vt:lpstr>„Ich taufe mit Wasser.“</vt:lpstr>
      <vt:lpstr>„Ich habe euch mit Wasser getauft, er aber wird euch mit dem Heiligen Geist taufen.“</vt:lpstr>
      <vt:lpstr>„Mitten unter euch steht einer, den ihr nicht kennt.  Es ist der, der nach mir kommt. Ich bin nicht einmal würdig, ihm die Riemen seiner Sandalen zu öffnen.“</vt:lpstr>
      <vt:lpstr>„Er kam zu seinem Volk, aber sein Volk wollte nichts von ihm wissen.“</vt:lpstr>
      <vt:lpstr>„So ist es doch: Johannes der Täufer ist gekommen, hat gefastet und keinen Wein getrunken, und schon habt ihr gesagt: ›Er ist von einem bösen Geist besessen.‹“</vt:lpstr>
      <vt:lpstr>„Der Menschensohn ist gekommen, isst und trinkt wie jedermann, und da sagt ihr: ›Was für ein Schlemmer und Säufer, dieser Freund der Zolleinnehmer und Sünder!‹“</vt:lpstr>
      <vt:lpstr>II.   Die Krafthandlungen Gottes</vt:lpstr>
      <vt:lpstr>„Seht, hier ist das Opferlamm Gottes, das die Sünde der ganzen Welt wegnimmt!“</vt:lpstr>
      <vt:lpstr>„Wegen unserer Schuld wurde er gequält und wegen unseres Ungehorsams geschlagen. Die Strafe für unsere Schuld traf ihn und wir sind gerettet. Er wurde verwundet und wir sind heil geworden.“</vt:lpstr>
      <vt:lpstr>„Wir alle waren wie Schafe, die sich verlaufen haben; jeder ging seinen eigenen Weg. Ihm aber hat der Herr unsere ganze Schuld aufgeladen.“</vt:lpstr>
      <vt:lpstr>„Vor mir steht eine Taufe, mit der ich noch getauft werden muss, und wie schwer ist mir das Herz, bis sie vollzogen ist!“</vt:lpstr>
      <vt:lpstr>„Seht, hier ist das Opferlamm Gottes, das die Sünde der ganzen Welt wegnimmt!“</vt:lpstr>
      <vt:lpstr>„Jesus, der ohne jede Sünde war, hat Gott für uns zur Sünde gemacht, damit wir durch die Verbindung mit ihm die Gerechtigkeit bekommen, mit der wir vor Gott bestehen können.“</vt:lpstr>
      <vt:lpstr>„Die Sünde wird ihre Macht nicht mehr über euch ausüben. Denn ihr lebt nicht unter dem Gesetz; euer Leben steht vielmehr unter der Gnade.“</vt:lpstr>
      <vt:lpstr>„Der, auf den du den Geist herab-kommen siehst und auf dem er bleiben wird, der ist es, der mit dem Heiligen Geist tauft.‹“</vt:lpstr>
      <vt:lpstr>„Dieser Mann ist der Sohn Gottes.“</vt:lpstr>
      <vt:lpstr>„Mit der Botschaft vom Kreuz ist es nämlich so: In den Augen derer, die verloren gehen, ist sie etwas völlig Unsinniges; für uns aber, die wir gerettet werden, ist sie der Inbegriff von Gottes Kraft.“</vt:lpstr>
      <vt:lpstr>„Weil ihr nun also seine Söhne und Töchter seid, hat Gott den Geist seines Sohnes in eure Herzen gesandt, den Geist, der in uns betet und »Abba, Vater!« ruft.“</vt:lpstr>
      <vt:lpstr>„Sie sind aus Gott geboren worden.“</vt:lpstr>
      <vt:lpstr>Schlussgedanke </vt:lpstr>
      <vt:lpstr>„Wir glauben jetzt nicht mehr nur aufgrund von dem, was du uns erzählt hast«, erklärten sie der Frau. »Wir haben ihn jetzt mit eigenen Ohren gehört und wissen, dass er wirklich der Retter der Welt ist.«“</vt:lpstr>
      <vt:lpstr>„Seht, hier ist das Opferlamm Gottes, das die Sünde der ganzen Welt wegnimmt!“</vt:lpstr>
      <vt:lpstr>„Wir alle empfangen aus der Fülle seines Reichtums Gnade und immer neu Gnade.“</vt:lpstr>
      <vt:lpstr>„Zu dieser Botschaft bekenne ich mich offen und ohne mich zu schämen, denn das Evangelium ist die Kraft Gottes, die jedem, der glaubt, Rettung bringt. Das gilt zunächst für die Juden, es gilt aber auch für jeden anderen Menschen.“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Leben entsteht! - Teil 4/4 - Die Kraft zum Leben - Folien</dc:title>
  <dc:creator>Jürg Birnstiel</dc:creator>
  <cp:lastModifiedBy>Me</cp:lastModifiedBy>
  <cp:revision>971</cp:revision>
  <cp:lastPrinted>1601-01-01T00:00:00Z</cp:lastPrinted>
  <dcterms:created xsi:type="dcterms:W3CDTF">2005-04-13T18:10:29Z</dcterms:created>
  <dcterms:modified xsi:type="dcterms:W3CDTF">2010-12-23T21:42:57Z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