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1257" r:id="rId2"/>
    <p:sldId id="1258" r:id="rId3"/>
    <p:sldId id="1259" r:id="rId4"/>
    <p:sldId id="1260" r:id="rId5"/>
    <p:sldId id="1261" r:id="rId6"/>
    <p:sldId id="1262" r:id="rId7"/>
    <p:sldId id="1263" r:id="rId8"/>
    <p:sldId id="1110" r:id="rId9"/>
    <p:sldId id="1201" r:id="rId10"/>
    <p:sldId id="1238" r:id="rId11"/>
    <p:sldId id="1237" r:id="rId12"/>
    <p:sldId id="1239" r:id="rId13"/>
    <p:sldId id="1240" r:id="rId14"/>
    <p:sldId id="1241" r:id="rId15"/>
    <p:sldId id="1242" r:id="rId16"/>
    <p:sldId id="1243" r:id="rId17"/>
    <p:sldId id="1244" r:id="rId18"/>
    <p:sldId id="1106" r:id="rId19"/>
    <p:sldId id="1246" r:id="rId20"/>
    <p:sldId id="1247" r:id="rId21"/>
    <p:sldId id="1248" r:id="rId22"/>
    <p:sldId id="1249" r:id="rId23"/>
    <p:sldId id="1250" r:id="rId24"/>
    <p:sldId id="1251" r:id="rId25"/>
    <p:sldId id="1245" r:id="rId26"/>
    <p:sldId id="1252" r:id="rId27"/>
    <p:sldId id="1254" r:id="rId28"/>
    <p:sldId id="1107" r:id="rId29"/>
    <p:sldId id="1256" r:id="rId30"/>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60091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7453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377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03165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59005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8271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26745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6733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56636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78208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592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40682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92841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91705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573804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35832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5448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52541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9175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07669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07260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79416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19104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8909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50912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2,1-2</a:t>
            </a:r>
            <a:endParaRPr lang="de-DE" altLang="de-DE" sz="1200" dirty="0">
              <a:effectLst/>
            </a:endParaRPr>
          </a:p>
        </p:txBody>
      </p:sp>
      <p:sp>
        <p:nvSpPr>
          <p:cNvPr id="7" name="Rectangle 2"/>
          <p:cNvSpPr>
            <a:spLocks noGrp="1" noChangeArrowheads="1"/>
          </p:cNvSpPr>
          <p:nvPr>
            <p:ph type="ctrTitle"/>
          </p:nvPr>
        </p:nvSpPr>
        <p:spPr>
          <a:xfrm>
            <a:off x="8400256" y="138112"/>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Als das Pfingstfest kam. Auch an diesem Tag waren alle, die zu Jesus hielten, wieder am selben Ort versammelt. Plötzlich setzte vom Himmel her ein Rauschen ein wie von einem gewaltigen Sturm; das ganze Haus, in dem sie sich befanden, war von diesem Brausen erfüllt.</a:t>
            </a:r>
          </a:p>
        </p:txBody>
      </p:sp>
    </p:spTree>
    <p:extLst>
      <p:ext uri="{BB962C8B-B14F-4D97-AF65-F5344CB8AC3E}">
        <p14:creationId xmlns:p14="http://schemas.microsoft.com/office/powerpoint/2010/main" val="229367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208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2. Timotheus-Brief 1,7</a:t>
            </a:r>
            <a:endParaRPr lang="de-DE" altLang="de-DE" sz="1200" dirty="0">
              <a:effectLst/>
            </a:endParaRPr>
          </a:p>
        </p:txBody>
      </p:sp>
      <p:sp>
        <p:nvSpPr>
          <p:cNvPr id="7" name="Rectangle 2"/>
          <p:cNvSpPr>
            <a:spLocks noGrp="1" noChangeArrowheads="1"/>
          </p:cNvSpPr>
          <p:nvPr>
            <p:ph type="ctrTitle"/>
          </p:nvPr>
        </p:nvSpPr>
        <p:spPr>
          <a:xfrm>
            <a:off x="8400256"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„Gott hat uns nicht einen Geist der Ängstlichkeit gegeben, sondern den Geist der Kraft, der Liebe und der Besonnenheit.“</a:t>
            </a:r>
          </a:p>
        </p:txBody>
      </p:sp>
    </p:spTree>
    <p:extLst>
      <p:ext uri="{BB962C8B-B14F-4D97-AF65-F5344CB8AC3E}">
        <p14:creationId xmlns:p14="http://schemas.microsoft.com/office/powerpoint/2010/main" val="3033562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112224" y="286777"/>
            <a:ext cx="3935760" cy="2062103"/>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Der Heilige Geist möchte uns zu anderen Menschen schicken</a:t>
            </a:r>
          </a:p>
        </p:txBody>
      </p:sp>
    </p:spTree>
    <p:extLst>
      <p:ext uri="{BB962C8B-B14F-4D97-AF65-F5344CB8AC3E}">
        <p14:creationId xmlns:p14="http://schemas.microsoft.com/office/powerpoint/2010/main" val="117298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7971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1,8</a:t>
            </a:r>
            <a:endParaRPr lang="de-DE" altLang="de-DE" sz="1200" dirty="0">
              <a:effectLst/>
            </a:endParaRPr>
          </a:p>
        </p:txBody>
      </p:sp>
      <p:sp>
        <p:nvSpPr>
          <p:cNvPr id="7" name="Rectangle 2"/>
          <p:cNvSpPr>
            <a:spLocks noGrp="1" noChangeArrowheads="1"/>
          </p:cNvSpPr>
          <p:nvPr>
            <p:ph type="ctrTitle"/>
          </p:nvPr>
        </p:nvSpPr>
        <p:spPr>
          <a:xfrm>
            <a:off x="8400256" y="116632"/>
            <a:ext cx="3672408"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der Heilige Geist auf euch herabkommt, werdet ihr mit seiner Kraft ausgerüstet werden, und das wird euch dazu befähigen, meine Zeugen zu sein - in Jerusalem, in ganz Judäa und Samarien und überall sonst auf der Welt, selbst in den entferntesten Gegenden der Erde.“</a:t>
            </a:r>
          </a:p>
        </p:txBody>
      </p:sp>
    </p:spTree>
    <p:extLst>
      <p:ext uri="{BB962C8B-B14F-4D97-AF65-F5344CB8AC3E}">
        <p14:creationId xmlns:p14="http://schemas.microsoft.com/office/powerpoint/2010/main" val="3078501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0689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3,16</a:t>
            </a:r>
            <a:endParaRPr lang="de-DE" altLang="de-DE" sz="1200" dirty="0">
              <a:effectLst/>
            </a:endParaRPr>
          </a:p>
        </p:txBody>
      </p:sp>
      <p:sp>
        <p:nvSpPr>
          <p:cNvPr id="7" name="Rectangle 2"/>
          <p:cNvSpPr>
            <a:spLocks noGrp="1" noChangeArrowheads="1"/>
          </p:cNvSpPr>
          <p:nvPr>
            <p:ph type="ctrTitle"/>
          </p:nvPr>
        </p:nvSpPr>
        <p:spPr>
          <a:xfrm>
            <a:off x="8400256" y="18864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„Gott hat der Welt seine Liebe dadurch gezeigt, dass er seinen einzigen Sohn für sie hergab, damit jeder, der an ihn glaubt, das ewige Leben hat und nicht verloren geht.“</a:t>
            </a:r>
          </a:p>
        </p:txBody>
      </p:sp>
    </p:spTree>
    <p:extLst>
      <p:ext uri="{BB962C8B-B14F-4D97-AF65-F5344CB8AC3E}">
        <p14:creationId xmlns:p14="http://schemas.microsoft.com/office/powerpoint/2010/main" val="1730228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8092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28,19</a:t>
            </a:r>
            <a:endParaRPr lang="de-DE" altLang="de-DE" sz="1200" dirty="0">
              <a:effectLst/>
            </a:endParaRPr>
          </a:p>
        </p:txBody>
      </p:sp>
      <p:sp>
        <p:nvSpPr>
          <p:cNvPr id="7" name="Rectangle 2"/>
          <p:cNvSpPr>
            <a:spLocks noGrp="1" noChangeArrowheads="1"/>
          </p:cNvSpPr>
          <p:nvPr>
            <p:ph type="ctrTitle"/>
          </p:nvPr>
        </p:nvSpPr>
        <p:spPr>
          <a:xfrm>
            <a:off x="84002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„Geht zu allen Völkern und macht die Menschen zu meinen Jüngern; tauft sie auf den Namen des Vaters, des Sohnes und des Heiligen Geistes.“</a:t>
            </a:r>
          </a:p>
        </p:txBody>
      </p:sp>
    </p:spTree>
    <p:extLst>
      <p:ext uri="{BB962C8B-B14F-4D97-AF65-F5344CB8AC3E}">
        <p14:creationId xmlns:p14="http://schemas.microsoft.com/office/powerpoint/2010/main" val="2860242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7008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28,20</a:t>
            </a:r>
            <a:endParaRPr lang="de-DE" altLang="de-DE" sz="1200" dirty="0">
              <a:effectLst/>
            </a:endParaRPr>
          </a:p>
        </p:txBody>
      </p:sp>
      <p:sp>
        <p:nvSpPr>
          <p:cNvPr id="7" name="Rectangle 2"/>
          <p:cNvSpPr>
            <a:spLocks noGrp="1" noChangeArrowheads="1"/>
          </p:cNvSpPr>
          <p:nvPr>
            <p:ph type="ctrTitle"/>
          </p:nvPr>
        </p:nvSpPr>
        <p:spPr>
          <a:xfrm>
            <a:off x="8400256" y="212447"/>
            <a:ext cx="3672408"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„Lehrt die Menschen, alles zu befolgen, was ich euch geboten habe.“</a:t>
            </a:r>
          </a:p>
        </p:txBody>
      </p:sp>
    </p:spTree>
    <p:extLst>
      <p:ext uri="{BB962C8B-B14F-4D97-AF65-F5344CB8AC3E}">
        <p14:creationId xmlns:p14="http://schemas.microsoft.com/office/powerpoint/2010/main" val="2454437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77281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28,20</a:t>
            </a:r>
            <a:endParaRPr lang="de-DE" altLang="de-DE" sz="1200" dirty="0">
              <a:effectLst/>
            </a:endParaRPr>
          </a:p>
        </p:txBody>
      </p:sp>
      <p:sp>
        <p:nvSpPr>
          <p:cNvPr id="7" name="Rectangle 2"/>
          <p:cNvSpPr>
            <a:spLocks noGrp="1" noChangeArrowheads="1"/>
          </p:cNvSpPr>
          <p:nvPr>
            <p:ph type="ctrTitle"/>
          </p:nvPr>
        </p:nvSpPr>
        <p:spPr>
          <a:xfrm>
            <a:off x="8400256" y="188640"/>
            <a:ext cx="3672408"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bin jeden Tag bei euch, bis zum Ende der Welt.“</a:t>
            </a:r>
          </a:p>
        </p:txBody>
      </p:sp>
    </p:spTree>
    <p:extLst>
      <p:ext uri="{BB962C8B-B14F-4D97-AF65-F5344CB8AC3E}">
        <p14:creationId xmlns:p14="http://schemas.microsoft.com/office/powerpoint/2010/main" val="3039637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57301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13,2</a:t>
            </a:r>
            <a:endParaRPr lang="de-DE" altLang="de-DE" sz="1200" dirty="0">
              <a:effectLst/>
            </a:endParaRPr>
          </a:p>
        </p:txBody>
      </p:sp>
      <p:sp>
        <p:nvSpPr>
          <p:cNvPr id="7" name="Rectangle 2"/>
          <p:cNvSpPr>
            <a:spLocks noGrp="1" noChangeArrowheads="1"/>
          </p:cNvSpPr>
          <p:nvPr>
            <p:ph type="ctrTitle"/>
          </p:nvPr>
        </p:nvSpPr>
        <p:spPr>
          <a:xfrm>
            <a:off x="8400256" y="188640"/>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Eines Tages, während die Gemeinde dem Herrn mit Gebet und Fasten diente, sagte der Heilige Geist: „Stellt mir Barnabas und Saulus für die Aufgabe frei, zu der ich sie berufen habe!“</a:t>
            </a:r>
          </a:p>
        </p:txBody>
      </p:sp>
    </p:spTree>
    <p:extLst>
      <p:ext uri="{BB962C8B-B14F-4D97-AF65-F5344CB8AC3E}">
        <p14:creationId xmlns:p14="http://schemas.microsoft.com/office/powerpoint/2010/main" val="1363436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214769"/>
            <a:ext cx="4223792" cy="2062103"/>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Der Heilige Geist möchte uns für die Gemeinschaft nützlich machen</a:t>
            </a:r>
          </a:p>
        </p:txBody>
      </p:sp>
    </p:spTree>
    <p:extLst>
      <p:ext uri="{BB962C8B-B14F-4D97-AF65-F5344CB8AC3E}">
        <p14:creationId xmlns:p14="http://schemas.microsoft.com/office/powerpoint/2010/main" val="4127797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93305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12,13</a:t>
            </a:r>
            <a:endParaRPr lang="de-DE" altLang="de-DE" sz="1200" dirty="0">
              <a:effectLst/>
            </a:endParaRPr>
          </a:p>
        </p:txBody>
      </p:sp>
      <p:sp>
        <p:nvSpPr>
          <p:cNvPr id="7" name="Rectangle 2"/>
          <p:cNvSpPr>
            <a:spLocks noGrp="1" noChangeArrowheads="1"/>
          </p:cNvSpPr>
          <p:nvPr>
            <p:ph type="ctrTitle"/>
          </p:nvPr>
        </p:nvSpPr>
        <p:spPr>
          <a:xfrm>
            <a:off x="8400256" y="188640"/>
            <a:ext cx="3672408"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alle - ob Juden oder Nichtjuden, Sklaven oder Freie - sind mit demselben Geist getauft worden und haben von derselben Quelle, dem Geist Gottes, zu trinken bekommen, und dadurch sind wir alle zu einem Leib geworden.“</a:t>
            </a:r>
          </a:p>
        </p:txBody>
      </p:sp>
    </p:spTree>
    <p:extLst>
      <p:ext uri="{BB962C8B-B14F-4D97-AF65-F5344CB8AC3E}">
        <p14:creationId xmlns:p14="http://schemas.microsoft.com/office/powerpoint/2010/main" val="230402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65313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2,3-4</a:t>
            </a:r>
            <a:endParaRPr lang="de-DE" altLang="de-DE" sz="1200" dirty="0">
              <a:effectLst/>
            </a:endParaRPr>
          </a:p>
        </p:txBody>
      </p:sp>
      <p:sp>
        <p:nvSpPr>
          <p:cNvPr id="7" name="Rectangle 2"/>
          <p:cNvSpPr>
            <a:spLocks noGrp="1" noChangeArrowheads="1"/>
          </p:cNvSpPr>
          <p:nvPr>
            <p:ph type="ctrTitle"/>
          </p:nvPr>
        </p:nvSpPr>
        <p:spPr>
          <a:xfrm>
            <a:off x="8400256" y="210120"/>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Gleichzeitig sahen sie so etwas wie Flammenzungen, die sich verteilten und sich auf jeden Einzelnen von ihnen </a:t>
            </a:r>
            <a:r>
              <a:rPr lang="de-DE" altLang="de-DE" sz="2400" dirty="0" err="1">
                <a:solidFill>
                  <a:schemeClr val="tx1"/>
                </a:solidFill>
                <a:effectLst/>
                <a:latin typeface="Source Sans Pro" panose="020B0503030403020204" pitchFamily="34" charset="0"/>
                <a:ea typeface="Source Sans Pro" panose="020B0503030403020204" pitchFamily="34" charset="0"/>
              </a:rPr>
              <a:t>niederliessen</a:t>
            </a:r>
            <a:r>
              <a:rPr lang="de-DE" altLang="de-DE" sz="2400" dirty="0">
                <a:solidFill>
                  <a:schemeClr val="tx1"/>
                </a:solidFill>
                <a:effectLst/>
                <a:latin typeface="Source Sans Pro" panose="020B0503030403020204" pitchFamily="34" charset="0"/>
                <a:ea typeface="Source Sans Pro" panose="020B0503030403020204" pitchFamily="34" charset="0"/>
              </a:rPr>
              <a:t>. Alle wurden mit dem Heiligen Geist erfüllt, und sie begannen, in fremden Sprachen zu reden; jeder sprach so, wie der Geist es ihm eingab.</a:t>
            </a:r>
          </a:p>
        </p:txBody>
      </p:sp>
    </p:spTree>
    <p:extLst>
      <p:ext uri="{BB962C8B-B14F-4D97-AF65-F5344CB8AC3E}">
        <p14:creationId xmlns:p14="http://schemas.microsoft.com/office/powerpoint/2010/main" val="3201361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84482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Kolosser-Brief 1,18</a:t>
            </a:r>
            <a:endParaRPr lang="de-DE" altLang="de-DE" sz="1200" dirty="0">
              <a:effectLst/>
            </a:endParaRPr>
          </a:p>
        </p:txBody>
      </p:sp>
      <p:sp>
        <p:nvSpPr>
          <p:cNvPr id="7" name="Rectangle 2"/>
          <p:cNvSpPr>
            <a:spLocks noGrp="1" noChangeArrowheads="1"/>
          </p:cNvSpPr>
          <p:nvPr>
            <p:ph type="ctrTitle"/>
          </p:nvPr>
        </p:nvSpPr>
        <p:spPr>
          <a:xfrm>
            <a:off x="8400256" y="260648"/>
            <a:ext cx="3672408"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„Jesus ist das Haupt der Gemeinde, das Haupt seines Leibes.“</a:t>
            </a:r>
          </a:p>
        </p:txBody>
      </p:sp>
    </p:spTree>
    <p:extLst>
      <p:ext uri="{BB962C8B-B14F-4D97-AF65-F5344CB8AC3E}">
        <p14:creationId xmlns:p14="http://schemas.microsoft.com/office/powerpoint/2010/main" val="2198521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81629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12,4-5</a:t>
            </a:r>
            <a:endParaRPr lang="de-DE" altLang="de-DE" sz="1200" dirty="0">
              <a:effectLst/>
            </a:endParaRPr>
          </a:p>
        </p:txBody>
      </p:sp>
      <p:sp>
        <p:nvSpPr>
          <p:cNvPr id="7" name="Rectangle 2"/>
          <p:cNvSpPr>
            <a:spLocks noGrp="1" noChangeArrowheads="1"/>
          </p:cNvSpPr>
          <p:nvPr>
            <p:ph type="ctrTitle"/>
          </p:nvPr>
        </p:nvSpPr>
        <p:spPr>
          <a:xfrm>
            <a:off x="8400256" y="128820"/>
            <a:ext cx="3672408" cy="526297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„Denkt an den menschlichen Leib:</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Er bildet ein lebendiges Ganzes und hat doch viele Teile, und jeder Teil hat seine besondere Funktion. So ist es auch mit uns: Als Menschen, die zu Christus gehören, bilden wir alle ein unteilbares Ganzes; aber als Einzelne stehen wir zueinander wie Teile mit ihrer besonderen Funktion.“</a:t>
            </a:r>
          </a:p>
        </p:txBody>
      </p:sp>
    </p:spTree>
    <p:extLst>
      <p:ext uri="{BB962C8B-B14F-4D97-AF65-F5344CB8AC3E}">
        <p14:creationId xmlns:p14="http://schemas.microsoft.com/office/powerpoint/2010/main" val="869887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208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Petrus-Brief 4,10</a:t>
            </a:r>
            <a:endParaRPr lang="de-DE" altLang="de-DE" sz="1200" dirty="0">
              <a:effectLst/>
            </a:endParaRPr>
          </a:p>
        </p:txBody>
      </p:sp>
      <p:sp>
        <p:nvSpPr>
          <p:cNvPr id="7" name="Rectangle 2"/>
          <p:cNvSpPr>
            <a:spLocks noGrp="1" noChangeArrowheads="1"/>
          </p:cNvSpPr>
          <p:nvPr>
            <p:ph type="ctrTitle"/>
          </p:nvPr>
        </p:nvSpPr>
        <p:spPr>
          <a:xfrm>
            <a:off x="8400256"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„Dient einander mit den Fähigkeiten, die Gott euch geschenkt hat – jeder und jede mit der eigenen, besonderen Gabe!“</a:t>
            </a:r>
          </a:p>
        </p:txBody>
      </p:sp>
    </p:spTree>
    <p:extLst>
      <p:ext uri="{BB962C8B-B14F-4D97-AF65-F5344CB8AC3E}">
        <p14:creationId xmlns:p14="http://schemas.microsoft.com/office/powerpoint/2010/main" val="1461211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56490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12,7</a:t>
            </a:r>
            <a:endParaRPr lang="de-DE" altLang="de-DE" sz="1200" dirty="0">
              <a:effectLst/>
            </a:endParaRPr>
          </a:p>
        </p:txBody>
      </p:sp>
      <p:sp>
        <p:nvSpPr>
          <p:cNvPr id="7" name="Rectangle 2"/>
          <p:cNvSpPr>
            <a:spLocks noGrp="1" noChangeArrowheads="1"/>
          </p:cNvSpPr>
          <p:nvPr>
            <p:ph type="ctrTitle"/>
          </p:nvPr>
        </p:nvSpPr>
        <p:spPr>
          <a:xfrm>
            <a:off x="8400256" y="260648"/>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„Bei jedem zeigt sich das Wirken des Geistes auf eine andere Weise, aber immer geht es um den Nutzen der ganzen Gemeinde.“</a:t>
            </a:r>
          </a:p>
        </p:txBody>
      </p:sp>
    </p:spTree>
    <p:extLst>
      <p:ext uri="{BB962C8B-B14F-4D97-AF65-F5344CB8AC3E}">
        <p14:creationId xmlns:p14="http://schemas.microsoft.com/office/powerpoint/2010/main" val="3049518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8092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2. Petrus-Brief 1,7</a:t>
            </a:r>
            <a:endParaRPr lang="de-DE" altLang="de-DE" sz="1200" dirty="0">
              <a:effectLst/>
            </a:endParaRPr>
          </a:p>
        </p:txBody>
      </p:sp>
      <p:sp>
        <p:nvSpPr>
          <p:cNvPr id="7" name="Rectangle 2"/>
          <p:cNvSpPr>
            <a:spLocks noGrp="1" noChangeArrowheads="1"/>
          </p:cNvSpPr>
          <p:nvPr>
            <p:ph type="ctrTitle"/>
          </p:nvPr>
        </p:nvSpPr>
        <p:spPr>
          <a:xfrm>
            <a:off x="84002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„Aus der Frömmigkeit wächst Liebe zu den Glaubensgeschwistern, aus der Liebe zu den Glaubensgeschwistern Liebe zu allen Menschen.“</a:t>
            </a:r>
          </a:p>
        </p:txBody>
      </p:sp>
    </p:spTree>
    <p:extLst>
      <p:ext uri="{BB962C8B-B14F-4D97-AF65-F5344CB8AC3E}">
        <p14:creationId xmlns:p14="http://schemas.microsoft.com/office/powerpoint/2010/main" val="2712787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214769"/>
            <a:ext cx="4223792" cy="2062103"/>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Ich bestimme selbst, wie stark der Heilige Geist mich beeinflussen kann</a:t>
            </a:r>
          </a:p>
        </p:txBody>
      </p:sp>
    </p:spTree>
    <p:extLst>
      <p:ext uri="{BB962C8B-B14F-4D97-AF65-F5344CB8AC3E}">
        <p14:creationId xmlns:p14="http://schemas.microsoft.com/office/powerpoint/2010/main" val="2745324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9289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14,32</a:t>
            </a:r>
            <a:endParaRPr lang="de-DE" altLang="de-DE" sz="1200" dirty="0">
              <a:effectLst/>
            </a:endParaRPr>
          </a:p>
        </p:txBody>
      </p:sp>
      <p:sp>
        <p:nvSpPr>
          <p:cNvPr id="7" name="Rectangle 2"/>
          <p:cNvSpPr>
            <a:spLocks noGrp="1" noChangeArrowheads="1"/>
          </p:cNvSpPr>
          <p:nvPr>
            <p:ph type="ctrTitle"/>
          </p:nvPr>
        </p:nvSpPr>
        <p:spPr>
          <a:xfrm>
            <a:off x="8400256" y="260648"/>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„Propheten stehen nicht unter dem Zwang, reden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zu müssen, wenn sie eine prophetische Botschaft empfangen.“</a:t>
            </a:r>
          </a:p>
        </p:txBody>
      </p:sp>
    </p:spTree>
    <p:extLst>
      <p:ext uri="{BB962C8B-B14F-4D97-AF65-F5344CB8AC3E}">
        <p14:creationId xmlns:p14="http://schemas.microsoft.com/office/powerpoint/2010/main" val="3371956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8691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Galater-Brief 5,17</a:t>
            </a:r>
            <a:endParaRPr lang="de-DE" altLang="de-DE" sz="1200" dirty="0">
              <a:effectLst/>
            </a:endParaRPr>
          </a:p>
        </p:txBody>
      </p:sp>
      <p:sp>
        <p:nvSpPr>
          <p:cNvPr id="7" name="Rectangle 2"/>
          <p:cNvSpPr>
            <a:spLocks noGrp="1" noChangeArrowheads="1"/>
          </p:cNvSpPr>
          <p:nvPr>
            <p:ph type="ctrTitle"/>
          </p:nvPr>
        </p:nvSpPr>
        <p:spPr>
          <a:xfrm>
            <a:off x="8400256" y="116632"/>
            <a:ext cx="3672408"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„Denn die menschliche Natur richtet sich mit ihrem Begehren gegen den Geist Gottes, und der Geist Gottes richtet sich mit seinem Begehren gegen die menschliche Natur. Die beiden liegen im Streit miteinander, und jede Seite will verhindern, dass ihr das tut, wozu die andere Seite euch drängt.“</a:t>
            </a:r>
          </a:p>
        </p:txBody>
      </p:sp>
    </p:spTree>
    <p:extLst>
      <p:ext uri="{BB962C8B-B14F-4D97-AF65-F5344CB8AC3E}">
        <p14:creationId xmlns:p14="http://schemas.microsoft.com/office/powerpoint/2010/main" val="32463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35991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12,11</a:t>
            </a:r>
            <a:endParaRPr lang="de-DE" altLang="de-DE" sz="1200" dirty="0">
              <a:effectLst/>
            </a:endParaRPr>
          </a:p>
        </p:txBody>
      </p:sp>
      <p:sp>
        <p:nvSpPr>
          <p:cNvPr id="7" name="Rectangle 2"/>
          <p:cNvSpPr>
            <a:spLocks noGrp="1" noChangeArrowheads="1"/>
          </p:cNvSpPr>
          <p:nvPr>
            <p:ph type="ctrTitle"/>
          </p:nvPr>
        </p:nvSpPr>
        <p:spPr>
          <a:xfrm>
            <a:off x="8400256" y="116632"/>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„Lasst in eurem Eifer nicht nach, sondern lasst das Feuer des Heiligen Geistes in euch immer stärker werden. Dient dem Herrn.“</a:t>
            </a:r>
          </a:p>
        </p:txBody>
      </p:sp>
    </p:spTree>
    <p:extLst>
      <p:ext uri="{BB962C8B-B14F-4D97-AF65-F5344CB8AC3E}">
        <p14:creationId xmlns:p14="http://schemas.microsoft.com/office/powerpoint/2010/main" val="2607658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3012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2,5-6</a:t>
            </a:r>
            <a:endParaRPr lang="de-DE" altLang="de-DE" sz="1200" dirty="0">
              <a:effectLst/>
            </a:endParaRPr>
          </a:p>
        </p:txBody>
      </p:sp>
      <p:sp>
        <p:nvSpPr>
          <p:cNvPr id="7" name="Rectangle 2"/>
          <p:cNvSpPr>
            <a:spLocks noGrp="1" noChangeArrowheads="1"/>
          </p:cNvSpPr>
          <p:nvPr>
            <p:ph type="ctrTitle"/>
          </p:nvPr>
        </p:nvSpPr>
        <p:spPr>
          <a:xfrm>
            <a:off x="8400256" y="191537"/>
            <a:ext cx="3672408" cy="489364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Wegen des Pfingstfestes hielten sich damals fromme Juden aus aller Welt in Jerusalem auf. Als nun jenes mächtige Brausen vom Himmel einsetzte, strömten sie in Scharen zusammen. Sie waren zutiefst verwirrt, denn jeder hörte die Apostel und die, die bei ihnen waren, in seiner eigenen Sprache reden.</a:t>
            </a:r>
          </a:p>
        </p:txBody>
      </p:sp>
    </p:spTree>
    <p:extLst>
      <p:ext uri="{BB962C8B-B14F-4D97-AF65-F5344CB8AC3E}">
        <p14:creationId xmlns:p14="http://schemas.microsoft.com/office/powerpoint/2010/main" val="3211374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85293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2,7-8</a:t>
            </a:r>
            <a:endParaRPr lang="de-DE" altLang="de-DE" sz="1200" dirty="0">
              <a:effectLst/>
            </a:endParaRPr>
          </a:p>
        </p:txBody>
      </p:sp>
      <p:sp>
        <p:nvSpPr>
          <p:cNvPr id="7" name="Rectangle 2"/>
          <p:cNvSpPr>
            <a:spLocks noGrp="1" noChangeArrowheads="1"/>
          </p:cNvSpPr>
          <p:nvPr>
            <p:ph type="ctrTitle"/>
          </p:nvPr>
        </p:nvSpPr>
        <p:spPr>
          <a:xfrm>
            <a:off x="8400256" y="184572"/>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Fassungslos riefen sie: »Sind das nicht alles Galiläer, die hier reden? Wie kommt es dann, dass jeder von uns sie in seiner Muttersprache reden hört?</a:t>
            </a:r>
          </a:p>
        </p:txBody>
      </p:sp>
    </p:spTree>
    <p:extLst>
      <p:ext uri="{BB962C8B-B14F-4D97-AF65-F5344CB8AC3E}">
        <p14:creationId xmlns:p14="http://schemas.microsoft.com/office/powerpoint/2010/main" val="75614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16011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2,9-10</a:t>
            </a:r>
            <a:endParaRPr lang="de-DE" altLang="de-DE" sz="1200" dirty="0">
              <a:effectLst/>
            </a:endParaRPr>
          </a:p>
        </p:txBody>
      </p:sp>
      <p:sp>
        <p:nvSpPr>
          <p:cNvPr id="7" name="Rectangle 2"/>
          <p:cNvSpPr>
            <a:spLocks noGrp="1" noChangeArrowheads="1"/>
          </p:cNvSpPr>
          <p:nvPr>
            <p:ph type="ctrTitle"/>
          </p:nvPr>
        </p:nvSpPr>
        <p:spPr>
          <a:xfrm>
            <a:off x="8400256" y="188640"/>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sind Parther, Meder und </a:t>
            </a:r>
            <a:r>
              <a:rPr lang="de-DE" altLang="de-DE" sz="2400" dirty="0" err="1">
                <a:solidFill>
                  <a:schemeClr val="tx1"/>
                </a:solidFill>
                <a:effectLst/>
                <a:latin typeface="Source Sans Pro" panose="020B0503030403020204" pitchFamily="34" charset="0"/>
                <a:ea typeface="Source Sans Pro" panose="020B0503030403020204" pitchFamily="34" charset="0"/>
              </a:rPr>
              <a:t>Elamiter</a:t>
            </a:r>
            <a:r>
              <a:rPr lang="de-DE" altLang="de-DE" sz="2400" dirty="0">
                <a:solidFill>
                  <a:schemeClr val="tx1"/>
                </a:solidFill>
                <a:effectLst/>
                <a:latin typeface="Source Sans Pro" panose="020B0503030403020204" pitchFamily="34" charset="0"/>
                <a:ea typeface="Source Sans Pro" panose="020B0503030403020204" pitchFamily="34" charset="0"/>
              </a:rPr>
              <a:t>; wir kommen aus Mesopotamien und aus Judäa, aus Kappadozien, aus Pontus und aus der Provinz Asien, aus Phrygien und </a:t>
            </a:r>
            <a:r>
              <a:rPr lang="de-DE" altLang="de-DE" sz="2400" dirty="0" err="1">
                <a:solidFill>
                  <a:schemeClr val="tx1"/>
                </a:solidFill>
                <a:effectLst/>
                <a:latin typeface="Source Sans Pro" panose="020B0503030403020204" pitchFamily="34" charset="0"/>
                <a:ea typeface="Source Sans Pro" panose="020B0503030403020204" pitchFamily="34" charset="0"/>
              </a:rPr>
              <a:t>Pamphylien</a:t>
            </a:r>
            <a:r>
              <a:rPr lang="de-DE" altLang="de-DE" sz="2400" dirty="0">
                <a:solidFill>
                  <a:schemeClr val="tx1"/>
                </a:solidFill>
                <a:effectLst/>
                <a:latin typeface="Source Sans Pro" panose="020B0503030403020204" pitchFamily="34" charset="0"/>
                <a:ea typeface="Source Sans Pro" panose="020B0503030403020204" pitchFamily="34" charset="0"/>
              </a:rPr>
              <a:t>, aus Ägypten und aus der Gegend von </a:t>
            </a:r>
            <a:r>
              <a:rPr lang="de-DE" altLang="de-DE" sz="2400" dirty="0" err="1">
                <a:solidFill>
                  <a:schemeClr val="tx1"/>
                </a:solidFill>
                <a:effectLst/>
                <a:latin typeface="Source Sans Pro" panose="020B0503030403020204" pitchFamily="34" charset="0"/>
                <a:ea typeface="Source Sans Pro" panose="020B0503030403020204" pitchFamily="34" charset="0"/>
              </a:rPr>
              <a:t>Zyrene</a:t>
            </a:r>
            <a:r>
              <a:rPr lang="de-DE" altLang="de-DE" sz="2400" dirty="0">
                <a:solidFill>
                  <a:schemeClr val="tx1"/>
                </a:solidFill>
                <a:effectLst/>
                <a:latin typeface="Source Sans Pro" panose="020B0503030403020204" pitchFamily="34" charset="0"/>
                <a:ea typeface="Source Sans Pro" panose="020B0503030403020204" pitchFamily="34" charset="0"/>
              </a:rPr>
              <a:t> in Libyen.</a:t>
            </a:r>
          </a:p>
        </p:txBody>
      </p:sp>
    </p:spTree>
    <p:extLst>
      <p:ext uri="{BB962C8B-B14F-4D97-AF65-F5344CB8AC3E}">
        <p14:creationId xmlns:p14="http://schemas.microsoft.com/office/powerpoint/2010/main" val="398728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2292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2,11</a:t>
            </a:r>
            <a:endParaRPr lang="de-DE" altLang="de-DE" sz="1200" dirty="0">
              <a:effectLst/>
            </a:endParaRPr>
          </a:p>
        </p:txBody>
      </p:sp>
      <p:sp>
        <p:nvSpPr>
          <p:cNvPr id="7" name="Rectangle 2"/>
          <p:cNvSpPr>
            <a:spLocks noGrp="1" noChangeArrowheads="1"/>
          </p:cNvSpPr>
          <p:nvPr>
            <p:ph type="ctrTitle"/>
          </p:nvPr>
        </p:nvSpPr>
        <p:spPr>
          <a:xfrm>
            <a:off x="8400256" y="116632"/>
            <a:ext cx="3672408" cy="489364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Sogar aus Rom sind Besucher hier, sowohl solche, die von Geburt Juden sind, als auch Nichtjuden, die den jüdischen Glauben angenommen haben. Auch Kreter und Araber befinden sich unter uns. Und wir alle hören sie in unseren eigenen Sprachen von den wunderbaren Dingen reden, die Gott getan hat!«</a:t>
            </a:r>
          </a:p>
        </p:txBody>
      </p:sp>
    </p:spTree>
    <p:extLst>
      <p:ext uri="{BB962C8B-B14F-4D97-AF65-F5344CB8AC3E}">
        <p14:creationId xmlns:p14="http://schemas.microsoft.com/office/powerpoint/2010/main" val="176487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43711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2,12-13</a:t>
            </a:r>
            <a:endParaRPr lang="de-DE" altLang="de-DE" sz="1200" dirty="0">
              <a:effectLst/>
            </a:endParaRPr>
          </a:p>
        </p:txBody>
      </p:sp>
      <p:sp>
        <p:nvSpPr>
          <p:cNvPr id="7" name="Rectangle 2"/>
          <p:cNvSpPr>
            <a:spLocks noGrp="1" noChangeArrowheads="1"/>
          </p:cNvSpPr>
          <p:nvPr>
            <p:ph type="ctrTitle"/>
          </p:nvPr>
        </p:nvSpPr>
        <p:spPr>
          <a:xfrm>
            <a:off x="8400256" y="260648"/>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Alle waren </a:t>
            </a:r>
            <a:r>
              <a:rPr lang="de-DE" altLang="de-DE" sz="2400" dirty="0" err="1">
                <a:solidFill>
                  <a:schemeClr val="tx1"/>
                </a:solidFill>
                <a:effectLst/>
                <a:latin typeface="Source Sans Pro" panose="020B0503030403020204" pitchFamily="34" charset="0"/>
                <a:ea typeface="Source Sans Pro" panose="020B0503030403020204" pitchFamily="34" charset="0"/>
              </a:rPr>
              <a:t>ausser</a:t>
            </a:r>
            <a:r>
              <a:rPr lang="de-DE" altLang="de-DE" sz="2400" dirty="0">
                <a:solidFill>
                  <a:schemeClr val="tx1"/>
                </a:solidFill>
                <a:effectLst/>
                <a:latin typeface="Source Sans Pro" panose="020B0503030403020204" pitchFamily="34" charset="0"/>
                <a:ea typeface="Source Sans Pro" panose="020B0503030403020204" pitchFamily="34" charset="0"/>
              </a:rPr>
              <a:t> sich vor Staunen. »Was hat das zu bedeuten?«, fragte einer den anderen, aber keiner hatte eine Erklärung dafür. Es gab allerdings auch einige, die sich darüber lustig machten. »Die haben zu viel </a:t>
            </a:r>
            <a:r>
              <a:rPr lang="de-DE" altLang="de-DE" sz="2400" dirty="0" err="1">
                <a:solidFill>
                  <a:schemeClr val="tx1"/>
                </a:solidFill>
                <a:effectLst/>
                <a:latin typeface="Source Sans Pro" panose="020B0503030403020204" pitchFamily="34" charset="0"/>
                <a:ea typeface="Source Sans Pro" panose="020B0503030403020204" pitchFamily="34" charset="0"/>
              </a:rPr>
              <a:t>süssen</a:t>
            </a:r>
            <a:r>
              <a:rPr lang="de-DE" altLang="de-DE" sz="2400" dirty="0">
                <a:solidFill>
                  <a:schemeClr val="tx1"/>
                </a:solidFill>
                <a:effectLst/>
                <a:latin typeface="Source Sans Pro" panose="020B0503030403020204" pitchFamily="34" charset="0"/>
                <a:ea typeface="Source Sans Pro" panose="020B0503030403020204" pitchFamily="34" charset="0"/>
              </a:rPr>
              <a:t> Wein getrunken!«, spotteten sie.</a:t>
            </a:r>
          </a:p>
        </p:txBody>
      </p:sp>
    </p:spTree>
    <p:extLst>
      <p:ext uri="{BB962C8B-B14F-4D97-AF65-F5344CB8AC3E}">
        <p14:creationId xmlns:p14="http://schemas.microsoft.com/office/powerpoint/2010/main" val="130747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116632"/>
            <a:ext cx="4439816" cy="6186309"/>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Der Heilige Geist bewegt zu Handlungen</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Serie: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Leben mit der Kraft von oben! </a:t>
            </a:r>
            <a:r>
              <a:rPr lang="de-DE" altLang="de-DE" sz="2400">
                <a:solidFill>
                  <a:schemeClr val="tx1"/>
                </a:solidFill>
                <a:effectLst/>
                <a:latin typeface="Source Sans Pro" panose="020B0503030403020204" pitchFamily="34" charset="0"/>
                <a:ea typeface="Source Sans Pro" panose="020B0503030403020204" pitchFamily="34" charset="0"/>
              </a:rPr>
              <a:t>(3/4</a:t>
            </a:r>
            <a:r>
              <a:rPr lang="de-DE" altLang="de-DE" sz="24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845251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2210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3,11</a:t>
            </a:r>
            <a:endParaRPr lang="de-DE" altLang="de-DE" sz="1200" dirty="0">
              <a:effectLst/>
            </a:endParaRPr>
          </a:p>
        </p:txBody>
      </p:sp>
      <p:sp>
        <p:nvSpPr>
          <p:cNvPr id="7" name="Rectangle 2"/>
          <p:cNvSpPr>
            <a:spLocks noGrp="1" noChangeArrowheads="1"/>
          </p:cNvSpPr>
          <p:nvPr>
            <p:ph type="ctrTitle"/>
          </p:nvPr>
        </p:nvSpPr>
        <p:spPr>
          <a:xfrm>
            <a:off x="8400256" y="147404"/>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taufe euch mit Wasser als Bestätigung für eure Umkehr. Der aber, der nach mir kommt (Jesus), ist stärker als ich; ich bin es nicht einmal wert, ihm die Sandalen auszuziehen. Er wird euch mit dem Heiligen Geist und mit Feuer taufen.“</a:t>
            </a:r>
          </a:p>
        </p:txBody>
      </p:sp>
    </p:spTree>
    <p:extLst>
      <p:ext uri="{BB962C8B-B14F-4D97-AF65-F5344CB8AC3E}">
        <p14:creationId xmlns:p14="http://schemas.microsoft.com/office/powerpoint/2010/main" val="226886300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945</Words>
  <Application>Microsoft Office PowerPoint</Application>
  <PresentationFormat>Benutzerdefiniert</PresentationFormat>
  <Paragraphs>82</Paragraphs>
  <Slides>29</Slides>
  <Notes>29</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Designvorlage 'Berggipfel'</vt:lpstr>
      <vt:lpstr>Als das Pfingstfest kam. Auch an diesem Tag waren alle, die zu Jesus hielten, wieder am selben Ort versammelt. Plötzlich setzte vom Himmel her ein Rauschen ein wie von einem gewaltigen Sturm; das ganze Haus, in dem sie sich befanden, war von diesem Brausen erfüllt.</vt:lpstr>
      <vt:lpstr>Gleichzeitig sahen sie so etwas wie Flammenzungen, die sich verteilten und sich auf jeden Einzelnen von ihnen niederliessen. Alle wurden mit dem Heiligen Geist erfüllt, und sie begannen, in fremden Sprachen zu reden; jeder sprach so, wie der Geist es ihm eingab.</vt:lpstr>
      <vt:lpstr>Wegen des Pfingstfestes hielten sich damals fromme Juden aus aller Welt in Jerusalem auf. Als nun jenes mächtige Brausen vom Himmel einsetzte, strömten sie in Scharen zusammen. Sie waren zutiefst verwirrt, denn jeder hörte die Apostel und die, die bei ihnen waren, in seiner eigenen Sprache reden.</vt:lpstr>
      <vt:lpstr>Fassungslos riefen sie: »Sind das nicht alles Galiläer, die hier reden? Wie kommt es dann, dass jeder von uns sie in seiner Muttersprache reden hört?</vt:lpstr>
      <vt:lpstr>Wir sind Parther, Meder und Elamiter; wir kommen aus Mesopotamien und aus Judäa, aus Kappadozien, aus Pontus und aus der Provinz Asien, aus Phrygien und Pamphylien, aus Ägypten und aus der Gegend von Zyrene in Libyen.</vt:lpstr>
      <vt:lpstr>Sogar aus Rom sind Besucher hier, sowohl solche, die von Geburt Juden sind, als auch Nichtjuden, die den jüdischen Glauben angenommen haben. Auch Kreter und Araber befinden sich unter uns. Und wir alle hören sie in unseren eigenen Sprachen von den wunderbaren Dingen reden, die Gott getan hat!«</vt:lpstr>
      <vt:lpstr>Alle waren ausser sich vor Staunen. »Was hat das zu bedeuten?«, fragte einer den anderen, aber keiner hatte eine Erklärung dafür. Es gab allerdings auch einige, die sich darüber lustig machten. »Die haben zu viel süssen Wein getrunken!«, spotteten sie.</vt:lpstr>
      <vt:lpstr>Der Heilige Geist bewegt zu Handlungen          Serie: Leben mit der Kraft von oben! (3/4)</vt:lpstr>
      <vt:lpstr>„Ich taufe euch mit Wasser als Bestätigung für eure Umkehr. Der aber, der nach mir kommt (Jesus), ist stärker als ich; ich bin es nicht einmal wert, ihm die Sandalen auszuziehen. Er wird euch mit dem Heiligen Geist und mit Feuer taufen.“</vt:lpstr>
      <vt:lpstr>„Gott hat uns nicht einen Geist der Ängstlichkeit gegeben, sondern den Geist der Kraft, der Liebe und der Besonnenheit.“</vt:lpstr>
      <vt:lpstr>I. Der Heilige Geist möchte uns zu anderen Menschen schicken</vt:lpstr>
      <vt:lpstr>„Wenn der Heilige Geist auf euch herabkommt, werdet ihr mit seiner Kraft ausgerüstet werden, und das wird euch dazu befähigen, meine Zeugen zu sein - in Jerusalem, in ganz Judäa und Samarien und überall sonst auf der Welt, selbst in den entferntesten Gegenden der Erde.“</vt:lpstr>
      <vt:lpstr>„Gott hat der Welt seine Liebe dadurch gezeigt, dass er seinen einzigen Sohn für sie hergab, damit jeder, der an ihn glaubt, das ewige Leben hat und nicht verloren geht.“</vt:lpstr>
      <vt:lpstr>„Geht zu allen Völkern und macht die Menschen zu meinen Jüngern; tauft sie auf den Namen des Vaters, des Sohnes und des Heiligen Geistes.“</vt:lpstr>
      <vt:lpstr>„Lehrt die Menschen, alles zu befolgen, was ich euch geboten habe.“</vt:lpstr>
      <vt:lpstr>„Ich bin jeden Tag bei euch, bis zum Ende der Welt.“</vt:lpstr>
      <vt:lpstr>Eines Tages, während die Gemeinde dem Herrn mit Gebet und Fasten diente, sagte der Heilige Geist: „Stellt mir Barnabas und Saulus für die Aufgabe frei, zu der ich sie berufen habe!“</vt:lpstr>
      <vt:lpstr>II. Der Heilige Geist möchte uns für die Gemeinschaft nützlich machen</vt:lpstr>
      <vt:lpstr>„Wir alle - ob Juden oder Nichtjuden, Sklaven oder Freie - sind mit demselben Geist getauft worden und haben von derselben Quelle, dem Geist Gottes, zu trinken bekommen, und dadurch sind wir alle zu einem Leib geworden.“</vt:lpstr>
      <vt:lpstr>„Jesus ist das Haupt der Gemeinde, das Haupt seines Leibes.“</vt:lpstr>
      <vt:lpstr>„Denkt an den menschlichen Leib: Er bildet ein lebendiges Ganzes und hat doch viele Teile, und jeder Teil hat seine besondere Funktion. So ist es auch mit uns: Als Menschen, die zu Christus gehören, bilden wir alle ein unteilbares Ganzes; aber als Einzelne stehen wir zueinander wie Teile mit ihrer besonderen Funktion.“</vt:lpstr>
      <vt:lpstr>„Dient einander mit den Fähigkeiten, die Gott euch geschenkt hat – jeder und jede mit der eigenen, besonderen Gabe!“</vt:lpstr>
      <vt:lpstr>„Bei jedem zeigt sich das Wirken des Geistes auf eine andere Weise, aber immer geht es um den Nutzen der ganzen Gemeinde.“</vt:lpstr>
      <vt:lpstr>„Aus der Frömmigkeit wächst Liebe zu den Glaubensgeschwistern, aus der Liebe zu den Glaubensgeschwistern Liebe zu allen Menschen.“</vt:lpstr>
      <vt:lpstr>III. Ich bestimme selbst, wie stark der Heilige Geist mich beeinflussen kann</vt:lpstr>
      <vt:lpstr>„Propheten stehen nicht unter dem Zwang, reden zu müssen, wenn sie eine prophetische Botschaft empfangen.“</vt:lpstr>
      <vt:lpstr>„Denn die menschliche Natur richtet sich mit ihrem Begehren gegen den Geist Gottes, und der Geist Gottes richtet sich mit seinem Begehren gegen die menschliche Natur. Die beiden liegen im Streit miteinander, und jede Seite will verhindern, dass ihr das tut, wozu die andere Seite euch drängt.“</vt:lpstr>
      <vt:lpstr>Schlussgedanke</vt:lpstr>
      <vt:lpstr>„Lasst in eurem Eifer nicht nach, sondern lasst das Feuer des Heiligen Geistes in euch immer stärker werden. Dient dem Herrn.“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Leben mit der Kraft von oben! - Teil 3/4 - Der Heilige Geist bewegt zu Handlungen - Folien</dc:title>
  <dc:creator>Jürg Birnstiel</dc:creator>
  <cp:lastModifiedBy>Me</cp:lastModifiedBy>
  <cp:revision>1009</cp:revision>
  <dcterms:created xsi:type="dcterms:W3CDTF">2013-11-12T15:20:47Z</dcterms:created>
  <dcterms:modified xsi:type="dcterms:W3CDTF">2021-06-25T21:04:46Z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