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2"/>
  </p:notesMasterIdLst>
  <p:sldIdLst>
    <p:sldId id="256" r:id="rId3"/>
    <p:sldId id="1048" r:id="rId4"/>
    <p:sldId id="1113" r:id="rId5"/>
    <p:sldId id="1115" r:id="rId6"/>
    <p:sldId id="1117" r:id="rId7"/>
    <p:sldId id="1118" r:id="rId8"/>
    <p:sldId id="430" r:id="rId9"/>
    <p:sldId id="1120" r:id="rId10"/>
    <p:sldId id="1121" r:id="rId11"/>
    <p:sldId id="1122" r:id="rId12"/>
    <p:sldId id="1123" r:id="rId13"/>
    <p:sldId id="1124" r:id="rId14"/>
    <p:sldId id="1125" r:id="rId15"/>
    <p:sldId id="1126" r:id="rId16"/>
    <p:sldId id="1071" r:id="rId17"/>
    <p:sldId id="1135" r:id="rId18"/>
    <p:sldId id="1133" r:id="rId19"/>
    <p:sldId id="1134" r:id="rId20"/>
    <p:sldId id="1127" r:id="rId21"/>
    <p:sldId id="1061" r:id="rId22"/>
    <p:sldId id="1101" r:id="rId23"/>
    <p:sldId id="1129" r:id="rId24"/>
    <p:sldId id="1065" r:id="rId25"/>
    <p:sldId id="1072" r:id="rId26"/>
    <p:sldId id="1130" r:id="rId27"/>
    <p:sldId id="1109" r:id="rId28"/>
    <p:sldId id="263" r:id="rId29"/>
    <p:sldId id="1132" r:id="rId30"/>
    <p:sldId id="325" r:id="rId31"/>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66"/>
    <a:srgbClr val="FFFFFF"/>
    <a:srgbClr val="CC0000"/>
    <a:srgbClr val="FFFF00"/>
    <a:srgbClr val="FFCC00"/>
    <a:srgbClr val="A5002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4" autoAdjust="0"/>
    <p:restoredTop sz="90221" autoAdjust="0"/>
  </p:normalViewPr>
  <p:slideViewPr>
    <p:cSldViewPr>
      <p:cViewPr>
        <p:scale>
          <a:sx n="126" d="100"/>
          <a:sy n="126" d="100"/>
        </p:scale>
        <p:origin x="-12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4958D01-972E-4402-9164-DD11B4DE034A}" type="slidenum">
              <a:rPr lang="de-DE"/>
              <a:pPr/>
              <a:t>‹Nr.›</a:t>
            </a:fld>
            <a:endParaRPr lang="de-DE"/>
          </a:p>
        </p:txBody>
      </p:sp>
    </p:spTree>
    <p:extLst>
      <p:ext uri="{BB962C8B-B14F-4D97-AF65-F5344CB8AC3E}">
        <p14:creationId xmlns:p14="http://schemas.microsoft.com/office/powerpoint/2010/main" val="34745759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25F393E1-9487-40D9-9C76-FDBAC8790A90}"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3119B74-C38A-4131-9B94-4B0FE25040F2}"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7C8A486-E23A-455A-A7E6-DB79AC8C944D}"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BBFF152F-9BEA-4068-8452-A3F63F34C830}"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47E7AF3-792F-4E6F-9D4A-9A7BC65D7539}"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F1C33F8-BF06-4C47-AFDA-4D317CE37094}"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FABC3E8-6E4D-4023-A29B-E8A99CAD0D6A}"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132D63E5-2428-4584-A66E-BD0A356B507C}"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7F6694E-C5FC-400A-8CCD-13567B6A2C99}"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739EE07-5CF3-4F35-B4FA-6C37A157B5C5}"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72F3AC9-8114-42A1-AF08-B95C1D51D948}"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2766B09-46DA-4FF9-87CE-945CFF60FE01}"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DBB9EDA-7C9B-43EB-8FDC-A4B3A9E68B4E}"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5F7F82E-B705-4ABD-A4F9-77862BF976A7}"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9B3BBB2-80F8-497E-8171-DDCE858453CC}"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DB4DA10-6943-4C58-A7AB-56B75E638A66}"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00E91A1-03F5-4FF5-8FB3-4474B5F69D7D}"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84B053EA-48A0-4B2A-84FA-23BF88760EA3}"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D146C39-8166-461F-9688-D7225C3052E9}"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2883A76C-AFF5-486F-86CB-9F31A316CDD3}"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16B11CF-0331-499B-9C1A-8C95435600E0}"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FF1AD0D-4238-4C8E-BD4C-0C8B17F25E16}"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BB2C524-66E9-46E2-9E72-642CB209CE0E}"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4DCAD81D-9EF3-4B1D-8293-9F3F1B5D216C}"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950" y="115888"/>
            <a:ext cx="8748713" cy="2259080"/>
          </a:xfrm>
          <a:noFill/>
        </p:spPr>
        <p:txBody>
          <a:bodyPr anchor="t">
            <a:spAutoFit/>
          </a:bodyPr>
          <a:lstStyle/>
          <a:p>
            <a:pPr algn="l"/>
            <a:r>
              <a:rPr lang="de-DE" sz="8800" dirty="0" smtClean="0">
                <a:solidFill>
                  <a:schemeClr val="bg1"/>
                </a:solidFill>
              </a:rPr>
              <a:t>Ein kluger Lebensstil</a:t>
            </a:r>
            <a:endParaRPr lang="de-CH" sz="8800" dirty="0">
              <a:solidFill>
                <a:schemeClr val="bg1"/>
              </a:solidFill>
            </a:endParaRPr>
          </a:p>
        </p:txBody>
      </p:sp>
      <p:sp>
        <p:nvSpPr>
          <p:cNvPr id="3" name="Rectangle 2"/>
          <p:cNvSpPr txBox="1">
            <a:spLocks noChangeArrowheads="1"/>
          </p:cNvSpPr>
          <p:nvPr/>
        </p:nvSpPr>
        <p:spPr bwMode="auto">
          <a:xfrm>
            <a:off x="35496" y="5373216"/>
            <a:ext cx="8748713" cy="43704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algn="r"/>
            <a:r>
              <a:rPr lang="de-DE" sz="2800" dirty="0" smtClean="0">
                <a:solidFill>
                  <a:schemeClr val="bg1"/>
                </a:solidFill>
              </a:rPr>
              <a:t>Lukas-Evangelium 16,1-9</a:t>
            </a:r>
            <a:endParaRPr lang="de-CH" sz="28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0" y="44450"/>
            <a:ext cx="8821075" cy="3139321"/>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6600" dirty="0" smtClean="0"/>
              <a:t>„Wie </a:t>
            </a:r>
            <a:r>
              <a:rPr lang="de-CH" sz="6600" dirty="0"/>
              <a:t>viel bist du meinem Herrn </a:t>
            </a:r>
            <a:r>
              <a:rPr lang="de-CH" sz="6600" dirty="0" smtClean="0"/>
              <a:t>schuldig“ </a:t>
            </a:r>
            <a:endParaRPr lang="de-CH" sz="6600" dirty="0"/>
          </a:p>
        </p:txBody>
      </p:sp>
      <p:sp>
        <p:nvSpPr>
          <p:cNvPr id="933891" name="Rectangle 3"/>
          <p:cNvSpPr>
            <a:spLocks noChangeArrowheads="1"/>
          </p:cNvSpPr>
          <p:nvPr/>
        </p:nvSpPr>
        <p:spPr bwMode="auto">
          <a:xfrm>
            <a:off x="785786" y="3356992"/>
            <a:ext cx="7993063"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200" dirty="0" smtClean="0">
                <a:solidFill>
                  <a:srgbClr val="FFFFFF"/>
                </a:solidFill>
                <a:latin typeface="Arial Rounded MT Bold" pitchFamily="34" charset="0"/>
              </a:rPr>
              <a:t>Lukas-Evangelium 16,5</a:t>
            </a:r>
            <a:endParaRPr lang="de-CH" sz="3200" dirty="0">
              <a:solidFill>
                <a:srgbClr val="FFFFFF"/>
              </a:solidFill>
              <a:latin typeface="Arial Rounded MT Bold" pitchFamily="34" charset="0"/>
            </a:endParaRPr>
          </a:p>
        </p:txBody>
      </p:sp>
    </p:spTree>
    <p:extLst>
      <p:ext uri="{BB962C8B-B14F-4D97-AF65-F5344CB8AC3E}">
        <p14:creationId xmlns:p14="http://schemas.microsoft.com/office/powerpoint/2010/main" val="854688831"/>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0" y="44450"/>
            <a:ext cx="8821075" cy="1754326"/>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smtClean="0"/>
              <a:t>«Hier</a:t>
            </a:r>
            <a:r>
              <a:rPr lang="de-CH" sz="3600" dirty="0"/>
              <a:t>, nimm deinen Schuldschein, setz dich schnell hin, und schreib statt dessen fünfzig</a:t>
            </a:r>
            <a:r>
              <a:rPr lang="de-CH" sz="3600" dirty="0" smtClean="0"/>
              <a:t>.“</a:t>
            </a:r>
            <a:endParaRPr lang="de-CH" sz="3600" dirty="0"/>
          </a:p>
        </p:txBody>
      </p:sp>
      <p:sp>
        <p:nvSpPr>
          <p:cNvPr id="933891" name="Rectangle 3"/>
          <p:cNvSpPr>
            <a:spLocks noChangeArrowheads="1"/>
          </p:cNvSpPr>
          <p:nvPr/>
        </p:nvSpPr>
        <p:spPr bwMode="auto">
          <a:xfrm>
            <a:off x="785786" y="2924944"/>
            <a:ext cx="7993063"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200" dirty="0" smtClean="0">
                <a:solidFill>
                  <a:srgbClr val="FFFFFF"/>
                </a:solidFill>
                <a:latin typeface="Arial Rounded MT Bold" pitchFamily="34" charset="0"/>
              </a:rPr>
              <a:t>Lukas-Evangelium 16,6</a:t>
            </a:r>
            <a:endParaRPr lang="de-CH" sz="3200" dirty="0">
              <a:solidFill>
                <a:srgbClr val="FFFFFF"/>
              </a:solidFill>
              <a:latin typeface="Arial Rounded MT Bold" pitchFamily="34" charset="0"/>
            </a:endParaRPr>
          </a:p>
        </p:txBody>
      </p:sp>
    </p:spTree>
    <p:extLst>
      <p:ext uri="{BB962C8B-B14F-4D97-AF65-F5344CB8AC3E}">
        <p14:creationId xmlns:p14="http://schemas.microsoft.com/office/powerpoint/2010/main" val="3042659523"/>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4" y="44450"/>
            <a:ext cx="8821075" cy="193899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t>„Da lobte der Herr den ungetreuen Verwalter dafür, dass er so klug gehandelt hatte</a:t>
            </a:r>
            <a:r>
              <a:rPr lang="de-CH" sz="4000" dirty="0" smtClean="0"/>
              <a:t>.“ </a:t>
            </a:r>
            <a:endParaRPr lang="de-CH" sz="4000" dirty="0"/>
          </a:p>
        </p:txBody>
      </p:sp>
      <p:sp>
        <p:nvSpPr>
          <p:cNvPr id="933891" name="Rectangle 3"/>
          <p:cNvSpPr>
            <a:spLocks noChangeArrowheads="1"/>
          </p:cNvSpPr>
          <p:nvPr/>
        </p:nvSpPr>
        <p:spPr bwMode="auto">
          <a:xfrm>
            <a:off x="785786" y="2132856"/>
            <a:ext cx="7993063"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200" dirty="0" smtClean="0">
                <a:solidFill>
                  <a:srgbClr val="FFFFFF"/>
                </a:solidFill>
                <a:latin typeface="Arial Rounded MT Bold" pitchFamily="34" charset="0"/>
              </a:rPr>
              <a:t>Lukas-Evangelium 16,8</a:t>
            </a:r>
            <a:endParaRPr lang="de-CH" sz="3200" dirty="0">
              <a:solidFill>
                <a:srgbClr val="FFFFFF"/>
              </a:solidFill>
              <a:latin typeface="Arial Rounded MT Bold" pitchFamily="34" charset="0"/>
            </a:endParaRPr>
          </a:p>
        </p:txBody>
      </p:sp>
    </p:spTree>
    <p:extLst>
      <p:ext uri="{BB962C8B-B14F-4D97-AF65-F5344CB8AC3E}">
        <p14:creationId xmlns:p14="http://schemas.microsoft.com/office/powerpoint/2010/main" val="272490644"/>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79388" y="62856"/>
            <a:ext cx="8785225" cy="1421928"/>
          </a:xfrm>
          <a:noFill/>
        </p:spPr>
        <p:txBody>
          <a:bodyPr anchor="t">
            <a:spAutoFit/>
          </a:bodyPr>
          <a:lstStyle/>
          <a:p>
            <a:pPr marL="1117600" indent="-1117600" algn="l"/>
            <a:r>
              <a:rPr lang="de-DE" sz="5400" dirty="0" smtClean="0">
                <a:solidFill>
                  <a:schemeClr val="bg1"/>
                </a:solidFill>
              </a:rPr>
              <a:t>II.    Das eigene Leben</a:t>
            </a:r>
            <a:br>
              <a:rPr lang="de-DE" sz="5400" dirty="0" smtClean="0">
                <a:solidFill>
                  <a:schemeClr val="bg1"/>
                </a:solidFill>
              </a:rPr>
            </a:br>
            <a:r>
              <a:rPr lang="de-DE" sz="5400" dirty="0" smtClean="0">
                <a:solidFill>
                  <a:schemeClr val="bg1"/>
                </a:solidFill>
              </a:rPr>
              <a:t>  optimieren</a:t>
            </a:r>
            <a:endParaRPr lang="de-CH" sz="5400" dirty="0">
              <a:solidFill>
                <a:schemeClr val="bg1"/>
              </a:solidFill>
            </a:endParaRPr>
          </a:p>
        </p:txBody>
      </p:sp>
    </p:spTree>
    <p:extLst>
      <p:ext uri="{BB962C8B-B14F-4D97-AF65-F5344CB8AC3E}">
        <p14:creationId xmlns:p14="http://schemas.microsoft.com/office/powerpoint/2010/main" val="2370829525"/>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1" y="44450"/>
            <a:ext cx="7704856"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smtClean="0"/>
              <a:t>„In </a:t>
            </a:r>
            <a:r>
              <a:rPr lang="de-CH" sz="4000" dirty="0"/>
              <a:t>der Tat, die Menschen dieser Welt sind im Umgang mit ihresgleichen klüger als die Menschen des Lichts.«“ </a:t>
            </a:r>
          </a:p>
        </p:txBody>
      </p:sp>
      <p:sp>
        <p:nvSpPr>
          <p:cNvPr id="933891" name="Rectangle 3"/>
          <p:cNvSpPr>
            <a:spLocks noChangeArrowheads="1"/>
          </p:cNvSpPr>
          <p:nvPr/>
        </p:nvSpPr>
        <p:spPr bwMode="auto">
          <a:xfrm>
            <a:off x="785786" y="2924944"/>
            <a:ext cx="7993063"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200" dirty="0" smtClean="0">
                <a:solidFill>
                  <a:srgbClr val="FFFFFF"/>
                </a:solidFill>
                <a:latin typeface="Arial Rounded MT Bold" pitchFamily="34" charset="0"/>
              </a:rPr>
              <a:t>Lukas-Evangelium 16,8</a:t>
            </a:r>
            <a:endParaRPr lang="de-CH" sz="3200" dirty="0">
              <a:solidFill>
                <a:srgbClr val="FFFFFF"/>
              </a:solidFill>
              <a:latin typeface="Arial Rounded MT Bold" pitchFamily="34" charset="0"/>
            </a:endParaRPr>
          </a:p>
        </p:txBody>
      </p:sp>
    </p:spTree>
    <p:extLst>
      <p:ext uri="{BB962C8B-B14F-4D97-AF65-F5344CB8AC3E}">
        <p14:creationId xmlns:p14="http://schemas.microsoft.com/office/powerpoint/2010/main" val="2760173611"/>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8102134" cy="415498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t>„Ich bin das Licht der Welt. Wer mir nachfolgt, </a:t>
            </a:r>
            <a:r>
              <a:rPr lang="de-CH" dirty="0" smtClean="0"/>
              <a:t>wird</a:t>
            </a:r>
            <a:br>
              <a:rPr lang="de-CH" dirty="0" smtClean="0"/>
            </a:br>
            <a:r>
              <a:rPr lang="de-CH" dirty="0" smtClean="0"/>
              <a:t>nicht </a:t>
            </a:r>
            <a:r>
              <a:rPr lang="de-CH" dirty="0"/>
              <a:t>mehr in der Finsternis umherirren, sondern wird das Licht des Lebens haben.“ </a:t>
            </a:r>
          </a:p>
        </p:txBody>
      </p:sp>
      <p:sp>
        <p:nvSpPr>
          <p:cNvPr id="957443" name="Rectangle 3"/>
          <p:cNvSpPr>
            <a:spLocks noChangeArrowheads="1"/>
          </p:cNvSpPr>
          <p:nvPr/>
        </p:nvSpPr>
        <p:spPr bwMode="auto">
          <a:xfrm>
            <a:off x="827584" y="3789040"/>
            <a:ext cx="7993062"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800" dirty="0" smtClean="0">
                <a:solidFill>
                  <a:srgbClr val="FFFFFF"/>
                </a:solidFill>
                <a:latin typeface="Arial Rounded MT Bold" pitchFamily="34" charset="0"/>
              </a:rPr>
              <a:t>Johannes-Evangelium 8,12</a:t>
            </a:r>
            <a:endParaRPr lang="de-CH" sz="2800" dirty="0">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8102134"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t>„Glaubt an das Licht, solange ihr das Licht habt, damit ihr zu Menschen des Lichts werdet.“</a:t>
            </a:r>
            <a:r>
              <a:rPr lang="de-CH" dirty="0" smtClean="0"/>
              <a:t> </a:t>
            </a:r>
            <a:endParaRPr lang="de-CH" dirty="0"/>
          </a:p>
        </p:txBody>
      </p:sp>
      <p:sp>
        <p:nvSpPr>
          <p:cNvPr id="957443" name="Rectangle 3"/>
          <p:cNvSpPr>
            <a:spLocks noChangeArrowheads="1"/>
          </p:cNvSpPr>
          <p:nvPr/>
        </p:nvSpPr>
        <p:spPr bwMode="auto">
          <a:xfrm>
            <a:off x="827584" y="3789040"/>
            <a:ext cx="7993062"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800" dirty="0" smtClean="0">
                <a:solidFill>
                  <a:srgbClr val="FFFFFF"/>
                </a:solidFill>
                <a:latin typeface="Arial Rounded MT Bold" pitchFamily="34" charset="0"/>
              </a:rPr>
              <a:t>Johannes-Evangelium 12,36</a:t>
            </a:r>
            <a:endParaRPr lang="de-CH" sz="2800" dirty="0">
              <a:solidFill>
                <a:srgbClr val="FFFFFF"/>
              </a:solidFill>
              <a:latin typeface="Arial Rounded MT Bold" pitchFamily="34" charset="0"/>
            </a:endParaRPr>
          </a:p>
        </p:txBody>
      </p:sp>
    </p:spTree>
    <p:extLst>
      <p:ext uri="{BB962C8B-B14F-4D97-AF65-F5344CB8AC3E}">
        <p14:creationId xmlns:p14="http://schemas.microsoft.com/office/powerpoint/2010/main" val="4048596061"/>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1157843"/>
            <a:ext cx="8929718" cy="830997"/>
          </a:xfrm>
          <a:noFill/>
          <a:ln/>
          <a:effectLst>
            <a:outerShdw dist="35921" dir="2700000" algn="ctr" rotWithShape="0">
              <a:srgbClr val="000066"/>
            </a:outerShdw>
          </a:effectLst>
        </p:spPr>
        <p:txBody>
          <a:bodyPr wrap="square" anchor="t">
            <a:spAutoFit/>
          </a:bodyPr>
          <a:lstStyle/>
          <a:p>
            <a:pPr>
              <a:lnSpc>
                <a:spcPct val="100000"/>
              </a:lnSpc>
              <a:spcBef>
                <a:spcPct val="50000"/>
              </a:spcBef>
            </a:pPr>
            <a:r>
              <a:rPr lang="de-CH" sz="4800" dirty="0" smtClean="0"/>
              <a:t>Entlassung des Verwalters</a:t>
            </a:r>
            <a:endParaRPr lang="de-CH" sz="4800" dirty="0"/>
          </a:p>
        </p:txBody>
      </p:sp>
    </p:spTree>
    <p:extLst>
      <p:ext uri="{BB962C8B-B14F-4D97-AF65-F5344CB8AC3E}">
        <p14:creationId xmlns:p14="http://schemas.microsoft.com/office/powerpoint/2010/main" val="285478881"/>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1136933"/>
            <a:ext cx="8929718" cy="4524315"/>
          </a:xfrm>
          <a:noFill/>
          <a:ln/>
          <a:effectLst>
            <a:outerShdw dist="35921" dir="2700000" algn="ctr" rotWithShape="0">
              <a:srgbClr val="000066"/>
            </a:outerShdw>
          </a:effectLst>
        </p:spPr>
        <p:txBody>
          <a:bodyPr wrap="square" anchor="t">
            <a:spAutoFit/>
          </a:bodyPr>
          <a:lstStyle/>
          <a:p>
            <a:pPr>
              <a:lnSpc>
                <a:spcPct val="100000"/>
              </a:lnSpc>
              <a:spcBef>
                <a:spcPct val="50000"/>
              </a:spcBef>
            </a:pPr>
            <a:r>
              <a:rPr lang="de-CH" sz="4800" dirty="0" smtClean="0"/>
              <a:t>Entlassung des Verwalters</a:t>
            </a:r>
            <a:br>
              <a:rPr lang="de-CH" sz="4800" dirty="0" smtClean="0"/>
            </a:br>
            <a:r>
              <a:rPr lang="de-CH" sz="4800" dirty="0"/>
              <a:t/>
            </a:r>
            <a:br>
              <a:rPr lang="de-CH" sz="4800" dirty="0"/>
            </a:br>
            <a:r>
              <a:rPr lang="de-CH" sz="9600" dirty="0" smtClean="0"/>
              <a:t>=</a:t>
            </a:r>
            <a:r>
              <a:rPr lang="de-CH" sz="4800" dirty="0" smtClean="0"/>
              <a:t/>
            </a:r>
            <a:br>
              <a:rPr lang="de-CH" sz="4800" dirty="0" smtClean="0"/>
            </a:br>
            <a:r>
              <a:rPr lang="de-CH" sz="4800" dirty="0"/>
              <a:t/>
            </a:r>
            <a:br>
              <a:rPr lang="de-CH" sz="4800" dirty="0"/>
            </a:br>
            <a:r>
              <a:rPr lang="de-CH" sz="4800" dirty="0" smtClean="0"/>
              <a:t>Ende des Lebens (Tod)</a:t>
            </a:r>
            <a:endParaRPr lang="de-CH" sz="4800" dirty="0"/>
          </a:p>
        </p:txBody>
      </p:sp>
    </p:spTree>
    <p:extLst>
      <p:ext uri="{BB962C8B-B14F-4D97-AF65-F5344CB8AC3E}">
        <p14:creationId xmlns:p14="http://schemas.microsoft.com/office/powerpoint/2010/main" val="3520114659"/>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8390166"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„Oder haben wir etwas mitgebracht, als wir in diese Welt kamen? Nicht das Geringste! Und wir werden auch nichts mitnehmen können, wenn wir sie wieder verlassen.“</a:t>
            </a:r>
          </a:p>
        </p:txBody>
      </p:sp>
      <p:sp>
        <p:nvSpPr>
          <p:cNvPr id="957443" name="Rectangle 3"/>
          <p:cNvSpPr>
            <a:spLocks noChangeArrowheads="1"/>
          </p:cNvSpPr>
          <p:nvPr/>
        </p:nvSpPr>
        <p:spPr bwMode="auto">
          <a:xfrm>
            <a:off x="844787" y="2996952"/>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12,36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595302581"/>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0" y="44450"/>
            <a:ext cx="8821075" cy="452431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t>„Jesus wandte sich zu seinen Jüngern und sagte: »Ein reicher Mann hatte einen Verwalter. Über diesen gingen Klagen bei ihm ein; es hiess, er veruntreue ihm sein </a:t>
            </a:r>
            <a:r>
              <a:rPr lang="de-CH" sz="3200" dirty="0" smtClean="0"/>
              <a:t>Vermögen. Da </a:t>
            </a:r>
            <a:r>
              <a:rPr lang="de-CH" sz="3200" dirty="0"/>
              <a:t>liess er den Verwalter rufen. ›Was muss ich von dir hören?‹, sagte er zu ihm. ›Leg die Abrechnung über deine Tätigkeit vor; du kannst nicht länger mein Verwalter sein.‹“</a:t>
            </a:r>
          </a:p>
        </p:txBody>
      </p:sp>
      <p:sp>
        <p:nvSpPr>
          <p:cNvPr id="933891" name="Rectangle 3"/>
          <p:cNvSpPr>
            <a:spLocks noChangeArrowheads="1"/>
          </p:cNvSpPr>
          <p:nvPr/>
        </p:nvSpPr>
        <p:spPr bwMode="auto">
          <a:xfrm>
            <a:off x="785786" y="4437112"/>
            <a:ext cx="7993063"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200" dirty="0" smtClean="0">
                <a:solidFill>
                  <a:srgbClr val="FFFFFF"/>
                </a:solidFill>
                <a:latin typeface="Arial Rounded MT Bold" pitchFamily="34" charset="0"/>
              </a:rPr>
              <a:t>Lukas-Evangelium 16,1-2</a:t>
            </a:r>
            <a:endParaRPr lang="de-CH" sz="3200" dirty="0">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390166" cy="341632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t>„Wir richten unseren Blick nämlich nicht auf das, was wir sehen, sondern auf das, was jetzt noch unsichtbar ist. Denn das Sichtbare ist vergänglich, aber das Unsichtbare ist ewig.“</a:t>
            </a:r>
          </a:p>
        </p:txBody>
      </p:sp>
      <p:sp>
        <p:nvSpPr>
          <p:cNvPr id="947203" name="Rectangle 3"/>
          <p:cNvSpPr>
            <a:spLocks noChangeArrowheads="1"/>
          </p:cNvSpPr>
          <p:nvPr/>
        </p:nvSpPr>
        <p:spPr bwMode="auto">
          <a:xfrm>
            <a:off x="842356" y="3789040"/>
            <a:ext cx="7993062" cy="64135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600" dirty="0" smtClean="0">
                <a:solidFill>
                  <a:srgbClr val="FFFFFF"/>
                </a:solidFill>
                <a:latin typeface="Arial Rounded MT Bold" pitchFamily="34" charset="0"/>
              </a:rPr>
              <a:t>2.Korinther-Brief 4,18</a:t>
            </a:r>
            <a:endParaRPr lang="de-CH" sz="3600" dirty="0">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534182"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t>„Wir richten unseren Blick nämlich nicht auf das, was wir sehen, sondern auf das, was </a:t>
            </a:r>
            <a:r>
              <a:rPr lang="de-CH" sz="3600" dirty="0" smtClean="0"/>
              <a:t>jetzt noch </a:t>
            </a:r>
            <a:r>
              <a:rPr lang="de-CH" sz="3600" dirty="0"/>
              <a:t>unsichtbar ist. Denn das Sichtbare ist vergänglich, aber das Unsichtbare ist ewig.“</a:t>
            </a:r>
          </a:p>
        </p:txBody>
      </p:sp>
      <p:sp>
        <p:nvSpPr>
          <p:cNvPr id="947203" name="Rectangle 3"/>
          <p:cNvSpPr>
            <a:spLocks noChangeArrowheads="1"/>
          </p:cNvSpPr>
          <p:nvPr/>
        </p:nvSpPr>
        <p:spPr bwMode="auto">
          <a:xfrm>
            <a:off x="251520" y="3068960"/>
            <a:ext cx="7993062"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solidFill>
                  <a:srgbClr val="FFFFFF"/>
                </a:solidFill>
                <a:latin typeface="Arial Rounded MT Bold" pitchFamily="34" charset="0"/>
              </a:rPr>
              <a:t>2.Korinther-Brief 4,18</a:t>
            </a:r>
            <a:endParaRPr lang="de-CH" sz="2800" dirty="0">
              <a:solidFill>
                <a:srgbClr val="FFFFFF"/>
              </a:solidFill>
              <a:latin typeface="Arial Rounded MT Bold" pitchFamily="34" charset="0"/>
            </a:endParaRPr>
          </a:p>
        </p:txBody>
      </p:sp>
    </p:spTree>
    <p:extLst>
      <p:ext uri="{BB962C8B-B14F-4D97-AF65-F5344CB8AC3E}">
        <p14:creationId xmlns:p14="http://schemas.microsoft.com/office/powerpoint/2010/main" val="2906862189"/>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0" y="44450"/>
            <a:ext cx="8821075"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smtClean="0"/>
              <a:t>„Macht </a:t>
            </a:r>
            <a:r>
              <a:rPr lang="de-CH" sz="3600" dirty="0"/>
              <a:t>euch Freunde mit dem Mammon, an dem so viel Unrecht haftet, damit ihr, wenn es keinen Mammon mehr gibt, in die ewigen Wohnungen aufgenommen werdet.“</a:t>
            </a:r>
          </a:p>
        </p:txBody>
      </p:sp>
      <p:sp>
        <p:nvSpPr>
          <p:cNvPr id="933891" name="Rectangle 3"/>
          <p:cNvSpPr>
            <a:spLocks noChangeArrowheads="1"/>
          </p:cNvSpPr>
          <p:nvPr/>
        </p:nvSpPr>
        <p:spPr bwMode="auto">
          <a:xfrm>
            <a:off x="785786" y="3284984"/>
            <a:ext cx="7993063"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800" dirty="0" smtClean="0">
                <a:solidFill>
                  <a:srgbClr val="FFFFFF"/>
                </a:solidFill>
                <a:latin typeface="Arial Rounded MT Bold" pitchFamily="34" charset="0"/>
              </a:rPr>
              <a:t>Lukas-Evangelium 16,9</a:t>
            </a:r>
            <a:endParaRPr lang="de-CH" sz="2800" dirty="0">
              <a:solidFill>
                <a:srgbClr val="FFFFFF"/>
              </a:solidFill>
              <a:latin typeface="Arial Rounded MT Bold" pitchFamily="34" charset="0"/>
            </a:endParaRPr>
          </a:p>
        </p:txBody>
      </p:sp>
    </p:spTree>
    <p:extLst>
      <p:ext uri="{BB962C8B-B14F-4D97-AF65-F5344CB8AC3E}">
        <p14:creationId xmlns:p14="http://schemas.microsoft.com/office/powerpoint/2010/main" val="2405205812"/>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51298" name="Rectangle 2"/>
          <p:cNvSpPr>
            <a:spLocks noGrp="1" noChangeArrowheads="1"/>
          </p:cNvSpPr>
          <p:nvPr>
            <p:ph type="ctrTitle"/>
          </p:nvPr>
        </p:nvSpPr>
        <p:spPr>
          <a:xfrm>
            <a:off x="106363" y="81206"/>
            <a:ext cx="8786812" cy="2123658"/>
          </a:xfrm>
          <a:noFill/>
          <a:ln/>
          <a:effectLst>
            <a:outerShdw dist="35921" dir="2700000" algn="ctr" rotWithShape="0">
              <a:srgbClr val="000066"/>
            </a:outerShdw>
          </a:effectLst>
        </p:spPr>
        <p:txBody>
          <a:bodyPr anchor="t">
            <a:spAutoFit/>
          </a:bodyPr>
          <a:lstStyle/>
          <a:p>
            <a:pPr algn="l">
              <a:lnSpc>
                <a:spcPct val="100000"/>
              </a:lnSpc>
              <a:spcBef>
                <a:spcPct val="50000"/>
              </a:spcBef>
            </a:pPr>
            <a:r>
              <a:rPr lang="de-CH" dirty="0"/>
              <a:t>„Bedürftigen helfen heisst dem Herrn etwas leihen, der wird es voll zurückerstatten.“</a:t>
            </a:r>
          </a:p>
        </p:txBody>
      </p:sp>
      <p:sp>
        <p:nvSpPr>
          <p:cNvPr id="951299" name="Rectangle 3"/>
          <p:cNvSpPr>
            <a:spLocks noChangeArrowheads="1"/>
          </p:cNvSpPr>
          <p:nvPr/>
        </p:nvSpPr>
        <p:spPr bwMode="auto">
          <a:xfrm>
            <a:off x="899592" y="2185700"/>
            <a:ext cx="7993063"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800" dirty="0" smtClean="0">
                <a:solidFill>
                  <a:srgbClr val="FFFFFF"/>
                </a:solidFill>
                <a:latin typeface="Arial Rounded MT Bold" pitchFamily="34" charset="0"/>
              </a:rPr>
              <a:t>Sprüche 19,17</a:t>
            </a:r>
            <a:endParaRPr lang="de-CH" sz="2800" dirty="0">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6363" y="44450"/>
            <a:ext cx="8786812" cy="2554545"/>
          </a:xfrm>
          <a:noFill/>
          <a:ln/>
          <a:effectLst>
            <a:outerShdw dist="35921" dir="2700000" algn="ctr" rotWithShape="0">
              <a:srgbClr val="000066"/>
            </a:outerShdw>
          </a:effectLst>
        </p:spPr>
        <p:txBody>
          <a:bodyPr anchor="t">
            <a:spAutoFit/>
          </a:bodyPr>
          <a:lstStyle/>
          <a:p>
            <a:pPr algn="l">
              <a:lnSpc>
                <a:spcPct val="100000"/>
              </a:lnSpc>
              <a:spcBef>
                <a:spcPct val="50000"/>
              </a:spcBef>
            </a:pPr>
            <a:r>
              <a:rPr lang="de-CH" sz="4000" dirty="0">
                <a:ln>
                  <a:solidFill>
                    <a:srgbClr val="000000"/>
                  </a:solidFill>
                </a:ln>
              </a:rPr>
              <a:t>„Sammelt euch keine Reichtümer hier auf der Erde, wo Motten und Rost sie zerfressen und wo Diebe einbrechen und sie stehlen.“</a:t>
            </a:r>
          </a:p>
        </p:txBody>
      </p:sp>
      <p:sp>
        <p:nvSpPr>
          <p:cNvPr id="958467" name="Rectangle 3"/>
          <p:cNvSpPr>
            <a:spLocks noChangeArrowheads="1"/>
          </p:cNvSpPr>
          <p:nvPr/>
        </p:nvSpPr>
        <p:spPr bwMode="auto">
          <a:xfrm>
            <a:off x="899592" y="2780928"/>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6,19</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6363" y="44450"/>
            <a:ext cx="7633989" cy="378565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„Sammelt euch stattdessen Reichtümer im Himmel, wo weder Motten noch Rost sie zerfressen und wo auch keine Diebe einbrechen und sie stehlen.“</a:t>
            </a:r>
          </a:p>
        </p:txBody>
      </p:sp>
      <p:sp>
        <p:nvSpPr>
          <p:cNvPr id="958467" name="Rectangle 3"/>
          <p:cNvSpPr>
            <a:spLocks noChangeArrowheads="1"/>
          </p:cNvSpPr>
          <p:nvPr/>
        </p:nvSpPr>
        <p:spPr bwMode="auto">
          <a:xfrm>
            <a:off x="899592" y="3880275"/>
            <a:ext cx="7993063"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800" dirty="0" smtClean="0">
                <a:ln>
                  <a:solidFill>
                    <a:srgbClr val="000000"/>
                  </a:solidFill>
                </a:ln>
                <a:solidFill>
                  <a:srgbClr val="FFFFFF"/>
                </a:solidFill>
                <a:latin typeface="Arial Rounded MT Bold" pitchFamily="34" charset="0"/>
              </a:rPr>
              <a:t>Matthäus-Evangelium 6,20</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64972738"/>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50000" b="-50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44450"/>
            <a:ext cx="8929718" cy="341632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t>„Wer einem von diesen gering Geachteten auch nur einen Becher kaltes Wasser zu trinken gibt, einfach weil er mein Jünger ist, der wird – das versichere ich euch – nicht ohne Lohn bleiben.«“ </a:t>
            </a:r>
          </a:p>
        </p:txBody>
      </p:sp>
      <p:sp>
        <p:nvSpPr>
          <p:cNvPr id="947203" name="Rectangle 3"/>
          <p:cNvSpPr>
            <a:spLocks noChangeArrowheads="1"/>
          </p:cNvSpPr>
          <p:nvPr/>
        </p:nvSpPr>
        <p:spPr bwMode="auto">
          <a:xfrm>
            <a:off x="835327" y="400506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solidFill>
                  <a:srgbClr val="FFFFFF"/>
                </a:solidFill>
                <a:latin typeface="Arial Rounded MT Bold" pitchFamily="34" charset="0"/>
              </a:rPr>
              <a:t>Matthäus-Evangelium 3,18</a:t>
            </a:r>
            <a:endParaRPr lang="de-CH" sz="2400" dirty="0">
              <a:solidFill>
                <a:srgbClr val="FFFFFF"/>
              </a:solidFill>
              <a:latin typeface="Arial Rounded MT Bold" pitchFamily="34" charset="0"/>
            </a:endParaRPr>
          </a:p>
        </p:txBody>
      </p:sp>
    </p:spTree>
    <p:extLst>
      <p:ext uri="{BB962C8B-B14F-4D97-AF65-F5344CB8AC3E}">
        <p14:creationId xmlns:p14="http://schemas.microsoft.com/office/powerpoint/2010/main" val="1434226388"/>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79388" y="333375"/>
            <a:ext cx="8496300" cy="792163"/>
          </a:xfrm>
        </p:spPr>
        <p:txBody>
          <a:bodyPr/>
          <a:lstStyle/>
          <a:p>
            <a:pPr algn="l"/>
            <a:r>
              <a:rPr lang="de-CH" sz="7200">
                <a:solidFill>
                  <a:schemeClr val="bg1"/>
                </a:solidFill>
              </a:rPr>
              <a:t>Schlussgedanke</a:t>
            </a:r>
            <a:r>
              <a:rPr lang="de-DE" sz="7200">
                <a:solidFill>
                  <a:schemeClr val="bg1"/>
                </a:solidFill>
              </a:rPr>
              <a:t> </a:t>
            </a:r>
            <a:endParaRPr lang="de-CH" sz="720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0" y="44450"/>
            <a:ext cx="8821075" cy="341632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t>„»Darum sage ich euch: Macht euch Freunde mit dem Mammon, an dem so viel Unrecht haftet, damit ihr, wenn es keinen Mammon mehr gibt, in die ewigen Wohnungen aufgenommen werdet.“</a:t>
            </a:r>
          </a:p>
        </p:txBody>
      </p:sp>
      <p:sp>
        <p:nvSpPr>
          <p:cNvPr id="933891" name="Rectangle 3"/>
          <p:cNvSpPr>
            <a:spLocks noChangeArrowheads="1"/>
          </p:cNvSpPr>
          <p:nvPr/>
        </p:nvSpPr>
        <p:spPr bwMode="auto">
          <a:xfrm>
            <a:off x="808022" y="3573016"/>
            <a:ext cx="7993063"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800" dirty="0" smtClean="0">
                <a:solidFill>
                  <a:srgbClr val="FFFFFF"/>
                </a:solidFill>
                <a:latin typeface="Arial Rounded MT Bold" pitchFamily="34" charset="0"/>
              </a:rPr>
              <a:t>Lukas-Evangelium 16,9</a:t>
            </a:r>
            <a:endParaRPr lang="de-CH" sz="2800" dirty="0">
              <a:solidFill>
                <a:srgbClr val="FFFFFF"/>
              </a:solidFill>
              <a:latin typeface="Arial Rounded MT Bold" pitchFamily="34" charset="0"/>
            </a:endParaRPr>
          </a:p>
        </p:txBody>
      </p:sp>
    </p:spTree>
    <p:extLst>
      <p:ext uri="{BB962C8B-B14F-4D97-AF65-F5344CB8AC3E}">
        <p14:creationId xmlns:p14="http://schemas.microsoft.com/office/powerpoint/2010/main" val="2431770310"/>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0" y="44450"/>
            <a:ext cx="8821075"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t>„Der Mann überlegte hin und her: ›Was soll ich nur tun? Mein Herr wird mich entlassen. Für schwere Arbeit tauge ich nicht, und ich schäme mich zu </a:t>
            </a:r>
            <a:r>
              <a:rPr lang="de-CH" sz="3200" dirty="0" smtClean="0"/>
              <a:t>betteln. Doch </a:t>
            </a:r>
            <a:r>
              <a:rPr lang="de-CH" sz="3200" dirty="0"/>
              <a:t>jetzt weiss ich, was ich tun kann, damit die Leute mich in ihren Häusern aufnehmen, wenn ich meine Stelle als Verwalter verloren habe.‹“</a:t>
            </a:r>
          </a:p>
        </p:txBody>
      </p:sp>
      <p:sp>
        <p:nvSpPr>
          <p:cNvPr id="933891" name="Rectangle 3"/>
          <p:cNvSpPr>
            <a:spLocks noChangeArrowheads="1"/>
          </p:cNvSpPr>
          <p:nvPr/>
        </p:nvSpPr>
        <p:spPr bwMode="auto">
          <a:xfrm>
            <a:off x="785786" y="4005064"/>
            <a:ext cx="7993063"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200" dirty="0" smtClean="0">
                <a:solidFill>
                  <a:srgbClr val="FFFFFF"/>
                </a:solidFill>
                <a:latin typeface="Arial Rounded MT Bold" pitchFamily="34" charset="0"/>
              </a:rPr>
              <a:t>Lukas-Evangelium 16,3-4</a:t>
            </a:r>
            <a:endParaRPr lang="de-CH" sz="3200" dirty="0">
              <a:solidFill>
                <a:srgbClr val="FFFFFF"/>
              </a:solidFill>
              <a:latin typeface="Arial Rounded MT Bold" pitchFamily="34" charset="0"/>
            </a:endParaRPr>
          </a:p>
        </p:txBody>
      </p:sp>
    </p:spTree>
    <p:extLst>
      <p:ext uri="{BB962C8B-B14F-4D97-AF65-F5344CB8AC3E}">
        <p14:creationId xmlns:p14="http://schemas.microsoft.com/office/powerpoint/2010/main" val="3331207223"/>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1" y="44450"/>
            <a:ext cx="8136903"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t>„Nacheinander rief er alle zu sich, die bei seinem Herrn Schulden hatten. ›Wie viel bist du meinem Herrn schuldig?‹, fragte er den ersten</a:t>
            </a:r>
            <a:r>
              <a:rPr lang="de-CH" sz="3200" dirty="0" smtClean="0"/>
              <a:t>. ›</a:t>
            </a:r>
            <a:r>
              <a:rPr lang="de-CH" sz="3200" dirty="0"/>
              <a:t>Hundert Fass Olivenöl‹, antwortete der. Darauf sagte der Verwalter: ›Hier, nimm deinen Schuldschein, setz dich schnell hin, und schreib statt dessen fünfzig.‹“</a:t>
            </a:r>
            <a:r>
              <a:rPr lang="de-CH" sz="3200" dirty="0" smtClean="0"/>
              <a:t> </a:t>
            </a:r>
            <a:endParaRPr lang="de-CH" sz="3200" dirty="0"/>
          </a:p>
        </p:txBody>
      </p:sp>
      <p:sp>
        <p:nvSpPr>
          <p:cNvPr id="933891" name="Rectangle 3"/>
          <p:cNvSpPr>
            <a:spLocks noChangeArrowheads="1"/>
          </p:cNvSpPr>
          <p:nvPr/>
        </p:nvSpPr>
        <p:spPr bwMode="auto">
          <a:xfrm>
            <a:off x="785786" y="4284385"/>
            <a:ext cx="7993063"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200" dirty="0" smtClean="0">
                <a:solidFill>
                  <a:srgbClr val="FFFFFF"/>
                </a:solidFill>
                <a:latin typeface="Arial Rounded MT Bold" pitchFamily="34" charset="0"/>
              </a:rPr>
              <a:t>Lukas-Evangelium 16,5-6</a:t>
            </a:r>
            <a:endParaRPr lang="de-CH" sz="3200" dirty="0">
              <a:solidFill>
                <a:srgbClr val="FFFFFF"/>
              </a:solidFill>
              <a:latin typeface="Arial Rounded MT Bold" pitchFamily="34" charset="0"/>
            </a:endParaRPr>
          </a:p>
        </p:txBody>
      </p:sp>
    </p:spTree>
    <p:extLst>
      <p:ext uri="{BB962C8B-B14F-4D97-AF65-F5344CB8AC3E}">
        <p14:creationId xmlns:p14="http://schemas.microsoft.com/office/powerpoint/2010/main" val="2564085985"/>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0" y="44450"/>
            <a:ext cx="8821075"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t>„Dann fragte er den nächsten: ›Und du, wie viel bist du ihm schuldig?‹ – ›Hundert Sack Weizen‹, lautete die Antwort. Der Verwalter sagte zu ihm: »Hier, nimm deinen Schuldschein, und schreib statt dessen achtzig.‹“ </a:t>
            </a:r>
          </a:p>
        </p:txBody>
      </p:sp>
      <p:sp>
        <p:nvSpPr>
          <p:cNvPr id="933891" name="Rectangle 3"/>
          <p:cNvSpPr>
            <a:spLocks noChangeArrowheads="1"/>
          </p:cNvSpPr>
          <p:nvPr/>
        </p:nvSpPr>
        <p:spPr bwMode="auto">
          <a:xfrm>
            <a:off x="785786" y="3068960"/>
            <a:ext cx="7993063"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200" dirty="0" smtClean="0">
                <a:solidFill>
                  <a:srgbClr val="FFFFFF"/>
                </a:solidFill>
                <a:latin typeface="Arial Rounded MT Bold" pitchFamily="34" charset="0"/>
              </a:rPr>
              <a:t>Lukas-Evangelium 16,7</a:t>
            </a:r>
            <a:endParaRPr lang="de-CH" sz="3200" dirty="0">
              <a:solidFill>
                <a:srgbClr val="FFFFFF"/>
              </a:solidFill>
              <a:latin typeface="Arial Rounded MT Bold" pitchFamily="34" charset="0"/>
            </a:endParaRPr>
          </a:p>
        </p:txBody>
      </p:sp>
    </p:spTree>
    <p:extLst>
      <p:ext uri="{BB962C8B-B14F-4D97-AF65-F5344CB8AC3E}">
        <p14:creationId xmlns:p14="http://schemas.microsoft.com/office/powerpoint/2010/main" val="3280374384"/>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0" y="44450"/>
            <a:ext cx="8821075" cy="501675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t>„Da lobte der Herr den ungetreuen Verwalter dafür, dass er so klug gehandelt hatte. In der Tat, die Menschen dieser Welt sind im Umgang mit ihresgleichen klüger als die Menschen des </a:t>
            </a:r>
            <a:r>
              <a:rPr lang="de-CH" sz="3200" dirty="0" smtClean="0"/>
              <a:t>Lichts. Darum </a:t>
            </a:r>
            <a:r>
              <a:rPr lang="de-CH" sz="3200" dirty="0"/>
              <a:t>sage ich euch: Macht euch Freunde mit dem Mammon, an dem so viel Unrecht haftet, damit ihr, wenn es keinen Mammon mehr gibt, in die ewigen Wohnungen aufgenommen werdet.“</a:t>
            </a:r>
            <a:r>
              <a:rPr lang="de-CH" sz="3200" dirty="0" smtClean="0"/>
              <a:t> </a:t>
            </a:r>
            <a:endParaRPr lang="de-CH" sz="3200" dirty="0"/>
          </a:p>
        </p:txBody>
      </p:sp>
      <p:sp>
        <p:nvSpPr>
          <p:cNvPr id="933891" name="Rectangle 3"/>
          <p:cNvSpPr>
            <a:spLocks noChangeArrowheads="1"/>
          </p:cNvSpPr>
          <p:nvPr/>
        </p:nvSpPr>
        <p:spPr bwMode="auto">
          <a:xfrm>
            <a:off x="785786" y="4915927"/>
            <a:ext cx="7993063"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200" dirty="0" smtClean="0">
                <a:solidFill>
                  <a:srgbClr val="FFFFFF"/>
                </a:solidFill>
                <a:latin typeface="Arial Rounded MT Bold" pitchFamily="34" charset="0"/>
              </a:rPr>
              <a:t>Lukas-Evangelium 16,8-9</a:t>
            </a:r>
            <a:endParaRPr lang="de-CH" sz="3200" dirty="0">
              <a:solidFill>
                <a:srgbClr val="FFFFFF"/>
              </a:solidFill>
              <a:latin typeface="Arial Rounded MT Bold" pitchFamily="34" charset="0"/>
            </a:endParaRPr>
          </a:p>
        </p:txBody>
      </p:sp>
    </p:spTree>
    <p:extLst>
      <p:ext uri="{BB962C8B-B14F-4D97-AF65-F5344CB8AC3E}">
        <p14:creationId xmlns:p14="http://schemas.microsoft.com/office/powerpoint/2010/main" val="338344540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79388" y="62856"/>
            <a:ext cx="8785225" cy="1421928"/>
          </a:xfrm>
          <a:noFill/>
        </p:spPr>
        <p:txBody>
          <a:bodyPr anchor="t">
            <a:spAutoFit/>
          </a:bodyPr>
          <a:lstStyle/>
          <a:p>
            <a:pPr marL="1117600" indent="-1117600" algn="l"/>
            <a:r>
              <a:rPr lang="de-DE" sz="5400" dirty="0">
                <a:solidFill>
                  <a:schemeClr val="bg1"/>
                </a:solidFill>
              </a:rPr>
              <a:t>I.    </a:t>
            </a:r>
            <a:r>
              <a:rPr lang="de-DE" sz="5400" dirty="0" smtClean="0">
                <a:solidFill>
                  <a:schemeClr val="bg1"/>
                </a:solidFill>
              </a:rPr>
              <a:t>Die eigene Haut gerettet</a:t>
            </a:r>
            <a:endParaRPr lang="de-CH" sz="54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1" y="44450"/>
            <a:ext cx="8136903"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t>„Der Mann überlegte hin und her: ›Was soll ich nur tun? Mein Herr wird mich entlassen. Für schwere Arbeit tauge ich nicht, und ich schäme mich zu betteln.“</a:t>
            </a:r>
          </a:p>
        </p:txBody>
      </p:sp>
      <p:sp>
        <p:nvSpPr>
          <p:cNvPr id="933891" name="Rectangle 3"/>
          <p:cNvSpPr>
            <a:spLocks noChangeArrowheads="1"/>
          </p:cNvSpPr>
          <p:nvPr/>
        </p:nvSpPr>
        <p:spPr bwMode="auto">
          <a:xfrm>
            <a:off x="785786" y="3132257"/>
            <a:ext cx="7993063"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200" dirty="0" smtClean="0">
                <a:solidFill>
                  <a:srgbClr val="FFFFFF"/>
                </a:solidFill>
                <a:latin typeface="Arial Rounded MT Bold" pitchFamily="34" charset="0"/>
              </a:rPr>
              <a:t>Lukas-Evangelium 16,3</a:t>
            </a:r>
            <a:endParaRPr lang="de-CH" sz="3200" dirty="0">
              <a:solidFill>
                <a:srgbClr val="FFFFFF"/>
              </a:solidFill>
              <a:latin typeface="Arial Rounded MT Bold" pitchFamily="34" charset="0"/>
            </a:endParaRPr>
          </a:p>
        </p:txBody>
      </p:sp>
    </p:spTree>
    <p:extLst>
      <p:ext uri="{BB962C8B-B14F-4D97-AF65-F5344CB8AC3E}">
        <p14:creationId xmlns:p14="http://schemas.microsoft.com/office/powerpoint/2010/main" val="1211973723"/>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0" y="44450"/>
            <a:ext cx="8821075"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t>„Doch jetzt weiss ich, was ich tun kann, damit die Leute mich in ihren Häusern aufnehmen, wenn ich meine Stelle als Verwalter verloren habe.‹“</a:t>
            </a:r>
          </a:p>
        </p:txBody>
      </p:sp>
      <p:sp>
        <p:nvSpPr>
          <p:cNvPr id="933891" name="Rectangle 3"/>
          <p:cNvSpPr>
            <a:spLocks noChangeArrowheads="1"/>
          </p:cNvSpPr>
          <p:nvPr/>
        </p:nvSpPr>
        <p:spPr bwMode="auto">
          <a:xfrm>
            <a:off x="785786" y="2564904"/>
            <a:ext cx="7993063"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3200" dirty="0" smtClean="0">
                <a:solidFill>
                  <a:srgbClr val="FFFFFF"/>
                </a:solidFill>
                <a:latin typeface="Arial Rounded MT Bold" pitchFamily="34" charset="0"/>
              </a:rPr>
              <a:t>Lukas-Evangelium 16,4</a:t>
            </a:r>
            <a:endParaRPr lang="de-CH" sz="3200" dirty="0">
              <a:solidFill>
                <a:srgbClr val="FFFFFF"/>
              </a:solidFill>
              <a:latin typeface="Arial Rounded MT Bold" pitchFamily="34" charset="0"/>
            </a:endParaRPr>
          </a:p>
        </p:txBody>
      </p:sp>
    </p:spTree>
    <p:extLst>
      <p:ext uri="{BB962C8B-B14F-4D97-AF65-F5344CB8AC3E}">
        <p14:creationId xmlns:p14="http://schemas.microsoft.com/office/powerpoint/2010/main" val="4199891513"/>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818</Words>
  <Application>Microsoft Office PowerPoint</Application>
  <PresentationFormat>Bildschirmpräsentation (4:3)</PresentationFormat>
  <Paragraphs>51</Paragraphs>
  <Slides>29</Slides>
  <Notes>0</Notes>
  <HiddenSlides>0</HiddenSlides>
  <MMClips>0</MMClips>
  <ScaleCrop>false</ScaleCrop>
  <HeadingPairs>
    <vt:vector size="4" baseType="variant">
      <vt:variant>
        <vt:lpstr>Design</vt:lpstr>
      </vt:variant>
      <vt:variant>
        <vt:i4>2</vt:i4>
      </vt:variant>
      <vt:variant>
        <vt:lpstr>Folientitel</vt:lpstr>
      </vt:variant>
      <vt:variant>
        <vt:i4>29</vt:i4>
      </vt:variant>
    </vt:vector>
  </HeadingPairs>
  <TitlesOfParts>
    <vt:vector size="31" baseType="lpstr">
      <vt:lpstr>01072134</vt:lpstr>
      <vt:lpstr>1_01072134</vt:lpstr>
      <vt:lpstr>Ein kluger Lebensstil</vt:lpstr>
      <vt:lpstr>„Jesus wandte sich zu seinen Jüngern und sagte: »Ein reicher Mann hatte einen Verwalter. Über diesen gingen Klagen bei ihm ein; es hiess, er veruntreue ihm sein Vermögen. Da liess er den Verwalter rufen. ›Was muss ich von dir hören?‹, sagte er zu ihm. ›Leg die Abrechnung über deine Tätigkeit vor; du kannst nicht länger mein Verwalter sein.‹“</vt:lpstr>
      <vt:lpstr>„Der Mann überlegte hin und her: ›Was soll ich nur tun? Mein Herr wird mich entlassen. Für schwere Arbeit tauge ich nicht, und ich schäme mich zu betteln. Doch jetzt weiss ich, was ich tun kann, damit die Leute mich in ihren Häusern aufnehmen, wenn ich meine Stelle als Verwalter verloren habe.‹“</vt:lpstr>
      <vt:lpstr>„Nacheinander rief er alle zu sich, die bei seinem Herrn Schulden hatten. ›Wie viel bist du meinem Herrn schuldig?‹, fragte er den ersten. ›Hundert Fass Olivenöl‹, antwortete der. Darauf sagte der Verwalter: ›Hier, nimm deinen Schuldschein, setz dich schnell hin, und schreib statt dessen fünfzig.‹“ </vt:lpstr>
      <vt:lpstr>„Dann fragte er den nächsten: ›Und du, wie viel bist du ihm schuldig?‹ – ›Hundert Sack Weizen‹, lautete die Antwort. Der Verwalter sagte zu ihm: »Hier, nimm deinen Schuldschein, und schreib statt dessen achtzig.‹“ </vt:lpstr>
      <vt:lpstr>„Da lobte der Herr den ungetreuen Verwalter dafür, dass er so klug gehandelt hatte. In der Tat, die Menschen dieser Welt sind im Umgang mit ihresgleichen klüger als die Menschen des Lichts. Darum sage ich euch: Macht euch Freunde mit dem Mammon, an dem so viel Unrecht haftet, damit ihr, wenn es keinen Mammon mehr gibt, in die ewigen Wohnungen aufgenommen werdet.“ </vt:lpstr>
      <vt:lpstr>I.    Die eigene Haut gerettet</vt:lpstr>
      <vt:lpstr>„Der Mann überlegte hin und her: ›Was soll ich nur tun? Mein Herr wird mich entlassen. Für schwere Arbeit tauge ich nicht, und ich schäme mich zu betteln.“</vt:lpstr>
      <vt:lpstr>„Doch jetzt weiss ich, was ich tun kann, damit die Leute mich in ihren Häusern aufnehmen, wenn ich meine Stelle als Verwalter verloren habe.‹“</vt:lpstr>
      <vt:lpstr>„Wie viel bist du meinem Herrn schuldig“ </vt:lpstr>
      <vt:lpstr>«Hier, nimm deinen Schuldschein, setz dich schnell hin, und schreib statt dessen fünfzig.“</vt:lpstr>
      <vt:lpstr>„Da lobte der Herr den ungetreuen Verwalter dafür, dass er so klug gehandelt hatte.“ </vt:lpstr>
      <vt:lpstr>II.    Das eigene Leben   optimieren</vt:lpstr>
      <vt:lpstr>„In der Tat, die Menschen dieser Welt sind im Umgang mit ihresgleichen klüger als die Menschen des Lichts.«“ </vt:lpstr>
      <vt:lpstr>„Ich bin das Licht der Welt. Wer mir nachfolgt, wird nicht mehr in der Finsternis umherirren, sondern wird das Licht des Lebens haben.“ </vt:lpstr>
      <vt:lpstr>„Glaubt an das Licht, solange ihr das Licht habt, damit ihr zu Menschen des Lichts werdet.“ </vt:lpstr>
      <vt:lpstr>Entlassung des Verwalters</vt:lpstr>
      <vt:lpstr>Entlassung des Verwalters  =  Ende des Lebens (Tod)</vt:lpstr>
      <vt:lpstr>„Oder haben wir etwas mitgebracht, als wir in diese Welt kamen? Nicht das Geringste! Und wir werden auch nichts mitnehmen können, wenn wir sie wieder verlassen.“</vt:lpstr>
      <vt:lpstr>„Wir richten unseren Blick nämlich nicht auf das, was wir sehen, sondern auf das, was jetzt noch unsichtbar ist. Denn das Sichtbare ist vergänglich, aber das Unsichtbare ist ewig.“</vt:lpstr>
      <vt:lpstr>„Wir richten unseren Blick nämlich nicht auf das, was wir sehen, sondern auf das, was jetzt noch unsichtbar ist. Denn das Sichtbare ist vergänglich, aber das Unsichtbare ist ewig.“</vt:lpstr>
      <vt:lpstr>„Macht euch Freunde mit dem Mammon, an dem so viel Unrecht haftet, damit ihr, wenn es keinen Mammon mehr gibt, in die ewigen Wohnungen aufgenommen werdet.“</vt:lpstr>
      <vt:lpstr>„Bedürftigen helfen heisst dem Herrn etwas leihen, der wird es voll zurückerstatten.“</vt:lpstr>
      <vt:lpstr>„Sammelt euch keine Reichtümer hier auf der Erde, wo Motten und Rost sie zerfressen und wo Diebe einbrechen und sie stehlen.“</vt:lpstr>
      <vt:lpstr>„Sammelt euch stattdessen Reichtümer im Himmel, wo weder Motten noch Rost sie zerfressen und wo auch keine Diebe einbrechen und sie stehlen.“</vt:lpstr>
      <vt:lpstr>„Wer einem von diesen gering Geachteten auch nur einen Becher kaltes Wasser zu trinken gibt, einfach weil er mein Jünger ist, der wird – das versichere ich euch – nicht ohne Lohn bleiben.«“ </vt:lpstr>
      <vt:lpstr>Schlussgedanke </vt:lpstr>
      <vt:lpstr>„»Darum sage ich euch: Macht euch Freunde mit dem Mammon, an dem so viel Unrecht haftet, damit ihr, wenn es keinen Mammon mehr gibt, in die ewigen Wohnungen aufgenommen werdet.“</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kluger Lebensstil - Folien</dc:title>
  <dc:creator>Jürg Birnstiel</dc:creator>
  <cp:lastModifiedBy>Me</cp:lastModifiedBy>
  <cp:revision>970</cp:revision>
  <cp:lastPrinted>1601-01-01T00:00:00Z</cp:lastPrinted>
  <dcterms:created xsi:type="dcterms:W3CDTF">2005-04-13T18:10:29Z</dcterms:created>
  <dcterms:modified xsi:type="dcterms:W3CDTF">2011-03-19T21:13:34Z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