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7"/>
  </p:notesMasterIdLst>
  <p:sldIdLst>
    <p:sldId id="256" r:id="rId3"/>
    <p:sldId id="1085" r:id="rId4"/>
    <p:sldId id="1119" r:id="rId5"/>
    <p:sldId id="1120" r:id="rId6"/>
    <p:sldId id="430" r:id="rId7"/>
    <p:sldId id="1052" r:id="rId8"/>
    <p:sldId id="992" r:id="rId9"/>
    <p:sldId id="1121" r:id="rId10"/>
    <p:sldId id="1122" r:id="rId11"/>
    <p:sldId id="998" r:id="rId12"/>
    <p:sldId id="1098" r:id="rId13"/>
    <p:sldId id="1044" r:id="rId14"/>
    <p:sldId id="1104" r:id="rId15"/>
    <p:sldId id="1055" r:id="rId16"/>
    <p:sldId id="1123" r:id="rId17"/>
    <p:sldId id="1124" r:id="rId18"/>
    <p:sldId id="1125" r:id="rId19"/>
    <p:sldId id="1126" r:id="rId20"/>
    <p:sldId id="1057" r:id="rId21"/>
    <p:sldId id="1127" r:id="rId22"/>
    <p:sldId id="1128" r:id="rId23"/>
    <p:sldId id="263" r:id="rId24"/>
    <p:sldId id="1090" r:id="rId25"/>
    <p:sldId id="325" r:id="rId26"/>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C0000"/>
    <a:srgbClr val="FFFFFF"/>
    <a:srgbClr val="FFFF00"/>
    <a:srgbClr val="FFCC00"/>
    <a:srgbClr val="A50021"/>
    <a:srgbClr val="CC99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74" autoAdjust="0"/>
    <p:restoredTop sz="90221" autoAdjust="0"/>
  </p:normalViewPr>
  <p:slideViewPr>
    <p:cSldViewPr>
      <p:cViewPr varScale="1">
        <p:scale>
          <a:sx n="80" d="100"/>
          <a:sy n="80" d="100"/>
        </p:scale>
        <p:origin x="-126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5417E24-EFCE-4FE0-866C-4D3BC8AAC39B}" type="slidenum">
              <a:rPr lang="de-DE"/>
              <a:pPr/>
              <a:t>‹Nr.›</a:t>
            </a:fld>
            <a:endParaRPr lang="de-DE"/>
          </a:p>
        </p:txBody>
      </p:sp>
    </p:spTree>
    <p:extLst>
      <p:ext uri="{BB962C8B-B14F-4D97-AF65-F5344CB8AC3E}">
        <p14:creationId xmlns:p14="http://schemas.microsoft.com/office/powerpoint/2010/main" val="41023721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F5417E24-EFCE-4FE0-866C-4D3BC8AAC39B}" type="slidenum">
              <a:rPr lang="de-DE" smtClean="0"/>
              <a:pPr/>
              <a:t>5</a:t>
            </a:fld>
            <a:endParaRPr lang="de-DE"/>
          </a:p>
        </p:txBody>
      </p:sp>
    </p:spTree>
    <p:extLst>
      <p:ext uri="{BB962C8B-B14F-4D97-AF65-F5344CB8AC3E}">
        <p14:creationId xmlns:p14="http://schemas.microsoft.com/office/powerpoint/2010/main" val="4125417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8DABC290-4BD1-48CA-B358-0CE7CA3B0D7A}"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AB8BA0E-9342-4B47-AE72-148DE868B089}" type="slidenum">
              <a:rPr lang="de-CH"/>
              <a:pPr/>
              <a:t>‹Nr.›</a:t>
            </a:fld>
            <a:endParaRPr lang="de-CH"/>
          </a:p>
        </p:txBody>
      </p:sp>
    </p:spTree>
    <p:extLst>
      <p:ext uri="{BB962C8B-B14F-4D97-AF65-F5344CB8AC3E}">
        <p14:creationId xmlns:p14="http://schemas.microsoft.com/office/powerpoint/2010/main" val="1907739540"/>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27ABD887-77DB-4DCB-B0B4-3FC857FEAADE}" type="slidenum">
              <a:rPr lang="de-CH"/>
              <a:pPr/>
              <a:t>‹Nr.›</a:t>
            </a:fld>
            <a:endParaRPr lang="de-CH"/>
          </a:p>
        </p:txBody>
      </p:sp>
    </p:spTree>
    <p:extLst>
      <p:ext uri="{BB962C8B-B14F-4D97-AF65-F5344CB8AC3E}">
        <p14:creationId xmlns:p14="http://schemas.microsoft.com/office/powerpoint/2010/main" val="3372830770"/>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pPr lvl="0"/>
            <a:r>
              <a:rPr lang="de-CH" noProof="0" smtClean="0"/>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71C9BE2C-7AA1-43DD-9937-CAA7CB9FD330}"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782D450A-E93F-4F8D-8CDD-945B79A1828E}" type="slidenum">
              <a:rPr lang="de-CH"/>
              <a:pPr/>
              <a:t>‹Nr.›</a:t>
            </a:fld>
            <a:endParaRPr lang="de-CH"/>
          </a:p>
        </p:txBody>
      </p:sp>
    </p:spTree>
    <p:extLst>
      <p:ext uri="{BB962C8B-B14F-4D97-AF65-F5344CB8AC3E}">
        <p14:creationId xmlns:p14="http://schemas.microsoft.com/office/powerpoint/2010/main" val="1189619399"/>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9197344-1741-40BE-9F7C-F94AEEDD4F77}" type="slidenum">
              <a:rPr lang="de-CH"/>
              <a:pPr/>
              <a:t>‹Nr.›</a:t>
            </a:fld>
            <a:endParaRPr lang="de-CH"/>
          </a:p>
        </p:txBody>
      </p:sp>
    </p:spTree>
    <p:extLst>
      <p:ext uri="{BB962C8B-B14F-4D97-AF65-F5344CB8AC3E}">
        <p14:creationId xmlns:p14="http://schemas.microsoft.com/office/powerpoint/2010/main" val="292558619"/>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AC71F37-22EC-47C9-88C6-5438275D2A56}" type="slidenum">
              <a:rPr lang="de-CH"/>
              <a:pPr/>
              <a:t>‹Nr.›</a:t>
            </a:fld>
            <a:endParaRPr lang="de-CH"/>
          </a:p>
        </p:txBody>
      </p:sp>
    </p:spTree>
    <p:extLst>
      <p:ext uri="{BB962C8B-B14F-4D97-AF65-F5344CB8AC3E}">
        <p14:creationId xmlns:p14="http://schemas.microsoft.com/office/powerpoint/2010/main" val="3665156694"/>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6A577CAE-81EA-4849-A39C-E076621B6DFA}" type="slidenum">
              <a:rPr lang="de-CH"/>
              <a:pPr/>
              <a:t>‹Nr.›</a:t>
            </a:fld>
            <a:endParaRPr lang="de-CH"/>
          </a:p>
        </p:txBody>
      </p:sp>
    </p:spTree>
    <p:extLst>
      <p:ext uri="{BB962C8B-B14F-4D97-AF65-F5344CB8AC3E}">
        <p14:creationId xmlns:p14="http://schemas.microsoft.com/office/powerpoint/2010/main" val="1622275897"/>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49F4ED-98C5-4E21-8A9B-DE4B4F02502A}" type="slidenum">
              <a:rPr lang="de-CH"/>
              <a:pPr/>
              <a:t>‹Nr.›</a:t>
            </a:fld>
            <a:endParaRPr lang="de-CH"/>
          </a:p>
        </p:txBody>
      </p:sp>
    </p:spTree>
    <p:extLst>
      <p:ext uri="{BB962C8B-B14F-4D97-AF65-F5344CB8AC3E}">
        <p14:creationId xmlns:p14="http://schemas.microsoft.com/office/powerpoint/2010/main" val="980556329"/>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AD4BACE9-304F-4BBD-9AC8-B9F5A4C11749}" type="slidenum">
              <a:rPr lang="de-CH"/>
              <a:pPr/>
              <a:t>‹Nr.›</a:t>
            </a:fld>
            <a:endParaRPr lang="de-CH"/>
          </a:p>
        </p:txBody>
      </p:sp>
    </p:spTree>
    <p:extLst>
      <p:ext uri="{BB962C8B-B14F-4D97-AF65-F5344CB8AC3E}">
        <p14:creationId xmlns:p14="http://schemas.microsoft.com/office/powerpoint/2010/main" val="1771248370"/>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E49F8954-2E5F-470B-910F-0DB382401918}" type="slidenum">
              <a:rPr lang="de-CH"/>
              <a:pPr/>
              <a:t>‹Nr.›</a:t>
            </a:fld>
            <a:endParaRPr lang="de-CH"/>
          </a:p>
        </p:txBody>
      </p:sp>
    </p:spTree>
    <p:extLst>
      <p:ext uri="{BB962C8B-B14F-4D97-AF65-F5344CB8AC3E}">
        <p14:creationId xmlns:p14="http://schemas.microsoft.com/office/powerpoint/2010/main" val="3033796206"/>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1744D8B-EB32-470B-863B-A3EB43D47B13}" type="slidenum">
              <a:rPr lang="de-CH"/>
              <a:pPr/>
              <a:t>‹Nr.›</a:t>
            </a:fld>
            <a:endParaRPr lang="de-CH"/>
          </a:p>
        </p:txBody>
      </p:sp>
    </p:spTree>
    <p:extLst>
      <p:ext uri="{BB962C8B-B14F-4D97-AF65-F5344CB8AC3E}">
        <p14:creationId xmlns:p14="http://schemas.microsoft.com/office/powerpoint/2010/main" val="2879766916"/>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5BFBAB2-F8FE-4B99-8FB6-48E7223F1A51}" type="slidenum">
              <a:rPr lang="de-CH"/>
              <a:pPr/>
              <a:t>‹Nr.›</a:t>
            </a:fld>
            <a:endParaRPr lang="de-CH"/>
          </a:p>
        </p:txBody>
      </p:sp>
    </p:spTree>
    <p:extLst>
      <p:ext uri="{BB962C8B-B14F-4D97-AF65-F5344CB8AC3E}">
        <p14:creationId xmlns:p14="http://schemas.microsoft.com/office/powerpoint/2010/main" val="4042249447"/>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2CF61DBC-EC69-499F-886C-0EF50C3835B6}" type="slidenum">
              <a:rPr lang="de-CH"/>
              <a:pPr/>
              <a:t>‹Nr.›</a:t>
            </a:fld>
            <a:endParaRPr lang="de-CH"/>
          </a:p>
        </p:txBody>
      </p:sp>
    </p:spTree>
    <p:extLst>
      <p:ext uri="{BB962C8B-B14F-4D97-AF65-F5344CB8AC3E}">
        <p14:creationId xmlns:p14="http://schemas.microsoft.com/office/powerpoint/2010/main" val="143876824"/>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B8598580-20FD-48A5-8F8E-29538CCE230A}" type="slidenum">
              <a:rPr lang="de-CH"/>
              <a:pPr/>
              <a:t>‹Nr.›</a:t>
            </a:fld>
            <a:endParaRPr lang="de-CH"/>
          </a:p>
        </p:txBody>
      </p:sp>
    </p:spTree>
    <p:extLst>
      <p:ext uri="{BB962C8B-B14F-4D97-AF65-F5344CB8AC3E}">
        <p14:creationId xmlns:p14="http://schemas.microsoft.com/office/powerpoint/2010/main" val="31560492"/>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1CE35C9F-B07A-4B1A-BBCE-6CBBABC50EE5}" type="slidenum">
              <a:rPr lang="de-CH"/>
              <a:pPr/>
              <a:t>‹Nr.›</a:t>
            </a:fld>
            <a:endParaRPr lang="de-CH"/>
          </a:p>
        </p:txBody>
      </p:sp>
    </p:spTree>
    <p:extLst>
      <p:ext uri="{BB962C8B-B14F-4D97-AF65-F5344CB8AC3E}">
        <p14:creationId xmlns:p14="http://schemas.microsoft.com/office/powerpoint/2010/main" val="159187747"/>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ACEA457D-64AE-48B6-B800-6D959428D4F7}" type="slidenum">
              <a:rPr lang="de-CH"/>
              <a:pPr/>
              <a:t>‹Nr.›</a:t>
            </a:fld>
            <a:endParaRPr lang="de-CH"/>
          </a:p>
        </p:txBody>
      </p:sp>
    </p:spTree>
    <p:extLst>
      <p:ext uri="{BB962C8B-B14F-4D97-AF65-F5344CB8AC3E}">
        <p14:creationId xmlns:p14="http://schemas.microsoft.com/office/powerpoint/2010/main" val="1730212243"/>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070EA56B-699D-47DF-BEDD-EEE68482FC37}" type="slidenum">
              <a:rPr lang="de-CH"/>
              <a:pPr/>
              <a:t>‹Nr.›</a:t>
            </a:fld>
            <a:endParaRPr lang="de-CH"/>
          </a:p>
        </p:txBody>
      </p:sp>
    </p:spTree>
    <p:extLst>
      <p:ext uri="{BB962C8B-B14F-4D97-AF65-F5344CB8AC3E}">
        <p14:creationId xmlns:p14="http://schemas.microsoft.com/office/powerpoint/2010/main" val="2469829588"/>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89D67CA0-92F6-4542-8354-8C99B177EB36}" type="slidenum">
              <a:rPr lang="de-CH"/>
              <a:pPr/>
              <a:t>‹Nr.›</a:t>
            </a:fld>
            <a:endParaRPr lang="de-CH"/>
          </a:p>
        </p:txBody>
      </p:sp>
    </p:spTree>
    <p:extLst>
      <p:ext uri="{BB962C8B-B14F-4D97-AF65-F5344CB8AC3E}">
        <p14:creationId xmlns:p14="http://schemas.microsoft.com/office/powerpoint/2010/main" val="3012876190"/>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FEFBB09F-37F8-4162-B81A-C1870E76334C}" type="slidenum">
              <a:rPr lang="de-CH"/>
              <a:pPr/>
              <a:t>‹Nr.›</a:t>
            </a:fld>
            <a:endParaRPr lang="de-CH"/>
          </a:p>
        </p:txBody>
      </p:sp>
    </p:spTree>
    <p:extLst>
      <p:ext uri="{BB962C8B-B14F-4D97-AF65-F5344CB8AC3E}">
        <p14:creationId xmlns:p14="http://schemas.microsoft.com/office/powerpoint/2010/main" val="3311736622"/>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49853788-4CCC-4EA5-AB9B-7DDC47A9EA67}" type="slidenum">
              <a:rPr lang="de-CH"/>
              <a:pPr/>
              <a:t>‹Nr.›</a:t>
            </a:fld>
            <a:endParaRPr lang="de-CH"/>
          </a:p>
        </p:txBody>
      </p:sp>
    </p:spTree>
    <p:extLst>
      <p:ext uri="{BB962C8B-B14F-4D97-AF65-F5344CB8AC3E}">
        <p14:creationId xmlns:p14="http://schemas.microsoft.com/office/powerpoint/2010/main" val="3387011722"/>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F4D43C6-9F67-4885-B1AB-9EAC738812E4}" type="slidenum">
              <a:rPr lang="de-CH"/>
              <a:pPr/>
              <a:t>‹Nr.›</a:t>
            </a:fld>
            <a:endParaRPr lang="de-CH"/>
          </a:p>
        </p:txBody>
      </p:sp>
    </p:spTree>
    <p:extLst>
      <p:ext uri="{BB962C8B-B14F-4D97-AF65-F5344CB8AC3E}">
        <p14:creationId xmlns:p14="http://schemas.microsoft.com/office/powerpoint/2010/main" val="597661202"/>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A8F92853-31D1-4904-AA67-C501B47858B2}"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125293E8-58D2-4923-A1FE-6D96C16B075E}"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9538" y="116632"/>
            <a:ext cx="8748713" cy="2062103"/>
          </a:xfrm>
          <a:noFill/>
        </p:spPr>
        <p:txBody>
          <a:bodyPr anchor="t">
            <a:spAutoFit/>
          </a:bodyPr>
          <a:lstStyle/>
          <a:p>
            <a:pPr algn="l"/>
            <a:r>
              <a:rPr lang="de-CH" sz="8000" dirty="0" smtClean="0">
                <a:ln>
                  <a:solidFill>
                    <a:srgbClr val="000000"/>
                  </a:solidFill>
                </a:ln>
                <a:solidFill>
                  <a:schemeClr val="bg1"/>
                </a:solidFill>
              </a:rPr>
              <a:t>Werdet wie die Kinder!</a:t>
            </a:r>
            <a:endParaRPr lang="de-CH" sz="8000" dirty="0">
              <a:ln>
                <a:solidFill>
                  <a:srgbClr val="000000"/>
                </a:solidFill>
              </a:ln>
              <a:solidFill>
                <a:schemeClr val="bg1"/>
              </a:solidFill>
            </a:endParaRPr>
          </a:p>
        </p:txBody>
      </p:sp>
      <p:sp>
        <p:nvSpPr>
          <p:cNvPr id="51208" name="Rectangle 8"/>
          <p:cNvSpPr>
            <a:spLocks noChangeArrowheads="1"/>
          </p:cNvSpPr>
          <p:nvPr/>
        </p:nvSpPr>
        <p:spPr bwMode="auto">
          <a:xfrm>
            <a:off x="1259632" y="5445224"/>
            <a:ext cx="7775575" cy="79216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r">
              <a:spcBef>
                <a:spcPct val="20000"/>
              </a:spcBef>
            </a:pPr>
            <a:r>
              <a:rPr lang="de-CH" sz="2400" dirty="0" smtClean="0">
                <a:ln>
                  <a:solidFill>
                    <a:srgbClr val="000000"/>
                  </a:solidFill>
                </a:ln>
                <a:solidFill>
                  <a:srgbClr val="FFFFFF"/>
                </a:solidFill>
                <a:latin typeface="Arial Rounded MT Bold" pitchFamily="34" charset="0"/>
              </a:rPr>
              <a:t>Lukas-Evangelium 18,15-17       </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35496" y="115888"/>
            <a:ext cx="7848872" cy="3416320"/>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lnSpc>
                <a:spcPct val="100000"/>
              </a:lnSpc>
              <a:spcBef>
                <a:spcPct val="50000"/>
              </a:spcBef>
            </a:pPr>
            <a:r>
              <a:rPr lang="de-CH" sz="3600" dirty="0">
                <a:ln>
                  <a:solidFill>
                    <a:srgbClr val="000000"/>
                  </a:solidFill>
                </a:ln>
              </a:rPr>
              <a:t>„Was in dieser Welt unbedeutend und verachtet ist und was bei den Menschen nichts gilt, das hat Gott erwählt, damit ans Licht kommt, wie nichtig das ist, was bei ihnen etwas gilt.“</a:t>
            </a:r>
          </a:p>
        </p:txBody>
      </p:sp>
      <p:sp>
        <p:nvSpPr>
          <p:cNvPr id="881667" name="Rectangle 3"/>
          <p:cNvSpPr>
            <a:spLocks noChangeArrowheads="1"/>
          </p:cNvSpPr>
          <p:nvPr/>
        </p:nvSpPr>
        <p:spPr bwMode="auto">
          <a:xfrm>
            <a:off x="2051719" y="3356992"/>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1.Korinther-Brief 1,28</a:t>
            </a:r>
            <a:endParaRPr lang="de-CH" sz="18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72008" y="44624"/>
            <a:ext cx="7524328" cy="4524315"/>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lnSpc>
                <a:spcPct val="100000"/>
              </a:lnSpc>
              <a:spcBef>
                <a:spcPct val="50000"/>
              </a:spcBef>
            </a:pPr>
            <a:r>
              <a:rPr lang="de-CH" sz="3200" dirty="0">
                <a:ln>
                  <a:solidFill>
                    <a:srgbClr val="000000"/>
                  </a:solidFill>
                </a:ln>
              </a:rPr>
              <a:t>„Gerade die Teile des Körpers, die schwächer zu sein scheinen, sind besonders wichtig; gerade den Teilen, die wir für weniger ehrenwert halten, schenken wir besonders viel Aufmerksamkeit; gerade bei den Teilen, die Anstoss erregen könnten, achten wir besonders darauf, dass sie sorgfältig bedeckt sind.“ </a:t>
            </a:r>
          </a:p>
        </p:txBody>
      </p:sp>
      <p:sp>
        <p:nvSpPr>
          <p:cNvPr id="881667" name="Rectangle 3"/>
          <p:cNvSpPr>
            <a:spLocks noChangeArrowheads="1"/>
          </p:cNvSpPr>
          <p:nvPr/>
        </p:nvSpPr>
        <p:spPr bwMode="auto">
          <a:xfrm>
            <a:off x="1043608" y="5373216"/>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1.Korinther-Brief 12,22-23</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657194115"/>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935938" name="Rectangle 2"/>
          <p:cNvSpPr>
            <a:spLocks noGrp="1" noChangeArrowheads="1"/>
          </p:cNvSpPr>
          <p:nvPr>
            <p:ph type="ctrTitle"/>
          </p:nvPr>
        </p:nvSpPr>
        <p:spPr>
          <a:xfrm>
            <a:off x="179512" y="116632"/>
            <a:ext cx="8856984" cy="1421928"/>
          </a:xfrm>
          <a:noFill/>
        </p:spPr>
        <p:txBody>
          <a:bodyPr wrap="square" anchor="t">
            <a:spAutoFit/>
          </a:bodyPr>
          <a:lstStyle/>
          <a:p>
            <a:pPr marL="1117600" indent="-1117600" algn="l"/>
            <a:r>
              <a:rPr lang="de-DE" sz="5400" dirty="0">
                <a:ln>
                  <a:solidFill>
                    <a:srgbClr val="000000"/>
                  </a:solidFill>
                </a:ln>
                <a:solidFill>
                  <a:schemeClr val="bg1"/>
                </a:solidFill>
              </a:rPr>
              <a:t>II.   </a:t>
            </a:r>
            <a:r>
              <a:rPr lang="de-DE" sz="5400" dirty="0" smtClean="0">
                <a:ln>
                  <a:solidFill>
                    <a:srgbClr val="000000"/>
                  </a:solidFill>
                </a:ln>
                <a:solidFill>
                  <a:schemeClr val="bg1"/>
                </a:solidFill>
              </a:rPr>
              <a:t>Wer gering wird,</a:t>
            </a:r>
            <a:br>
              <a:rPr lang="de-DE" sz="5400" dirty="0" smtClean="0">
                <a:ln>
                  <a:solidFill>
                    <a:srgbClr val="000000"/>
                  </a:solidFill>
                </a:ln>
                <a:solidFill>
                  <a:schemeClr val="bg1"/>
                </a:solidFill>
              </a:rPr>
            </a:br>
            <a:r>
              <a:rPr lang="de-DE" sz="5400" dirty="0" smtClean="0">
                <a:ln>
                  <a:solidFill>
                    <a:srgbClr val="000000"/>
                  </a:solidFill>
                </a:ln>
                <a:solidFill>
                  <a:schemeClr val="bg1"/>
                </a:solidFill>
              </a:rPr>
              <a:t>den macht Jesus reich</a:t>
            </a:r>
            <a:endParaRPr lang="de-CH" sz="54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6178" name="Rectangle 2"/>
          <p:cNvSpPr>
            <a:spLocks noGrp="1" noChangeArrowheads="1"/>
          </p:cNvSpPr>
          <p:nvPr>
            <p:ph type="ctrTitle"/>
          </p:nvPr>
        </p:nvSpPr>
        <p:spPr>
          <a:xfrm>
            <a:off x="106363" y="44450"/>
            <a:ext cx="8929687" cy="1754326"/>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sz="3600" dirty="0">
                <a:ln>
                  <a:solidFill>
                    <a:srgbClr val="000000"/>
                  </a:solidFill>
                </a:ln>
              </a:rPr>
              <a:t>„Wer das Reich Gottes nicht wie ein Kind annimmt, wird nicht hineinkommen.“</a:t>
            </a:r>
          </a:p>
        </p:txBody>
      </p:sp>
      <p:sp>
        <p:nvSpPr>
          <p:cNvPr id="946179" name="Rectangle 3"/>
          <p:cNvSpPr>
            <a:spLocks noChangeArrowheads="1"/>
          </p:cNvSpPr>
          <p:nvPr/>
        </p:nvSpPr>
        <p:spPr bwMode="auto">
          <a:xfrm>
            <a:off x="1979712" y="2348880"/>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Lukas-Evangelium 18,17</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24795379"/>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4925" y="44450"/>
            <a:ext cx="8929563" cy="3539430"/>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lnSpc>
                <a:spcPct val="100000"/>
              </a:lnSpc>
              <a:spcBef>
                <a:spcPct val="50000"/>
              </a:spcBef>
            </a:pPr>
            <a:r>
              <a:rPr lang="de-CH" sz="3200" dirty="0">
                <a:ln>
                  <a:solidFill>
                    <a:srgbClr val="000000"/>
                  </a:solidFill>
                </a:ln>
              </a:rPr>
              <a:t>Die Pharisäer fragten Jesus, wann das Reich Gottes komme. Darauf antwortete er: „Das Reich Gottes kommt nicht so, dass man es an äusseren Anzeichen erkennen kann. Man wird auch nicht sagen können: ›Seht, hier ist es!‹ oder: ›Es ist dort!‹ Nein, das Reich Gottes ist mitten unter euch.“</a:t>
            </a:r>
          </a:p>
        </p:txBody>
      </p:sp>
      <p:sp>
        <p:nvSpPr>
          <p:cNvPr id="947203" name="Rectangle 3"/>
          <p:cNvSpPr>
            <a:spLocks noChangeArrowheads="1"/>
          </p:cNvSpPr>
          <p:nvPr/>
        </p:nvSpPr>
        <p:spPr bwMode="auto">
          <a:xfrm>
            <a:off x="2068474" y="3717032"/>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Lukas-Evangelium 17,20-21</a:t>
            </a:r>
            <a:endParaRPr lang="de-CH" sz="18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08290" name="Rectangle 2"/>
          <p:cNvSpPr>
            <a:spLocks noGrp="1" noChangeArrowheads="1"/>
          </p:cNvSpPr>
          <p:nvPr>
            <p:ph type="ctrTitle"/>
          </p:nvPr>
        </p:nvSpPr>
        <p:spPr>
          <a:xfrm>
            <a:off x="179388" y="115888"/>
            <a:ext cx="8425060" cy="2246769"/>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lnSpc>
                <a:spcPct val="100000"/>
              </a:lnSpc>
              <a:spcBef>
                <a:spcPct val="50000"/>
              </a:spcBef>
            </a:pPr>
            <a:r>
              <a:rPr lang="de-CH" sz="2800" dirty="0">
                <a:ln>
                  <a:solidFill>
                    <a:srgbClr val="000000"/>
                  </a:solidFill>
                </a:ln>
              </a:rPr>
              <a:t>»Das Reich, dessen König ich bin, ist nicht von dieser Welt. Wäre mein Reich von dieser Welt, dann hätten meine Diener für mich gekämpft, damit ich nicht den Juden in die Hände falle. Nun ist aber mein Reich nicht von dieser Erde.«</a:t>
            </a:r>
          </a:p>
        </p:txBody>
      </p:sp>
      <p:sp>
        <p:nvSpPr>
          <p:cNvPr id="908291" name="Rectangle 3"/>
          <p:cNvSpPr>
            <a:spLocks noChangeArrowheads="1"/>
          </p:cNvSpPr>
          <p:nvPr/>
        </p:nvSpPr>
        <p:spPr bwMode="auto">
          <a:xfrm>
            <a:off x="2267744" y="2564904"/>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Johannes-Evangelium 18,36</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690126159"/>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08290" name="Rectangle 2"/>
          <p:cNvSpPr>
            <a:spLocks noGrp="1" noChangeArrowheads="1"/>
          </p:cNvSpPr>
          <p:nvPr>
            <p:ph type="ctrTitle"/>
          </p:nvPr>
        </p:nvSpPr>
        <p:spPr>
          <a:xfrm>
            <a:off x="179388" y="115888"/>
            <a:ext cx="7632972" cy="2246769"/>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lnSpc>
                <a:spcPct val="100000"/>
              </a:lnSpc>
              <a:spcBef>
                <a:spcPct val="50000"/>
              </a:spcBef>
            </a:pPr>
            <a:r>
              <a:rPr lang="de-CH" sz="2800" dirty="0">
                <a:ln>
                  <a:solidFill>
                    <a:srgbClr val="000000"/>
                  </a:solidFill>
                </a:ln>
              </a:rPr>
              <a:t>Da sagte Pilatus zu ihm: »Dann bist du also tatsächlich ein König?« Jesus erwiderte: »Du hast Recht – ich bin ein König. Jeder, der auf der Seite der Wahrheit steht, hört auf meine Stimme.«</a:t>
            </a:r>
          </a:p>
        </p:txBody>
      </p:sp>
      <p:sp>
        <p:nvSpPr>
          <p:cNvPr id="908291" name="Rectangle 3"/>
          <p:cNvSpPr>
            <a:spLocks noChangeArrowheads="1"/>
          </p:cNvSpPr>
          <p:nvPr/>
        </p:nvSpPr>
        <p:spPr bwMode="auto">
          <a:xfrm>
            <a:off x="2051720" y="2348880"/>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Johannes-Evangelium 18,37</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408743027"/>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4925" y="44450"/>
            <a:ext cx="8929563" cy="1569660"/>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lnSpc>
                <a:spcPct val="100000"/>
              </a:lnSpc>
              <a:spcBef>
                <a:spcPct val="50000"/>
              </a:spcBef>
            </a:pPr>
            <a:r>
              <a:rPr lang="de-CH" sz="4800" dirty="0">
                <a:ln>
                  <a:solidFill>
                    <a:srgbClr val="000000"/>
                  </a:solidFill>
                </a:ln>
              </a:rPr>
              <a:t>»Jesus von </a:t>
            </a:r>
            <a:r>
              <a:rPr lang="de-CH" sz="4800" dirty="0" err="1" smtClean="0">
                <a:ln>
                  <a:solidFill>
                    <a:srgbClr val="000000"/>
                  </a:solidFill>
                </a:ln>
              </a:rPr>
              <a:t>Nazaret</a:t>
            </a:r>
            <a:r>
              <a:rPr lang="de-CH" sz="4800" dirty="0" smtClean="0">
                <a:ln>
                  <a:solidFill>
                    <a:srgbClr val="000000"/>
                  </a:solidFill>
                </a:ln>
              </a:rPr>
              <a:t>,</a:t>
            </a:r>
            <a:br>
              <a:rPr lang="de-CH" sz="4800" dirty="0" smtClean="0">
                <a:ln>
                  <a:solidFill>
                    <a:srgbClr val="000000"/>
                  </a:solidFill>
                </a:ln>
              </a:rPr>
            </a:br>
            <a:r>
              <a:rPr lang="de-CH" sz="4800" dirty="0" smtClean="0">
                <a:ln>
                  <a:solidFill>
                    <a:srgbClr val="000000"/>
                  </a:solidFill>
                </a:ln>
              </a:rPr>
              <a:t>König </a:t>
            </a:r>
            <a:r>
              <a:rPr lang="de-CH" sz="4800" dirty="0">
                <a:ln>
                  <a:solidFill>
                    <a:srgbClr val="000000"/>
                  </a:solidFill>
                </a:ln>
              </a:rPr>
              <a:t>der Juden.«</a:t>
            </a:r>
          </a:p>
        </p:txBody>
      </p:sp>
      <p:sp>
        <p:nvSpPr>
          <p:cNvPr id="947203" name="Rectangle 3"/>
          <p:cNvSpPr>
            <a:spLocks noChangeArrowheads="1"/>
          </p:cNvSpPr>
          <p:nvPr/>
        </p:nvSpPr>
        <p:spPr bwMode="auto">
          <a:xfrm>
            <a:off x="2267744" y="4437112"/>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Johannes-Evangelium 19,19</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009315668"/>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134630"/>
            <a:ext cx="7273379" cy="2862322"/>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lnSpc>
                <a:spcPct val="100000"/>
              </a:lnSpc>
              <a:spcBef>
                <a:spcPct val="50000"/>
              </a:spcBef>
            </a:pPr>
            <a:r>
              <a:rPr lang="de-CH" sz="3600" dirty="0">
                <a:ln>
                  <a:solidFill>
                    <a:srgbClr val="000000"/>
                  </a:solidFill>
                </a:ln>
              </a:rPr>
              <a:t>„Wenn ich einen Platz für euch vorbereitet habe, werde ich wieder kommen und euch zu mir holen, damit auch ihr dort seid, wo ich bin.“</a:t>
            </a:r>
          </a:p>
        </p:txBody>
      </p:sp>
      <p:sp>
        <p:nvSpPr>
          <p:cNvPr id="947203" name="Rectangle 3"/>
          <p:cNvSpPr>
            <a:spLocks noChangeArrowheads="1"/>
          </p:cNvSpPr>
          <p:nvPr/>
        </p:nvSpPr>
        <p:spPr bwMode="auto">
          <a:xfrm>
            <a:off x="2267744" y="4221088"/>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Johannes-Evangelium 14,3</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933950370"/>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9250" name="Rectangle 2"/>
          <p:cNvSpPr>
            <a:spLocks noGrp="1" noChangeArrowheads="1"/>
          </p:cNvSpPr>
          <p:nvPr>
            <p:ph type="ctrTitle"/>
          </p:nvPr>
        </p:nvSpPr>
        <p:spPr>
          <a:xfrm>
            <a:off x="106363" y="44450"/>
            <a:ext cx="7850013" cy="2123658"/>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lnSpc>
                <a:spcPct val="100000"/>
              </a:lnSpc>
              <a:spcBef>
                <a:spcPct val="50000"/>
              </a:spcBef>
            </a:pPr>
            <a:r>
              <a:rPr lang="de-CH" dirty="0">
                <a:ln>
                  <a:solidFill>
                    <a:srgbClr val="000000"/>
                  </a:solidFill>
                </a:ln>
              </a:rPr>
              <a:t>„Wer das Reich Gottes nicht wie ein Kind annimmt, wird nicht hineinkommen.“</a:t>
            </a:r>
          </a:p>
        </p:txBody>
      </p:sp>
      <p:sp>
        <p:nvSpPr>
          <p:cNvPr id="949251" name="Rectangle 3"/>
          <p:cNvSpPr>
            <a:spLocks noChangeArrowheads="1"/>
          </p:cNvSpPr>
          <p:nvPr/>
        </p:nvSpPr>
        <p:spPr bwMode="auto">
          <a:xfrm>
            <a:off x="2123728" y="2132856"/>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Lukas-Evangelium 18,17</a:t>
            </a:r>
            <a:endParaRPr lang="de-CH" sz="18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875522" name="Rectangle 2"/>
          <p:cNvSpPr>
            <a:spLocks noGrp="1" noChangeArrowheads="1"/>
          </p:cNvSpPr>
          <p:nvPr>
            <p:ph type="ctrTitle"/>
          </p:nvPr>
        </p:nvSpPr>
        <p:spPr>
          <a:xfrm>
            <a:off x="106363" y="44450"/>
            <a:ext cx="7345957" cy="2862322"/>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lnSpc>
                <a:spcPct val="100000"/>
              </a:lnSpc>
              <a:spcBef>
                <a:spcPct val="50000"/>
              </a:spcBef>
            </a:pPr>
            <a:r>
              <a:rPr lang="de-CH" sz="3600" dirty="0">
                <a:ln>
                  <a:solidFill>
                    <a:srgbClr val="000000"/>
                  </a:solidFill>
                </a:ln>
              </a:rPr>
              <a:t>„Es wurden auch kleine Kinder zu Jesus gebracht; er sollte sie segnen. Aber die Jünger sahen das nicht gern und wiesen sie barsch ab.“</a:t>
            </a:r>
          </a:p>
        </p:txBody>
      </p:sp>
      <p:sp>
        <p:nvSpPr>
          <p:cNvPr id="875523" name="Rectangle 3"/>
          <p:cNvSpPr>
            <a:spLocks noChangeArrowheads="1"/>
          </p:cNvSpPr>
          <p:nvPr/>
        </p:nvSpPr>
        <p:spPr bwMode="auto">
          <a:xfrm>
            <a:off x="2152207" y="3068960"/>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Lukas-Evangelium 18,15</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286523725"/>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6000" b="-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4925" y="44450"/>
            <a:ext cx="8065467" cy="2308324"/>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lnSpc>
                <a:spcPct val="100000"/>
              </a:lnSpc>
              <a:spcBef>
                <a:spcPct val="50000"/>
              </a:spcBef>
            </a:pPr>
            <a:r>
              <a:rPr lang="de-CH" sz="3600" dirty="0">
                <a:ln>
                  <a:solidFill>
                    <a:srgbClr val="000000"/>
                  </a:solidFill>
                </a:ln>
              </a:rPr>
              <a:t>„Jeder, der sich selbst erhöht, wird erniedrigt werden; aber wer sich selbst erniedrigt, wird erhöht werden.“</a:t>
            </a:r>
          </a:p>
        </p:txBody>
      </p:sp>
      <p:sp>
        <p:nvSpPr>
          <p:cNvPr id="947203" name="Rectangle 3"/>
          <p:cNvSpPr>
            <a:spLocks noChangeArrowheads="1"/>
          </p:cNvSpPr>
          <p:nvPr/>
        </p:nvSpPr>
        <p:spPr bwMode="auto">
          <a:xfrm>
            <a:off x="2051720" y="2304416"/>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Lukas-Evangelium 18,14</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898524992"/>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4925" y="44450"/>
            <a:ext cx="8569523" cy="1754326"/>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lnSpc>
                <a:spcPct val="100000"/>
              </a:lnSpc>
              <a:spcBef>
                <a:spcPct val="50000"/>
              </a:spcBef>
            </a:pPr>
            <a:r>
              <a:rPr lang="de-CH" sz="3600" dirty="0">
                <a:ln>
                  <a:solidFill>
                    <a:srgbClr val="000000"/>
                  </a:solidFill>
                </a:ln>
              </a:rPr>
              <a:t>„All denen, die Jesus aufnahmen und an seinen Namen glaubten, gab er das Recht, Gottes Kinder zu werden.“</a:t>
            </a:r>
          </a:p>
        </p:txBody>
      </p:sp>
      <p:sp>
        <p:nvSpPr>
          <p:cNvPr id="947203" name="Rectangle 3"/>
          <p:cNvSpPr>
            <a:spLocks noChangeArrowheads="1"/>
          </p:cNvSpPr>
          <p:nvPr/>
        </p:nvSpPr>
        <p:spPr bwMode="auto">
          <a:xfrm>
            <a:off x="2123728" y="1916832"/>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Johannes-Evangelium 1,12</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830860784"/>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79388" y="333375"/>
            <a:ext cx="8496300" cy="792163"/>
          </a:xfrm>
        </p:spPr>
        <p:txBody>
          <a:bodyPr/>
          <a:lstStyle/>
          <a:p>
            <a:pPr algn="l"/>
            <a:r>
              <a:rPr lang="de-CH" sz="7200" dirty="0">
                <a:ln>
                  <a:solidFill>
                    <a:srgbClr val="000000"/>
                  </a:solidFill>
                </a:ln>
                <a:solidFill>
                  <a:schemeClr val="bg1"/>
                </a:solidFill>
              </a:rPr>
              <a:t>Schlussgedanke</a:t>
            </a:r>
            <a:r>
              <a:rPr lang="de-DE" sz="7200" dirty="0">
                <a:ln>
                  <a:solidFill>
                    <a:srgbClr val="000000"/>
                  </a:solidFill>
                </a:ln>
                <a:solidFill>
                  <a:schemeClr val="bg1"/>
                </a:solidFill>
              </a:rPr>
              <a:t> </a:t>
            </a:r>
            <a:endParaRPr lang="de-CH" sz="72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08290" name="Rectangle 2"/>
          <p:cNvSpPr>
            <a:spLocks noGrp="1" noChangeArrowheads="1"/>
          </p:cNvSpPr>
          <p:nvPr>
            <p:ph type="ctrTitle"/>
          </p:nvPr>
        </p:nvSpPr>
        <p:spPr>
          <a:xfrm>
            <a:off x="107504" y="44624"/>
            <a:ext cx="7416948" cy="3539430"/>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lnSpc>
                <a:spcPct val="100000"/>
              </a:lnSpc>
              <a:spcBef>
                <a:spcPct val="50000"/>
              </a:spcBef>
            </a:pPr>
            <a:r>
              <a:rPr lang="de-CH" sz="3200" dirty="0">
                <a:ln>
                  <a:solidFill>
                    <a:srgbClr val="000000"/>
                  </a:solidFill>
                </a:ln>
              </a:rPr>
              <a:t>„Den Hochmütigen stellt sich Gott entgegen, aber wer gering von sich denkt, den lässt er seine Gnade erfahren. Beugt euch also unter die starke Hand Gottes; dann wird er euch erhöhen, wenn die Zeit dafür gekommen ist.“</a:t>
            </a:r>
          </a:p>
        </p:txBody>
      </p:sp>
      <p:sp>
        <p:nvSpPr>
          <p:cNvPr id="908291" name="Rectangle 3"/>
          <p:cNvSpPr>
            <a:spLocks noChangeArrowheads="1"/>
          </p:cNvSpPr>
          <p:nvPr/>
        </p:nvSpPr>
        <p:spPr bwMode="auto">
          <a:xfrm>
            <a:off x="2122106" y="3645024"/>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1.Petrus-Brief 5,5-6</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812738745"/>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875522" name="Rectangle 2"/>
          <p:cNvSpPr>
            <a:spLocks noGrp="1" noChangeArrowheads="1"/>
          </p:cNvSpPr>
          <p:nvPr>
            <p:ph type="ctrTitle"/>
          </p:nvPr>
        </p:nvSpPr>
        <p:spPr>
          <a:xfrm>
            <a:off x="106363" y="44450"/>
            <a:ext cx="6121821" cy="3970318"/>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lnSpc>
                <a:spcPct val="100000"/>
              </a:lnSpc>
              <a:spcBef>
                <a:spcPct val="50000"/>
              </a:spcBef>
            </a:pPr>
            <a:r>
              <a:rPr lang="de-CH" sz="3600" dirty="0">
                <a:ln>
                  <a:solidFill>
                    <a:srgbClr val="000000"/>
                  </a:solidFill>
                </a:ln>
              </a:rPr>
              <a:t>Doch Jesus rief die Kinder zu sich und sagte: „Lasst die Kinder zu mir kommen; hindert sie nicht daran! Denn gerade für solche wie sie ist das Reich Gottes.“</a:t>
            </a:r>
          </a:p>
        </p:txBody>
      </p:sp>
      <p:sp>
        <p:nvSpPr>
          <p:cNvPr id="875523" name="Rectangle 3"/>
          <p:cNvSpPr>
            <a:spLocks noChangeArrowheads="1"/>
          </p:cNvSpPr>
          <p:nvPr/>
        </p:nvSpPr>
        <p:spPr bwMode="auto">
          <a:xfrm>
            <a:off x="2195736" y="3645024"/>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Lukas-Evangelium 18,16</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702625458"/>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875522" name="Rectangle 2"/>
          <p:cNvSpPr>
            <a:spLocks noGrp="1" noChangeArrowheads="1"/>
          </p:cNvSpPr>
          <p:nvPr>
            <p:ph type="ctrTitle"/>
          </p:nvPr>
        </p:nvSpPr>
        <p:spPr>
          <a:xfrm>
            <a:off x="106363" y="44450"/>
            <a:ext cx="8929687" cy="1754326"/>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sz="3600" dirty="0">
                <a:ln>
                  <a:solidFill>
                    <a:srgbClr val="000000"/>
                  </a:solidFill>
                </a:ln>
              </a:rPr>
              <a:t>„Ich sage euch: Wer das Reich Gottes nicht wie ein Kind annimmt, wird nicht hineinkommen.“</a:t>
            </a:r>
          </a:p>
        </p:txBody>
      </p:sp>
      <p:sp>
        <p:nvSpPr>
          <p:cNvPr id="875523" name="Rectangle 3"/>
          <p:cNvSpPr>
            <a:spLocks noChangeArrowheads="1"/>
          </p:cNvSpPr>
          <p:nvPr/>
        </p:nvSpPr>
        <p:spPr bwMode="auto">
          <a:xfrm>
            <a:off x="2123727" y="1700808"/>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Lukas-Evangelium 18,17</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024987376"/>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l="-7000" r="-7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50825" y="188640"/>
            <a:ext cx="8424863" cy="1421928"/>
          </a:xfrm>
          <a:noFill/>
        </p:spPr>
        <p:txBody>
          <a:bodyPr anchor="t">
            <a:spAutoFit/>
          </a:bodyPr>
          <a:lstStyle/>
          <a:p>
            <a:pPr marL="1117600" indent="-1117600" algn="l">
              <a:buFontTx/>
              <a:buAutoNum type="romanUcPeriod"/>
            </a:pPr>
            <a:r>
              <a:rPr lang="de-DE" sz="5400" dirty="0" smtClean="0">
                <a:ln>
                  <a:solidFill>
                    <a:srgbClr val="000000"/>
                  </a:solidFill>
                </a:ln>
                <a:solidFill>
                  <a:schemeClr val="bg1"/>
                </a:solidFill>
              </a:rPr>
              <a:t>Wer gering scheint,</a:t>
            </a:r>
            <a:br>
              <a:rPr lang="de-DE" sz="5400" dirty="0" smtClean="0">
                <a:ln>
                  <a:solidFill>
                    <a:srgbClr val="000000"/>
                  </a:solidFill>
                </a:ln>
                <a:solidFill>
                  <a:schemeClr val="bg1"/>
                </a:solidFill>
              </a:rPr>
            </a:br>
            <a:r>
              <a:rPr lang="de-DE" sz="5400" dirty="0" smtClean="0">
                <a:ln>
                  <a:solidFill>
                    <a:srgbClr val="000000"/>
                  </a:solidFill>
                </a:ln>
                <a:solidFill>
                  <a:schemeClr val="bg1"/>
                </a:solidFill>
              </a:rPr>
              <a:t>ist bei Jesus wertvoll</a:t>
            </a:r>
            <a:endParaRPr lang="de-CH" sz="54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4130" name="Rectangle 2"/>
          <p:cNvSpPr>
            <a:spLocks noGrp="1" noChangeArrowheads="1"/>
          </p:cNvSpPr>
          <p:nvPr>
            <p:ph type="ctrTitle"/>
          </p:nvPr>
        </p:nvSpPr>
        <p:spPr>
          <a:xfrm>
            <a:off x="179512" y="93980"/>
            <a:ext cx="8352928" cy="3046988"/>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lnSpc>
                <a:spcPct val="100000"/>
              </a:lnSpc>
              <a:spcBef>
                <a:spcPct val="50000"/>
              </a:spcBef>
            </a:pPr>
            <a:r>
              <a:rPr lang="de-CH" sz="3200" dirty="0">
                <a:ln>
                  <a:solidFill>
                    <a:srgbClr val="000000"/>
                  </a:solidFill>
                </a:ln>
              </a:rPr>
              <a:t>„In allen Dörfern, Städten und Gehöften, in die Jesus kam, legte man die Kranken auf die Plätze und Strassen und bat ihn, er möge sie doch wenigsten den Saum seines Gewandes berühren lassen. Und alle, die ihn berührten, wurden geheilt.“</a:t>
            </a:r>
          </a:p>
        </p:txBody>
      </p:sp>
      <p:sp>
        <p:nvSpPr>
          <p:cNvPr id="944131" name="Rectangle 3"/>
          <p:cNvSpPr>
            <a:spLocks noChangeArrowheads="1"/>
          </p:cNvSpPr>
          <p:nvPr/>
        </p:nvSpPr>
        <p:spPr bwMode="auto">
          <a:xfrm>
            <a:off x="2051720" y="3429000"/>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Markus-Evangelium 6,56</a:t>
            </a:r>
            <a:endParaRPr lang="de-CH" sz="18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875522" name="Rectangle 2"/>
          <p:cNvSpPr>
            <a:spLocks noGrp="1" noChangeArrowheads="1"/>
          </p:cNvSpPr>
          <p:nvPr>
            <p:ph type="ctrTitle"/>
          </p:nvPr>
        </p:nvSpPr>
        <p:spPr>
          <a:xfrm>
            <a:off x="106363" y="44450"/>
            <a:ext cx="8929687" cy="1446550"/>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dirty="0">
                <a:ln>
                  <a:solidFill>
                    <a:srgbClr val="000000"/>
                  </a:solidFill>
                </a:ln>
              </a:rPr>
              <a:t>„Die Jünger sahen das nicht gern und wiesen sie barsch ab.“</a:t>
            </a:r>
          </a:p>
        </p:txBody>
      </p:sp>
      <p:sp>
        <p:nvSpPr>
          <p:cNvPr id="875523" name="Rectangle 3"/>
          <p:cNvSpPr>
            <a:spLocks noChangeArrowheads="1"/>
          </p:cNvSpPr>
          <p:nvPr/>
        </p:nvSpPr>
        <p:spPr bwMode="auto">
          <a:xfrm>
            <a:off x="2123728" y="1700808"/>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Lukas-Evangelium 18,15</a:t>
            </a:r>
            <a:endParaRPr lang="de-CH" sz="18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875522" name="Rectangle 2"/>
          <p:cNvSpPr>
            <a:spLocks noGrp="1" noChangeArrowheads="1"/>
          </p:cNvSpPr>
          <p:nvPr>
            <p:ph type="ctrTitle"/>
          </p:nvPr>
        </p:nvSpPr>
        <p:spPr>
          <a:xfrm>
            <a:off x="106363" y="44450"/>
            <a:ext cx="8929687" cy="2123658"/>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dirty="0">
                <a:ln>
                  <a:solidFill>
                    <a:srgbClr val="000000"/>
                  </a:solidFill>
                </a:ln>
              </a:rPr>
              <a:t>„Lasst die Kinder zu mir kommen; hindert sie nicht daran!“ </a:t>
            </a:r>
          </a:p>
        </p:txBody>
      </p:sp>
      <p:sp>
        <p:nvSpPr>
          <p:cNvPr id="875523" name="Rectangle 3"/>
          <p:cNvSpPr>
            <a:spLocks noChangeArrowheads="1"/>
          </p:cNvSpPr>
          <p:nvPr/>
        </p:nvSpPr>
        <p:spPr bwMode="auto">
          <a:xfrm>
            <a:off x="2158820" y="2132856"/>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Lukas-Evangelium 18,16</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703174253"/>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875522" name="Rectangle 2"/>
          <p:cNvSpPr>
            <a:spLocks noGrp="1" noChangeArrowheads="1"/>
          </p:cNvSpPr>
          <p:nvPr>
            <p:ph type="ctrTitle"/>
          </p:nvPr>
        </p:nvSpPr>
        <p:spPr>
          <a:xfrm>
            <a:off x="106363" y="44450"/>
            <a:ext cx="8929687" cy="1569660"/>
          </a:xfrm>
          <a:noFill/>
          <a:ln/>
          <a:effectLst>
            <a:outerShdw dist="35921" dir="2700000" algn="ctr" rotWithShape="0">
              <a:srgbClr val="000066"/>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sz="4800" dirty="0" smtClean="0">
                <a:ln>
                  <a:solidFill>
                    <a:srgbClr val="000000"/>
                  </a:solidFill>
                </a:ln>
              </a:rPr>
              <a:t>„Gerade </a:t>
            </a:r>
            <a:r>
              <a:rPr lang="de-CH" sz="4800" dirty="0">
                <a:ln>
                  <a:solidFill>
                    <a:srgbClr val="000000"/>
                  </a:solidFill>
                </a:ln>
              </a:rPr>
              <a:t>für solche wie sie ist das Reich Gottes.“</a:t>
            </a:r>
          </a:p>
        </p:txBody>
      </p:sp>
      <p:sp>
        <p:nvSpPr>
          <p:cNvPr id="875523" name="Rectangle 3"/>
          <p:cNvSpPr>
            <a:spLocks noChangeArrowheads="1"/>
          </p:cNvSpPr>
          <p:nvPr/>
        </p:nvSpPr>
        <p:spPr bwMode="auto">
          <a:xfrm>
            <a:off x="2123727" y="1700808"/>
            <a:ext cx="6697663"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Lukas-Evangelium 18,16</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185835827"/>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627</Words>
  <Application>Microsoft Office PowerPoint</Application>
  <PresentationFormat>Bildschirmpräsentation (4:3)</PresentationFormat>
  <Paragraphs>44</Paragraphs>
  <Slides>24</Slides>
  <Notes>1</Notes>
  <HiddenSlides>0</HiddenSlides>
  <MMClips>0</MMClips>
  <ScaleCrop>false</ScaleCrop>
  <HeadingPairs>
    <vt:vector size="4" baseType="variant">
      <vt:variant>
        <vt:lpstr>Design</vt:lpstr>
      </vt:variant>
      <vt:variant>
        <vt:i4>2</vt:i4>
      </vt:variant>
      <vt:variant>
        <vt:lpstr>Folientitel</vt:lpstr>
      </vt:variant>
      <vt:variant>
        <vt:i4>24</vt:i4>
      </vt:variant>
    </vt:vector>
  </HeadingPairs>
  <TitlesOfParts>
    <vt:vector size="26" baseType="lpstr">
      <vt:lpstr>01072134</vt:lpstr>
      <vt:lpstr>1_01072134</vt:lpstr>
      <vt:lpstr>Werdet wie die Kinder!</vt:lpstr>
      <vt:lpstr>„Es wurden auch kleine Kinder zu Jesus gebracht; er sollte sie segnen. Aber die Jünger sahen das nicht gern und wiesen sie barsch ab.“</vt:lpstr>
      <vt:lpstr>Doch Jesus rief die Kinder zu sich und sagte: „Lasst die Kinder zu mir kommen; hindert sie nicht daran! Denn gerade für solche wie sie ist das Reich Gottes.“</vt:lpstr>
      <vt:lpstr>„Ich sage euch: Wer das Reich Gottes nicht wie ein Kind annimmt, wird nicht hineinkommen.“</vt:lpstr>
      <vt:lpstr>Wer gering scheint, ist bei Jesus wertvoll</vt:lpstr>
      <vt:lpstr>„In allen Dörfern, Städten und Gehöften, in die Jesus kam, legte man die Kranken auf die Plätze und Strassen und bat ihn, er möge sie doch wenigsten den Saum seines Gewandes berühren lassen. Und alle, die ihn berührten, wurden geheilt.“</vt:lpstr>
      <vt:lpstr>„Die Jünger sahen das nicht gern und wiesen sie barsch ab.“</vt:lpstr>
      <vt:lpstr>„Lasst die Kinder zu mir kommen; hindert sie nicht daran!“ </vt:lpstr>
      <vt:lpstr>„Gerade für solche wie sie ist das Reich Gottes.“</vt:lpstr>
      <vt:lpstr>„Was in dieser Welt unbedeutend und verachtet ist und was bei den Menschen nichts gilt, das hat Gott erwählt, damit ans Licht kommt, wie nichtig das ist, was bei ihnen etwas gilt.“</vt:lpstr>
      <vt:lpstr>„Gerade die Teile des Körpers, die schwächer zu sein scheinen, sind besonders wichtig; gerade den Teilen, die wir für weniger ehrenwert halten, schenken wir besonders viel Aufmerksamkeit; gerade bei den Teilen, die Anstoss erregen könnten, achten wir besonders darauf, dass sie sorgfältig bedeckt sind.“ </vt:lpstr>
      <vt:lpstr>II.   Wer gering wird, den macht Jesus reich</vt:lpstr>
      <vt:lpstr>„Wer das Reich Gottes nicht wie ein Kind annimmt, wird nicht hineinkommen.“</vt:lpstr>
      <vt:lpstr>Die Pharisäer fragten Jesus, wann das Reich Gottes komme. Darauf antwortete er: „Das Reich Gottes kommt nicht so, dass man es an äusseren Anzeichen erkennen kann. Man wird auch nicht sagen können: ›Seht, hier ist es!‹ oder: ›Es ist dort!‹ Nein, das Reich Gottes ist mitten unter euch.“</vt:lpstr>
      <vt:lpstr>»Das Reich, dessen König ich bin, ist nicht von dieser Welt. Wäre mein Reich von dieser Welt, dann hätten meine Diener für mich gekämpft, damit ich nicht den Juden in die Hände falle. Nun ist aber mein Reich nicht von dieser Erde.«</vt:lpstr>
      <vt:lpstr>Da sagte Pilatus zu ihm: »Dann bist du also tatsächlich ein König?« Jesus erwiderte: »Du hast Recht – ich bin ein König. Jeder, der auf der Seite der Wahrheit steht, hört auf meine Stimme.«</vt:lpstr>
      <vt:lpstr>»Jesus von Nazaret, König der Juden.«</vt:lpstr>
      <vt:lpstr>„Wenn ich einen Platz für euch vorbereitet habe, werde ich wieder kommen und euch zu mir holen, damit auch ihr dort seid, wo ich bin.“</vt:lpstr>
      <vt:lpstr>„Wer das Reich Gottes nicht wie ein Kind annimmt, wird nicht hineinkommen.“</vt:lpstr>
      <vt:lpstr>„Jeder, der sich selbst erhöht, wird erniedrigt werden; aber wer sich selbst erniedrigt, wird erhöht werden.“</vt:lpstr>
      <vt:lpstr>„All denen, die Jesus aufnahmen und an seinen Namen glaubten, gab er das Recht, Gottes Kinder zu werden.“</vt:lpstr>
      <vt:lpstr>Schlussgedanke </vt:lpstr>
      <vt:lpstr>„Den Hochmütigen stellt sich Gott entgegen, aber wer gering von sich denkt, den lässt er seine Gnade erfahren. Beugt euch also unter die starke Hand Gottes; dann wird er euch erhöhen, wenn die Zeit dafür gekommen ist.“</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Werdet wie die Kinder! - Folien</dc:title>
  <dc:creator>Jürg Birnstiel</dc:creator>
  <cp:lastModifiedBy>Me</cp:lastModifiedBy>
  <cp:revision>953</cp:revision>
  <cp:lastPrinted>1601-01-01T00:00:00Z</cp:lastPrinted>
  <dcterms:created xsi:type="dcterms:W3CDTF">2005-04-13T18:10:29Z</dcterms:created>
  <dcterms:modified xsi:type="dcterms:W3CDTF">2013-03-05T11:40:37Z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