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0"/>
  </p:notesMasterIdLst>
  <p:sldIdLst>
    <p:sldId id="256" r:id="rId3"/>
    <p:sldId id="1103" r:id="rId4"/>
    <p:sldId id="1114" r:id="rId5"/>
    <p:sldId id="1131" r:id="rId6"/>
    <p:sldId id="430" r:id="rId7"/>
    <p:sldId id="1132" r:id="rId8"/>
    <p:sldId id="1133" r:id="rId9"/>
    <p:sldId id="1112" r:id="rId10"/>
    <p:sldId id="1115" r:id="rId11"/>
    <p:sldId id="1116" r:id="rId12"/>
    <p:sldId id="1117" r:id="rId13"/>
    <p:sldId id="1072" r:id="rId14"/>
    <p:sldId id="1118" r:id="rId15"/>
    <p:sldId id="1120" r:id="rId16"/>
    <p:sldId id="1121" r:id="rId17"/>
    <p:sldId id="1123" r:id="rId18"/>
    <p:sldId id="1119" r:id="rId19"/>
    <p:sldId id="1124" r:id="rId20"/>
    <p:sldId id="1125" r:id="rId21"/>
    <p:sldId id="1126" r:id="rId22"/>
    <p:sldId id="1113" r:id="rId23"/>
    <p:sldId id="1127" r:id="rId24"/>
    <p:sldId id="263" r:id="rId25"/>
    <p:sldId id="1070" r:id="rId26"/>
    <p:sldId id="1129" r:id="rId27"/>
    <p:sldId id="1134" r:id="rId28"/>
    <p:sldId id="325" r:id="rId29"/>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8" autoAdjust="0"/>
    <p:restoredTop sz="90221" autoAdjust="0"/>
  </p:normalViewPr>
  <p:slideViewPr>
    <p:cSldViewPr>
      <p:cViewPr>
        <p:scale>
          <a:sx n="126" d="100"/>
          <a:sy n="126" d="100"/>
        </p:scale>
        <p:origin x="-12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Microsoft_Word_97-2003-Dokument3.doc"/></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Microsoft_Word_97-2003-Dokument4.doc"/></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7.bin"/><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Microsoft_Word_97-2003-Dokument1.doc"/></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Microsoft_Word_97-2003-Dokument2.doc"/></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7783" y="115888"/>
            <a:ext cx="8748713" cy="1717393"/>
          </a:xfrm>
          <a:noFill/>
        </p:spPr>
        <p:txBody>
          <a:bodyPr anchor="t">
            <a:spAutoFit/>
          </a:bodyPr>
          <a:lstStyle/>
          <a:p>
            <a:pPr algn="r"/>
            <a:r>
              <a:rPr lang="de-DE" sz="6600" dirty="0" smtClean="0">
                <a:ln>
                  <a:solidFill>
                    <a:srgbClr val="000000"/>
                  </a:solidFill>
                </a:ln>
                <a:solidFill>
                  <a:schemeClr val="bg1"/>
                </a:solidFill>
              </a:rPr>
              <a:t>Das erste Abendmahl</a:t>
            </a:r>
            <a:endParaRPr lang="de-CH" sz="6600" dirty="0">
              <a:ln>
                <a:solidFill>
                  <a:srgbClr val="000000"/>
                </a:solidFill>
              </a:ln>
              <a:solidFill>
                <a:schemeClr val="bg1"/>
              </a:solidFill>
            </a:endParaRPr>
          </a:p>
        </p:txBody>
      </p:sp>
      <p:sp>
        <p:nvSpPr>
          <p:cNvPr id="3" name="Rectangle 2"/>
          <p:cNvSpPr txBox="1">
            <a:spLocks noChangeArrowheads="1"/>
          </p:cNvSpPr>
          <p:nvPr/>
        </p:nvSpPr>
        <p:spPr bwMode="auto">
          <a:xfrm>
            <a:off x="246557" y="6021288"/>
            <a:ext cx="8748713" cy="43704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2800" dirty="0" smtClean="0">
                <a:ln>
                  <a:solidFill>
                    <a:srgbClr val="000000"/>
                  </a:solidFill>
                </a:ln>
                <a:solidFill>
                  <a:schemeClr val="bg1"/>
                </a:solidFill>
              </a:rPr>
              <a:t>Lukas-Evangelium 22,7-20</a:t>
            </a:r>
            <a:endParaRPr lang="de-CH" sz="28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3655726424"/>
              </p:ext>
            </p:extLst>
          </p:nvPr>
        </p:nvGraphicFramePr>
        <p:xfrm>
          <a:off x="692150" y="519113"/>
          <a:ext cx="7883525" cy="5349875"/>
        </p:xfrm>
        <a:graphic>
          <a:graphicData uri="http://schemas.openxmlformats.org/presentationml/2006/ole">
            <mc:AlternateContent xmlns:mc="http://schemas.openxmlformats.org/markup-compatibility/2006">
              <mc:Choice xmlns:v="urn:schemas-microsoft-com:vml" Requires="v">
                <p:oleObj spid="_x0000_s4116" name="Document" r:id="rId4" imgW="7890460" imgH="5352661" progId="Word.Document.8">
                  <p:embed/>
                </p:oleObj>
              </mc:Choice>
              <mc:Fallback>
                <p:oleObj name="Document" r:id="rId4" imgW="7890460" imgH="5352661" progId="Word.Document.8">
                  <p:embed/>
                  <p:pic>
                    <p:nvPicPr>
                      <p:cNvPr id="0" name=""/>
                      <p:cNvPicPr>
                        <a:picLocks noChangeAspect="1" noChangeArrowheads="1"/>
                      </p:cNvPicPr>
                      <p:nvPr/>
                    </p:nvPicPr>
                    <p:blipFill>
                      <a:blip r:embed="rId5"/>
                      <a:srcRect/>
                      <a:stretch>
                        <a:fillRect/>
                      </a:stretch>
                    </p:blipFill>
                    <p:spPr bwMode="auto">
                      <a:xfrm>
                        <a:off x="692150" y="519113"/>
                        <a:ext cx="7883525"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7111688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692150" y="514350"/>
          <a:ext cx="7893050" cy="5048250"/>
        </p:xfrm>
        <a:graphic>
          <a:graphicData uri="http://schemas.openxmlformats.org/presentationml/2006/ole">
            <mc:AlternateContent xmlns:mc="http://schemas.openxmlformats.org/markup-compatibility/2006">
              <mc:Choice xmlns:v="urn:schemas-microsoft-com:vml" Requires="v">
                <p:oleObj spid="_x0000_s5140" name="Dokument" r:id="rId3" imgW="7892280" imgH="5361120" progId="Word.Document.8">
                  <p:embed/>
                </p:oleObj>
              </mc:Choice>
              <mc:Fallback>
                <p:oleObj name="Dokument" r:id="rId3" imgW="7892280" imgH="53611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514350"/>
                        <a:ext cx="7893050" cy="504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4911030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7489973"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„Wie sehr habe ich mich danach gesehnt, dieses Passamahl mit euch zu feiern, bevor ich leiden muss.“</a:t>
            </a:r>
          </a:p>
        </p:txBody>
      </p:sp>
      <p:sp>
        <p:nvSpPr>
          <p:cNvPr id="958467" name="Rectangle 3"/>
          <p:cNvSpPr>
            <a:spLocks noChangeArrowheads="1"/>
          </p:cNvSpPr>
          <p:nvPr/>
        </p:nvSpPr>
        <p:spPr bwMode="auto">
          <a:xfrm>
            <a:off x="971600" y="2708920"/>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22,15</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51271" y="44624"/>
            <a:ext cx="8785225" cy="1274195"/>
          </a:xfrm>
          <a:noFill/>
        </p:spPr>
        <p:txBody>
          <a:bodyPr anchor="t">
            <a:spAutoFit/>
          </a:bodyPr>
          <a:lstStyle/>
          <a:p>
            <a:pPr marL="1117600" indent="-1117600" algn="r"/>
            <a:r>
              <a:rPr lang="de-DE" sz="4800" dirty="0" smtClean="0">
                <a:ln>
                  <a:solidFill>
                    <a:srgbClr val="000000"/>
                  </a:solidFill>
                </a:ln>
                <a:solidFill>
                  <a:schemeClr val="bg1"/>
                </a:solidFill>
              </a:rPr>
              <a:t>II. Das einzigartige Passalamm</a:t>
            </a:r>
            <a:endParaRPr lang="de-CH" sz="4800" dirty="0">
              <a:ln>
                <a:solidFill>
                  <a:srgbClr val="000000"/>
                </a:solidFill>
              </a:ln>
              <a:solidFill>
                <a:schemeClr val="bg1"/>
              </a:solidFill>
            </a:endParaRPr>
          </a:p>
        </p:txBody>
      </p:sp>
    </p:spTree>
    <p:extLst>
      <p:ext uri="{BB962C8B-B14F-4D97-AF65-F5344CB8AC3E}">
        <p14:creationId xmlns:p14="http://schemas.microsoft.com/office/powerpoint/2010/main" val="110580705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7922021" cy="286232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„Nehmt diesen Becher und trinkt alle daraus!  Denn ich sage euch: Von jetzt an werde ich nicht mehr vom Saft der Reben trinken, bis das Reich Gottes gekommen ist.“</a:t>
            </a:r>
          </a:p>
        </p:txBody>
      </p:sp>
      <p:sp>
        <p:nvSpPr>
          <p:cNvPr id="958467" name="Rectangle 3"/>
          <p:cNvSpPr>
            <a:spLocks noChangeArrowheads="1"/>
          </p:cNvSpPr>
          <p:nvPr/>
        </p:nvSpPr>
        <p:spPr bwMode="auto">
          <a:xfrm>
            <a:off x="971600" y="2967335"/>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22,17-18</a:t>
            </a:r>
          </a:p>
        </p:txBody>
      </p:sp>
    </p:spTree>
    <p:extLst>
      <p:ext uri="{BB962C8B-B14F-4D97-AF65-F5344CB8AC3E}">
        <p14:creationId xmlns:p14="http://schemas.microsoft.com/office/powerpoint/2010/main" val="238324044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259648097"/>
              </p:ext>
            </p:extLst>
          </p:nvPr>
        </p:nvGraphicFramePr>
        <p:xfrm>
          <a:off x="692150" y="519113"/>
          <a:ext cx="7883525" cy="5349875"/>
        </p:xfrm>
        <a:graphic>
          <a:graphicData uri="http://schemas.openxmlformats.org/presentationml/2006/ole">
            <mc:AlternateContent xmlns:mc="http://schemas.openxmlformats.org/markup-compatibility/2006">
              <mc:Choice xmlns:v="urn:schemas-microsoft-com:vml" Requires="v">
                <p:oleObj spid="_x0000_s6164" name="Document" r:id="rId4" imgW="7890460" imgH="5352661" progId="Word.Document.8">
                  <p:embed/>
                </p:oleObj>
              </mc:Choice>
              <mc:Fallback>
                <p:oleObj name="Document" r:id="rId4" imgW="7890460" imgH="5352661" progId="Word.Document.8">
                  <p:embed/>
                  <p:pic>
                    <p:nvPicPr>
                      <p:cNvPr id="0" name=""/>
                      <p:cNvPicPr>
                        <a:picLocks noChangeAspect="1" noChangeArrowheads="1"/>
                      </p:cNvPicPr>
                      <p:nvPr/>
                    </p:nvPicPr>
                    <p:blipFill>
                      <a:blip r:embed="rId5"/>
                      <a:srcRect/>
                      <a:stretch>
                        <a:fillRect/>
                      </a:stretch>
                    </p:blipFill>
                    <p:spPr bwMode="auto">
                      <a:xfrm>
                        <a:off x="692150" y="519113"/>
                        <a:ext cx="7883525"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0321750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7273949" cy="1754326"/>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„Das ist mein Leib, der für euch hingegeben wird. Tut das, um euch an mich zu erinnern!“</a:t>
            </a:r>
          </a:p>
        </p:txBody>
      </p:sp>
      <p:sp>
        <p:nvSpPr>
          <p:cNvPr id="958467" name="Rectangle 3"/>
          <p:cNvSpPr>
            <a:spLocks noChangeArrowheads="1"/>
          </p:cNvSpPr>
          <p:nvPr/>
        </p:nvSpPr>
        <p:spPr bwMode="auto">
          <a:xfrm>
            <a:off x="899592" y="2204864"/>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22,19</a:t>
            </a:r>
          </a:p>
        </p:txBody>
      </p:sp>
    </p:spTree>
    <p:extLst>
      <p:ext uri="{BB962C8B-B14F-4D97-AF65-F5344CB8AC3E}">
        <p14:creationId xmlns:p14="http://schemas.microsoft.com/office/powerpoint/2010/main" val="387770921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„Jesus ist ja nicht ein Hohepriester, der uns in unserer Schwachheit nicht verstehen könnte. Vielmehr war er – genau wie wir – Versuchungen aller Art ausgesetzt, allerdings mit dem entscheidenden Unterschied, dass er ohne Sünde blieb.“</a:t>
            </a:r>
          </a:p>
        </p:txBody>
      </p:sp>
      <p:sp>
        <p:nvSpPr>
          <p:cNvPr id="947203" name="Rectangle 3"/>
          <p:cNvSpPr>
            <a:spLocks noChangeArrowheads="1"/>
          </p:cNvSpPr>
          <p:nvPr/>
        </p:nvSpPr>
        <p:spPr bwMode="auto">
          <a:xfrm>
            <a:off x="851627" y="566124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Hebräer 4,15</a:t>
            </a:r>
          </a:p>
        </p:txBody>
      </p:sp>
    </p:spTree>
    <p:extLst>
      <p:ext uri="{BB962C8B-B14F-4D97-AF65-F5344CB8AC3E}">
        <p14:creationId xmlns:p14="http://schemas.microsoft.com/office/powerpoint/2010/main" val="126549005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8786812" cy="1754326"/>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„Dieser Kelch ist der neue Bund, besiegelt mit meinem Blut, das für euch vergossen wird.“</a:t>
            </a:r>
          </a:p>
        </p:txBody>
      </p:sp>
      <p:sp>
        <p:nvSpPr>
          <p:cNvPr id="958467" name="Rectangle 3"/>
          <p:cNvSpPr>
            <a:spLocks noChangeArrowheads="1"/>
          </p:cNvSpPr>
          <p:nvPr/>
        </p:nvSpPr>
        <p:spPr bwMode="auto">
          <a:xfrm>
            <a:off x="827584" y="5589240"/>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22,20</a:t>
            </a:r>
          </a:p>
        </p:txBody>
      </p:sp>
    </p:spTree>
    <p:extLst>
      <p:ext uri="{BB962C8B-B14F-4D97-AF65-F5344CB8AC3E}">
        <p14:creationId xmlns:p14="http://schemas.microsoft.com/office/powerpoint/2010/main" val="270311129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0" y="44450"/>
            <a:ext cx="9144000"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„Macht es daher so, wie man es vor dem Passafest macht: Entfernt den alten, durchsäuerten Teig, damit ihr wieder das werdet, was ihr doch schon seid – ein frischer, ungesäuerter Teig. Ihr seid es, weil der geopfert wurde, der unser Passalamm ist: Christus.“</a:t>
            </a:r>
          </a:p>
        </p:txBody>
      </p:sp>
      <p:sp>
        <p:nvSpPr>
          <p:cNvPr id="947203" name="Rectangle 3"/>
          <p:cNvSpPr>
            <a:spLocks noChangeArrowheads="1"/>
          </p:cNvSpPr>
          <p:nvPr/>
        </p:nvSpPr>
        <p:spPr bwMode="auto">
          <a:xfrm>
            <a:off x="467544" y="4335487"/>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1.Korinther-Brief 5,7</a:t>
            </a:r>
          </a:p>
        </p:txBody>
      </p:sp>
    </p:spTree>
    <p:extLst>
      <p:ext uri="{BB962C8B-B14F-4D97-AF65-F5344CB8AC3E}">
        <p14:creationId xmlns:p14="http://schemas.microsoft.com/office/powerpoint/2010/main" val="3387568436"/>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0"/>
            <a:ext cx="6984776"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„Um Mitternacht will ich mitten durch Ägypten gehen. Dann wird jeder Erstgeborene in Ägypten sterben, vom Erstgeborenen des Pharao, der auf dem Thron sitzt, bis zum Erstgeborenen der Magd an der Handmühle und bis zu den Erstlingen unter dem Vieh.“</a:t>
            </a:r>
          </a:p>
        </p:txBody>
      </p:sp>
      <p:sp>
        <p:nvSpPr>
          <p:cNvPr id="947203" name="Rectangle 3"/>
          <p:cNvSpPr>
            <a:spLocks noChangeArrowheads="1"/>
          </p:cNvSpPr>
          <p:nvPr/>
        </p:nvSpPr>
        <p:spPr bwMode="auto">
          <a:xfrm>
            <a:off x="863202" y="4551511"/>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solidFill>
                  <a:srgbClr val="FFFFFF"/>
                </a:solidFill>
                <a:latin typeface="Arial Rounded MT Bold" pitchFamily="34" charset="0"/>
              </a:rPr>
              <a:t>2.Mose 11,4-5</a:t>
            </a:r>
            <a:endParaRPr lang="de-CH" sz="2400" dirty="0">
              <a:solidFill>
                <a:srgbClr val="FFFFFF"/>
              </a:solidFill>
              <a:latin typeface="Arial Rounded MT Bold" pitchFamily="34" charset="0"/>
            </a:endParaRPr>
          </a:p>
        </p:txBody>
      </p:sp>
    </p:spTree>
    <p:extLst>
      <p:ext uri="{BB962C8B-B14F-4D97-AF65-F5344CB8AC3E}">
        <p14:creationId xmlns:p14="http://schemas.microsoft.com/office/powerpoint/2010/main" val="367229193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6805990" cy="1754326"/>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“Seht, hier ist das Opferlamm Gottes, das die Sünde der ganzen Welt wegnimmt!“</a:t>
            </a:r>
          </a:p>
        </p:txBody>
      </p:sp>
      <p:sp>
        <p:nvSpPr>
          <p:cNvPr id="947203" name="Rectangle 3"/>
          <p:cNvSpPr>
            <a:spLocks noChangeArrowheads="1"/>
          </p:cNvSpPr>
          <p:nvPr/>
        </p:nvSpPr>
        <p:spPr bwMode="auto">
          <a:xfrm>
            <a:off x="971600" y="198884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1,29</a:t>
            </a:r>
          </a:p>
        </p:txBody>
      </p:sp>
    </p:spTree>
    <p:extLst>
      <p:ext uri="{BB962C8B-B14F-4D97-AF65-F5344CB8AC3E}">
        <p14:creationId xmlns:p14="http://schemas.microsoft.com/office/powerpoint/2010/main" val="720350679"/>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5124" name="Object 4"/>
          <p:cNvGraphicFramePr>
            <a:graphicFrameLocks noChangeAspect="1"/>
          </p:cNvGraphicFramePr>
          <p:nvPr/>
        </p:nvGraphicFramePr>
        <p:xfrm>
          <a:off x="4092575" y="4038600"/>
          <a:ext cx="1851025" cy="2209800"/>
        </p:xfrm>
        <a:graphic>
          <a:graphicData uri="http://schemas.openxmlformats.org/presentationml/2006/ole">
            <mc:AlternateContent xmlns:mc="http://schemas.openxmlformats.org/markup-compatibility/2006">
              <mc:Choice xmlns:v="urn:schemas-microsoft-com:vml" Requires="v">
                <p:oleObj spid="_x0000_s2088" name="Clip" r:id="rId3" imgW="3057480" imgH="3657600" progId="MS_ClipArt_Gallery.2">
                  <p:embed/>
                </p:oleObj>
              </mc:Choice>
              <mc:Fallback>
                <p:oleObj name="Clip" r:id="rId3" imgW="3057480" imgH="3657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75" y="4038600"/>
                        <a:ext cx="1851025" cy="22098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4108450" y="1524000"/>
          <a:ext cx="1911350" cy="1441450"/>
        </p:xfrm>
        <a:graphic>
          <a:graphicData uri="http://schemas.openxmlformats.org/presentationml/2006/ole">
            <mc:AlternateContent xmlns:mc="http://schemas.openxmlformats.org/markup-compatibility/2006">
              <mc:Choice xmlns:v="urn:schemas-microsoft-com:vml" Requires="v">
                <p:oleObj spid="_x0000_s2089" name="Clip" r:id="rId5" imgW="4582440" imgH="3454200" progId="MS_ClipArt_Gallery.2">
                  <p:embed/>
                </p:oleObj>
              </mc:Choice>
              <mc:Fallback>
                <p:oleObj name="Clip" r:id="rId5" imgW="4582440" imgH="34542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450" y="1524000"/>
                        <a:ext cx="1911350" cy="144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3" name="WordArt 13"/>
          <p:cNvSpPr>
            <a:spLocks noChangeArrowheads="1" noChangeShapeType="1" noTextEdit="1"/>
          </p:cNvSpPr>
          <p:nvPr/>
        </p:nvSpPr>
        <p:spPr bwMode="auto">
          <a:xfrm>
            <a:off x="685800" y="533400"/>
            <a:ext cx="3429000"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de-CH" sz="3200" kern="10">
                <a:ln w="9525">
                  <a:solidFill>
                    <a:srgbClr val="000000"/>
                  </a:solidFill>
                  <a:round/>
                  <a:headEnd/>
                  <a:tailEnd/>
                </a:ln>
                <a:gradFill rotWithShape="0">
                  <a:gsLst>
                    <a:gs pos="0">
                      <a:srgbClr val="FFFF00"/>
                    </a:gs>
                    <a:gs pos="100000">
                      <a:srgbClr val="000066"/>
                    </a:gs>
                  </a:gsLst>
                  <a:path path="rect">
                    <a:fillToRect l="50000" t="50000" r="50000" b="50000"/>
                  </a:path>
                </a:gradFill>
                <a:latin typeface="Arial Black"/>
              </a:rPr>
              <a:t>Alter Bund (AT)</a:t>
            </a:r>
          </a:p>
        </p:txBody>
      </p:sp>
      <p:sp>
        <p:nvSpPr>
          <p:cNvPr id="5134" name="WordArt 14"/>
          <p:cNvSpPr>
            <a:spLocks noChangeArrowheads="1" noChangeShapeType="1" noTextEdit="1"/>
          </p:cNvSpPr>
          <p:nvPr/>
        </p:nvSpPr>
        <p:spPr bwMode="auto">
          <a:xfrm>
            <a:off x="609600" y="3352800"/>
            <a:ext cx="3724275"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de-CH" sz="3200" kern="10">
                <a:ln w="9525">
                  <a:solidFill>
                    <a:srgbClr val="000000"/>
                  </a:solidFill>
                  <a:round/>
                  <a:headEnd/>
                  <a:tailEnd/>
                </a:ln>
                <a:gradFill rotWithShape="0">
                  <a:gsLst>
                    <a:gs pos="0">
                      <a:srgbClr val="000066"/>
                    </a:gs>
                    <a:gs pos="100000">
                      <a:srgbClr val="FFFF00"/>
                    </a:gs>
                  </a:gsLst>
                  <a:path path="rect">
                    <a:fillToRect l="50000" t="50000" r="50000" b="50000"/>
                  </a:path>
                </a:gradFill>
                <a:latin typeface="Arial Black"/>
              </a:rPr>
              <a:t>Neuer Bund (NT)</a:t>
            </a:r>
          </a:p>
        </p:txBody>
      </p:sp>
      <p:sp>
        <p:nvSpPr>
          <p:cNvPr id="5136" name="Text Box 16"/>
          <p:cNvSpPr txBox="1">
            <a:spLocks noChangeArrowheads="1"/>
          </p:cNvSpPr>
          <p:nvPr/>
        </p:nvSpPr>
        <p:spPr bwMode="auto">
          <a:xfrm>
            <a:off x="5715000" y="4800600"/>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2000">
                <a:solidFill>
                  <a:srgbClr val="FF0000"/>
                </a:solidFill>
                <a:latin typeface="Arial Rounded MT Bold" pitchFamily="34" charset="0"/>
              </a:rPr>
              <a:t>Feier zur Erinnerung</a:t>
            </a:r>
            <a:br>
              <a:rPr lang="de-DE" sz="2000">
                <a:solidFill>
                  <a:srgbClr val="FF0000"/>
                </a:solidFill>
                <a:latin typeface="Arial Rounded MT Bold" pitchFamily="34" charset="0"/>
              </a:rPr>
            </a:br>
            <a:r>
              <a:rPr lang="de-DE" sz="2000">
                <a:solidFill>
                  <a:srgbClr val="FF0000"/>
                </a:solidFill>
                <a:latin typeface="Arial Rounded MT Bold" pitchFamily="34" charset="0"/>
              </a:rPr>
              <a:t>an die Rettung</a:t>
            </a:r>
            <a:br>
              <a:rPr lang="de-DE" sz="2000">
                <a:solidFill>
                  <a:srgbClr val="FF0000"/>
                </a:solidFill>
                <a:latin typeface="Arial Rounded MT Bold" pitchFamily="34" charset="0"/>
              </a:rPr>
            </a:br>
            <a:r>
              <a:rPr lang="de-DE" sz="2000">
                <a:solidFill>
                  <a:srgbClr val="FF0000"/>
                </a:solidFill>
                <a:latin typeface="Arial Rounded MT Bold" pitchFamily="34" charset="0"/>
              </a:rPr>
              <a:t>durch Jesus</a:t>
            </a:r>
            <a:endParaRPr lang="de-DE" sz="1600">
              <a:solidFill>
                <a:srgbClr val="FF0000"/>
              </a:solidFill>
              <a:latin typeface="Arial Rounded MT Bold" pitchFamily="34" charset="0"/>
            </a:endParaRPr>
          </a:p>
        </p:txBody>
      </p:sp>
      <p:sp>
        <p:nvSpPr>
          <p:cNvPr id="5137" name="AutoShape 17"/>
          <p:cNvSpPr>
            <a:spLocks noChangeArrowheads="1"/>
          </p:cNvSpPr>
          <p:nvPr/>
        </p:nvSpPr>
        <p:spPr bwMode="auto">
          <a:xfrm>
            <a:off x="5943600" y="838200"/>
            <a:ext cx="3048000" cy="2209800"/>
          </a:xfrm>
          <a:prstGeom prst="leftRightArrow">
            <a:avLst>
              <a:gd name="adj1" fmla="val 50000"/>
              <a:gd name="adj2" fmla="val 27586"/>
            </a:avLst>
          </a:prstGeom>
          <a:noFill/>
          <a:ln w="381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solidFill>
                <a:srgbClr val="FF0000"/>
              </a:solidFill>
            </a:endParaRPr>
          </a:p>
        </p:txBody>
      </p:sp>
      <p:sp>
        <p:nvSpPr>
          <p:cNvPr id="5138" name="Text Box 18"/>
          <p:cNvSpPr txBox="1">
            <a:spLocks noChangeArrowheads="1"/>
          </p:cNvSpPr>
          <p:nvPr/>
        </p:nvSpPr>
        <p:spPr bwMode="auto">
          <a:xfrm>
            <a:off x="5715000" y="1447800"/>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sz="2000">
                <a:solidFill>
                  <a:srgbClr val="CC3300"/>
                </a:solidFill>
                <a:latin typeface="Arial Rounded MT Bold" pitchFamily="34" charset="0"/>
              </a:rPr>
              <a:t>Feier zur Erinnerung</a:t>
            </a:r>
            <a:br>
              <a:rPr lang="de-DE" sz="2000">
                <a:solidFill>
                  <a:srgbClr val="CC3300"/>
                </a:solidFill>
                <a:latin typeface="Arial Rounded MT Bold" pitchFamily="34" charset="0"/>
              </a:rPr>
            </a:br>
            <a:r>
              <a:rPr lang="de-DE" sz="2000">
                <a:solidFill>
                  <a:srgbClr val="CC3300"/>
                </a:solidFill>
                <a:latin typeface="Arial Rounded MT Bold" pitchFamily="34" charset="0"/>
              </a:rPr>
              <a:t>an die Rettung</a:t>
            </a:r>
            <a:br>
              <a:rPr lang="de-DE" sz="2000">
                <a:solidFill>
                  <a:srgbClr val="CC3300"/>
                </a:solidFill>
                <a:latin typeface="Arial Rounded MT Bold" pitchFamily="34" charset="0"/>
              </a:rPr>
            </a:br>
            <a:r>
              <a:rPr lang="de-DE" sz="2000">
                <a:solidFill>
                  <a:srgbClr val="CC3300"/>
                </a:solidFill>
                <a:latin typeface="Arial Rounded MT Bold" pitchFamily="34" charset="0"/>
              </a:rPr>
              <a:t>durch Jahwe</a:t>
            </a:r>
            <a:endParaRPr lang="de-DE" sz="1600">
              <a:solidFill>
                <a:srgbClr val="CC3300"/>
              </a:solidFill>
              <a:latin typeface="Arial Rounded MT Bold" pitchFamily="34" charset="0"/>
            </a:endParaRPr>
          </a:p>
        </p:txBody>
      </p:sp>
      <p:sp>
        <p:nvSpPr>
          <p:cNvPr id="5139" name="WordArt 19"/>
          <p:cNvSpPr>
            <a:spLocks noChangeArrowheads="1" noChangeShapeType="1" noTextEdit="1"/>
          </p:cNvSpPr>
          <p:nvPr/>
        </p:nvSpPr>
        <p:spPr bwMode="auto">
          <a:xfrm>
            <a:off x="361950" y="1524000"/>
            <a:ext cx="2457450" cy="1285875"/>
          </a:xfrm>
          <a:prstGeom prst="rect">
            <a:avLst/>
          </a:prstGeom>
          <a:extLst>
            <a:ext uri="{91240B29-F687-4F45-9708-019B960494DF}">
              <a14:hiddenLine xmlns:a14="http://schemas.microsoft.com/office/drawing/2010/main" w="9525">
                <a:solidFill>
                  <a:srgbClr val="FF0000"/>
                </a:solidFill>
                <a:round/>
                <a:headEnd/>
                <a:tailEnd/>
              </a14:hiddenLine>
            </a:ext>
          </a:extLst>
        </p:spPr>
        <p:txBody>
          <a:bodyPr wrap="none" fromWordArt="1">
            <a:prstTxWarp prst="textPlain">
              <a:avLst>
                <a:gd name="adj" fmla="val 50000"/>
              </a:avLst>
            </a:prstTxWarp>
          </a:bodyPr>
          <a:lstStyle/>
          <a:p>
            <a:pPr algn="ctr"/>
            <a:r>
              <a:rPr lang="de-CH" kern="10">
                <a:solidFill>
                  <a:srgbClr val="000066"/>
                </a:solidFill>
                <a:effectLst>
                  <a:outerShdw dist="35921" dir="2700000" algn="ctr" rotWithShape="0">
                    <a:schemeClr val="bg2">
                      <a:alpha val="50000"/>
                    </a:schemeClr>
                  </a:outerShdw>
                </a:effectLst>
                <a:latin typeface="Arial Black"/>
              </a:rPr>
              <a:t>Unterdrückung</a:t>
            </a:r>
          </a:p>
          <a:p>
            <a:pPr algn="ctr"/>
            <a:r>
              <a:rPr lang="de-CH" kern="10">
                <a:solidFill>
                  <a:srgbClr val="000066"/>
                </a:solidFill>
                <a:effectLst>
                  <a:outerShdw dist="35921" dir="2700000" algn="ctr" rotWithShape="0">
                    <a:schemeClr val="bg2">
                      <a:alpha val="50000"/>
                    </a:schemeClr>
                  </a:outerShdw>
                </a:effectLst>
                <a:latin typeface="Arial Black"/>
              </a:rPr>
              <a:t>durch</a:t>
            </a:r>
          </a:p>
          <a:p>
            <a:pPr algn="ctr"/>
            <a:r>
              <a:rPr lang="de-CH" kern="10">
                <a:solidFill>
                  <a:srgbClr val="000066"/>
                </a:solidFill>
                <a:effectLst>
                  <a:outerShdw dist="35921" dir="2700000" algn="ctr" rotWithShape="0">
                    <a:schemeClr val="bg2">
                      <a:alpha val="50000"/>
                    </a:schemeClr>
                  </a:outerShdw>
                </a:effectLst>
                <a:latin typeface="Arial Black"/>
              </a:rPr>
              <a:t>Ägypten</a:t>
            </a:r>
          </a:p>
        </p:txBody>
      </p:sp>
      <p:sp>
        <p:nvSpPr>
          <p:cNvPr id="5140" name="WordArt 20"/>
          <p:cNvSpPr>
            <a:spLocks noChangeArrowheads="1" noChangeShapeType="1" noTextEdit="1"/>
          </p:cNvSpPr>
          <p:nvPr/>
        </p:nvSpPr>
        <p:spPr bwMode="auto">
          <a:xfrm>
            <a:off x="361950" y="4343400"/>
            <a:ext cx="2457450" cy="1285875"/>
          </a:xfrm>
          <a:prstGeom prst="rect">
            <a:avLst/>
          </a:prstGeom>
        </p:spPr>
        <p:txBody>
          <a:bodyPr wrap="none" fromWordArt="1">
            <a:prstTxWarp prst="textPlain">
              <a:avLst>
                <a:gd name="adj" fmla="val 50000"/>
              </a:avLst>
            </a:prstTxWarp>
          </a:bodyPr>
          <a:lstStyle/>
          <a:p>
            <a:pPr algn="ctr"/>
            <a:r>
              <a:rPr lang="de-CH" kern="10">
                <a:ln w="9525">
                  <a:solidFill>
                    <a:srgbClr val="000000"/>
                  </a:solidFill>
                  <a:round/>
                  <a:headEnd/>
                  <a:tailEnd/>
                </a:ln>
                <a:gradFill rotWithShape="0">
                  <a:gsLst>
                    <a:gs pos="0">
                      <a:srgbClr val="000066"/>
                    </a:gs>
                    <a:gs pos="100000">
                      <a:srgbClr val="000066">
                        <a:gamma/>
                        <a:shade val="46275"/>
                        <a:invGamma/>
                      </a:srgbClr>
                    </a:gs>
                  </a:gsLst>
                  <a:lin ang="5400000" scaled="1"/>
                </a:gradFill>
                <a:effectLst>
                  <a:outerShdw dist="35921" dir="2700000" algn="ctr" rotWithShape="0">
                    <a:srgbClr val="808080">
                      <a:alpha val="50000"/>
                    </a:srgbClr>
                  </a:outerShdw>
                </a:effectLst>
                <a:latin typeface="Arial Black"/>
              </a:rPr>
              <a:t>Unterdrückung</a:t>
            </a:r>
          </a:p>
          <a:p>
            <a:pPr algn="ctr"/>
            <a:r>
              <a:rPr lang="de-CH" kern="10">
                <a:ln w="9525">
                  <a:solidFill>
                    <a:srgbClr val="000000"/>
                  </a:solidFill>
                  <a:round/>
                  <a:headEnd/>
                  <a:tailEnd/>
                </a:ln>
                <a:gradFill rotWithShape="0">
                  <a:gsLst>
                    <a:gs pos="0">
                      <a:srgbClr val="000066"/>
                    </a:gs>
                    <a:gs pos="100000">
                      <a:srgbClr val="000066">
                        <a:gamma/>
                        <a:shade val="46275"/>
                        <a:invGamma/>
                      </a:srgbClr>
                    </a:gs>
                  </a:gsLst>
                  <a:lin ang="5400000" scaled="1"/>
                </a:gradFill>
                <a:effectLst>
                  <a:outerShdw dist="35921" dir="2700000" algn="ctr" rotWithShape="0">
                    <a:srgbClr val="808080">
                      <a:alpha val="50000"/>
                    </a:srgbClr>
                  </a:outerShdw>
                </a:effectLst>
                <a:latin typeface="Arial Black"/>
              </a:rPr>
              <a:t>durch</a:t>
            </a:r>
          </a:p>
          <a:p>
            <a:pPr algn="ctr"/>
            <a:r>
              <a:rPr lang="de-CH" kern="10">
                <a:ln w="9525">
                  <a:solidFill>
                    <a:srgbClr val="000000"/>
                  </a:solidFill>
                  <a:round/>
                  <a:headEnd/>
                  <a:tailEnd/>
                </a:ln>
                <a:gradFill rotWithShape="0">
                  <a:gsLst>
                    <a:gs pos="0">
                      <a:srgbClr val="000066"/>
                    </a:gs>
                    <a:gs pos="100000">
                      <a:srgbClr val="000066">
                        <a:gamma/>
                        <a:shade val="46275"/>
                        <a:invGamma/>
                      </a:srgbClr>
                    </a:gs>
                  </a:gsLst>
                  <a:lin ang="5400000" scaled="1"/>
                </a:gradFill>
                <a:effectLst>
                  <a:outerShdw dist="35921" dir="2700000" algn="ctr" rotWithShape="0">
                    <a:srgbClr val="808080">
                      <a:alpha val="50000"/>
                    </a:srgbClr>
                  </a:outerShdw>
                </a:effectLst>
                <a:latin typeface="Arial Black"/>
              </a:rPr>
              <a:t>Sünde</a:t>
            </a:r>
          </a:p>
        </p:txBody>
      </p:sp>
      <p:sp>
        <p:nvSpPr>
          <p:cNvPr id="5141" name="AutoShape 21"/>
          <p:cNvSpPr>
            <a:spLocks noChangeArrowheads="1"/>
          </p:cNvSpPr>
          <p:nvPr/>
        </p:nvSpPr>
        <p:spPr bwMode="auto">
          <a:xfrm>
            <a:off x="5943600" y="4191000"/>
            <a:ext cx="3048000" cy="2209800"/>
          </a:xfrm>
          <a:prstGeom prst="leftRightArrow">
            <a:avLst>
              <a:gd name="adj1" fmla="val 50000"/>
              <a:gd name="adj2" fmla="val 27586"/>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solidFill>
                <a:srgbClr val="FF0000"/>
              </a:solidFill>
            </a:endParaRPr>
          </a:p>
        </p:txBody>
      </p:sp>
      <p:sp>
        <p:nvSpPr>
          <p:cNvPr id="5142" name="AutoShape 22"/>
          <p:cNvSpPr>
            <a:spLocks noChangeArrowheads="1"/>
          </p:cNvSpPr>
          <p:nvPr/>
        </p:nvSpPr>
        <p:spPr bwMode="auto">
          <a:xfrm>
            <a:off x="2209800" y="5029200"/>
            <a:ext cx="2057400" cy="990600"/>
          </a:xfrm>
          <a:prstGeom prst="notchedRightArrow">
            <a:avLst>
              <a:gd name="adj1" fmla="val 50000"/>
              <a:gd name="adj2" fmla="val 51923"/>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solidFill>
                <a:srgbClr val="FF0000"/>
              </a:solidFill>
            </a:endParaRPr>
          </a:p>
        </p:txBody>
      </p:sp>
      <p:sp>
        <p:nvSpPr>
          <p:cNvPr id="5143" name="Text Box 23"/>
          <p:cNvSpPr txBox="1">
            <a:spLocks noChangeArrowheads="1"/>
          </p:cNvSpPr>
          <p:nvPr/>
        </p:nvSpPr>
        <p:spPr bwMode="auto">
          <a:xfrm>
            <a:off x="2438400" y="5318125"/>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a:solidFill>
                  <a:srgbClr val="FF0000"/>
                </a:solidFill>
                <a:latin typeface="Arial Rounded MT Bold" pitchFamily="34" charset="0"/>
              </a:rPr>
              <a:t>Jesus erlöst</a:t>
            </a:r>
          </a:p>
        </p:txBody>
      </p:sp>
      <p:sp>
        <p:nvSpPr>
          <p:cNvPr id="5145" name="Text Box 25"/>
          <p:cNvSpPr txBox="1">
            <a:spLocks noChangeArrowheads="1"/>
          </p:cNvSpPr>
          <p:nvPr/>
        </p:nvSpPr>
        <p:spPr bwMode="auto">
          <a:xfrm>
            <a:off x="2209800" y="1981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a:solidFill>
                  <a:srgbClr val="CC3300"/>
                </a:solidFill>
                <a:latin typeface="Arial Rounded MT Bold" pitchFamily="34" charset="0"/>
              </a:rPr>
              <a:t>Mose</a:t>
            </a:r>
            <a:r>
              <a:rPr lang="de-DE" sz="2000">
                <a:latin typeface="Arial Rounded MT Bold" pitchFamily="34" charset="0"/>
              </a:rPr>
              <a:t> </a:t>
            </a:r>
            <a:r>
              <a:rPr lang="de-DE" sz="2000">
                <a:solidFill>
                  <a:srgbClr val="CC3300"/>
                </a:solidFill>
                <a:latin typeface="Arial Rounded MT Bold" pitchFamily="34" charset="0"/>
              </a:rPr>
              <a:t>erlöst</a:t>
            </a:r>
            <a:endParaRPr lang="de-DE" sz="2000">
              <a:latin typeface="Arial Rounded MT Bold" pitchFamily="34" charset="0"/>
            </a:endParaRPr>
          </a:p>
        </p:txBody>
      </p:sp>
      <p:sp>
        <p:nvSpPr>
          <p:cNvPr id="5146" name="AutoShape 26"/>
          <p:cNvSpPr>
            <a:spLocks noChangeArrowheads="1"/>
          </p:cNvSpPr>
          <p:nvPr/>
        </p:nvSpPr>
        <p:spPr bwMode="auto">
          <a:xfrm>
            <a:off x="1981200" y="1676400"/>
            <a:ext cx="2057400" cy="990600"/>
          </a:xfrm>
          <a:prstGeom prst="notchedRightArrow">
            <a:avLst>
              <a:gd name="adj1" fmla="val 50000"/>
              <a:gd name="adj2" fmla="val 51923"/>
            </a:avLst>
          </a:prstGeom>
          <a:noFill/>
          <a:ln w="381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„Doch wer das alles nicht hat, der ist so kurzsichtig, dass er wie ein Blinder im Dunkeln umhertappt. Ein solcher Mensch hat vergessen, dass er vom Schmutz seiner früheren Sünden gereinigt wurde.“</a:t>
            </a:r>
          </a:p>
        </p:txBody>
      </p:sp>
      <p:sp>
        <p:nvSpPr>
          <p:cNvPr id="947203" name="Rectangle 3"/>
          <p:cNvSpPr>
            <a:spLocks noChangeArrowheads="1"/>
          </p:cNvSpPr>
          <p:nvPr/>
        </p:nvSpPr>
        <p:spPr bwMode="auto">
          <a:xfrm>
            <a:off x="827584" y="357301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2.Petrus-Brief 1,9</a:t>
            </a:r>
          </a:p>
        </p:txBody>
      </p:sp>
    </p:spTree>
    <p:extLst>
      <p:ext uri="{BB962C8B-B14F-4D97-AF65-F5344CB8AC3E}">
        <p14:creationId xmlns:p14="http://schemas.microsoft.com/office/powerpoint/2010/main" val="2822958015"/>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618427" y="116557"/>
            <a:ext cx="8496300" cy="792163"/>
          </a:xfrm>
        </p:spPr>
        <p:txBody>
          <a:bodyPr/>
          <a:lstStyle/>
          <a:p>
            <a:pPr algn="r"/>
            <a:r>
              <a:rPr lang="de-CH" sz="7200" dirty="0">
                <a:ln>
                  <a:solidFill>
                    <a:srgbClr val="000000"/>
                  </a:solidFill>
                </a:ln>
                <a:solidFill>
                  <a:schemeClr val="bg1"/>
                </a:solidFill>
              </a:rPr>
              <a:t>Schlussgedanke</a:t>
            </a:r>
            <a:r>
              <a:rPr lang="de-DE" sz="7200" dirty="0">
                <a:ln>
                  <a:solidFill>
                    <a:srgbClr val="000000"/>
                  </a:solidFill>
                </a:ln>
                <a:solidFill>
                  <a:schemeClr val="bg1"/>
                </a:solidFill>
              </a:rPr>
              <a:t> </a:t>
            </a:r>
            <a:endParaRPr lang="de-CH" sz="7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1000" b="-11000"/>
          </a:stretch>
        </a:blip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ctrTitle"/>
          </p:nvPr>
        </p:nvSpPr>
        <p:spPr>
          <a:xfrm>
            <a:off x="35974" y="44624"/>
            <a:ext cx="7704378"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 „Ja, Gott hat euch zusammen mit Christus lebendig gemacht. Ihr wart nämlich tot – tot aufgrund eurer Verfehlungen und wegen eures </a:t>
            </a:r>
            <a:r>
              <a:rPr lang="de-CH" sz="3600" dirty="0" err="1">
                <a:ln>
                  <a:solidFill>
                    <a:srgbClr val="000000"/>
                  </a:solidFill>
                </a:ln>
              </a:rPr>
              <a:t>unbeschnittenen</a:t>
            </a:r>
            <a:r>
              <a:rPr lang="de-CH" sz="3600" dirty="0">
                <a:ln>
                  <a:solidFill>
                    <a:srgbClr val="000000"/>
                  </a:solidFill>
                </a:ln>
              </a:rPr>
              <a:t>, sündigen Wesens. Doch Gott hat uns alle unsere Verfehlungen vergeben.“</a:t>
            </a:r>
          </a:p>
        </p:txBody>
      </p:sp>
      <p:sp>
        <p:nvSpPr>
          <p:cNvPr id="956419" name="Rectangle 3"/>
          <p:cNvSpPr>
            <a:spLocks noChangeArrowheads="1"/>
          </p:cNvSpPr>
          <p:nvPr/>
        </p:nvSpPr>
        <p:spPr bwMode="auto">
          <a:xfrm>
            <a:off x="2090305" y="4119463"/>
            <a:ext cx="6778617"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Kolosser-Brief 2,13</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1000" b="-11000"/>
          </a:stretch>
        </a:blip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ctrTitle"/>
          </p:nvPr>
        </p:nvSpPr>
        <p:spPr>
          <a:xfrm>
            <a:off x="35496" y="44624"/>
            <a:ext cx="8352928" cy="452431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 „Den Schuldschein, der auf unseren Namen ausgestellt war und dessen Inhalt uns anklagte, weil wir die Forderungen des Gesetzes nicht erfüllt hatten, hat er für nicht mehr gültig erklärt. Er hat ihn ans Kreuz genagelt und damit für immer beseitigt.“</a:t>
            </a:r>
          </a:p>
        </p:txBody>
      </p:sp>
      <p:sp>
        <p:nvSpPr>
          <p:cNvPr id="956419" name="Rectangle 3"/>
          <p:cNvSpPr>
            <a:spLocks noChangeArrowheads="1"/>
          </p:cNvSpPr>
          <p:nvPr/>
        </p:nvSpPr>
        <p:spPr bwMode="auto">
          <a:xfrm>
            <a:off x="2090305" y="4365104"/>
            <a:ext cx="6778617"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Kolosser-Brief 2,14</a:t>
            </a:r>
          </a:p>
        </p:txBody>
      </p:sp>
    </p:spTree>
    <p:extLst>
      <p:ext uri="{BB962C8B-B14F-4D97-AF65-F5344CB8AC3E}">
        <p14:creationId xmlns:p14="http://schemas.microsoft.com/office/powerpoint/2010/main" val="5898310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8786812" cy="1754326"/>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„Ich werde das Passamahl nicht mehr feiern, bis sich im Reich Gottes seine volle Bedeutung erfüllt.“</a:t>
            </a:r>
          </a:p>
        </p:txBody>
      </p:sp>
      <p:sp>
        <p:nvSpPr>
          <p:cNvPr id="958467" name="Rectangle 3"/>
          <p:cNvSpPr>
            <a:spLocks noChangeArrowheads="1"/>
          </p:cNvSpPr>
          <p:nvPr/>
        </p:nvSpPr>
        <p:spPr bwMode="auto">
          <a:xfrm>
            <a:off x="827584" y="2276872"/>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22,16</a:t>
            </a:r>
          </a:p>
        </p:txBody>
      </p:sp>
    </p:spTree>
    <p:extLst>
      <p:ext uri="{BB962C8B-B14F-4D97-AF65-F5344CB8AC3E}">
        <p14:creationId xmlns:p14="http://schemas.microsoft.com/office/powerpoint/2010/main" val="9783549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7598078"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t>„Das Blut an den Häusern, in denen ihr wohnt, soll ein Zeichen zu eurem Schutz sein. Wenn ich das Blut sehe, werde ich an euch vorübergehen, und das vernichtende Unheil wird euch nicht treffen, wenn ich Ägypten schlage.“</a:t>
            </a:r>
          </a:p>
        </p:txBody>
      </p:sp>
      <p:sp>
        <p:nvSpPr>
          <p:cNvPr id="947203" name="Rectangle 3"/>
          <p:cNvSpPr>
            <a:spLocks noChangeArrowheads="1"/>
          </p:cNvSpPr>
          <p:nvPr/>
        </p:nvSpPr>
        <p:spPr bwMode="auto">
          <a:xfrm>
            <a:off x="827584" y="4638327"/>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solidFill>
                  <a:srgbClr val="FFFFFF"/>
                </a:solidFill>
                <a:latin typeface="Arial Rounded MT Bold" pitchFamily="34" charset="0"/>
              </a:rPr>
              <a:t>2.Mose 12,13</a:t>
            </a:r>
            <a:endParaRPr lang="de-CH" sz="2400" dirty="0">
              <a:solidFill>
                <a:srgbClr val="FFFFFF"/>
              </a:solidFill>
              <a:latin typeface="Arial Rounded MT Bold" pitchFamily="34" charset="0"/>
            </a:endParaRPr>
          </a:p>
        </p:txBody>
      </p:sp>
    </p:spTree>
    <p:extLst>
      <p:ext uri="{BB962C8B-B14F-4D97-AF65-F5344CB8AC3E}">
        <p14:creationId xmlns:p14="http://schemas.microsoft.com/office/powerpoint/2010/main" val="656593754"/>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221739"/>
            <a:ext cx="8929718" cy="830997"/>
          </a:xfrm>
          <a:noFill/>
          <a:ln/>
          <a:effectLst>
            <a:outerShdw dist="35921" dir="2700000" algn="ctr" rotWithShape="0">
              <a:srgbClr val="000066"/>
            </a:outerShdw>
          </a:effectLst>
        </p:spPr>
        <p:txBody>
          <a:bodyPr wrap="square" anchor="t">
            <a:spAutoFit/>
          </a:bodyPr>
          <a:lstStyle/>
          <a:p>
            <a:pPr>
              <a:lnSpc>
                <a:spcPct val="100000"/>
              </a:lnSpc>
              <a:spcBef>
                <a:spcPct val="50000"/>
              </a:spcBef>
            </a:pPr>
            <a:r>
              <a:rPr lang="de-CH" sz="4800" dirty="0" smtClean="0">
                <a:ln>
                  <a:solidFill>
                    <a:srgbClr val="000000"/>
                  </a:solidFill>
                </a:ln>
              </a:rPr>
              <a:t>Lukas-Evangelium 22,7-20</a:t>
            </a:r>
            <a:endParaRPr lang="de-CH" sz="4800" dirty="0">
              <a:ln>
                <a:solidFill>
                  <a:srgbClr val="000000"/>
                </a:solidFill>
              </a:ln>
            </a:endParaRPr>
          </a:p>
        </p:txBody>
      </p:sp>
    </p:spTree>
    <p:extLst>
      <p:ext uri="{BB962C8B-B14F-4D97-AF65-F5344CB8AC3E}">
        <p14:creationId xmlns:p14="http://schemas.microsoft.com/office/powerpoint/2010/main" val="2103870126"/>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3279" y="44624"/>
            <a:ext cx="8785225" cy="1274195"/>
          </a:xfrm>
          <a:noFill/>
        </p:spPr>
        <p:txBody>
          <a:bodyPr anchor="t">
            <a:spAutoFit/>
          </a:bodyPr>
          <a:lstStyle/>
          <a:p>
            <a:pPr marL="1117600" indent="-1117600" algn="r"/>
            <a:r>
              <a:rPr lang="de-DE" sz="4800" dirty="0" smtClean="0">
                <a:ln>
                  <a:solidFill>
                    <a:srgbClr val="000000"/>
                  </a:solidFill>
                </a:ln>
                <a:solidFill>
                  <a:schemeClr val="bg1"/>
                </a:solidFill>
              </a:rPr>
              <a:t>I.</a:t>
            </a:r>
            <a:r>
              <a:rPr lang="de-DE" sz="4800" dirty="0" smtClean="0">
                <a:solidFill>
                  <a:schemeClr val="bg1"/>
                </a:solidFill>
              </a:rPr>
              <a:t> </a:t>
            </a:r>
            <a:r>
              <a:rPr lang="de-DE" sz="4800" dirty="0" smtClean="0">
                <a:ln>
                  <a:solidFill>
                    <a:srgbClr val="000000"/>
                  </a:solidFill>
                </a:ln>
                <a:solidFill>
                  <a:schemeClr val="bg1"/>
                </a:solidFill>
              </a:rPr>
              <a:t>Die Vorbereitungen zur Passafeier</a:t>
            </a:r>
            <a:endParaRPr lang="de-CH" sz="48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8786812" cy="2308324"/>
          </a:xfrm>
          <a:noFill/>
          <a:ln/>
          <a:effectLst>
            <a:outerShdw dist="35921" dir="2700000" algn="ctr" rotWithShape="0">
              <a:srgbClr val="000066"/>
            </a:outerShdw>
          </a:effectLst>
        </p:spPr>
        <p:txBody>
          <a:bodyPr anchor="t">
            <a:spAutoFit/>
          </a:bodyPr>
          <a:lstStyle/>
          <a:p>
            <a:pPr algn="l">
              <a:lnSpc>
                <a:spcPct val="100000"/>
              </a:lnSpc>
              <a:spcBef>
                <a:spcPct val="50000"/>
              </a:spcBef>
            </a:pPr>
            <a:r>
              <a:rPr lang="de-CH" sz="3600" dirty="0">
                <a:ln>
                  <a:solidFill>
                    <a:srgbClr val="000000"/>
                  </a:solidFill>
                </a:ln>
              </a:rPr>
              <a:t>„Wenn ihr in die Stadt kommt, werdet ihr einem Mann begegnen, der einen Wasserkrug trägt. Folgt ihm in das Haus, in das er hineingeht.“</a:t>
            </a:r>
          </a:p>
        </p:txBody>
      </p:sp>
      <p:sp>
        <p:nvSpPr>
          <p:cNvPr id="958467" name="Rectangle 3"/>
          <p:cNvSpPr>
            <a:spLocks noChangeArrowheads="1"/>
          </p:cNvSpPr>
          <p:nvPr/>
        </p:nvSpPr>
        <p:spPr bwMode="auto">
          <a:xfrm>
            <a:off x="899592" y="2780928"/>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22,10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8169334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7417965"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„Der Meister lässt dich fragen: Wo ist der Raum, in dem ich mit meinen Jüngern das Passamahl feiern kann?“</a:t>
            </a:r>
          </a:p>
        </p:txBody>
      </p:sp>
      <p:sp>
        <p:nvSpPr>
          <p:cNvPr id="958467" name="Rectangle 3"/>
          <p:cNvSpPr>
            <a:spLocks noChangeArrowheads="1"/>
          </p:cNvSpPr>
          <p:nvPr/>
        </p:nvSpPr>
        <p:spPr bwMode="auto">
          <a:xfrm>
            <a:off x="755576" y="2420887"/>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22,11</a:t>
            </a:r>
          </a:p>
        </p:txBody>
      </p:sp>
    </p:spTree>
    <p:extLst>
      <p:ext uri="{BB962C8B-B14F-4D97-AF65-F5344CB8AC3E}">
        <p14:creationId xmlns:p14="http://schemas.microsoft.com/office/powerpoint/2010/main" val="271930324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2224123808"/>
              </p:ext>
            </p:extLst>
          </p:nvPr>
        </p:nvGraphicFramePr>
        <p:xfrm>
          <a:off x="692150" y="519113"/>
          <a:ext cx="7883525" cy="5349875"/>
        </p:xfrm>
        <a:graphic>
          <a:graphicData uri="http://schemas.openxmlformats.org/presentationml/2006/ole">
            <mc:AlternateContent xmlns:mc="http://schemas.openxmlformats.org/markup-compatibility/2006">
              <mc:Choice xmlns:v="urn:schemas-microsoft-com:vml" Requires="v">
                <p:oleObj spid="_x0000_s1045" name="Document" r:id="rId4" imgW="7890460" imgH="5352661" progId="Word.Document.8">
                  <p:embed/>
                </p:oleObj>
              </mc:Choice>
              <mc:Fallback>
                <p:oleObj name="Document" r:id="rId4" imgW="7890460" imgH="5352661" progId="Word.Document.8">
                  <p:embed/>
                  <p:pic>
                    <p:nvPicPr>
                      <p:cNvPr id="0" name=""/>
                      <p:cNvPicPr>
                        <a:picLocks noChangeAspect="1" noChangeArrowheads="1"/>
                      </p:cNvPicPr>
                      <p:nvPr/>
                    </p:nvPicPr>
                    <p:blipFill>
                      <a:blip r:embed="rId5"/>
                      <a:srcRect/>
                      <a:stretch>
                        <a:fillRect/>
                      </a:stretch>
                    </p:blipFill>
                    <p:spPr bwMode="auto">
                      <a:xfrm>
                        <a:off x="692150" y="519113"/>
                        <a:ext cx="7883525"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3452305529"/>
              </p:ext>
            </p:extLst>
          </p:nvPr>
        </p:nvGraphicFramePr>
        <p:xfrm>
          <a:off x="692150" y="519113"/>
          <a:ext cx="7883525" cy="5338762"/>
        </p:xfrm>
        <a:graphic>
          <a:graphicData uri="http://schemas.openxmlformats.org/presentationml/2006/ole">
            <mc:AlternateContent xmlns:mc="http://schemas.openxmlformats.org/markup-compatibility/2006">
              <mc:Choice xmlns:v="urn:schemas-microsoft-com:vml" Requires="v">
                <p:oleObj spid="_x0000_s3092" name="Document" r:id="rId4" imgW="7890460" imgH="5344753" progId="Word.Document.8">
                  <p:embed/>
                </p:oleObj>
              </mc:Choice>
              <mc:Fallback>
                <p:oleObj name="Document" r:id="rId4" imgW="7890460" imgH="5344753" progId="Word.Document.8">
                  <p:embed/>
                  <p:pic>
                    <p:nvPicPr>
                      <p:cNvPr id="0" name=""/>
                      <p:cNvPicPr>
                        <a:picLocks noChangeAspect="1" noChangeArrowheads="1"/>
                      </p:cNvPicPr>
                      <p:nvPr/>
                    </p:nvPicPr>
                    <p:blipFill>
                      <a:blip r:embed="rId5"/>
                      <a:srcRect/>
                      <a:stretch>
                        <a:fillRect/>
                      </a:stretch>
                    </p:blipFill>
                    <p:spPr bwMode="auto">
                      <a:xfrm>
                        <a:off x="692150" y="519113"/>
                        <a:ext cx="7883525" cy="533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24741529"/>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573</Words>
  <Application>Microsoft Office PowerPoint</Application>
  <PresentationFormat>Bildschirmpräsentation (4:3)</PresentationFormat>
  <Paragraphs>48</Paragraphs>
  <Slides>27</Slides>
  <Notes>0</Notes>
  <HiddenSlides>0</HiddenSlides>
  <MMClips>0</MMClips>
  <ScaleCrop>false</ScaleCrop>
  <HeadingPairs>
    <vt:vector size="6" baseType="variant">
      <vt:variant>
        <vt:lpstr>Design</vt:lpstr>
      </vt:variant>
      <vt:variant>
        <vt:i4>2</vt:i4>
      </vt:variant>
      <vt:variant>
        <vt:lpstr>Eingebettete OLE-Server</vt:lpstr>
      </vt:variant>
      <vt:variant>
        <vt:i4>3</vt:i4>
      </vt:variant>
      <vt:variant>
        <vt:lpstr>Folientitel</vt:lpstr>
      </vt:variant>
      <vt:variant>
        <vt:i4>27</vt:i4>
      </vt:variant>
    </vt:vector>
  </HeadingPairs>
  <TitlesOfParts>
    <vt:vector size="32" baseType="lpstr">
      <vt:lpstr>01072134</vt:lpstr>
      <vt:lpstr>1_01072134</vt:lpstr>
      <vt:lpstr>Document</vt:lpstr>
      <vt:lpstr>Dokument</vt:lpstr>
      <vt:lpstr>Clip</vt:lpstr>
      <vt:lpstr>Das erste Abendmahl</vt:lpstr>
      <vt:lpstr>„Um Mitternacht will ich mitten durch Ägypten gehen. Dann wird jeder Erstgeborene in Ägypten sterben, vom Erstgeborenen des Pharao, der auf dem Thron sitzt, bis zum Erstgeborenen der Magd an der Handmühle und bis zu den Erstlingen unter dem Vieh.“</vt:lpstr>
      <vt:lpstr>„Das Blut an den Häusern, in denen ihr wohnt, soll ein Zeichen zu eurem Schutz sein. Wenn ich das Blut sehe, werde ich an euch vorübergehen, und das vernichtende Unheil wird euch nicht treffen, wenn ich Ägypten schlage.“</vt:lpstr>
      <vt:lpstr>Lukas-Evangelium 22,7-20</vt:lpstr>
      <vt:lpstr>I. Die Vorbereitungen zur Passafeier</vt:lpstr>
      <vt:lpstr>„Wenn ihr in die Stadt kommt, werdet ihr einem Mann begegnen, der einen Wasserkrug trägt. Folgt ihm in das Haus, in das er hineingeht.“</vt:lpstr>
      <vt:lpstr>„Der Meister lässt dich fragen: Wo ist der Raum, in dem ich mit meinen Jüngern das Passamahl feiern kann?“</vt:lpstr>
      <vt:lpstr>PowerPoint-Präsentation</vt:lpstr>
      <vt:lpstr>PowerPoint-Präsentation</vt:lpstr>
      <vt:lpstr>PowerPoint-Präsentation</vt:lpstr>
      <vt:lpstr>PowerPoint-Präsentation</vt:lpstr>
      <vt:lpstr>„Wie sehr habe ich mich danach gesehnt, dieses Passamahl mit euch zu feiern, bevor ich leiden muss.“</vt:lpstr>
      <vt:lpstr>II. Das einzigartige Passalamm</vt:lpstr>
      <vt:lpstr>„Nehmt diesen Becher und trinkt alle daraus!  Denn ich sage euch: Von jetzt an werde ich nicht mehr vom Saft der Reben trinken, bis das Reich Gottes gekommen ist.“</vt:lpstr>
      <vt:lpstr>PowerPoint-Präsentation</vt:lpstr>
      <vt:lpstr>„Das ist mein Leib, der für euch hingegeben wird. Tut das, um euch an mich zu erinnern!“</vt:lpstr>
      <vt:lpstr>„Jesus ist ja nicht ein Hohepriester, der uns in unserer Schwachheit nicht verstehen könnte. Vielmehr war er – genau wie wir – Versuchungen aller Art ausgesetzt, allerdings mit dem entscheidenden Unterschied, dass er ohne Sünde blieb.“</vt:lpstr>
      <vt:lpstr>„Dieser Kelch ist der neue Bund, besiegelt mit meinem Blut, das für euch vergossen wird.“</vt:lpstr>
      <vt:lpstr>„Macht es daher so, wie man es vor dem Passafest macht: Entfernt den alten, durchsäuerten Teig, damit ihr wieder das werdet, was ihr doch schon seid – ein frischer, ungesäuerter Teig. Ihr seid es, weil der geopfert wurde, der unser Passalamm ist: Christus.“</vt:lpstr>
      <vt:lpstr>“Seht, hier ist das Opferlamm Gottes, das die Sünde der ganzen Welt wegnimmt!“</vt:lpstr>
      <vt:lpstr>PowerPoint-Präsentation</vt:lpstr>
      <vt:lpstr>„Doch wer das alles nicht hat, der ist so kurzsichtig, dass er wie ein Blinder im Dunkeln umhertappt. Ein solcher Mensch hat vergessen, dass er vom Schmutz seiner früheren Sünden gereinigt wurde.“</vt:lpstr>
      <vt:lpstr>Schlussgedanke </vt:lpstr>
      <vt:lpstr> „Ja, Gott hat euch zusammen mit Christus lebendig gemacht. Ihr wart nämlich tot – tot aufgrund eurer Verfehlungen und wegen eures unbeschnittenen, sündigen Wesens. Doch Gott hat uns alle unsere Verfehlungen vergeben.“</vt:lpstr>
      <vt:lpstr> „Den Schuldschein, der auf unseren Namen ausgestellt war und dessen Inhalt uns anklagte, weil wir die Forderungen des Gesetzes nicht erfüllt hatten, hat er für nicht mehr gültig erklärt. Er hat ihn ans Kreuz genagelt und damit für immer beseitigt.“</vt:lpstr>
      <vt:lpstr>„Ich werde das Passamahl nicht mehr feiern, bis sich im Reich Gottes seine volle Bedeutung erfüllt.“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erste Abendmahl - Folien</dc:title>
  <dc:creator>Jürg Birnstiel</dc:creator>
  <cp:lastModifiedBy>Me</cp:lastModifiedBy>
  <cp:revision>970</cp:revision>
  <cp:lastPrinted>1601-01-01T00:00:00Z</cp:lastPrinted>
  <dcterms:created xsi:type="dcterms:W3CDTF">2005-04-13T18:10:29Z</dcterms:created>
  <dcterms:modified xsi:type="dcterms:W3CDTF">2011-05-07T20:09:21Z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