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4"/>
  </p:notesMasterIdLst>
  <p:sldIdLst>
    <p:sldId id="256" r:id="rId3"/>
    <p:sldId id="1100" r:id="rId4"/>
    <p:sldId id="1114" r:id="rId5"/>
    <p:sldId id="1126" r:id="rId6"/>
    <p:sldId id="1127" r:id="rId7"/>
    <p:sldId id="1128" r:id="rId8"/>
    <p:sldId id="1129" r:id="rId9"/>
    <p:sldId id="1130" r:id="rId10"/>
    <p:sldId id="1131" r:id="rId11"/>
    <p:sldId id="1132" r:id="rId12"/>
    <p:sldId id="430" r:id="rId13"/>
    <p:sldId id="1061" r:id="rId14"/>
    <p:sldId id="1133" r:id="rId15"/>
    <p:sldId id="1134" r:id="rId16"/>
    <p:sldId id="1112" r:id="rId17"/>
    <p:sldId id="1037" r:id="rId18"/>
    <p:sldId id="1135" r:id="rId19"/>
    <p:sldId id="1136" r:id="rId20"/>
    <p:sldId id="1137" r:id="rId21"/>
    <p:sldId id="1143" r:id="rId22"/>
    <p:sldId id="1138" r:id="rId23"/>
    <p:sldId id="1071" r:id="rId24"/>
    <p:sldId id="1101" r:id="rId25"/>
    <p:sldId id="1120" r:id="rId26"/>
    <p:sldId id="1139" r:id="rId27"/>
    <p:sldId id="1140" r:id="rId28"/>
    <p:sldId id="1142" r:id="rId29"/>
    <p:sldId id="263" r:id="rId30"/>
    <p:sldId id="1141" r:id="rId31"/>
    <p:sldId id="1144" r:id="rId32"/>
    <p:sldId id="325" r:id="rId33"/>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0221" autoAdjust="0"/>
  </p:normalViewPr>
  <p:slideViewPr>
    <p:cSldViewPr>
      <p:cViewPr varScale="1">
        <p:scale>
          <a:sx n="80" d="100"/>
          <a:sy n="80" d="100"/>
        </p:scale>
        <p:origin x="-13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2062103"/>
          </a:xfrm>
          <a:noFill/>
        </p:spPr>
        <p:txBody>
          <a:bodyPr anchor="t">
            <a:spAutoFit/>
          </a:bodyPr>
          <a:lstStyle/>
          <a:p>
            <a:pPr algn="r"/>
            <a:r>
              <a:rPr lang="de-DE" sz="8000" dirty="0" smtClean="0">
                <a:ln>
                  <a:solidFill>
                    <a:srgbClr val="000000"/>
                  </a:solidFill>
                </a:ln>
                <a:solidFill>
                  <a:schemeClr val="bg1"/>
                </a:solidFill>
              </a:rPr>
              <a:t>Gott greift in die Geschichte ein</a:t>
            </a:r>
            <a:endParaRPr lang="de-CH" sz="8000" dirty="0">
              <a:ln>
                <a:solidFill>
                  <a:srgbClr val="000000"/>
                </a:solidFill>
              </a:ln>
              <a:solidFill>
                <a:schemeClr val="bg1"/>
              </a:solidFill>
            </a:endParaRPr>
          </a:p>
        </p:txBody>
      </p:sp>
      <p:sp>
        <p:nvSpPr>
          <p:cNvPr id="3" name="Rectangle 2"/>
          <p:cNvSpPr txBox="1">
            <a:spLocks noChangeArrowheads="1"/>
          </p:cNvSpPr>
          <p:nvPr/>
        </p:nvSpPr>
        <p:spPr bwMode="auto">
          <a:xfrm>
            <a:off x="251520" y="2294641"/>
            <a:ext cx="5976664" cy="486287"/>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l"/>
            <a:r>
              <a:rPr lang="de-DE" sz="3200" dirty="0" smtClean="0">
                <a:ln>
                  <a:solidFill>
                    <a:srgbClr val="000000"/>
                  </a:solidFill>
                </a:ln>
                <a:solidFill>
                  <a:schemeClr val="bg1"/>
                </a:solidFill>
              </a:rPr>
              <a:t>Wie Josef die Geburt erlebte</a:t>
            </a:r>
            <a:endParaRPr lang="de-CH" sz="3200" dirty="0">
              <a:ln>
                <a:solidFill>
                  <a:srgbClr val="000000"/>
                </a:solidFill>
              </a:ln>
              <a:solidFill>
                <a:schemeClr val="bg1"/>
              </a:solidFill>
            </a:endParaRPr>
          </a:p>
        </p:txBody>
      </p:sp>
      <p:sp>
        <p:nvSpPr>
          <p:cNvPr id="4" name="Rectangle 2"/>
          <p:cNvSpPr txBox="1">
            <a:spLocks noChangeArrowheads="1"/>
          </p:cNvSpPr>
          <p:nvPr/>
        </p:nvSpPr>
        <p:spPr bwMode="auto">
          <a:xfrm>
            <a:off x="2627784" y="4653136"/>
            <a:ext cx="6336704" cy="486287"/>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r"/>
            <a:r>
              <a:rPr lang="de-DE" sz="3200" dirty="0" smtClean="0">
                <a:ln>
                  <a:solidFill>
                    <a:srgbClr val="000000"/>
                  </a:solidFill>
                </a:ln>
                <a:solidFill>
                  <a:schemeClr val="bg1"/>
                </a:solidFill>
              </a:rPr>
              <a:t>Matthäus-Evangelium 1,18-25</a:t>
            </a:r>
            <a:endParaRPr lang="de-CH" sz="32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55776" y="-27384"/>
            <a:ext cx="6336704"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Er hatte jedoch keinen Verkehr mit ihr, bis sie einen Sohn geboren hatte. Josef gab ihm den Namen Jesus.</a:t>
            </a:r>
          </a:p>
        </p:txBody>
      </p:sp>
      <p:sp>
        <p:nvSpPr>
          <p:cNvPr id="933891" name="Rectangle 3"/>
          <p:cNvSpPr>
            <a:spLocks noChangeArrowheads="1"/>
          </p:cNvSpPr>
          <p:nvPr/>
        </p:nvSpPr>
        <p:spPr bwMode="auto">
          <a:xfrm>
            <a:off x="899592" y="292494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819852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07504" y="188640"/>
            <a:ext cx="8785100" cy="1421928"/>
          </a:xfrm>
          <a:noFill/>
        </p:spPr>
        <p:txBody>
          <a:bodyPr wrap="square" anchor="t">
            <a:spAutoFit/>
          </a:bodyPr>
          <a:lstStyle/>
          <a:p>
            <a:pPr marL="1117600" indent="-1117600" algn="l"/>
            <a:r>
              <a:rPr lang="de-DE" sz="5400" dirty="0">
                <a:ln>
                  <a:solidFill>
                    <a:srgbClr val="000000"/>
                  </a:solidFill>
                </a:ln>
                <a:solidFill>
                  <a:schemeClr val="bg1"/>
                </a:solidFill>
              </a:rPr>
              <a:t>I.    </a:t>
            </a:r>
            <a:r>
              <a:rPr lang="de-DE" sz="5400" dirty="0" smtClean="0">
                <a:ln>
                  <a:solidFill>
                    <a:srgbClr val="000000"/>
                  </a:solidFill>
                </a:ln>
                <a:solidFill>
                  <a:schemeClr val="bg1"/>
                </a:solidFill>
              </a:rPr>
              <a:t>Nein Herr – </a:t>
            </a:r>
            <a:br>
              <a:rPr lang="de-DE" sz="5400" dirty="0" smtClean="0">
                <a:ln>
                  <a:solidFill>
                    <a:srgbClr val="000000"/>
                  </a:solidFill>
                </a:ln>
                <a:solidFill>
                  <a:schemeClr val="bg1"/>
                </a:solidFill>
              </a:rPr>
            </a:br>
            <a:r>
              <a:rPr lang="de-DE" sz="5400" dirty="0" smtClean="0">
                <a:ln>
                  <a:solidFill>
                    <a:srgbClr val="000000"/>
                  </a:solidFill>
                </a:ln>
                <a:solidFill>
                  <a:schemeClr val="bg1"/>
                </a:solidFill>
              </a:rPr>
              <a:t>das kann nicht sein!</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72008" y="44450"/>
            <a:ext cx="9036496" cy="258532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5400" dirty="0">
                <a:ln>
                  <a:solidFill>
                    <a:srgbClr val="000000"/>
                  </a:solidFill>
                </a:ln>
              </a:rPr>
              <a:t>„</a:t>
            </a:r>
            <a:r>
              <a:rPr lang="de-CH" sz="5400" dirty="0" err="1">
                <a:ln>
                  <a:solidFill>
                    <a:srgbClr val="000000"/>
                  </a:solidFill>
                </a:ln>
              </a:rPr>
              <a:t>Azor</a:t>
            </a:r>
            <a:r>
              <a:rPr lang="de-CH" sz="5400" dirty="0">
                <a:ln>
                  <a:solidFill>
                    <a:srgbClr val="000000"/>
                  </a:solidFill>
                </a:ln>
              </a:rPr>
              <a:t> zeugte Zadok, Zadok zeugte Achim, Achim zeugte </a:t>
            </a:r>
            <a:r>
              <a:rPr lang="de-CH" sz="5400" dirty="0" err="1">
                <a:ln>
                  <a:solidFill>
                    <a:srgbClr val="000000"/>
                  </a:solidFill>
                </a:ln>
              </a:rPr>
              <a:t>Eliud</a:t>
            </a:r>
            <a:r>
              <a:rPr lang="de-CH" sz="5400" dirty="0">
                <a:ln>
                  <a:solidFill>
                    <a:srgbClr val="000000"/>
                  </a:solidFill>
                </a:ln>
              </a:rPr>
              <a:t>.“</a:t>
            </a:r>
          </a:p>
        </p:txBody>
      </p:sp>
      <p:sp>
        <p:nvSpPr>
          <p:cNvPr id="947203" name="Rectangle 3"/>
          <p:cNvSpPr>
            <a:spLocks noChangeArrowheads="1"/>
          </p:cNvSpPr>
          <p:nvPr/>
        </p:nvSpPr>
        <p:spPr bwMode="auto">
          <a:xfrm>
            <a:off x="827584" y="292494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1,14</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72008" y="44450"/>
            <a:ext cx="9036496"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„Jakob war der Vater von Josef, dem Mann der Maria. Sie war die Mutter Jesu, der auch Christus genannt wird.“</a:t>
            </a:r>
          </a:p>
        </p:txBody>
      </p:sp>
      <p:sp>
        <p:nvSpPr>
          <p:cNvPr id="947203" name="Rectangle 3"/>
          <p:cNvSpPr>
            <a:spLocks noChangeArrowheads="1"/>
          </p:cNvSpPr>
          <p:nvPr/>
        </p:nvSpPr>
        <p:spPr bwMode="auto">
          <a:xfrm>
            <a:off x="827584" y="292494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1,16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7344230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339752" y="-27384"/>
            <a:ext cx="6552728"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„Er nahm sich vor, die Verlobung aufzulösen, wollte es jedoch heimlich tun, um Maria nicht blosszustellen.“ </a:t>
            </a:r>
          </a:p>
        </p:txBody>
      </p:sp>
      <p:sp>
        <p:nvSpPr>
          <p:cNvPr id="933891" name="Rectangle 3"/>
          <p:cNvSpPr>
            <a:spLocks noChangeArrowheads="1"/>
          </p:cNvSpPr>
          <p:nvPr/>
        </p:nvSpPr>
        <p:spPr bwMode="auto">
          <a:xfrm>
            <a:off x="956671" y="3138737"/>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1,19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51948505"/>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987824" y="44450"/>
            <a:ext cx="6084771" cy="353943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„Ihr habt uns beim Pharao und seinen Leuten nur verhasst gemacht! Ihr habt ihnen eine Waffe in die Hand gegeben, mit der sie uns töten werden. Der Herr soll euch dafür strafen!“</a:t>
            </a:r>
          </a:p>
        </p:txBody>
      </p:sp>
      <p:sp>
        <p:nvSpPr>
          <p:cNvPr id="933891" name="Rectangle 3"/>
          <p:cNvSpPr>
            <a:spLocks noChangeArrowheads="1"/>
          </p:cNvSpPr>
          <p:nvPr/>
        </p:nvSpPr>
        <p:spPr bwMode="auto">
          <a:xfrm>
            <a:off x="971600" y="4149080"/>
            <a:ext cx="7993063"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2.Mose 5,21</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86714005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107504" y="188640"/>
            <a:ext cx="8785547" cy="1421928"/>
          </a:xfrm>
          <a:noFill/>
        </p:spPr>
        <p:txBody>
          <a:bodyPr wrap="square" anchor="t">
            <a:spAutoFit/>
          </a:bodyPr>
          <a:lstStyle/>
          <a:p>
            <a:pPr marL="1117600" indent="-1117600" algn="l"/>
            <a:r>
              <a:rPr lang="de-DE" sz="5400" dirty="0">
                <a:ln>
                  <a:solidFill>
                    <a:srgbClr val="000000"/>
                  </a:solidFill>
                </a:ln>
                <a:solidFill>
                  <a:schemeClr val="bg1"/>
                </a:solidFill>
              </a:rPr>
              <a:t>II.  </a:t>
            </a:r>
            <a:r>
              <a:rPr lang="de-DE" sz="5400" dirty="0" smtClean="0">
                <a:ln>
                  <a:solidFill>
                    <a:srgbClr val="000000"/>
                  </a:solidFill>
                </a:ln>
                <a:solidFill>
                  <a:schemeClr val="bg1"/>
                </a:solidFill>
              </a:rPr>
              <a:t> Danke Herr – </a:t>
            </a:r>
            <a:br>
              <a:rPr lang="de-DE" sz="5400" dirty="0" smtClean="0">
                <a:ln>
                  <a:solidFill>
                    <a:srgbClr val="000000"/>
                  </a:solidFill>
                </a:ln>
                <a:solidFill>
                  <a:schemeClr val="bg1"/>
                </a:solidFill>
              </a:rPr>
            </a:br>
            <a:r>
              <a:rPr lang="de-DE" sz="5400" dirty="0" smtClean="0">
                <a:ln>
                  <a:solidFill>
                    <a:srgbClr val="000000"/>
                  </a:solidFill>
                </a:ln>
                <a:solidFill>
                  <a:schemeClr val="bg1"/>
                </a:solidFill>
              </a:rPr>
              <a:t>was für eine Ehre!</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55776" y="-27384"/>
            <a:ext cx="6336704"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„Josef, Sohn Davids, zögere nicht, Maria als deine Frau zu dir zu nehmen! Denn das Kind, das sie erwartet, ist vom Heiligen Geist.“</a:t>
            </a:r>
          </a:p>
        </p:txBody>
      </p:sp>
      <p:sp>
        <p:nvSpPr>
          <p:cNvPr id="933891" name="Rectangle 3"/>
          <p:cNvSpPr>
            <a:spLocks noChangeArrowheads="1"/>
          </p:cNvSpPr>
          <p:nvPr/>
        </p:nvSpPr>
        <p:spPr bwMode="auto">
          <a:xfrm>
            <a:off x="976955" y="371703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661986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411760" y="-27384"/>
            <a:ext cx="6480720"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„Dem sollst du den Namen Jesus geben, denn er wird sein Volk von aller Schuld befreien.“</a:t>
            </a:r>
          </a:p>
        </p:txBody>
      </p:sp>
      <p:sp>
        <p:nvSpPr>
          <p:cNvPr id="933891" name="Rectangle 3"/>
          <p:cNvSpPr>
            <a:spLocks noChangeArrowheads="1"/>
          </p:cNvSpPr>
          <p:nvPr/>
        </p:nvSpPr>
        <p:spPr bwMode="auto">
          <a:xfrm>
            <a:off x="899592" y="256490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81415521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195736" y="-27384"/>
            <a:ext cx="6696744" cy="144655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„Er wird sein Volk von aller Schuld befreien.“</a:t>
            </a:r>
          </a:p>
        </p:txBody>
      </p:sp>
      <p:sp>
        <p:nvSpPr>
          <p:cNvPr id="933891" name="Rectangle 3"/>
          <p:cNvSpPr>
            <a:spLocks noChangeArrowheads="1"/>
          </p:cNvSpPr>
          <p:nvPr/>
        </p:nvSpPr>
        <p:spPr bwMode="auto">
          <a:xfrm>
            <a:off x="899592" y="170080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5516045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203848" y="44450"/>
            <a:ext cx="5616624" cy="415498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6600" dirty="0">
                <a:ln>
                  <a:solidFill>
                    <a:srgbClr val="000000"/>
                  </a:solidFill>
                </a:ln>
              </a:rPr>
              <a:t>Dies ist die Geschichte der Geburt Jesu Christi:</a:t>
            </a:r>
          </a:p>
        </p:txBody>
      </p:sp>
      <p:sp>
        <p:nvSpPr>
          <p:cNvPr id="933891" name="Rectangle 3"/>
          <p:cNvSpPr>
            <a:spLocks noChangeArrowheads="1"/>
          </p:cNvSpPr>
          <p:nvPr/>
        </p:nvSpPr>
        <p:spPr bwMode="auto">
          <a:xfrm>
            <a:off x="971600" y="436510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1,18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8130057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06778" y="44450"/>
            <a:ext cx="8929718"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800" dirty="0">
                <a:ln>
                  <a:solidFill>
                    <a:srgbClr val="000000"/>
                  </a:solidFill>
                </a:ln>
              </a:rPr>
              <a:t>„Seht, hier ist das Opferlamm Gottes, das die Sünde der ganzen Welt wegnimmt!“</a:t>
            </a:r>
          </a:p>
        </p:txBody>
      </p:sp>
      <p:sp>
        <p:nvSpPr>
          <p:cNvPr id="957443" name="Rectangle 3"/>
          <p:cNvSpPr>
            <a:spLocks noChangeArrowheads="1"/>
          </p:cNvSpPr>
          <p:nvPr/>
        </p:nvSpPr>
        <p:spPr bwMode="auto">
          <a:xfrm>
            <a:off x="899592" y="2780928"/>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1,29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9304482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55776" y="-27384"/>
            <a:ext cx="5976664"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„Seht, die Jungfrau wird schwanger werden und einen Sohn zur Welt bringen, und man wird ihm den Namen Immanuel geben.“</a:t>
            </a:r>
          </a:p>
        </p:txBody>
      </p:sp>
      <p:sp>
        <p:nvSpPr>
          <p:cNvPr id="933891" name="Rectangle 3"/>
          <p:cNvSpPr>
            <a:spLocks noChangeArrowheads="1"/>
          </p:cNvSpPr>
          <p:nvPr/>
        </p:nvSpPr>
        <p:spPr bwMode="auto">
          <a:xfrm>
            <a:off x="827584" y="357301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0488475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06778" y="44450"/>
            <a:ext cx="8929718"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„Der Herr, der mächtige Gott, tut nichts, ohne dass er es zuvor seine Diener, die Propheten, wissen lässt.“</a:t>
            </a:r>
          </a:p>
        </p:txBody>
      </p:sp>
      <p:sp>
        <p:nvSpPr>
          <p:cNvPr id="957443" name="Rectangle 3"/>
          <p:cNvSpPr>
            <a:spLocks noChangeArrowheads="1"/>
          </p:cNvSpPr>
          <p:nvPr/>
        </p:nvSpPr>
        <p:spPr bwMode="auto">
          <a:xfrm>
            <a:off x="755576" y="306896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Amos 3,7</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27384"/>
            <a:ext cx="5688632"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„Wenn ich einen Platz für euch vorbereitet habe, werde ich wieder kommen und euch zu mir holen, damit </a:t>
            </a:r>
            <a:r>
              <a:rPr lang="de-CH" sz="3600" dirty="0" smtClean="0">
                <a:ln>
                  <a:solidFill>
                    <a:srgbClr val="000000"/>
                  </a:solidFill>
                </a:ln>
              </a:rPr>
              <a:t>auch</a:t>
            </a:r>
            <a:br>
              <a:rPr lang="de-CH" sz="3600" dirty="0" smtClean="0">
                <a:ln>
                  <a:solidFill>
                    <a:srgbClr val="000000"/>
                  </a:solidFill>
                </a:ln>
              </a:rPr>
            </a:br>
            <a:r>
              <a:rPr lang="de-CH" sz="3600" dirty="0" smtClean="0">
                <a:ln>
                  <a:solidFill>
                    <a:srgbClr val="000000"/>
                  </a:solidFill>
                </a:ln>
              </a:rPr>
              <a:t>ihr </a:t>
            </a:r>
            <a:r>
              <a:rPr lang="de-CH" sz="3600" dirty="0">
                <a:ln>
                  <a:solidFill>
                    <a:srgbClr val="000000"/>
                  </a:solidFill>
                </a:ln>
              </a:rPr>
              <a:t>dort seid, wo ich bin.“</a:t>
            </a:r>
          </a:p>
        </p:txBody>
      </p:sp>
      <p:sp>
        <p:nvSpPr>
          <p:cNvPr id="947203" name="Rectangle 3"/>
          <p:cNvSpPr>
            <a:spLocks noChangeArrowheads="1"/>
          </p:cNvSpPr>
          <p:nvPr/>
        </p:nvSpPr>
        <p:spPr bwMode="auto">
          <a:xfrm>
            <a:off x="2411760" y="3898411"/>
            <a:ext cx="4285158"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Johannes-Evangelium 14,3</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0686218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107504" y="188640"/>
            <a:ext cx="8785547" cy="1421928"/>
          </a:xfrm>
          <a:noFill/>
        </p:spPr>
        <p:txBody>
          <a:bodyPr wrap="square" anchor="t">
            <a:spAutoFit/>
          </a:bodyPr>
          <a:lstStyle/>
          <a:p>
            <a:pPr marL="1117600" indent="-1117600" algn="l"/>
            <a:r>
              <a:rPr lang="de-DE" sz="5400" dirty="0" smtClean="0">
                <a:ln>
                  <a:solidFill>
                    <a:srgbClr val="000000"/>
                  </a:solidFill>
                </a:ln>
                <a:solidFill>
                  <a:schemeClr val="bg1"/>
                </a:solidFill>
              </a:rPr>
              <a:t>III</a:t>
            </a:r>
            <a:r>
              <a:rPr lang="de-DE" sz="5400" dirty="0">
                <a:ln>
                  <a:solidFill>
                    <a:srgbClr val="000000"/>
                  </a:solidFill>
                </a:ln>
                <a:solidFill>
                  <a:schemeClr val="bg1"/>
                </a:solidFill>
              </a:rPr>
              <a:t>. </a:t>
            </a:r>
            <a:r>
              <a:rPr lang="de-DE" sz="5400" dirty="0" smtClean="0">
                <a:ln>
                  <a:solidFill>
                    <a:srgbClr val="000000"/>
                  </a:solidFill>
                </a:ln>
                <a:solidFill>
                  <a:schemeClr val="bg1"/>
                </a:solidFill>
              </a:rPr>
              <a:t> Ja Herr –</a:t>
            </a:r>
            <a:br>
              <a:rPr lang="de-DE" sz="5400" dirty="0" smtClean="0">
                <a:ln>
                  <a:solidFill>
                    <a:srgbClr val="000000"/>
                  </a:solidFill>
                </a:ln>
                <a:solidFill>
                  <a:schemeClr val="bg1"/>
                </a:solidFill>
              </a:rPr>
            </a:br>
            <a:r>
              <a:rPr lang="de-DE" sz="5400" dirty="0" smtClean="0">
                <a:ln>
                  <a:solidFill>
                    <a:srgbClr val="000000"/>
                  </a:solidFill>
                </a:ln>
                <a:solidFill>
                  <a:schemeClr val="bg1"/>
                </a:solidFill>
              </a:rPr>
              <a:t>ich will dir dienen!</a:t>
            </a:r>
            <a:endParaRPr lang="de-CH" sz="5400" dirty="0">
              <a:ln>
                <a:solidFill>
                  <a:srgbClr val="000000"/>
                </a:solidFill>
              </a:ln>
              <a:solidFill>
                <a:schemeClr val="bg1"/>
              </a:solidFill>
            </a:endParaRPr>
          </a:p>
        </p:txBody>
      </p:sp>
    </p:spTree>
    <p:extLst>
      <p:ext uri="{BB962C8B-B14F-4D97-AF65-F5344CB8AC3E}">
        <p14:creationId xmlns:p14="http://schemas.microsoft.com/office/powerpoint/2010/main" val="3484106676"/>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411760" y="-27384"/>
            <a:ext cx="6480720"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„Als Josef aufwachte, folgte er der Weisung, die ihm der Engel des Herrn gegeben hatte, und nahm Maria als seine Frau zu sich.“</a:t>
            </a:r>
          </a:p>
        </p:txBody>
      </p:sp>
      <p:sp>
        <p:nvSpPr>
          <p:cNvPr id="933891" name="Rectangle 3"/>
          <p:cNvSpPr>
            <a:spLocks noChangeArrowheads="1"/>
          </p:cNvSpPr>
          <p:nvPr/>
        </p:nvSpPr>
        <p:spPr bwMode="auto">
          <a:xfrm>
            <a:off x="827584" y="299695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000726547"/>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267744" y="90498"/>
            <a:ext cx="6624736"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„Josef hatte </a:t>
            </a:r>
            <a:r>
              <a:rPr lang="de-CH" sz="3600" dirty="0" smtClean="0">
                <a:ln>
                  <a:solidFill>
                    <a:srgbClr val="000000"/>
                  </a:solidFill>
                </a:ln>
              </a:rPr>
              <a:t>keinen </a:t>
            </a:r>
            <a:r>
              <a:rPr lang="de-CH" sz="3600" dirty="0">
                <a:ln>
                  <a:solidFill>
                    <a:srgbClr val="000000"/>
                  </a:solidFill>
                </a:ln>
              </a:rPr>
              <a:t>Verkehr mit ihr, bis sie einen Sohn geboren hatte.“</a:t>
            </a:r>
          </a:p>
        </p:txBody>
      </p:sp>
      <p:sp>
        <p:nvSpPr>
          <p:cNvPr id="933891" name="Rectangle 3"/>
          <p:cNvSpPr>
            <a:spLocks noChangeArrowheads="1"/>
          </p:cNvSpPr>
          <p:nvPr/>
        </p:nvSpPr>
        <p:spPr bwMode="auto">
          <a:xfrm>
            <a:off x="899592" y="220486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05903225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907878" y="188640"/>
            <a:ext cx="705678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5400" dirty="0">
                <a:ln>
                  <a:solidFill>
                    <a:srgbClr val="000000"/>
                  </a:solidFill>
                </a:ln>
              </a:rPr>
              <a:t>„Josef gab ihm den Namen Jesus.</a:t>
            </a:r>
          </a:p>
        </p:txBody>
      </p:sp>
      <p:sp>
        <p:nvSpPr>
          <p:cNvPr id="933891" name="Rectangle 3"/>
          <p:cNvSpPr>
            <a:spLocks noChangeArrowheads="1"/>
          </p:cNvSpPr>
          <p:nvPr/>
        </p:nvSpPr>
        <p:spPr bwMode="auto">
          <a:xfrm>
            <a:off x="899592" y="220486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67553830"/>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388" y="333375"/>
            <a:ext cx="8496300" cy="792163"/>
          </a:xfrm>
        </p:spPr>
        <p:txBody>
          <a:bodyPr/>
          <a:lstStyle/>
          <a:p>
            <a:pPr algn="r"/>
            <a:r>
              <a:rPr lang="de-CH" sz="7200" dirty="0">
                <a:ln>
                  <a:solidFill>
                    <a:srgbClr val="000000"/>
                  </a:solidFill>
                </a:ln>
                <a:solidFill>
                  <a:schemeClr val="bg1"/>
                </a:solidFill>
              </a:rPr>
              <a:t>Schlussgedanke</a:t>
            </a:r>
            <a:r>
              <a:rPr lang="de-DE" sz="7200" dirty="0">
                <a:solidFill>
                  <a:schemeClr val="bg1"/>
                </a:solidFill>
              </a:rPr>
              <a:t> </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06778" y="44450"/>
            <a:ext cx="8929718"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„Ihr wisst ja, woran sich die Gnade von Jesus Christus, unserem Herrn, gezeigt hat: Er, der reich war, wurde arm, damit ihr durch seine Armut reich werdet.“</a:t>
            </a:r>
          </a:p>
        </p:txBody>
      </p:sp>
      <p:sp>
        <p:nvSpPr>
          <p:cNvPr id="957443" name="Rectangle 3"/>
          <p:cNvSpPr>
            <a:spLocks noChangeArrowheads="1"/>
          </p:cNvSpPr>
          <p:nvPr/>
        </p:nvSpPr>
        <p:spPr bwMode="auto">
          <a:xfrm>
            <a:off x="983284" y="342900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2.Korinther-Brief 8,9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89950896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55776" y="-27384"/>
            <a:ext cx="6336704" cy="507831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smtClean="0">
                <a:ln>
                  <a:solidFill>
                    <a:srgbClr val="000000"/>
                  </a:solidFill>
                </a:ln>
              </a:rPr>
              <a:t>Maria</a:t>
            </a:r>
            <a:r>
              <a:rPr lang="de-CH" sz="3600" dirty="0">
                <a:ln>
                  <a:solidFill>
                    <a:srgbClr val="000000"/>
                  </a:solidFill>
                </a:ln>
              </a:rPr>
              <a:t>, seine Mutter, war mit Josef verlobt. Aber noch bevor die beiden geheiratet und Verkehr miteinander gehabt hatten, erwartete Maria ein Kind; sie war durch den Heiligen Geist schwanger geworden</a:t>
            </a:r>
            <a:r>
              <a:rPr lang="de-CH" sz="3600" dirty="0" smtClean="0">
                <a:ln>
                  <a:solidFill>
                    <a:srgbClr val="000000"/>
                  </a:solidFill>
                </a:ln>
              </a:rPr>
              <a:t>.</a:t>
            </a:r>
            <a:endParaRPr lang="de-CH" sz="3600" dirty="0">
              <a:ln>
                <a:solidFill>
                  <a:srgbClr val="000000"/>
                </a:solidFill>
              </a:ln>
            </a:endParaRPr>
          </a:p>
        </p:txBody>
      </p:sp>
      <p:sp>
        <p:nvSpPr>
          <p:cNvPr id="933891" name="Rectangle 3"/>
          <p:cNvSpPr>
            <a:spLocks noChangeArrowheads="1"/>
          </p:cNvSpPr>
          <p:nvPr/>
        </p:nvSpPr>
        <p:spPr bwMode="auto">
          <a:xfrm>
            <a:off x="971600" y="51571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1,18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86747972"/>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06778" y="44450"/>
            <a:ext cx="8929718"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„All denen jedoch, die ihn aufnahmen und an seinen Namen glaubten, gab er das Recht, Gottes Kinder zu werden.“</a:t>
            </a:r>
          </a:p>
        </p:txBody>
      </p:sp>
      <p:sp>
        <p:nvSpPr>
          <p:cNvPr id="957443" name="Rectangle 3"/>
          <p:cNvSpPr>
            <a:spLocks noChangeArrowheads="1"/>
          </p:cNvSpPr>
          <p:nvPr/>
        </p:nvSpPr>
        <p:spPr bwMode="auto">
          <a:xfrm>
            <a:off x="976753" y="220486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1,12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238023304"/>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55776" y="-27384"/>
            <a:ext cx="6336704" cy="397031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smtClean="0">
                <a:ln>
                  <a:solidFill>
                    <a:srgbClr val="000000"/>
                  </a:solidFill>
                </a:ln>
              </a:rPr>
              <a:t>Josef</a:t>
            </a:r>
            <a:r>
              <a:rPr lang="de-CH" sz="3600" dirty="0">
                <a:ln>
                  <a:solidFill>
                    <a:srgbClr val="000000"/>
                  </a:solidFill>
                </a:ln>
              </a:rPr>
              <a:t>, ihr Verlobter, war ein Mann mit aufrechter Gesinnung. Er nahm sich vor, die Verlobung aufzulösen, wollte es jedoch heimlich tun, um Maria nicht blosszustellen</a:t>
            </a:r>
            <a:r>
              <a:rPr lang="de-CH" sz="3600" dirty="0" smtClean="0">
                <a:ln>
                  <a:solidFill>
                    <a:srgbClr val="000000"/>
                  </a:solidFill>
                </a:ln>
              </a:rPr>
              <a:t>.</a:t>
            </a:r>
            <a:endParaRPr lang="de-CH" sz="3600" dirty="0">
              <a:ln>
                <a:solidFill>
                  <a:srgbClr val="000000"/>
                </a:solidFill>
              </a:ln>
            </a:endParaRPr>
          </a:p>
        </p:txBody>
      </p:sp>
      <p:sp>
        <p:nvSpPr>
          <p:cNvPr id="933891" name="Rectangle 3"/>
          <p:cNvSpPr>
            <a:spLocks noChangeArrowheads="1"/>
          </p:cNvSpPr>
          <p:nvPr/>
        </p:nvSpPr>
        <p:spPr bwMode="auto">
          <a:xfrm>
            <a:off x="827584" y="422108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1,19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2772510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699792" y="-27384"/>
            <a:ext cx="6192688" cy="5632311"/>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Während er sich noch mit diesem Gedanken trug, erschien ihm im Traum ein Engel des Herrn und sagte zu ihm: „Josef, Sohn Davids, zögere nicht, Maria als deine Frau zu dir zu nehmen! Denn das Kind, das sie erwartet, ist vom Heiligen Geist.“</a:t>
            </a:r>
          </a:p>
        </p:txBody>
      </p:sp>
      <p:sp>
        <p:nvSpPr>
          <p:cNvPr id="933891" name="Rectangle 3"/>
          <p:cNvSpPr>
            <a:spLocks noChangeArrowheads="1"/>
          </p:cNvSpPr>
          <p:nvPr/>
        </p:nvSpPr>
        <p:spPr bwMode="auto">
          <a:xfrm>
            <a:off x="971600" y="580526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09672514"/>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411760" y="-27384"/>
            <a:ext cx="6480720"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„Sie wird einen Sohn zur Welt bringen. Dem sollst du den Namen Jesus geben, denn er wird sein Volk von aller Schuld befreien.“</a:t>
            </a:r>
          </a:p>
        </p:txBody>
      </p:sp>
      <p:sp>
        <p:nvSpPr>
          <p:cNvPr id="933891" name="Rectangle 3"/>
          <p:cNvSpPr>
            <a:spLocks noChangeArrowheads="1"/>
          </p:cNvSpPr>
          <p:nvPr/>
        </p:nvSpPr>
        <p:spPr bwMode="auto">
          <a:xfrm>
            <a:off x="1043608" y="328498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3846113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55776" y="-27384"/>
            <a:ext cx="6336704"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Das alles ist geschehen, weil sich erfüllen sollte, was der Herr durch den Propheten vorausgesagt hatte:</a:t>
            </a:r>
          </a:p>
        </p:txBody>
      </p:sp>
      <p:sp>
        <p:nvSpPr>
          <p:cNvPr id="933891" name="Rectangle 3"/>
          <p:cNvSpPr>
            <a:spLocks noChangeArrowheads="1"/>
          </p:cNvSpPr>
          <p:nvPr/>
        </p:nvSpPr>
        <p:spPr bwMode="auto">
          <a:xfrm>
            <a:off x="683568" y="299695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3318215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843808" y="56813"/>
            <a:ext cx="6048672"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»Seht, die Jungfrau wird schwanger werden und einen Sohn zur Welt bringen, und man wird ihm den Namen Immanuel geben.« (Immanuel bedeutet: »Gott ist mit uns«.)</a:t>
            </a:r>
          </a:p>
        </p:txBody>
      </p:sp>
      <p:sp>
        <p:nvSpPr>
          <p:cNvPr id="933891" name="Rectangle 3"/>
          <p:cNvSpPr>
            <a:spLocks noChangeArrowheads="1"/>
          </p:cNvSpPr>
          <p:nvPr/>
        </p:nvSpPr>
        <p:spPr bwMode="auto">
          <a:xfrm>
            <a:off x="983649" y="472514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7402952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627784" y="-27384"/>
            <a:ext cx="6264696"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Als Josef aufwachte, folgte er der Weisung, die ihm der Engel des Herrn gegeben hatte, und nahm Maria als seine Frau zu sich.</a:t>
            </a:r>
          </a:p>
        </p:txBody>
      </p:sp>
      <p:sp>
        <p:nvSpPr>
          <p:cNvPr id="933891" name="Rectangle 3"/>
          <p:cNvSpPr>
            <a:spLocks noChangeArrowheads="1"/>
          </p:cNvSpPr>
          <p:nvPr/>
        </p:nvSpPr>
        <p:spPr bwMode="auto">
          <a:xfrm>
            <a:off x="973020" y="357301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1,24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81268854"/>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693</Words>
  <Application>Microsoft Office PowerPoint</Application>
  <PresentationFormat>Bildschirmpräsentation (4:3)</PresentationFormat>
  <Paragraphs>57</Paragraphs>
  <Slides>31</Slides>
  <Notes>0</Notes>
  <HiddenSlides>0</HiddenSlides>
  <MMClips>0</MMClips>
  <ScaleCrop>false</ScaleCrop>
  <HeadingPairs>
    <vt:vector size="4" baseType="variant">
      <vt:variant>
        <vt:lpstr>Design</vt:lpstr>
      </vt:variant>
      <vt:variant>
        <vt:i4>2</vt:i4>
      </vt:variant>
      <vt:variant>
        <vt:lpstr>Folientitel</vt:lpstr>
      </vt:variant>
      <vt:variant>
        <vt:i4>31</vt:i4>
      </vt:variant>
    </vt:vector>
  </HeadingPairs>
  <TitlesOfParts>
    <vt:vector size="33" baseType="lpstr">
      <vt:lpstr>01072134</vt:lpstr>
      <vt:lpstr>1_01072134</vt:lpstr>
      <vt:lpstr>Gott greift in die Geschichte ein</vt:lpstr>
      <vt:lpstr>Dies ist die Geschichte der Geburt Jesu Christi:</vt:lpstr>
      <vt:lpstr>Maria, seine Mutter, war mit Josef verlobt. Aber noch bevor die beiden geheiratet und Verkehr miteinander gehabt hatten, erwartete Maria ein Kind; sie war durch den Heiligen Geist schwanger geworden.</vt:lpstr>
      <vt:lpstr>Josef, ihr Verlobter, war ein Mann mit aufrechter Gesinnung. Er nahm sich vor, die Verlobung aufzulösen, wollte es jedoch heimlich tun, um Maria nicht blosszustellen.</vt:lpstr>
      <vt:lpstr>Während er sich noch mit diesem Gedanken trug, erschien ihm im Traum ein Engel des Herrn und sagte zu ihm: „Josef, Sohn Davids, zögere nicht, Maria als deine Frau zu dir zu nehmen! Denn das Kind, das sie erwartet, ist vom Heiligen Geist.“</vt:lpstr>
      <vt:lpstr>„Sie wird einen Sohn zur Welt bringen. Dem sollst du den Namen Jesus geben, denn er wird sein Volk von aller Schuld befreien.“</vt:lpstr>
      <vt:lpstr>Das alles ist geschehen, weil sich erfüllen sollte, was der Herr durch den Propheten vorausgesagt hatte:</vt:lpstr>
      <vt:lpstr>»Seht, die Jungfrau wird schwanger werden und einen Sohn zur Welt bringen, und man wird ihm den Namen Immanuel geben.« (Immanuel bedeutet: »Gott ist mit uns«.)</vt:lpstr>
      <vt:lpstr>Als Josef aufwachte, folgte er der Weisung, die ihm der Engel des Herrn gegeben hatte, und nahm Maria als seine Frau zu sich.</vt:lpstr>
      <vt:lpstr>Er hatte jedoch keinen Verkehr mit ihr, bis sie einen Sohn geboren hatte. Josef gab ihm den Namen Jesus.</vt:lpstr>
      <vt:lpstr>I.    Nein Herr –  das kann nicht sein!</vt:lpstr>
      <vt:lpstr>„Azor zeugte Zadok, Zadok zeugte Achim, Achim zeugte Eliud.“</vt:lpstr>
      <vt:lpstr>„Jakob war der Vater von Josef, dem Mann der Maria. Sie war die Mutter Jesu, der auch Christus genannt wird.“</vt:lpstr>
      <vt:lpstr>„Er nahm sich vor, die Verlobung aufzulösen, wollte es jedoch heimlich tun, um Maria nicht blosszustellen.“ </vt:lpstr>
      <vt:lpstr>„Ihr habt uns beim Pharao und seinen Leuten nur verhasst gemacht! Ihr habt ihnen eine Waffe in die Hand gegeben, mit der sie uns töten werden. Der Herr soll euch dafür strafen!“</vt:lpstr>
      <vt:lpstr>II.   Danke Herr –  was für eine Ehre!</vt:lpstr>
      <vt:lpstr>„Josef, Sohn Davids, zögere nicht, Maria als deine Frau zu dir zu nehmen! Denn das Kind, das sie erwartet, ist vom Heiligen Geist.“</vt:lpstr>
      <vt:lpstr>„Dem sollst du den Namen Jesus geben, denn er wird sein Volk von aller Schuld befreien.“</vt:lpstr>
      <vt:lpstr>„Er wird sein Volk von aller Schuld befreien.“</vt:lpstr>
      <vt:lpstr>„Seht, hier ist das Opferlamm Gottes, das die Sünde der ganzen Welt wegnimmt!“</vt:lpstr>
      <vt:lpstr>„Seht, die Jungfrau wird schwanger werden und einen Sohn zur Welt bringen, und man wird ihm den Namen Immanuel geben.“</vt:lpstr>
      <vt:lpstr>„Der Herr, der mächtige Gott, tut nichts, ohne dass er es zuvor seine Diener, die Propheten, wissen lässt.“</vt:lpstr>
      <vt:lpstr>„Wenn ich einen Platz für euch vorbereitet habe, werde ich wieder kommen und euch zu mir holen, damit auch ihr dort seid, wo ich bin.“</vt:lpstr>
      <vt:lpstr>III.  Ja Herr – ich will dir dienen!</vt:lpstr>
      <vt:lpstr>„Als Josef aufwachte, folgte er der Weisung, die ihm der Engel des Herrn gegeben hatte, und nahm Maria als seine Frau zu sich.“</vt:lpstr>
      <vt:lpstr>„Josef hatte keinen Verkehr mit ihr, bis sie einen Sohn geboren hatte.“</vt:lpstr>
      <vt:lpstr>„Josef gab ihm den Namen Jesus.</vt:lpstr>
      <vt:lpstr>Schlussgedanke </vt:lpstr>
      <vt:lpstr>„Ihr wisst ja, woran sich die Gnade von Jesus Christus, unserem Herrn, gezeigt hat: Er, der reich war, wurde arm, damit ihr durch seine Armut reich werdet.“</vt:lpstr>
      <vt:lpstr>„All denen jedoch, die ihn aufnahmen und an seinen Namen glaubten, gab er das Recht, Gottes Kinder zu werden.“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greift in die Geschichte ein - Wie Josef die Geburt erlebte - Folien</dc:title>
  <dc:creator>Jürg Birnstiel</dc:creator>
  <cp:lastModifiedBy>Me</cp:lastModifiedBy>
  <cp:revision>1009</cp:revision>
  <cp:lastPrinted>1601-01-01T00:00:00Z</cp:lastPrinted>
  <dcterms:created xsi:type="dcterms:W3CDTF">2005-04-13T18:10:29Z</dcterms:created>
  <dcterms:modified xsi:type="dcterms:W3CDTF">2013-03-05T11:48:50Z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