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6"/>
  </p:notesMasterIdLst>
  <p:handoutMasterIdLst>
    <p:handoutMasterId r:id="rId37"/>
  </p:handoutMasterIdLst>
  <p:sldIdLst>
    <p:sldId id="735" r:id="rId2"/>
    <p:sldId id="1084" r:id="rId3"/>
    <p:sldId id="1079" r:id="rId4"/>
    <p:sldId id="1031" r:id="rId5"/>
    <p:sldId id="1110" r:id="rId6"/>
    <p:sldId id="1087" r:id="rId7"/>
    <p:sldId id="1088" r:id="rId8"/>
    <p:sldId id="1081" r:id="rId9"/>
    <p:sldId id="1111" r:id="rId10"/>
    <p:sldId id="1077" r:id="rId11"/>
    <p:sldId id="1089" r:id="rId12"/>
    <p:sldId id="1090" r:id="rId13"/>
    <p:sldId id="1091" r:id="rId14"/>
    <p:sldId id="1092" r:id="rId15"/>
    <p:sldId id="1093" r:id="rId16"/>
    <p:sldId id="1094" r:id="rId17"/>
    <p:sldId id="1095" r:id="rId18"/>
    <p:sldId id="1096" r:id="rId19"/>
    <p:sldId id="1097" r:id="rId20"/>
    <p:sldId id="1098" r:id="rId21"/>
    <p:sldId id="1099" r:id="rId22"/>
    <p:sldId id="1100" r:id="rId23"/>
    <p:sldId id="962" r:id="rId24"/>
    <p:sldId id="1101" r:id="rId25"/>
    <p:sldId id="1102" r:id="rId26"/>
    <p:sldId id="1103" r:id="rId27"/>
    <p:sldId id="1086" r:id="rId28"/>
    <p:sldId id="1104" r:id="rId29"/>
    <p:sldId id="1105" r:id="rId30"/>
    <p:sldId id="1106" r:id="rId31"/>
    <p:sldId id="1107" r:id="rId32"/>
    <p:sldId id="1108" r:id="rId33"/>
    <p:sldId id="259" r:id="rId34"/>
    <p:sldId id="1109" r:id="rId35"/>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79" d="100"/>
          <a:sy n="79" d="100"/>
        </p:scale>
        <p:origin x="-1788" y="-10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3364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6741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5205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13833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9278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9310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29959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7312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6751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05985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96410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19851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51148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79471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86516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22361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09084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86725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40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0856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7823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61031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57467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62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5532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2065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8357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0305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8220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260648"/>
            <a:ext cx="9036496" cy="2123658"/>
          </a:xfrm>
        </p:spPr>
        <p:txBody>
          <a:bodyPr wrap="square">
            <a:spAutoFit/>
          </a:bodyPr>
          <a:lstStyle/>
          <a:p>
            <a:pPr algn="l"/>
            <a:r>
              <a:rPr lang="de-CH" altLang="de-DE" sz="6600" dirty="0">
                <a:solidFill>
                  <a:schemeClr val="tx1"/>
                </a:solidFill>
                <a:effectLst/>
                <a:latin typeface="Univers LT Std 47 Cn Lt" pitchFamily="34" charset="0"/>
              </a:rPr>
              <a:t>Der Erfolg bietet eine trügerische Sicherheit</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647728" y="5445224"/>
            <a:ext cx="7848872" cy="1040285"/>
          </a:xfrm>
        </p:spPr>
        <p:txBody>
          <a:bodyPr wrap="square">
            <a:spAutoFit/>
          </a:bodyPr>
          <a:lstStyle/>
          <a:p>
            <a:pPr algn="r"/>
            <a:r>
              <a:rPr lang="de-CH" altLang="de-DE" sz="2800" dirty="0">
                <a:effectLst/>
                <a:latin typeface="Univers LT Std 47 Cn Lt" pitchFamily="34" charset="0"/>
              </a:rPr>
              <a:t>Serie: Mit dem Kopf durch die Wand! (2/2)</a:t>
            </a:r>
          </a:p>
          <a:p>
            <a:pPr algn="r"/>
            <a:r>
              <a:rPr lang="de-CH" altLang="de-DE" sz="2800" dirty="0">
                <a:effectLst/>
                <a:latin typeface="Univers LT Std 47 Cn Lt" pitchFamily="34" charset="0"/>
              </a:rPr>
              <a:t>oder: Wo beratungsresistente Menschen landen.</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407368" y="3409836"/>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2800" kern="0" dirty="0">
                <a:effectLst/>
                <a:latin typeface="Univers LT Std 47 Cn Lt" pitchFamily="34" charset="0"/>
              </a:rPr>
              <a:t>Jeremia 44</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496944" cy="923330"/>
          </a:xfrm>
        </p:spPr>
        <p:txBody>
          <a:bodyPr wrap="square">
            <a:spAutoFit/>
          </a:bodyPr>
          <a:lstStyle/>
          <a:p>
            <a:pPr algn="l"/>
            <a:r>
              <a:rPr lang="de-DE" altLang="de-DE" dirty="0">
                <a:solidFill>
                  <a:schemeClr val="tx1"/>
                </a:solidFill>
                <a:effectLst/>
                <a:latin typeface="Univers LT Std 47 Cn Lt" pitchFamily="34" charset="0"/>
              </a:rPr>
              <a:t>I. </a:t>
            </a:r>
            <a:r>
              <a:rPr lang="de-CH" altLang="de-DE" dirty="0">
                <a:solidFill>
                  <a:schemeClr val="tx1"/>
                </a:solidFill>
                <a:effectLst/>
                <a:latin typeface="Univers LT Std 47 Cn Lt" pitchFamily="34" charset="0"/>
              </a:rPr>
              <a:t>Hört endlich auf damit - bitte!</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332656"/>
            <a:ext cx="9433048" cy="2800767"/>
          </a:xfrm>
        </p:spPr>
        <p:txBody>
          <a:bodyPr wrap="square">
            <a:spAutoFit/>
          </a:bodyPr>
          <a:lstStyle/>
          <a:p>
            <a:pPr algn="l"/>
            <a:r>
              <a:rPr lang="de-CH" altLang="de-DE" sz="4400" dirty="0">
                <a:solidFill>
                  <a:schemeClr val="tx1"/>
                </a:solidFill>
                <a:effectLst/>
                <a:latin typeface="Univers LT Std 47 Cn Lt" pitchFamily="34" charset="0"/>
              </a:rPr>
              <a:t>„Der HERR gab Jeremia eine Botschaft an alle Leute aus </a:t>
            </a:r>
            <a:r>
              <a:rPr lang="de-CH" altLang="de-DE" sz="4400" dirty="0" err="1">
                <a:solidFill>
                  <a:schemeClr val="tx1"/>
                </a:solidFill>
                <a:effectLst/>
                <a:latin typeface="Univers LT Std 47 Cn Lt" pitchFamily="34" charset="0"/>
              </a:rPr>
              <a:t>Juda</a:t>
            </a:r>
            <a:r>
              <a:rPr lang="de-CH" altLang="de-DE" sz="4400" dirty="0">
                <a:solidFill>
                  <a:schemeClr val="tx1"/>
                </a:solidFill>
                <a:effectLst/>
                <a:latin typeface="Univers LT Std 47 Cn Lt" pitchFamily="34" charset="0"/>
              </a:rPr>
              <a:t>, die in Ägypten wohnten, in </a:t>
            </a:r>
            <a:r>
              <a:rPr lang="de-CH" altLang="de-DE" sz="4400" dirty="0" err="1">
                <a:solidFill>
                  <a:schemeClr val="tx1"/>
                </a:solidFill>
                <a:effectLst/>
                <a:latin typeface="Univers LT Std 47 Cn Lt" pitchFamily="34" charset="0"/>
              </a:rPr>
              <a:t>Migdol</a:t>
            </a:r>
            <a:r>
              <a:rPr lang="de-CH" altLang="de-DE" sz="4400" dirty="0">
                <a:solidFill>
                  <a:schemeClr val="tx1"/>
                </a:solidFill>
                <a:effectLst/>
                <a:latin typeface="Univers LT Std 47 Cn Lt" pitchFamily="34" charset="0"/>
              </a:rPr>
              <a:t>, </a:t>
            </a:r>
            <a:r>
              <a:rPr lang="de-CH" altLang="de-DE" sz="4400" dirty="0" err="1">
                <a:solidFill>
                  <a:schemeClr val="tx1"/>
                </a:solidFill>
                <a:effectLst/>
                <a:latin typeface="Univers LT Std 47 Cn Lt" pitchFamily="34" charset="0"/>
              </a:rPr>
              <a:t>Tachpanhes</a:t>
            </a:r>
            <a:r>
              <a:rPr lang="de-CH" altLang="de-DE" sz="4400" dirty="0">
                <a:solidFill>
                  <a:schemeClr val="tx1"/>
                </a:solidFill>
                <a:effectLst/>
                <a:latin typeface="Univers LT Std 47 Cn Lt" pitchFamily="34" charset="0"/>
              </a:rPr>
              <a:t>, </a:t>
            </a:r>
            <a:r>
              <a:rPr lang="de-CH" altLang="de-DE" sz="4400" dirty="0" err="1">
                <a:solidFill>
                  <a:schemeClr val="tx1"/>
                </a:solidFill>
                <a:effectLst/>
                <a:latin typeface="Univers LT Std 47 Cn Lt" pitchFamily="34" charset="0"/>
              </a:rPr>
              <a:t>Memfis</a:t>
            </a:r>
            <a:r>
              <a:rPr lang="de-CH" altLang="de-DE" sz="4400" dirty="0">
                <a:solidFill>
                  <a:schemeClr val="tx1"/>
                </a:solidFill>
                <a:effectLst/>
                <a:latin typeface="Univers LT Std 47 Cn Lt" pitchFamily="34" charset="0"/>
              </a:rPr>
              <a:t> und im südlichen Teil des Landes.“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1156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9433048" cy="3477875"/>
          </a:xfrm>
        </p:spPr>
        <p:txBody>
          <a:bodyPr wrap="square">
            <a:spAutoFit/>
          </a:bodyPr>
          <a:lstStyle/>
          <a:p>
            <a:pPr algn="l"/>
            <a:r>
              <a:rPr lang="de-CH" altLang="de-DE" sz="4400" dirty="0">
                <a:solidFill>
                  <a:schemeClr val="tx1"/>
                </a:solidFill>
                <a:effectLst/>
                <a:latin typeface="Univers LT Std 47 Cn Lt" pitchFamily="34" charset="0"/>
              </a:rPr>
              <a:t>So spricht der HERR, der Herrscher der Welt, der Gott Israels: „Ihr habt das Unglück miterlebt, das ich über Jerusalem und alle Städte in </a:t>
            </a:r>
            <a:r>
              <a:rPr lang="de-CH" altLang="de-DE" sz="4400" dirty="0" err="1">
                <a:solidFill>
                  <a:schemeClr val="tx1"/>
                </a:solidFill>
                <a:effectLst/>
                <a:latin typeface="Univers LT Std 47 Cn Lt" pitchFamily="34" charset="0"/>
              </a:rPr>
              <a:t>Juda</a:t>
            </a:r>
            <a:r>
              <a:rPr lang="de-CH" altLang="de-DE" sz="4400" dirty="0">
                <a:solidFill>
                  <a:schemeClr val="tx1"/>
                </a:solidFill>
                <a:effectLst/>
                <a:latin typeface="Univers LT Std 47 Cn Lt" pitchFamily="34" charset="0"/>
              </a:rPr>
              <a:t> gebracht habe. Heute</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sind sie nur noch verlassene Trümmerfelder.“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158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793740"/>
            <a:ext cx="9433048" cy="2123658"/>
          </a:xfrm>
        </p:spPr>
        <p:txBody>
          <a:bodyPr wrap="square">
            <a:spAutoFit/>
          </a:bodyPr>
          <a:lstStyle/>
          <a:p>
            <a:pPr algn="l"/>
            <a:r>
              <a:rPr lang="de-CH" altLang="de-DE" sz="6600" dirty="0">
                <a:solidFill>
                  <a:schemeClr val="tx1"/>
                </a:solidFill>
                <a:effectLst/>
                <a:latin typeface="Univers LT Std 47 Cn Lt" pitchFamily="34" charset="0"/>
              </a:rPr>
              <a:t>„Darum habe ich meinem Zorn freien Lauf gelassen.“</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6961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268760"/>
            <a:ext cx="10225136" cy="1107996"/>
          </a:xfrm>
        </p:spPr>
        <p:txBody>
          <a:bodyPr wrap="square">
            <a:spAutoFit/>
          </a:bodyPr>
          <a:lstStyle/>
          <a:p>
            <a:pPr algn="l"/>
            <a:r>
              <a:rPr lang="de-CH" altLang="de-DE" sz="6600" dirty="0">
                <a:solidFill>
                  <a:schemeClr val="tx1"/>
                </a:solidFill>
                <a:effectLst/>
                <a:latin typeface="Univers LT Std 47 Cn Lt" pitchFamily="34" charset="0"/>
              </a:rPr>
              <a:t>„Habt ihr daraus nichts gelernt?“</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8974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22375"/>
            <a:ext cx="10225136" cy="2800767"/>
          </a:xfrm>
        </p:spPr>
        <p:txBody>
          <a:bodyPr wrap="square">
            <a:spAutoFit/>
          </a:bodyPr>
          <a:lstStyle/>
          <a:p>
            <a:pPr algn="l"/>
            <a:r>
              <a:rPr lang="de-CH" altLang="de-DE" sz="4400" dirty="0">
                <a:solidFill>
                  <a:schemeClr val="tx1"/>
                </a:solidFill>
                <a:effectLst/>
                <a:latin typeface="Univers LT Std 47 Cn Lt" pitchFamily="34" charset="0"/>
              </a:rPr>
              <a:t>„Wollt ihr euch selbst ins Unglück stürzen und das Volk von </a:t>
            </a:r>
            <a:r>
              <a:rPr lang="de-CH" altLang="de-DE" sz="4400" dirty="0" err="1">
                <a:solidFill>
                  <a:schemeClr val="tx1"/>
                </a:solidFill>
                <a:effectLst/>
                <a:latin typeface="Univers LT Std 47 Cn Lt" pitchFamily="34" charset="0"/>
              </a:rPr>
              <a:t>Juda</a:t>
            </a:r>
            <a:r>
              <a:rPr lang="de-CH" altLang="de-DE" sz="4400" dirty="0">
                <a:solidFill>
                  <a:schemeClr val="tx1"/>
                </a:solidFill>
                <a:effectLst/>
                <a:latin typeface="Univers LT Std 47 Cn Lt" pitchFamily="34" charset="0"/>
              </a:rPr>
              <a:t>, Männer, Frauen, Kinder und Säuglinge, vollends bis auf den letzten Rest ausrotten?“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9275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0369152" cy="2800767"/>
          </a:xfrm>
        </p:spPr>
        <p:txBody>
          <a:bodyPr wrap="square">
            <a:spAutoFit/>
          </a:bodyPr>
          <a:lstStyle/>
          <a:p>
            <a:pPr algn="l"/>
            <a:r>
              <a:rPr lang="de-CH" altLang="de-DE" sz="4400" dirty="0">
                <a:solidFill>
                  <a:schemeClr val="tx1"/>
                </a:solidFill>
                <a:effectLst/>
                <a:latin typeface="Univers LT Std 47 Cn Lt" pitchFamily="34" charset="0"/>
              </a:rPr>
              <a:t>„Bis auf den heutigen Tag seid ihr unverbesserlich geblieben. Ihr fürchtet euch nicht vor mir und haltet euch nicht an das Gesetz und die Gebote, die ich euch und euren Vorfahren gegeben habe.“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5827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42,22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527194"/>
            <a:ext cx="10369152" cy="2123658"/>
          </a:xfrm>
        </p:spPr>
        <p:txBody>
          <a:bodyPr wrap="square">
            <a:spAutoFit/>
          </a:bodyPr>
          <a:lstStyle/>
          <a:p>
            <a:pPr algn="l"/>
            <a:r>
              <a:rPr lang="de-CH" altLang="de-DE" sz="4400" dirty="0">
                <a:solidFill>
                  <a:schemeClr val="tx1"/>
                </a:solidFill>
                <a:effectLst/>
                <a:latin typeface="Univers LT Std 47 Cn Lt" pitchFamily="34" charset="0"/>
              </a:rPr>
              <a:t>„Lasst es euch gesagt sein: In dem Land, wohin ihr auswandern wollt, werdet ihr durch Krieg, Hunger und Pest umkommen!“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9242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36,3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369152" cy="3477875"/>
          </a:xfrm>
        </p:spPr>
        <p:txBody>
          <a:bodyPr wrap="square">
            <a:spAutoFit/>
          </a:bodyPr>
          <a:lstStyle/>
          <a:p>
            <a:pPr algn="l"/>
            <a:r>
              <a:rPr lang="de-CH" altLang="de-DE" sz="4400" dirty="0">
                <a:solidFill>
                  <a:schemeClr val="tx1"/>
                </a:solidFill>
                <a:effectLst/>
                <a:latin typeface="Univers LT Std 47 Cn Lt" pitchFamily="34" charset="0"/>
              </a:rPr>
              <a:t>„Vielleicht werden die Leute von </a:t>
            </a:r>
            <a:r>
              <a:rPr lang="de-CH" altLang="de-DE" sz="4400" dirty="0" err="1">
                <a:solidFill>
                  <a:schemeClr val="tx1"/>
                </a:solidFill>
                <a:effectLst/>
                <a:latin typeface="Univers LT Std 47 Cn Lt" pitchFamily="34" charset="0"/>
              </a:rPr>
              <a:t>Juda</a:t>
            </a:r>
            <a:r>
              <a:rPr lang="de-CH" altLang="de-DE" sz="4400" dirty="0">
                <a:solidFill>
                  <a:schemeClr val="tx1"/>
                </a:solidFill>
                <a:effectLst/>
                <a:latin typeface="Univers LT Std 47 Cn Lt" pitchFamily="34" charset="0"/>
              </a:rPr>
              <a:t> umkehren, wenn sie hören, welches Unheil ich über sie bringen will. Vielleicht geben sie ihr</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verkehrtes Leben auf und ich kann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ihnen ihre Schuld vergeben.“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1730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Hesekiel 33,11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8136904" cy="3970318"/>
          </a:xfrm>
        </p:spPr>
        <p:txBody>
          <a:bodyPr wrap="square">
            <a:spAutoFit/>
          </a:bodyPr>
          <a:lstStyle/>
          <a:p>
            <a:pPr algn="l"/>
            <a:r>
              <a:rPr lang="de-CH" altLang="de-DE" sz="3600" dirty="0">
                <a:solidFill>
                  <a:schemeClr val="tx1"/>
                </a:solidFill>
                <a:effectLst/>
                <a:latin typeface="Univers LT Std 47 Cn Lt" pitchFamily="34" charset="0"/>
              </a:rPr>
              <a:t>„So gewiss ich lebe, mir macht es keine Freude, wenn ein Mensch wegen seiner Vergehen sterben muss. Nein, ich freue mich, wenn er seinen falschen Weg aufgibt und am Leben bleibt. Darum kehrt um, kehrt schleunigst um! Warum wollt ihr in euer Verderben laufen, ihr Leute von Israel?“</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9127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Text, Karte enthält.&#10;&#10;Automatisch generierte Beschreibung">
            <a:extLst>
              <a:ext uri="{FF2B5EF4-FFF2-40B4-BE49-F238E27FC236}">
                <a16:creationId xmlns:a16="http://schemas.microsoft.com/office/drawing/2014/main" xmlns="" id="{A7010F37-87F2-4C63-B1AB-3CE5DDCDE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954" y="0"/>
            <a:ext cx="4752046" cy="6858000"/>
          </a:xfrm>
          <a:prstGeom prst="rect">
            <a:avLst/>
          </a:prstGeom>
        </p:spPr>
      </p:pic>
      <p:sp>
        <p:nvSpPr>
          <p:cNvPr id="10" name="Rectangle 2">
            <a:extLst>
              <a:ext uri="{FF2B5EF4-FFF2-40B4-BE49-F238E27FC236}">
                <a16:creationId xmlns:a16="http://schemas.microsoft.com/office/drawing/2014/main" xmlns="" id="{343D6886-2344-4A1C-937D-6A8110FC9035}"/>
              </a:ext>
            </a:extLst>
          </p:cNvPr>
          <p:cNvSpPr>
            <a:spLocks noGrp="1" noChangeArrowheads="1"/>
          </p:cNvSpPr>
          <p:nvPr>
            <p:ph type="ctrTitle"/>
          </p:nvPr>
        </p:nvSpPr>
        <p:spPr>
          <a:xfrm>
            <a:off x="191344" y="365755"/>
            <a:ext cx="6912768" cy="5632311"/>
          </a:xfrm>
        </p:spPr>
        <p:txBody>
          <a:bodyPr wrap="square">
            <a:spAutoFit/>
          </a:bodyPr>
          <a:lstStyle/>
          <a:p>
            <a:pPr algn="l"/>
            <a:r>
              <a:rPr lang="de-CH" altLang="de-DE" sz="7200" dirty="0">
                <a:solidFill>
                  <a:schemeClr val="tx1"/>
                </a:solidFill>
                <a:effectLst/>
                <a:latin typeface="Univers LT Std 47 Cn Lt" pitchFamily="34" charset="0"/>
              </a:rPr>
              <a:t>Nordreich</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Südreich</a:t>
            </a:r>
            <a:endParaRPr lang="de-DE" altLang="de-DE" sz="7200" dirty="0">
              <a:solidFill>
                <a:schemeClr val="tx1"/>
              </a:solidFill>
              <a:effectLst/>
              <a:latin typeface="Univers LT Std 47 Cn Lt" pitchFamily="34" charset="0"/>
            </a:endParaRPr>
          </a:p>
        </p:txBody>
      </p:sp>
      <p:sp>
        <p:nvSpPr>
          <p:cNvPr id="2" name="Ellipse 1">
            <a:extLst>
              <a:ext uri="{FF2B5EF4-FFF2-40B4-BE49-F238E27FC236}">
                <a16:creationId xmlns:a16="http://schemas.microsoft.com/office/drawing/2014/main" xmlns="" id="{A757158C-D22A-4D5D-8CFC-7A21CAFF9977}"/>
              </a:ext>
            </a:extLst>
          </p:cNvPr>
          <p:cNvSpPr/>
          <p:nvPr/>
        </p:nvSpPr>
        <p:spPr>
          <a:xfrm>
            <a:off x="8904312" y="3068960"/>
            <a:ext cx="648072" cy="288032"/>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Ellipse 4">
            <a:extLst>
              <a:ext uri="{FF2B5EF4-FFF2-40B4-BE49-F238E27FC236}">
                <a16:creationId xmlns:a16="http://schemas.microsoft.com/office/drawing/2014/main" xmlns="" id="{DBAC4139-F246-49A0-9A2E-EA8E3D680B22}"/>
              </a:ext>
            </a:extLst>
          </p:cNvPr>
          <p:cNvSpPr/>
          <p:nvPr/>
        </p:nvSpPr>
        <p:spPr>
          <a:xfrm>
            <a:off x="9491941" y="4437112"/>
            <a:ext cx="648072" cy="288032"/>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xmlns="" id="{A02180E8-8B21-4B0B-8560-A9B357CF7AB4}"/>
              </a:ext>
            </a:extLst>
          </p:cNvPr>
          <p:cNvPicPr>
            <a:picLocks noChangeAspect="1"/>
          </p:cNvPicPr>
          <p:nvPr/>
        </p:nvPicPr>
        <p:blipFill>
          <a:blip r:embed="rId4"/>
          <a:stretch>
            <a:fillRect/>
          </a:stretch>
        </p:blipFill>
        <p:spPr>
          <a:xfrm>
            <a:off x="191344" y="2012256"/>
            <a:ext cx="7165612" cy="2568872"/>
          </a:xfrm>
          <a:prstGeom prst="rect">
            <a:avLst/>
          </a:prstGeom>
        </p:spPr>
      </p:pic>
    </p:spTree>
    <p:extLst>
      <p:ext uri="{BB962C8B-B14F-4D97-AF65-F5344CB8AC3E}">
        <p14:creationId xmlns:p14="http://schemas.microsoft.com/office/powerpoint/2010/main" val="3444695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1.Timotheus-Brief 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548680"/>
            <a:ext cx="10369152" cy="1446550"/>
          </a:xfrm>
        </p:spPr>
        <p:txBody>
          <a:bodyPr wrap="square">
            <a:spAutoFit/>
          </a:bodyPr>
          <a:lstStyle/>
          <a:p>
            <a:pPr algn="l"/>
            <a:r>
              <a:rPr lang="de-CH" altLang="de-DE" sz="4400" dirty="0">
                <a:solidFill>
                  <a:schemeClr val="tx1"/>
                </a:solidFill>
                <a:effectLst/>
                <a:latin typeface="Univers LT Std 47 Cn Lt" pitchFamily="34" charset="0"/>
              </a:rPr>
              <a:t>„Gott will, dass alle Menschen zur Erkenntnis der Wahrheit kommen und gerettet werden.“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7792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Römer-Brief 10,9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10369152" cy="2800767"/>
          </a:xfrm>
        </p:spPr>
        <p:txBody>
          <a:bodyPr wrap="square">
            <a:spAutoFit/>
          </a:bodyPr>
          <a:lstStyle/>
          <a:p>
            <a:pPr algn="l"/>
            <a:r>
              <a:rPr lang="de-CH" altLang="de-DE" sz="4400" dirty="0">
                <a:solidFill>
                  <a:schemeClr val="tx1"/>
                </a:solidFill>
                <a:effectLst/>
                <a:latin typeface="Univers LT Std 47 Cn Lt" pitchFamily="34" charset="0"/>
              </a:rPr>
              <a:t>„Wenn du mit deinem Mund bekennst, dass Jesus der Herr ist, und mit deinem Herzen glaubst, dass Gott ihn von den Toten auferweckt hat, wirst du gerettet werden.“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9325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Römer-Brief 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10369152" cy="2800767"/>
          </a:xfrm>
        </p:spPr>
        <p:txBody>
          <a:bodyPr wrap="square">
            <a:spAutoFit/>
          </a:bodyPr>
          <a:lstStyle/>
          <a:p>
            <a:pPr algn="l"/>
            <a:r>
              <a:rPr lang="de-CH" altLang="de-DE" sz="4400" dirty="0">
                <a:solidFill>
                  <a:schemeClr val="tx1"/>
                </a:solidFill>
                <a:effectLst/>
                <a:latin typeface="Univers LT Std 47 Cn Lt" pitchFamily="34" charset="0"/>
              </a:rPr>
              <a:t>„Missachtet ihr die grosse Güte, Nachsicht und Geduld, die Gott euch bis jetzt erwiesen hat?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Seht ihr nicht, dass er euch durch seine Güte</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zur Umkehr bewegen will?“</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3197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04664"/>
            <a:ext cx="10225136"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Nein! Wir machen gute Erfahrungen!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548680"/>
            <a:ext cx="10369152" cy="1446550"/>
          </a:xfrm>
        </p:spPr>
        <p:txBody>
          <a:bodyPr wrap="square">
            <a:spAutoFit/>
          </a:bodyPr>
          <a:lstStyle/>
          <a:p>
            <a:pPr algn="l"/>
            <a:r>
              <a:rPr lang="de-CH" altLang="de-DE" sz="4400" dirty="0">
                <a:solidFill>
                  <a:schemeClr val="tx1"/>
                </a:solidFill>
                <a:effectLst/>
                <a:latin typeface="Univers LT Std 47 Cn Lt" pitchFamily="34" charset="0"/>
              </a:rPr>
              <a:t>„Was du da als Botschaft des HERRN zu uns gesagt hast, wollen wir nicht hören!“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7648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873208" cy="3970318"/>
          </a:xfrm>
        </p:spPr>
        <p:txBody>
          <a:bodyPr wrap="square">
            <a:spAutoFit/>
          </a:bodyPr>
          <a:lstStyle/>
          <a:p>
            <a:pPr algn="l"/>
            <a:r>
              <a:rPr lang="de-CH" altLang="de-DE" sz="3600" dirty="0">
                <a:solidFill>
                  <a:schemeClr val="tx1"/>
                </a:solidFill>
                <a:effectLst/>
                <a:latin typeface="Univers LT Std 47 Cn Lt" pitchFamily="34" charset="0"/>
              </a:rPr>
              <a:t>„Wir werden weiterhin treu die Gelübde erfüllen, die wir der Himmelskönigin gemacht haben. Wir werden ihr Räucheropfer und Trankopfer darbringen, so wie wir es früher in Jerusalem und in den Städten Judas getan haben, wir und unsere Vorfahren, auch die Könige und führenden Männer.</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Damals ging es uns gut, wir hatten Brot genug</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und litten keine Not.“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20543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10369152" cy="2123658"/>
          </a:xfrm>
        </p:spPr>
        <p:txBody>
          <a:bodyPr wrap="square">
            <a:spAutoFit/>
          </a:bodyPr>
          <a:lstStyle/>
          <a:p>
            <a:pPr algn="l"/>
            <a:r>
              <a:rPr lang="de-CH" altLang="de-DE" sz="4400" dirty="0">
                <a:solidFill>
                  <a:schemeClr val="tx1"/>
                </a:solidFill>
                <a:effectLst/>
                <a:latin typeface="Univers LT Std 47 Cn Lt" pitchFamily="34" charset="0"/>
              </a:rPr>
              <a:t>„Seit wir aufgehört haben, der Himmelskönigin Opfer darzubringen, fehlt es uns an allem und</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wir kommen durch Krieg und Hunger um.“</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0489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A7CBB510-09A9-4FE2-9966-3B23E26996CF}"/>
              </a:ext>
            </a:extLst>
          </p:cNvPr>
          <p:cNvSpPr>
            <a:spLocks noGrp="1"/>
          </p:cNvSpPr>
          <p:nvPr>
            <p:ph type="ctrTitle" sz="quarter"/>
          </p:nvPr>
        </p:nvSpPr>
        <p:spPr/>
        <p:txBody>
          <a:bodyPr/>
          <a:lstStyle/>
          <a:p>
            <a:endParaRPr lang="de-CH"/>
          </a:p>
        </p:txBody>
      </p:sp>
      <p:pic>
        <p:nvPicPr>
          <p:cNvPr id="5" name="Grafik 4" descr="Ein Bild, das Text, Karte, Himmel, Herde enthält.&#10;&#10;Automatisch generierte Beschreibung">
            <a:extLst>
              <a:ext uri="{FF2B5EF4-FFF2-40B4-BE49-F238E27FC236}">
                <a16:creationId xmlns:a16="http://schemas.microsoft.com/office/drawing/2014/main" xmlns="" id="{C4F5ABD1-00C8-4481-BFE1-367D080D5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 y="130024"/>
            <a:ext cx="12192000" cy="4372278"/>
          </a:xfrm>
          <a:prstGeom prst="rect">
            <a:avLst/>
          </a:prstGeom>
        </p:spPr>
      </p:pic>
      <p:sp>
        <p:nvSpPr>
          <p:cNvPr id="6" name="Ellipse 5">
            <a:extLst>
              <a:ext uri="{FF2B5EF4-FFF2-40B4-BE49-F238E27FC236}">
                <a16:creationId xmlns:a16="http://schemas.microsoft.com/office/drawing/2014/main" xmlns="" id="{1AA5A052-0E95-4C67-885B-74D6DA8C0BF1}"/>
              </a:ext>
            </a:extLst>
          </p:cNvPr>
          <p:cNvSpPr/>
          <p:nvPr/>
        </p:nvSpPr>
        <p:spPr>
          <a:xfrm>
            <a:off x="7608168" y="2204864"/>
            <a:ext cx="792088" cy="10801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45623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2.Könige 23,25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8712968" cy="3477875"/>
          </a:xfrm>
        </p:spPr>
        <p:txBody>
          <a:bodyPr wrap="square">
            <a:spAutoFit/>
          </a:bodyPr>
          <a:lstStyle/>
          <a:p>
            <a:pPr algn="l"/>
            <a:r>
              <a:rPr lang="de-CH" altLang="de-DE" sz="4400" dirty="0">
                <a:solidFill>
                  <a:schemeClr val="tx1"/>
                </a:solidFill>
                <a:effectLst/>
                <a:latin typeface="Univers LT Std 47 Cn Lt" pitchFamily="34" charset="0"/>
              </a:rPr>
              <a:t>„Mit ganzem Herzen, mit ganzem Willen und mit aller Kraft wandte sich </a:t>
            </a:r>
            <a:r>
              <a:rPr lang="de-CH" altLang="de-DE" sz="4400" dirty="0" err="1">
                <a:solidFill>
                  <a:schemeClr val="tx1"/>
                </a:solidFill>
                <a:effectLst/>
                <a:latin typeface="Univers LT Std 47 Cn Lt" pitchFamily="34" charset="0"/>
              </a:rPr>
              <a:t>Josia</a:t>
            </a:r>
            <a:r>
              <a:rPr lang="de-CH" altLang="de-DE" sz="4400" dirty="0">
                <a:solidFill>
                  <a:schemeClr val="tx1"/>
                </a:solidFill>
                <a:effectLst/>
                <a:latin typeface="Univers LT Std 47 Cn Lt" pitchFamily="34" charset="0"/>
              </a:rPr>
              <a:t> dem HERRN zu und richtete sich streng nach dem Gesetz Moses. Er übertraf darin alle anderen Könige vor und nach ihm.“</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9036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08965"/>
            <a:ext cx="8424936" cy="3785652"/>
          </a:xfrm>
        </p:spPr>
        <p:txBody>
          <a:bodyPr wrap="square">
            <a:spAutoFit/>
          </a:bodyPr>
          <a:lstStyle/>
          <a:p>
            <a:pPr algn="l"/>
            <a:r>
              <a:rPr lang="de-CH" altLang="de-DE" sz="4000" dirty="0">
                <a:solidFill>
                  <a:schemeClr val="tx1"/>
                </a:solidFill>
                <a:effectLst/>
                <a:latin typeface="Univers LT Std 47 Cn Lt" pitchFamily="34" charset="0"/>
              </a:rPr>
              <a:t>„Eben diese Opfer haben euch ins Unglück gestürzt, die ihr in den Städten von </a:t>
            </a:r>
            <a:r>
              <a:rPr lang="de-CH" altLang="de-DE" sz="4000" dirty="0" err="1">
                <a:solidFill>
                  <a:schemeClr val="tx1"/>
                </a:solidFill>
                <a:effectLst/>
                <a:latin typeface="Univers LT Std 47 Cn Lt" pitchFamily="34" charset="0"/>
              </a:rPr>
              <a:t>Juda</a:t>
            </a:r>
            <a:r>
              <a:rPr lang="de-CH" altLang="de-DE" sz="4000" dirty="0">
                <a:solidFill>
                  <a:schemeClr val="tx1"/>
                </a:solidFill>
                <a:effectLst/>
                <a:latin typeface="Univers LT Std 47 Cn Lt" pitchFamily="34" charset="0"/>
              </a:rPr>
              <a:t> und in den Gassen Jerusalems dargebracht habt, ihr selbst, eure Vorfahren, eure Könige und führenden Männer und das ganze Volk! Dafür hat der HERR euch bestraft.“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2914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A7CBB510-09A9-4FE2-9966-3B23E26996CF}"/>
              </a:ext>
            </a:extLst>
          </p:cNvPr>
          <p:cNvSpPr>
            <a:spLocks noGrp="1"/>
          </p:cNvSpPr>
          <p:nvPr>
            <p:ph type="ctrTitle" sz="quarter"/>
          </p:nvPr>
        </p:nvSpPr>
        <p:spPr/>
        <p:txBody>
          <a:bodyPr/>
          <a:lstStyle/>
          <a:p>
            <a:endParaRPr lang="de-CH"/>
          </a:p>
        </p:txBody>
      </p:sp>
      <p:pic>
        <p:nvPicPr>
          <p:cNvPr id="5" name="Grafik 4" descr="Ein Bild, das Text, Karte, Himmel, Herde enthält.&#10;&#10;Automatisch generierte Beschreibung">
            <a:extLst>
              <a:ext uri="{FF2B5EF4-FFF2-40B4-BE49-F238E27FC236}">
                <a16:creationId xmlns:a16="http://schemas.microsoft.com/office/drawing/2014/main" xmlns="" id="{C4F5ABD1-00C8-4481-BFE1-367D080D5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12192000" cy="4372278"/>
          </a:xfrm>
          <a:prstGeom prst="rect">
            <a:avLst/>
          </a:prstGeom>
        </p:spPr>
      </p:pic>
      <p:sp>
        <p:nvSpPr>
          <p:cNvPr id="8" name="Untertitel 7">
            <a:extLst>
              <a:ext uri="{FF2B5EF4-FFF2-40B4-BE49-F238E27FC236}">
                <a16:creationId xmlns:a16="http://schemas.microsoft.com/office/drawing/2014/main" xmlns="" id="{D9AA61E5-927A-4CBD-B738-E9E545E73E15}"/>
              </a:ext>
            </a:extLst>
          </p:cNvPr>
          <p:cNvSpPr>
            <a:spLocks noGrp="1"/>
          </p:cNvSpPr>
          <p:nvPr>
            <p:ph type="subTitle" sz="quarter" idx="1"/>
          </p:nvPr>
        </p:nvSpPr>
        <p:spPr>
          <a:xfrm>
            <a:off x="4727848" y="203442"/>
            <a:ext cx="7464152" cy="923330"/>
          </a:xfrm>
        </p:spPr>
        <p:txBody>
          <a:bodyPr wrap="square">
            <a:spAutoFit/>
          </a:bodyPr>
          <a:lstStyle/>
          <a:p>
            <a:r>
              <a:rPr lang="de-CH" sz="5400" dirty="0">
                <a:solidFill>
                  <a:srgbClr val="FFFF00"/>
                </a:solidFill>
                <a:effectLst/>
                <a:latin typeface="Arial Rounded MT Bold" panose="020F0704030504030204" pitchFamily="34" charset="0"/>
              </a:rPr>
              <a:t>722 v.Chr. </a:t>
            </a:r>
            <a:r>
              <a:rPr lang="de-CH" sz="2800" dirty="0">
                <a:effectLst/>
                <a:latin typeface="Arial Rounded MT Bold" panose="020F0704030504030204" pitchFamily="34" charset="0"/>
              </a:rPr>
              <a:t>von den Assyrern</a:t>
            </a:r>
          </a:p>
        </p:txBody>
      </p:sp>
      <p:sp>
        <p:nvSpPr>
          <p:cNvPr id="10" name="Untertitel 7">
            <a:extLst>
              <a:ext uri="{FF2B5EF4-FFF2-40B4-BE49-F238E27FC236}">
                <a16:creationId xmlns:a16="http://schemas.microsoft.com/office/drawing/2014/main" xmlns="" id="{EBCDF80F-87B1-4728-8F4C-628073D571C7}"/>
              </a:ext>
            </a:extLst>
          </p:cNvPr>
          <p:cNvSpPr txBox="1">
            <a:spLocks/>
          </p:cNvSpPr>
          <p:nvPr/>
        </p:nvSpPr>
        <p:spPr bwMode="auto">
          <a:xfrm>
            <a:off x="3071664" y="5477624"/>
            <a:ext cx="8011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r>
              <a:rPr lang="de-CH" sz="2800" kern="0" dirty="0">
                <a:effectLst/>
                <a:latin typeface="Arial Rounded MT Bold" panose="020F0704030504030204" pitchFamily="34" charset="0"/>
              </a:rPr>
              <a:t>von den Babyloniern </a:t>
            </a:r>
            <a:r>
              <a:rPr lang="de-CH" sz="5400" kern="0" dirty="0">
                <a:solidFill>
                  <a:srgbClr val="FFFF00"/>
                </a:solidFill>
                <a:effectLst/>
                <a:latin typeface="Arial Rounded MT Bold" panose="020F0704030504030204" pitchFamily="34" charset="0"/>
              </a:rPr>
              <a:t>586 v.Chr.</a:t>
            </a:r>
          </a:p>
        </p:txBody>
      </p:sp>
    </p:spTree>
    <p:extLst>
      <p:ext uri="{BB962C8B-B14F-4D97-AF65-F5344CB8AC3E}">
        <p14:creationId xmlns:p14="http://schemas.microsoft.com/office/powerpoint/2010/main" val="235520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2.Mose 20,3.5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7920880" cy="4524315"/>
          </a:xfrm>
        </p:spPr>
        <p:txBody>
          <a:bodyPr wrap="square">
            <a:spAutoFit/>
          </a:bodyPr>
          <a:lstStyle/>
          <a:p>
            <a:pPr algn="l"/>
            <a:r>
              <a:rPr lang="de-CH" altLang="de-DE" sz="3600" dirty="0">
                <a:solidFill>
                  <a:schemeClr val="tx1"/>
                </a:solidFill>
                <a:effectLst/>
                <a:latin typeface="Univers LT Std 47 Cn Lt" pitchFamily="34" charset="0"/>
              </a:rPr>
              <a:t>„Du sollst keine anderen Götter neben mir haben. Wirf dich nicht vor fremden Göttern nieder und diene ihnen nicht. Denn ich, der HERR, dein Gott, bin ein leidenschaftlich liebender Gott und erwarte auch von dir ungeteilte Liebe. Wenn sich jemand von mir abwendet, dann ziehe ich dafür noch seine Nachkommen zur Rechenschaft.“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1607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2.Korinther-Brief 11,4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7920880" cy="4524315"/>
          </a:xfrm>
        </p:spPr>
        <p:txBody>
          <a:bodyPr wrap="square">
            <a:spAutoFit/>
          </a:bodyPr>
          <a:lstStyle/>
          <a:p>
            <a:pPr algn="l"/>
            <a:r>
              <a:rPr lang="de-CH" altLang="de-DE" sz="3600" dirty="0">
                <a:solidFill>
                  <a:schemeClr val="tx1"/>
                </a:solidFill>
                <a:effectLst/>
                <a:latin typeface="Univers LT Std 47 Cn Lt" pitchFamily="34" charset="0"/>
              </a:rPr>
              <a:t>„Wenn jemand kommt und euch einen anderen Jesus verkündet als den, den wir verkündet haben, dann lasst ihr euch das nur allzu gern gefallen. Ihr findet nichts dabei, euch einem anderen Geist zu öffnen als dem, den ihr durch uns bekommen habt, oder ein anderes Evangelium anzunehmen als das, das ihr von uns angenommen habt.“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63876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Offenbarung 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04664"/>
            <a:ext cx="8136904" cy="3416320"/>
          </a:xfrm>
        </p:spPr>
        <p:txBody>
          <a:bodyPr wrap="square">
            <a:spAutoFit/>
          </a:bodyPr>
          <a:lstStyle/>
          <a:p>
            <a:pPr algn="l"/>
            <a:r>
              <a:rPr lang="de-CH" altLang="de-DE" sz="3600" dirty="0">
                <a:solidFill>
                  <a:schemeClr val="tx1"/>
                </a:solidFill>
                <a:effectLst/>
                <a:latin typeface="Univers LT Std 47 Cn Lt" pitchFamily="34" charset="0"/>
              </a:rPr>
              <a:t>„Ich weiss, wie du lebst und was du tust: Du hast nur wenig Kraft, aber du hast dich nach meinem Wort gerichtet und dich unerschrocken zu meinem Namen bekannt. Darum habe ich eine Tür vor dir geöffnet, die niemand zuschliessen kann.“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33911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332656"/>
            <a:ext cx="741682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1.Johannes-Brief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548680"/>
            <a:ext cx="8136904" cy="2308324"/>
          </a:xfrm>
        </p:spPr>
        <p:txBody>
          <a:bodyPr wrap="square">
            <a:spAutoFit/>
          </a:bodyPr>
          <a:lstStyle/>
          <a:p>
            <a:pPr algn="l"/>
            <a:r>
              <a:rPr lang="de-CH" altLang="de-DE" sz="3600" dirty="0">
                <a:solidFill>
                  <a:schemeClr val="tx1"/>
                </a:solidFill>
                <a:effectLst/>
                <a:latin typeface="Univers LT Std 47 Cn Lt" pitchFamily="34" charset="0"/>
              </a:rPr>
              <a:t>„Wenn wir unsere Sünden bekennen, erweist Gott sich als treu und gerecht: Er vergibt uns unsere Sünden und reinigt uns von allem Unrecht, das wir begangen haben.“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2476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2,17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47410"/>
            <a:ext cx="8938344" cy="2800767"/>
          </a:xfrm>
        </p:spPr>
        <p:txBody>
          <a:bodyPr wrap="square">
            <a:spAutoFit/>
          </a:bodyPr>
          <a:lstStyle/>
          <a:p>
            <a:pPr algn="l"/>
            <a:r>
              <a:rPr lang="de-CH" altLang="de-DE" sz="4400" dirty="0">
                <a:solidFill>
                  <a:schemeClr val="tx1"/>
                </a:solidFill>
                <a:effectLst/>
                <a:latin typeface="Univers LT Std 47 Cn Lt" pitchFamily="34" charset="0"/>
              </a:rPr>
              <a:t>„Das hast du dir selbst zuzuschreiben, Volk Israel! Ich, der HERR, dein Gott, ging dir voraus und wollte dich führen, doch du hast dich von mir abgewandt.“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601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Jeremia 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260648"/>
            <a:ext cx="9073008" cy="3477875"/>
          </a:xfrm>
        </p:spPr>
        <p:txBody>
          <a:bodyPr wrap="square">
            <a:spAutoFit/>
          </a:bodyPr>
          <a:lstStyle/>
          <a:p>
            <a:pPr algn="l"/>
            <a:r>
              <a:rPr lang="de-CH" altLang="de-DE" sz="4400" dirty="0">
                <a:solidFill>
                  <a:schemeClr val="tx1"/>
                </a:solidFill>
                <a:effectLst/>
                <a:latin typeface="Univers LT Std 47 Cn Lt" pitchFamily="34" charset="0"/>
              </a:rPr>
              <a:t>„Mein Volk hat eine doppelte Sünde verübt: Mich, die Quelle frischen Wassers, hat es verlassen und stattdessen gräbt es sich Löcher für Regenwasser, die auch noch rissig sind und das Wasser nicht halten.“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8968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7,18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9217024" cy="4154984"/>
          </a:xfrm>
        </p:spPr>
        <p:txBody>
          <a:bodyPr wrap="square">
            <a:spAutoFit/>
          </a:bodyPr>
          <a:lstStyle/>
          <a:p>
            <a:pPr algn="l"/>
            <a:r>
              <a:rPr lang="de-CH" altLang="de-DE" sz="4400" dirty="0">
                <a:solidFill>
                  <a:schemeClr val="tx1"/>
                </a:solidFill>
                <a:effectLst/>
                <a:latin typeface="Univers LT Std 47 Cn Lt" pitchFamily="34" charset="0"/>
              </a:rPr>
              <a:t>„Die Kinder sammeln Brennholz, die Männer zünden Feuer an und die Frauen kneten Teig und backen Kuchen als Opfer für die Himmelskönigin. Ausserdem bringen sie anderen Göttern Wein als Trankopfer dar. Das alles tun sie mir zum Trotz.“</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0501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445224"/>
            <a:ext cx="4176464" cy="400110"/>
          </a:xfrm>
        </p:spPr>
        <p:txBody>
          <a:bodyPr wrap="square">
            <a:spAutoFit/>
          </a:bodyPr>
          <a:lstStyle/>
          <a:p>
            <a:pPr algn="r"/>
            <a:r>
              <a:rPr lang="de-CH" altLang="de-DE" sz="2000" dirty="0">
                <a:effectLst/>
                <a:latin typeface="Univers LT Std 47 Cn Lt" pitchFamily="34" charset="0"/>
              </a:rPr>
              <a:t>Jeremia 44,5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332656"/>
            <a:ext cx="9217024" cy="2800767"/>
          </a:xfrm>
        </p:spPr>
        <p:txBody>
          <a:bodyPr wrap="square">
            <a:spAutoFit/>
          </a:bodyPr>
          <a:lstStyle/>
          <a:p>
            <a:pPr algn="l"/>
            <a:r>
              <a:rPr lang="de-CH" altLang="de-DE" sz="4400" dirty="0">
                <a:solidFill>
                  <a:schemeClr val="tx1"/>
                </a:solidFill>
                <a:effectLst/>
                <a:latin typeface="Univers LT Std 47 Cn Lt" pitchFamily="34" charset="0"/>
              </a:rPr>
              <a:t>„Ihr habt nicht darauf gehört und euch nicht von eurem bösen Tun abgewandt. Nein, ihr habt darauf beharrt, diesen Göttern Opfer darzubringen.“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7360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661248"/>
            <a:ext cx="4176464" cy="400110"/>
          </a:xfrm>
        </p:spPr>
        <p:txBody>
          <a:bodyPr wrap="square">
            <a:spAutoFit/>
          </a:bodyPr>
          <a:lstStyle/>
          <a:p>
            <a:pPr algn="r"/>
            <a:r>
              <a:rPr lang="de-CH" altLang="de-DE" sz="2000" dirty="0">
                <a:effectLst/>
                <a:latin typeface="Univers LT Std 47 Cn Lt" pitchFamily="34" charset="0"/>
              </a:rPr>
              <a:t>Epheser-Brief 6,9</a:t>
            </a:r>
            <a:endParaRPr lang="de-DE" altLang="de-DE" sz="2000" dirty="0">
              <a:effectLst/>
              <a:latin typeface="Univers LT Std 47 Cn Lt" pitchFamily="34" charset="0"/>
            </a:endParaRPr>
          </a:p>
        </p:txBody>
      </p:sp>
      <p:pic>
        <p:nvPicPr>
          <p:cNvPr id="5" name="Grafik 4" descr="Ein Bild, das Text, Karte enthält.&#10;&#10;Automatisch generierte Beschreibung">
            <a:extLst>
              <a:ext uri="{FF2B5EF4-FFF2-40B4-BE49-F238E27FC236}">
                <a16:creationId xmlns:a16="http://schemas.microsoft.com/office/drawing/2014/main" xmlns="" id="{3A20066B-0CF9-4577-9A31-77264DB6A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936" y="0"/>
            <a:ext cx="9144000" cy="6858000"/>
          </a:xfrm>
          <a:prstGeom prst="rect">
            <a:avLst/>
          </a:prstGeom>
        </p:spPr>
      </p:pic>
      <p:sp>
        <p:nvSpPr>
          <p:cNvPr id="8" name="Rectangle 2">
            <a:extLst>
              <a:ext uri="{FF2B5EF4-FFF2-40B4-BE49-F238E27FC236}">
                <a16:creationId xmlns:a16="http://schemas.microsoft.com/office/drawing/2014/main" xmlns="" id="{DEDD7DB0-58AB-4EA7-B824-CFB350326020}"/>
              </a:ext>
            </a:extLst>
          </p:cNvPr>
          <p:cNvSpPr>
            <a:spLocks noGrp="1" noChangeArrowheads="1"/>
          </p:cNvSpPr>
          <p:nvPr>
            <p:ph type="ctrTitle"/>
          </p:nvPr>
        </p:nvSpPr>
        <p:spPr>
          <a:xfrm>
            <a:off x="119336" y="137537"/>
            <a:ext cx="2808312" cy="2554545"/>
          </a:xfrm>
        </p:spPr>
        <p:txBody>
          <a:bodyPr wrap="square">
            <a:spAutoFit/>
          </a:bodyPr>
          <a:lstStyle/>
          <a:p>
            <a:pPr algn="l"/>
            <a:r>
              <a:rPr lang="de-CH" altLang="de-DE" sz="3200" dirty="0">
                <a:solidFill>
                  <a:schemeClr val="tx1"/>
                </a:solidFill>
                <a:effectLst/>
                <a:latin typeface="Univers LT Std 47 Cn Lt" pitchFamily="34" charset="0"/>
              </a:rPr>
              <a:t>Das israelische Nordreich wird von den Assyrern deportiert</a:t>
            </a:r>
            <a:br>
              <a:rPr lang="de-CH" altLang="de-DE" sz="3200" dirty="0">
                <a:solidFill>
                  <a:schemeClr val="tx1"/>
                </a:solidFill>
                <a:effectLst/>
                <a:latin typeface="Univers LT Std 47 Cn Lt" pitchFamily="34" charset="0"/>
              </a:rPr>
            </a:br>
            <a:r>
              <a:rPr lang="de-CH" altLang="de-DE" sz="3200" dirty="0">
                <a:solidFill>
                  <a:srgbClr val="FFFF00"/>
                </a:solidFill>
                <a:effectLst/>
                <a:latin typeface="Univers LT Std 47 Cn Lt" pitchFamily="34" charset="0"/>
              </a:rPr>
              <a:t>722 v.Chr.</a:t>
            </a:r>
            <a:endParaRPr lang="de-DE" altLang="de-DE" sz="3200" dirty="0">
              <a:solidFill>
                <a:srgbClr val="FFFF00"/>
              </a:solidFill>
              <a:effectLst/>
              <a:latin typeface="Univers LT Std 47 Cn Lt" pitchFamily="34" charset="0"/>
            </a:endParaRPr>
          </a:p>
        </p:txBody>
      </p:sp>
      <p:sp>
        <p:nvSpPr>
          <p:cNvPr id="9" name="Rectangle 2">
            <a:extLst>
              <a:ext uri="{FF2B5EF4-FFF2-40B4-BE49-F238E27FC236}">
                <a16:creationId xmlns:a16="http://schemas.microsoft.com/office/drawing/2014/main" xmlns="" id="{FD2F72FF-51FD-4DDA-9DF6-D70AAECB9006}"/>
              </a:ext>
            </a:extLst>
          </p:cNvPr>
          <p:cNvSpPr txBox="1">
            <a:spLocks noChangeArrowheads="1"/>
          </p:cNvSpPr>
          <p:nvPr/>
        </p:nvSpPr>
        <p:spPr bwMode="auto">
          <a:xfrm>
            <a:off x="56692" y="4077072"/>
            <a:ext cx="2933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200" kern="0" dirty="0">
                <a:solidFill>
                  <a:schemeClr val="tx1"/>
                </a:solidFill>
                <a:effectLst/>
                <a:latin typeface="Univers LT Std 47 Cn Lt" pitchFamily="34" charset="0"/>
              </a:rPr>
              <a:t>Das israelische Südreich wird von den Babyloniern deportiert</a:t>
            </a:r>
          </a:p>
          <a:p>
            <a:pPr algn="l"/>
            <a:r>
              <a:rPr lang="de-CH" altLang="de-DE" sz="3200" kern="0" dirty="0">
                <a:solidFill>
                  <a:srgbClr val="FFFF00"/>
                </a:solidFill>
                <a:effectLst/>
                <a:latin typeface="Univers LT Std 47 Cn Lt" pitchFamily="34" charset="0"/>
              </a:rPr>
              <a:t>586 v.Chr.</a:t>
            </a:r>
            <a:endParaRPr lang="de-DE" altLang="de-DE" sz="3200" kern="0" dirty="0">
              <a:solidFill>
                <a:srgbClr val="FFFF00"/>
              </a:solidFill>
              <a:effectLst/>
              <a:latin typeface="Univers LT Std 47 Cn Lt" pitchFamily="34" charset="0"/>
            </a:endParaRPr>
          </a:p>
        </p:txBody>
      </p:sp>
    </p:spTree>
    <p:extLst>
      <p:ext uri="{BB962C8B-B14F-4D97-AF65-F5344CB8AC3E}">
        <p14:creationId xmlns:p14="http://schemas.microsoft.com/office/powerpoint/2010/main" val="2489421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260648"/>
            <a:ext cx="9036496" cy="2123658"/>
          </a:xfrm>
        </p:spPr>
        <p:txBody>
          <a:bodyPr wrap="square">
            <a:spAutoFit/>
          </a:bodyPr>
          <a:lstStyle/>
          <a:p>
            <a:pPr algn="l"/>
            <a:r>
              <a:rPr lang="de-CH" altLang="de-DE" sz="6600" dirty="0">
                <a:solidFill>
                  <a:schemeClr val="tx1"/>
                </a:solidFill>
                <a:effectLst/>
                <a:latin typeface="Univers LT Std 47 Cn Lt" pitchFamily="34" charset="0"/>
              </a:rPr>
              <a:t>Der Erfolg bietet eine trügerische Sicherheit</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647728" y="5445224"/>
            <a:ext cx="7848872" cy="1040285"/>
          </a:xfrm>
        </p:spPr>
        <p:txBody>
          <a:bodyPr wrap="square">
            <a:spAutoFit/>
          </a:bodyPr>
          <a:lstStyle/>
          <a:p>
            <a:pPr algn="r"/>
            <a:r>
              <a:rPr lang="de-CH" altLang="de-DE" sz="2800" dirty="0">
                <a:effectLst/>
                <a:latin typeface="Univers LT Std 47 Cn Lt" pitchFamily="34" charset="0"/>
              </a:rPr>
              <a:t>Serie: Mit dem Kopf durch die Wand! (2/2)</a:t>
            </a:r>
          </a:p>
          <a:p>
            <a:pPr algn="r"/>
            <a:r>
              <a:rPr lang="de-CH" altLang="de-DE" sz="2800" dirty="0">
                <a:effectLst/>
                <a:latin typeface="Univers LT Std 47 Cn Lt" pitchFamily="34" charset="0"/>
              </a:rPr>
              <a:t>oder: Wo beratungsresistente Menschen landen.</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407368" y="3409836"/>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2800" kern="0" dirty="0">
                <a:effectLst/>
                <a:latin typeface="Univers LT Std 47 Cn Lt" pitchFamily="34" charset="0"/>
              </a:rPr>
              <a:t>Jeremia 44</a:t>
            </a:r>
          </a:p>
        </p:txBody>
      </p:sp>
    </p:spTree>
    <p:extLst>
      <p:ext uri="{BB962C8B-B14F-4D97-AF65-F5344CB8AC3E}">
        <p14:creationId xmlns:p14="http://schemas.microsoft.com/office/powerpoint/2010/main" val="2688936342"/>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1040</Words>
  <Application>Microsoft Office PowerPoint</Application>
  <PresentationFormat>Benutzerdefiniert</PresentationFormat>
  <Paragraphs>102</Paragraphs>
  <Slides>34</Slides>
  <Notes>34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Designvorlage 'Berggipfel'</vt:lpstr>
      <vt:lpstr>Der Erfolg bietet eine trügerische Sicherheit</vt:lpstr>
      <vt:lpstr>Nordreich    Südreich</vt:lpstr>
      <vt:lpstr>PowerPoint-Präsentation</vt:lpstr>
      <vt:lpstr>„Das hast du dir selbst zuzuschreiben, Volk Israel! Ich, der HERR, dein Gott, ging dir voraus und wollte dich führen, doch du hast dich von mir abgewandt.“</vt:lpstr>
      <vt:lpstr>„Mein Volk hat eine doppelte Sünde verübt: Mich, die Quelle frischen Wassers, hat es verlassen und stattdessen gräbt es sich Löcher für Regenwasser, die auch noch rissig sind und das Wasser nicht halten.“</vt:lpstr>
      <vt:lpstr>„Die Kinder sammeln Brennholz, die Männer zünden Feuer an und die Frauen kneten Teig und backen Kuchen als Opfer für die Himmelskönigin. Ausserdem bringen sie anderen Göttern Wein als Trankopfer dar. Das alles tun sie mir zum Trotz.“</vt:lpstr>
      <vt:lpstr>„Ihr habt nicht darauf gehört und euch nicht von eurem bösen Tun abgewandt. Nein, ihr habt darauf beharrt, diesen Göttern Opfer darzubringen.“</vt:lpstr>
      <vt:lpstr>Das israelische Nordreich wird von den Assyrern deportiert 722 v.Chr.</vt:lpstr>
      <vt:lpstr>Der Erfolg bietet eine trügerische Sicherheit</vt:lpstr>
      <vt:lpstr>I. Hört endlich auf damit - bitte!</vt:lpstr>
      <vt:lpstr>„Der HERR gab Jeremia eine Botschaft an alle Leute aus Juda, die in Ägypten wohnten, in Migdol, Tachpanhes, Memfis und im südlichen Teil des Landes.“</vt:lpstr>
      <vt:lpstr>So spricht der HERR, der Herrscher der Welt, der Gott Israels: „Ihr habt das Unglück miterlebt, das ich über Jerusalem und alle Städte in Juda gebracht habe. Heute sind sie nur noch verlassene Trümmerfelder.“</vt:lpstr>
      <vt:lpstr>„Darum habe ich meinem Zorn freien Lauf gelassen.“</vt:lpstr>
      <vt:lpstr>„Habt ihr daraus nichts gelernt?“</vt:lpstr>
      <vt:lpstr>„Wollt ihr euch selbst ins Unglück stürzen und das Volk von Juda, Männer, Frauen, Kinder und Säuglinge, vollends bis auf den letzten Rest ausrotten?“</vt:lpstr>
      <vt:lpstr>„Bis auf den heutigen Tag seid ihr unverbesserlich geblieben. Ihr fürchtet euch nicht vor mir und haltet euch nicht an das Gesetz und die Gebote, die ich euch und euren Vorfahren gegeben habe.“</vt:lpstr>
      <vt:lpstr>„Lasst es euch gesagt sein: In dem Land, wohin ihr auswandern wollt, werdet ihr durch Krieg, Hunger und Pest umkommen!“</vt:lpstr>
      <vt:lpstr>„Vielleicht werden die Leute von Juda umkehren, wenn sie hören, welches Unheil ich über sie bringen will. Vielleicht geben sie ihr verkehrtes Leben auf und ich kann ihnen ihre Schuld vergeben.“</vt:lpstr>
      <vt:lpstr>„So gewiss ich lebe, mir macht es keine Freude, wenn ein Mensch wegen seiner Vergehen sterben muss. Nein, ich freue mich, wenn er seinen falschen Weg aufgibt und am Leben bleibt. Darum kehrt um, kehrt schleunigst um! Warum wollt ihr in euer Verderben laufen, ihr Leute von Israel?“</vt:lpstr>
      <vt:lpstr>„Gott will, dass alle Menschen zur Erkenntnis der Wahrheit kommen und gerettet werden.“</vt:lpstr>
      <vt:lpstr>„Wenn du mit deinem Mund bekennst, dass Jesus der Herr ist, und mit deinem Herzen glaubst, dass Gott ihn von den Toten auferweckt hat, wirst du gerettet werden.“</vt:lpstr>
      <vt:lpstr>„Missachtet ihr die grosse Güte, Nachsicht und Geduld, die Gott euch bis jetzt erwiesen hat? Seht ihr nicht, dass er euch durch seine Güte zur Umkehr bewegen will?“</vt:lpstr>
      <vt:lpstr>II. Nein! Wir machen gute Erfahrungen!</vt:lpstr>
      <vt:lpstr>„Was du da als Botschaft des HERRN zu uns gesagt hast, wollen wir nicht hören!“</vt:lpstr>
      <vt:lpstr>„Wir werden weiterhin treu die Gelübde erfüllen, die wir der Himmelskönigin gemacht haben. Wir werden ihr Räucheropfer und Trankopfer darbringen, so wie wir es früher in Jerusalem und in den Städten Judas getan haben, wir und unsere Vorfahren, auch die Könige und führenden Männer. Damals ging es uns gut, wir hatten Brot genug und litten keine Not.“</vt:lpstr>
      <vt:lpstr>„Seit wir aufgehört haben, der Himmelskönigin Opfer darzubringen, fehlt es uns an allem und wir kommen durch Krieg und Hunger um.“</vt:lpstr>
      <vt:lpstr>PowerPoint-Präsentation</vt:lpstr>
      <vt:lpstr>„Mit ganzem Herzen, mit ganzem Willen und mit aller Kraft wandte sich Josia dem HERRN zu und richtete sich streng nach dem Gesetz Moses. Er übertraf darin alle anderen Könige vor und nach ihm.“</vt:lpstr>
      <vt:lpstr>„Eben diese Opfer haben euch ins Unglück gestürzt, die ihr in den Städten von Juda und in den Gassen Jerusalems dargebracht habt, ihr selbst, eure Vorfahren, eure Könige und führenden Männer und das ganze Volk! Dafür hat der HERR euch bestraft.“</vt:lpstr>
      <vt:lpstr>„Du sollst keine anderen Götter neben mir haben. Wirf dich nicht vor fremden Göttern nieder und diene ihnen nicht. Denn ich, der HERR, dein Gott, bin ein leidenschaftlich liebender Gott und erwarte auch von dir ungeteilte Liebe. Wenn sich jemand von mir abwendet, dann ziehe ich dafür noch seine Nachkommen zur Rechenschaft.“</vt:lpstr>
      <vt:lpstr>„Wenn jemand kommt und euch einen anderen Jesus verkündet als den, den wir verkündet haben, dann lasst ihr euch das nur allzu gern gefallen. Ihr findet nichts dabei, euch einem anderen Geist zu öffnen als dem, den ihr durch uns bekommen habt, oder ein anderes Evangelium anzunehmen als das, das ihr von uns angenommen habt.“</vt:lpstr>
      <vt:lpstr>„Ich weiss, wie du lebst und was du tust: Du hast nur wenig Kraft, aber du hast dich nach meinem Wort gerichtet und dich unerschrocken zu meinem Namen bekannt. Darum habe ich eine Tür vor dir geöffnet, die niemand zuschliessen kann.“</vt:lpstr>
      <vt:lpstr>Schlussgedanke</vt:lpstr>
      <vt:lpstr>„Wenn wir unsere Sünden bekennen, erweist Gott sich als treu und gerecht: Er vergibt uns unsere Sünden und reinigt uns von allem Unrecht, das wir begangen haben.“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dem Kopf durch die Wand - Teil 2/2 - Der Erfolg bietet eine trügerische Sicherheit - Folien</dc:title>
  <dc:creator>Jürg Birnstiel</dc:creator>
  <cp:lastModifiedBy>Me</cp:lastModifiedBy>
  <cp:revision>837</cp:revision>
  <dcterms:created xsi:type="dcterms:W3CDTF">2013-11-12T15:20:47Z</dcterms:created>
  <dcterms:modified xsi:type="dcterms:W3CDTF">2018-11-26T20:01:06Z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