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601" r:id="rId2"/>
    <p:sldId id="579" r:id="rId3"/>
    <p:sldId id="603" r:id="rId4"/>
    <p:sldId id="637" r:id="rId5"/>
    <p:sldId id="638" r:id="rId6"/>
    <p:sldId id="639" r:id="rId7"/>
    <p:sldId id="640" r:id="rId8"/>
    <p:sldId id="258" r:id="rId9"/>
    <p:sldId id="612" r:id="rId10"/>
    <p:sldId id="641" r:id="rId11"/>
    <p:sldId id="314" r:id="rId12"/>
    <p:sldId id="623" r:id="rId13"/>
    <p:sldId id="644" r:id="rId14"/>
    <p:sldId id="645" r:id="rId15"/>
    <p:sldId id="646" r:id="rId16"/>
    <p:sldId id="642" r:id="rId17"/>
    <p:sldId id="647" r:id="rId18"/>
    <p:sldId id="648" r:id="rId19"/>
    <p:sldId id="649" r:id="rId20"/>
    <p:sldId id="650" r:id="rId21"/>
    <p:sldId id="651" r:id="rId22"/>
    <p:sldId id="652" r:id="rId23"/>
    <p:sldId id="653" r:id="rId24"/>
    <p:sldId id="654" r:id="rId25"/>
    <p:sldId id="655" r:id="rId26"/>
    <p:sldId id="656" r:id="rId27"/>
    <p:sldId id="643" r:id="rId28"/>
    <p:sldId id="657" r:id="rId29"/>
    <p:sldId id="658" r:id="rId30"/>
    <p:sldId id="659" r:id="rId31"/>
    <p:sldId id="660" r:id="rId32"/>
    <p:sldId id="661" r:id="rId33"/>
    <p:sldId id="662" r:id="rId34"/>
    <p:sldId id="663" r:id="rId35"/>
    <p:sldId id="259" r:id="rId36"/>
    <p:sldId id="635" r:id="rId37"/>
    <p:sldId id="664" r:id="rId38"/>
    <p:sldId id="665" r:id="rId39"/>
    <p:sldId id="666" r:id="rId4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000" r="-1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32130"/>
            <a:ext cx="8777064" cy="2308324"/>
          </a:xfrm>
        </p:spPr>
        <p:txBody>
          <a:bodyPr wrap="square">
            <a:spAutoFit/>
          </a:bodyPr>
          <a:lstStyle/>
          <a:p>
            <a:pPr algn="l"/>
            <a:r>
              <a:rPr lang="de-DE" altLang="de-DE" sz="7200" dirty="0" smtClean="0">
                <a:solidFill>
                  <a:schemeClr val="tx1"/>
                </a:solidFill>
                <a:effectLst/>
                <a:latin typeface="Univers LT Std 47 Cn Lt" pitchFamily="34" charset="0"/>
              </a:rPr>
              <a:t>HERR, ich will meine Vergehen bekennen!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55776" y="6093296"/>
            <a:ext cx="6400800" cy="369332"/>
          </a:xfrm>
        </p:spPr>
        <p:txBody>
          <a:bodyPr>
            <a:spAutoFit/>
          </a:bodyPr>
          <a:lstStyle/>
          <a:p>
            <a:pPr algn="r"/>
            <a:r>
              <a:rPr lang="de-DE" altLang="de-DE" sz="1800" dirty="0" smtClean="0">
                <a:effectLst/>
                <a:latin typeface="Univers LT Std 47 Cn Lt" pitchFamily="34" charset="0"/>
              </a:rPr>
              <a:t>Reihe: Psalmen – Gespräche mit Gott (2/5))</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555776" y="5301208"/>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800" kern="0" dirty="0" smtClean="0">
                <a:effectLst/>
                <a:latin typeface="Univers LT Std 47 Cn Lt" pitchFamily="34" charset="0"/>
              </a:rPr>
              <a:t>Psalm 32</a:t>
            </a:r>
            <a:endParaRPr lang="de-DE" altLang="de-DE" sz="4800" kern="0" dirty="0">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Römer-Brief 4,6-8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56696"/>
            <a:ext cx="8640960" cy="3416320"/>
          </a:xfrm>
        </p:spPr>
        <p:txBody>
          <a:bodyPr wrap="square">
            <a:spAutoFit/>
          </a:bodyPr>
          <a:lstStyle/>
          <a:p>
            <a:pPr algn="l"/>
            <a:r>
              <a:rPr lang="de-CH" altLang="de-DE" sz="3600" dirty="0">
                <a:solidFill>
                  <a:schemeClr val="tx1"/>
                </a:solidFill>
                <a:effectLst/>
                <a:latin typeface="Univers LT Std 47 Cn Lt" pitchFamily="34" charset="0"/>
              </a:rPr>
              <a:t>David nennt </a:t>
            </a:r>
            <a:r>
              <a:rPr lang="de-CH" altLang="de-DE" sz="3600">
                <a:solidFill>
                  <a:schemeClr val="tx1"/>
                </a:solidFill>
                <a:effectLst/>
                <a:latin typeface="Univers LT Std 47 Cn Lt" pitchFamily="34" charset="0"/>
              </a:rPr>
              <a:t>den </a:t>
            </a:r>
            <a:r>
              <a:rPr lang="de-CH" altLang="de-DE" sz="3600" smtClean="0">
                <a:solidFill>
                  <a:schemeClr val="tx1"/>
                </a:solidFill>
                <a:effectLst/>
                <a:latin typeface="Univers LT Std 47 Cn Lt" pitchFamily="34" charset="0"/>
              </a:rPr>
              <a:t>glücklich</a:t>
            </a:r>
            <a:r>
              <a:rPr lang="de-CH" altLang="de-DE" sz="3600" dirty="0">
                <a:solidFill>
                  <a:schemeClr val="tx1"/>
                </a:solidFill>
                <a:effectLst/>
                <a:latin typeface="Univers LT Std 47 Cn Lt" pitchFamily="34" charset="0"/>
              </a:rPr>
              <a:t>, dem Gott ohne irgendeine Gegenleistung Gerechtigkeit schenkt. Er sagt: „Wie gut hat es der, dem sein Ungehorsam gegen Gottes Gesetz vergeben ist und dessen Sünden zugedeckt sind! Wie gut hat es der, dem der Herr die Sünde nicht anrechnet!“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7492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2068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Die erfolglosen Bemühungen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046988"/>
          </a:xfrm>
        </p:spPr>
        <p:txBody>
          <a:bodyPr wrap="square">
            <a:spAutoFit/>
          </a:bodyPr>
          <a:lstStyle/>
          <a:p>
            <a:pPr algn="l"/>
            <a:r>
              <a:rPr lang="de-CH" altLang="de-DE" sz="4800" dirty="0">
                <a:solidFill>
                  <a:schemeClr val="tx1"/>
                </a:solidFill>
                <a:effectLst/>
                <a:latin typeface="Univers LT Std 47 Cn Lt" pitchFamily="34" charset="0"/>
              </a:rPr>
              <a:t>„David schickte Boten hin und liess </a:t>
            </a:r>
            <a:r>
              <a:rPr lang="de-CH" altLang="de-DE" sz="4800" dirty="0" err="1">
                <a:solidFill>
                  <a:schemeClr val="tx1"/>
                </a:solidFill>
                <a:effectLst/>
                <a:latin typeface="Univers LT Std 47 Cn Lt" pitchFamily="34" charset="0"/>
              </a:rPr>
              <a:t>Batseba</a:t>
            </a:r>
            <a:r>
              <a:rPr lang="de-CH" altLang="de-DE" sz="4800" dirty="0">
                <a:solidFill>
                  <a:schemeClr val="tx1"/>
                </a:solidFill>
                <a:effectLst/>
                <a:latin typeface="Univers LT Std 47 Cn Lt" pitchFamily="34" charset="0"/>
              </a:rPr>
              <a:t> holen. Sie kam zu ihm </a:t>
            </a:r>
            <a:r>
              <a:rPr lang="de-CH" altLang="de-DE" sz="4800" dirty="0" smtClean="0">
                <a:solidFill>
                  <a:schemeClr val="tx1"/>
                </a:solidFill>
                <a:effectLst/>
                <a:latin typeface="Univers LT Std 47 Cn Lt" pitchFamily="34" charset="0"/>
              </a:rPr>
              <a:t>und</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er </a:t>
            </a:r>
            <a:r>
              <a:rPr lang="de-CH" altLang="de-DE" sz="4800" dirty="0">
                <a:solidFill>
                  <a:schemeClr val="tx1"/>
                </a:solidFill>
                <a:effectLst/>
                <a:latin typeface="Univers LT Std 47 Cn Lt" pitchFamily="34" charset="0"/>
              </a:rPr>
              <a:t>schlief mit ihr. Danach </a:t>
            </a:r>
            <a:r>
              <a:rPr lang="de-CH" altLang="de-DE" sz="4800" dirty="0" smtClean="0">
                <a:solidFill>
                  <a:schemeClr val="tx1"/>
                </a:solidFill>
                <a:effectLst/>
                <a:latin typeface="Univers LT Std 47 Cn Lt" pitchFamily="34" charset="0"/>
              </a:rPr>
              <a:t>kehrte</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sie </a:t>
            </a:r>
            <a:r>
              <a:rPr lang="de-CH" altLang="de-DE" sz="4800" dirty="0">
                <a:solidFill>
                  <a:schemeClr val="tx1"/>
                </a:solidFill>
                <a:effectLst/>
                <a:latin typeface="Univers LT Std 47 Cn Lt" pitchFamily="34" charset="0"/>
              </a:rPr>
              <a:t>wieder in ihr Haus zurück.“</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11334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11,27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8928992" cy="2308324"/>
          </a:xfrm>
        </p:spPr>
        <p:txBody>
          <a:bodyPr wrap="square">
            <a:spAutoFit/>
          </a:bodyPr>
          <a:lstStyle/>
          <a:p>
            <a:pPr algn="l"/>
            <a:r>
              <a:rPr lang="de-CH" altLang="de-DE" sz="7200" dirty="0">
                <a:solidFill>
                  <a:schemeClr val="tx1"/>
                </a:solidFill>
                <a:effectLst/>
                <a:latin typeface="Univers LT Std 47 Cn Lt" pitchFamily="34" charset="0"/>
              </a:rPr>
              <a:t>„Dem HERRN missfiel, was David getan hatte.“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66557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2123658"/>
          </a:xfrm>
        </p:spPr>
        <p:txBody>
          <a:bodyPr wrap="square">
            <a:spAutoFit/>
          </a:bodyPr>
          <a:lstStyle/>
          <a:p>
            <a:pPr algn="l"/>
            <a:r>
              <a:rPr lang="de-CH" altLang="de-DE" sz="4400" dirty="0">
                <a:solidFill>
                  <a:schemeClr val="tx1"/>
                </a:solidFill>
                <a:effectLst/>
                <a:latin typeface="Univers LT Std 47 Cn Lt" pitchFamily="34" charset="0"/>
              </a:rPr>
              <a:t>„Solange ich meine Schuld verschwieg, wurde ich von Krankheit zerfressen, den ganzen Tag habe ich nur gestöhnt.“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46808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2800767"/>
          </a:xfrm>
        </p:spPr>
        <p:txBody>
          <a:bodyPr wrap="square">
            <a:spAutoFit/>
          </a:bodyPr>
          <a:lstStyle/>
          <a:p>
            <a:pPr algn="l"/>
            <a:r>
              <a:rPr lang="de-CH" altLang="de-DE" sz="4400" dirty="0">
                <a:solidFill>
                  <a:schemeClr val="tx1"/>
                </a:solidFill>
                <a:effectLst/>
                <a:latin typeface="Univers LT Std 47 Cn Lt" pitchFamily="34" charset="0"/>
              </a:rPr>
              <a:t>„Tag und Nacht lastete deine Hand auf mir. Da verging mir aller Lebensmut, ich verlor jede Kraft wie unter stechender Sonnenglut.“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1243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2068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III. Die Flucht nach vorne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7234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368383"/>
            <a:ext cx="8640960" cy="2800767"/>
          </a:xfrm>
        </p:spPr>
        <p:txBody>
          <a:bodyPr wrap="square">
            <a:spAutoFit/>
          </a:bodyPr>
          <a:lstStyle/>
          <a:p>
            <a:pPr algn="l"/>
            <a:r>
              <a:rPr lang="de-CH" altLang="de-DE" sz="4400" dirty="0" smtClean="0">
                <a:solidFill>
                  <a:schemeClr val="tx1"/>
                </a:solidFill>
                <a:effectLst/>
                <a:latin typeface="Univers LT Std 47 Cn Lt" pitchFamily="34" charset="0"/>
              </a:rPr>
              <a:t>Endlich </a:t>
            </a:r>
            <a:r>
              <a:rPr lang="de-CH" altLang="de-DE" sz="4400" dirty="0">
                <a:solidFill>
                  <a:schemeClr val="tx1"/>
                </a:solidFill>
                <a:effectLst/>
                <a:latin typeface="Univers LT Std 47 Cn Lt" pitchFamily="34" charset="0"/>
              </a:rPr>
              <a:t>bekannte ich dir meine Sünde, </a:t>
            </a:r>
            <a:r>
              <a:rPr lang="de-CH" altLang="de-DE" sz="4400" dirty="0" smtClean="0">
                <a:solidFill>
                  <a:schemeClr val="tx1"/>
                </a:solidFill>
                <a:effectLst/>
                <a:latin typeface="Univers LT Std 47 Cn Lt" pitchFamily="34" charset="0"/>
              </a:rPr>
              <a:t>meine </a:t>
            </a:r>
            <a:r>
              <a:rPr lang="de-CH" altLang="de-DE" sz="4400" dirty="0">
                <a:solidFill>
                  <a:schemeClr val="tx1"/>
                </a:solidFill>
                <a:effectLst/>
                <a:latin typeface="Univers LT Std 47 Cn Lt" pitchFamily="34" charset="0"/>
              </a:rPr>
              <a:t>Schuld verschwieg ich nicht länger vor dir. Ich sagte: „Ich will dem HERRN alle meine Vergehen bekennen.“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176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12,5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640960" cy="3139321"/>
          </a:xfrm>
        </p:spPr>
        <p:txBody>
          <a:bodyPr wrap="square">
            <a:spAutoFit/>
          </a:bodyPr>
          <a:lstStyle/>
          <a:p>
            <a:pPr algn="l"/>
            <a:r>
              <a:rPr lang="de-CH" altLang="de-DE" sz="6600" dirty="0">
                <a:solidFill>
                  <a:schemeClr val="tx1"/>
                </a:solidFill>
                <a:effectLst/>
                <a:latin typeface="Univers LT Std 47 Cn Lt" pitchFamily="34" charset="0"/>
              </a:rPr>
              <a:t>„So gewiss der HERR lebt: Der Mann, der das getan hat, muss sterben!“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4023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12,7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764704"/>
            <a:ext cx="8640960" cy="1446550"/>
          </a:xfrm>
        </p:spPr>
        <p:txBody>
          <a:bodyPr wrap="square">
            <a:spAutoFit/>
          </a:bodyPr>
          <a:lstStyle/>
          <a:p>
            <a:pPr algn="l"/>
            <a:r>
              <a:rPr lang="de-CH" altLang="de-DE" sz="8800" dirty="0">
                <a:solidFill>
                  <a:schemeClr val="tx1"/>
                </a:solidFill>
                <a:effectLst/>
                <a:latin typeface="Univers LT Std 47 Cn Lt" pitchFamily="34" charset="0"/>
              </a:rPr>
              <a:t>„Du bist der Mann!“</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7961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251520" y="568424"/>
            <a:ext cx="8784976" cy="707886"/>
          </a:xfrm>
        </p:spPr>
        <p:txBody>
          <a:bodyPr wrap="square">
            <a:spAutoFit/>
          </a:bodyPr>
          <a:lstStyle/>
          <a:p>
            <a:pPr algn="l"/>
            <a:r>
              <a:rPr lang="de-CH" altLang="de-DE" sz="4000" dirty="0">
                <a:solidFill>
                  <a:schemeClr val="tx1"/>
                </a:solidFill>
                <a:effectLst/>
                <a:latin typeface="Univers LT Std 47 Cn Lt" pitchFamily="34" charset="0"/>
              </a:rPr>
              <a:t>Von David. Ein kunstvoll gestaltetes Lied.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694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12,13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332656"/>
            <a:ext cx="8640960" cy="2123658"/>
          </a:xfrm>
        </p:spPr>
        <p:txBody>
          <a:bodyPr wrap="square">
            <a:spAutoFit/>
          </a:bodyPr>
          <a:lstStyle/>
          <a:p>
            <a:pPr algn="l"/>
            <a:r>
              <a:rPr lang="de-CH" altLang="de-DE" sz="6600" dirty="0">
                <a:solidFill>
                  <a:schemeClr val="tx1"/>
                </a:solidFill>
                <a:effectLst/>
                <a:latin typeface="Univers LT Std 47 Cn Lt" pitchFamily="34" charset="0"/>
              </a:rPr>
              <a:t>„Ich bekenne mich schuldig vor dem HERRN!“</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57463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51,3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560840" cy="2800767"/>
          </a:xfrm>
        </p:spPr>
        <p:txBody>
          <a:bodyPr wrap="square">
            <a:spAutoFit/>
          </a:bodyPr>
          <a:lstStyle/>
          <a:p>
            <a:pPr algn="l"/>
            <a:r>
              <a:rPr lang="de-CH" altLang="de-DE" sz="4400" dirty="0">
                <a:solidFill>
                  <a:schemeClr val="tx1"/>
                </a:solidFill>
                <a:effectLst/>
                <a:latin typeface="Univers LT Std 47 Cn Lt" pitchFamily="34" charset="0"/>
              </a:rPr>
              <a:t>„Sei mir gnädig, o Gott – du bist doch reich an Gnade! In deiner grossen Barmherzigkeit lösche meine Vergehen aus!“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2604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51,4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527194"/>
            <a:ext cx="7560840" cy="2123658"/>
          </a:xfrm>
        </p:spPr>
        <p:txBody>
          <a:bodyPr wrap="square">
            <a:spAutoFit/>
          </a:bodyPr>
          <a:lstStyle/>
          <a:p>
            <a:pPr algn="l"/>
            <a:r>
              <a:rPr lang="de-CH" altLang="de-DE" sz="4400" dirty="0">
                <a:solidFill>
                  <a:schemeClr val="tx1"/>
                </a:solidFill>
                <a:effectLst/>
                <a:latin typeface="Univers LT Std 47 Cn Lt" pitchFamily="34" charset="0"/>
              </a:rPr>
              <a:t>„Wasche meine Schuld ganz von mir ab, und reinige mich von meiner Sünde!“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0347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2.Samuel 12,13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34630"/>
            <a:ext cx="8640960" cy="2862322"/>
          </a:xfrm>
        </p:spPr>
        <p:txBody>
          <a:bodyPr wrap="square">
            <a:spAutoFit/>
          </a:bodyPr>
          <a:lstStyle/>
          <a:p>
            <a:pPr algn="l"/>
            <a:r>
              <a:rPr lang="de-CH" altLang="de-DE" sz="6000" dirty="0">
                <a:solidFill>
                  <a:schemeClr val="tx1"/>
                </a:solidFill>
                <a:effectLst/>
                <a:latin typeface="Univers LT Std 47 Cn Lt" pitchFamily="34" charset="0"/>
              </a:rPr>
              <a:t>„So hat auch der HERR deine Sünde weggenommen; du wirst nicht sterben.“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11820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711860"/>
            <a:ext cx="7560840" cy="1754326"/>
          </a:xfrm>
        </p:spPr>
        <p:txBody>
          <a:bodyPr wrap="square">
            <a:spAutoFit/>
          </a:bodyPr>
          <a:lstStyle/>
          <a:p>
            <a:pPr algn="l"/>
            <a:r>
              <a:rPr lang="de-CH" altLang="de-DE" dirty="0">
                <a:solidFill>
                  <a:schemeClr val="tx1"/>
                </a:solidFill>
                <a:effectLst/>
                <a:latin typeface="Univers LT Std 47 Cn Lt" pitchFamily="34" charset="0"/>
              </a:rPr>
              <a:t>„Du – ja, du befreitest mich von der Last meiner Sünde.“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57058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311750"/>
            <a:ext cx="8352928" cy="2554545"/>
          </a:xfrm>
        </p:spPr>
        <p:txBody>
          <a:bodyPr wrap="square">
            <a:spAutoFit/>
          </a:bodyPr>
          <a:lstStyle/>
          <a:p>
            <a:pPr algn="l"/>
            <a:r>
              <a:rPr lang="de-CH" altLang="de-DE" sz="4000" dirty="0">
                <a:solidFill>
                  <a:schemeClr val="tx1"/>
                </a:solidFill>
                <a:effectLst/>
                <a:latin typeface="Univers LT Std 47 Cn Lt" pitchFamily="34" charset="0"/>
              </a:rPr>
              <a:t>„Du, Gott, bist mein sicherer Zufluchtsort, mein Schutz in Zeiten der Not. Wohin ich mich auch wende – deine Hilfe kommt nie zu spät.  Darüber juble ich vor Freude.“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87053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632848" cy="3170099"/>
          </a:xfrm>
        </p:spPr>
        <p:txBody>
          <a:bodyPr wrap="square">
            <a:spAutoFit/>
          </a:bodyPr>
          <a:lstStyle/>
          <a:p>
            <a:pPr algn="l"/>
            <a:r>
              <a:rPr lang="de-CH" altLang="de-DE" sz="4000" dirty="0">
                <a:solidFill>
                  <a:schemeClr val="tx1"/>
                </a:solidFill>
                <a:effectLst/>
                <a:latin typeface="Univers LT Std 47 Cn Lt" pitchFamily="34" charset="0"/>
              </a:rPr>
              <a:t>Du hast zu mir gesagt: „Ich will dich unterweisen und dir den Weg zeigen, den du gehen sollst. Ich will dich beraten und immer meinen </a:t>
            </a:r>
            <a:r>
              <a:rPr lang="de-CH" altLang="de-DE" sz="4000" dirty="0" smtClean="0">
                <a:solidFill>
                  <a:schemeClr val="tx1"/>
                </a:solidFill>
                <a:effectLst/>
                <a:latin typeface="Univers LT Std 47 Cn Lt" pitchFamily="34" charset="0"/>
              </a:rPr>
              <a:t>Blick</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auf </a:t>
            </a:r>
            <a:r>
              <a:rPr lang="de-CH" altLang="de-DE" sz="4000" dirty="0">
                <a:solidFill>
                  <a:schemeClr val="tx1"/>
                </a:solidFill>
                <a:effectLst/>
                <a:latin typeface="Univers LT Std 47 Cn Lt" pitchFamily="34" charset="0"/>
              </a:rPr>
              <a:t>dich richten.“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8440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2068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IV. Das proaktive Leben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2170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632848" cy="3170099"/>
          </a:xfrm>
        </p:spPr>
        <p:txBody>
          <a:bodyPr wrap="square">
            <a:spAutoFit/>
          </a:bodyPr>
          <a:lstStyle/>
          <a:p>
            <a:pPr algn="l"/>
            <a:r>
              <a:rPr lang="de-CH" altLang="de-DE" sz="4000" dirty="0">
                <a:solidFill>
                  <a:schemeClr val="tx1"/>
                </a:solidFill>
                <a:effectLst/>
                <a:latin typeface="Univers LT Std 47 Cn Lt" pitchFamily="34" charset="0"/>
              </a:rPr>
              <a:t>„Seid nicht wie Pferde oder Maultiere, denen der Verstand fehlt und deren Schmuck aus Zaum und Zügel besteht. Damit muss man sie zähmen, denn sonst gehorchen sie ja nicht.“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62251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32,10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8496944" cy="1754326"/>
          </a:xfrm>
        </p:spPr>
        <p:txBody>
          <a:bodyPr wrap="square">
            <a:spAutoFit/>
          </a:bodyPr>
          <a:lstStyle/>
          <a:p>
            <a:pPr algn="l"/>
            <a:r>
              <a:rPr lang="de-CH" altLang="de-DE" dirty="0">
                <a:solidFill>
                  <a:schemeClr val="tx1"/>
                </a:solidFill>
                <a:effectLst/>
                <a:latin typeface="Univers LT Std 47 Cn Lt" pitchFamily="34" charset="0"/>
              </a:rPr>
              <a:t>„Viele Schmerzen muss erleiden, wer sich von Gott abwendet.“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845701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32,2-3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24936" cy="3416320"/>
          </a:xfrm>
        </p:spPr>
        <p:txBody>
          <a:bodyPr wrap="square">
            <a:spAutoFit/>
          </a:bodyPr>
          <a:lstStyle/>
          <a:p>
            <a:pPr algn="l"/>
            <a:r>
              <a:rPr lang="de-CH" altLang="de-DE" sz="3600" dirty="0">
                <a:solidFill>
                  <a:schemeClr val="tx1"/>
                </a:solidFill>
                <a:effectLst/>
                <a:latin typeface="Univers LT Std 47 Cn Lt" pitchFamily="34" charset="0"/>
              </a:rPr>
              <a:t>Ja, der ist wahrhaft glücklich zu nennen, dem der HERR die Schuld nicht anrechnet und der durch und durch aufrichtig ist. Solange ich meine Schuld verschwieg, wurde ich von Krankheit zerfressen, den ganzen Tag habe ich nur gestöhnt.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237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32,10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8496944" cy="1754326"/>
          </a:xfrm>
        </p:spPr>
        <p:txBody>
          <a:bodyPr wrap="square">
            <a:spAutoFit/>
          </a:bodyPr>
          <a:lstStyle/>
          <a:p>
            <a:pPr algn="l"/>
            <a:r>
              <a:rPr lang="de-CH" altLang="de-DE" dirty="0">
                <a:solidFill>
                  <a:schemeClr val="tx1"/>
                </a:solidFill>
                <a:effectLst/>
                <a:latin typeface="Univers LT Std 47 Cn Lt" pitchFamily="34" charset="0"/>
              </a:rPr>
              <a:t>„Wer auf den HERRN vertraut, den umgibt er mit seiner Gnade.“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67946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270521"/>
            <a:ext cx="7992888" cy="2862322"/>
          </a:xfrm>
        </p:spPr>
        <p:txBody>
          <a:bodyPr wrap="square">
            <a:spAutoFit/>
          </a:bodyPr>
          <a:lstStyle/>
          <a:p>
            <a:pPr algn="l"/>
            <a:r>
              <a:rPr lang="de-CH" altLang="de-DE" sz="6000" dirty="0">
                <a:solidFill>
                  <a:schemeClr val="tx1"/>
                </a:solidFill>
                <a:effectLst/>
                <a:latin typeface="Univers LT Std 47 Cn Lt" pitchFamily="34" charset="0"/>
              </a:rPr>
              <a:t>„Sei nicht wie Pferde oder Maultiere, denen der Verstand fehlt.“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19909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Matthäus-Evangelium 11,28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548680"/>
            <a:ext cx="7632848" cy="1938992"/>
          </a:xfrm>
        </p:spPr>
        <p:txBody>
          <a:bodyPr wrap="square">
            <a:spAutoFit/>
          </a:bodyPr>
          <a:lstStyle/>
          <a:p>
            <a:pPr algn="l"/>
            <a:r>
              <a:rPr lang="de-CH" altLang="de-DE" sz="4000" dirty="0">
                <a:solidFill>
                  <a:schemeClr val="tx1"/>
                </a:solidFill>
                <a:effectLst/>
                <a:latin typeface="Univers LT Std 47 Cn Lt" pitchFamily="34" charset="0"/>
              </a:rPr>
              <a:t>„Kommt zu mir, ihr alle, die ihr euch plagt und von eurer Last fast erdrückt werdet; ich werde sie euch abnehmen.“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32295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Apostelgeschichte 13,38-39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44624"/>
            <a:ext cx="8352928" cy="3416320"/>
          </a:xfrm>
        </p:spPr>
        <p:txBody>
          <a:bodyPr wrap="square">
            <a:spAutoFit/>
          </a:bodyPr>
          <a:lstStyle/>
          <a:p>
            <a:pPr algn="l"/>
            <a:r>
              <a:rPr lang="de-CH" altLang="de-DE" sz="3600" dirty="0">
                <a:solidFill>
                  <a:schemeClr val="tx1"/>
                </a:solidFill>
                <a:effectLst/>
                <a:latin typeface="Univers LT Std 47 Cn Lt" pitchFamily="34" charset="0"/>
              </a:rPr>
              <a:t>„Ihr sollt </a:t>
            </a:r>
            <a:r>
              <a:rPr lang="de-CH" altLang="de-DE" sz="3600" dirty="0" smtClean="0">
                <a:solidFill>
                  <a:schemeClr val="tx1"/>
                </a:solidFill>
                <a:effectLst/>
                <a:latin typeface="Univers LT Std 47 Cn Lt" pitchFamily="34" charset="0"/>
              </a:rPr>
              <a:t>wissen</a:t>
            </a:r>
            <a:r>
              <a:rPr lang="de-CH" altLang="de-DE" sz="3600" dirty="0">
                <a:solidFill>
                  <a:schemeClr val="tx1"/>
                </a:solidFill>
                <a:effectLst/>
                <a:latin typeface="Univers LT Std 47 Cn Lt" pitchFamily="34" charset="0"/>
              </a:rPr>
              <a:t>, Geschwister, dass es durch Jesus Vergebung der Sünden gibt; das ist die Botschaft, die Gott euch verkünden lässt. Wozu das Gesetz des Mose nie imstande war, das hat Jesus möglich gemacht: Jeder, der an ihn glaubt, wird von </a:t>
            </a:r>
            <a:r>
              <a:rPr lang="de-CH" altLang="de-DE" sz="3600" u="sng" dirty="0">
                <a:solidFill>
                  <a:schemeClr val="tx1"/>
                </a:solidFill>
                <a:effectLst/>
                <a:latin typeface="Univers LT Std 47 Cn Lt" pitchFamily="34" charset="0"/>
              </a:rPr>
              <a:t>aller Schuld </a:t>
            </a:r>
            <a:r>
              <a:rPr lang="de-CH" altLang="de-DE" sz="3600" dirty="0">
                <a:solidFill>
                  <a:schemeClr val="tx1"/>
                </a:solidFill>
                <a:effectLst/>
                <a:latin typeface="Univers LT Std 47 Cn Lt" pitchFamily="34" charset="0"/>
              </a:rPr>
              <a:t>freigesprochen.“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366194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1.Johannes-Brief 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2308324"/>
          </a:xfrm>
        </p:spPr>
        <p:txBody>
          <a:bodyPr wrap="square">
            <a:spAutoFit/>
          </a:bodyPr>
          <a:lstStyle/>
          <a:p>
            <a:pPr algn="l"/>
            <a:r>
              <a:rPr lang="de-CH" altLang="de-DE" sz="3600" dirty="0">
                <a:solidFill>
                  <a:schemeClr val="tx1"/>
                </a:solidFill>
                <a:effectLst/>
                <a:latin typeface="Univers LT Std 47 Cn Lt" pitchFamily="34" charset="0"/>
              </a:rPr>
              <a:t>„Wenn wir unsere Sünden bekennen, erweist Gott sich als treu und gerecht: Er vergibt uns unsere Sünden und reinigt uns von allem Unrecht, das wir begangen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0141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00767"/>
          </a:xfrm>
        </p:spPr>
        <p:txBody>
          <a:bodyPr wrap="square">
            <a:spAutoFit/>
          </a:bodyPr>
          <a:lstStyle/>
          <a:p>
            <a:pPr algn="l"/>
            <a:r>
              <a:rPr lang="de-CH" altLang="de-DE" sz="4400" dirty="0">
                <a:solidFill>
                  <a:schemeClr val="tx1"/>
                </a:solidFill>
                <a:effectLst/>
                <a:latin typeface="Univers LT Std 47 Cn Lt" pitchFamily="34" charset="0"/>
              </a:rPr>
              <a:t>„Freut euch über den HERRN und jubelt laut, die ihr nach seinem Willen lebt! Ihr alle, deren Herz aufrichtig ist, singt vor Freude!“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64375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Jesaja 53,4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00767"/>
          </a:xfrm>
        </p:spPr>
        <p:txBody>
          <a:bodyPr wrap="square">
            <a:spAutoFit/>
          </a:bodyPr>
          <a:lstStyle/>
          <a:p>
            <a:pPr algn="l"/>
            <a:r>
              <a:rPr lang="de-CH" altLang="de-DE" sz="4400" dirty="0">
                <a:solidFill>
                  <a:schemeClr val="tx1"/>
                </a:solidFill>
                <a:effectLst/>
                <a:latin typeface="Univers LT Std 47 Cn Lt" pitchFamily="34" charset="0"/>
              </a:rPr>
              <a:t>„Er trug unsre Krankheit und lud auf sich unsre Schmerzen. Wir aber hielten ihn für den, der geplagt und von Gott geschlagen und gemartert wäre.“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3684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Jesaja 53,6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55186"/>
            <a:ext cx="8352928" cy="2123658"/>
          </a:xfrm>
        </p:spPr>
        <p:txBody>
          <a:bodyPr wrap="square">
            <a:spAutoFit/>
          </a:bodyPr>
          <a:lstStyle/>
          <a:p>
            <a:pPr algn="l"/>
            <a:r>
              <a:rPr lang="de-CH" altLang="de-DE" sz="4400" dirty="0">
                <a:solidFill>
                  <a:schemeClr val="tx1"/>
                </a:solidFill>
                <a:effectLst/>
                <a:latin typeface="Univers LT Std 47 Cn Lt" pitchFamily="34" charset="0"/>
              </a:rPr>
              <a:t>„Wir gingen alle in die Irre wie Schafe, ein jeder sah auf seinen Weg. Aber der Herr warf unser aller Sünde auf ihn.“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61863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Sprüche 28,13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00767"/>
          </a:xfrm>
        </p:spPr>
        <p:txBody>
          <a:bodyPr wrap="square">
            <a:spAutoFit/>
          </a:bodyPr>
          <a:lstStyle/>
          <a:p>
            <a:pPr algn="l"/>
            <a:r>
              <a:rPr lang="de-CH" altLang="de-DE" sz="4400">
                <a:solidFill>
                  <a:schemeClr val="tx1"/>
                </a:solidFill>
                <a:effectLst/>
                <a:latin typeface="Univers LT Std 47 Cn Lt" pitchFamily="34" charset="0"/>
              </a:rPr>
              <a:t>„Wer seine Sünde leugnet, dem wird’s nicht gelingen; wer sie aber bekennt und lässt, der wird Barmherzigkeit erlangen.“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8973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32,4-5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1283"/>
            <a:ext cx="8712968" cy="4524315"/>
          </a:xfrm>
        </p:spPr>
        <p:txBody>
          <a:bodyPr wrap="square">
            <a:spAutoFit/>
          </a:bodyPr>
          <a:lstStyle/>
          <a:p>
            <a:pPr algn="l"/>
            <a:r>
              <a:rPr lang="de-CH" altLang="de-DE" sz="3600" dirty="0">
                <a:solidFill>
                  <a:schemeClr val="tx1"/>
                </a:solidFill>
                <a:effectLst/>
                <a:latin typeface="Univers LT Std 47 Cn Lt" pitchFamily="34" charset="0"/>
              </a:rPr>
              <a:t>Tag und Nacht lastete deine Hand auf mir. Da verging mir aller Lebensmut, ich verlor jede Kraft wie unter stechender Sonnenglut. Dann endlich bekannte ich dir meine Sünde, meine Schuld verschwieg ich nicht länger vor dir. Ich sagte: „Ich will dem HERRN alle meine Vergehen bekennen.“ Und du – ja, du befreitest mich von der Last meiner Sünde.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2093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32,6-7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8125"/>
            <a:ext cx="8964488" cy="4524315"/>
          </a:xfrm>
        </p:spPr>
        <p:txBody>
          <a:bodyPr wrap="square">
            <a:spAutoFit/>
          </a:bodyPr>
          <a:lstStyle/>
          <a:p>
            <a:pPr algn="l"/>
            <a:r>
              <a:rPr lang="de-CH" altLang="de-DE" sz="3600" dirty="0">
                <a:solidFill>
                  <a:schemeClr val="tx1"/>
                </a:solidFill>
                <a:effectLst/>
                <a:latin typeface="Univers LT Std 47 Cn Lt" pitchFamily="34" charset="0"/>
              </a:rPr>
              <a:t>Darum soll jeder, der dir treu ist, zu dir beten, solange du dich finden lässt. Und er darf erleben: Selbst wenn die Not ihn bedrängt wie eine gewaltige Flut – sie wird ihm nicht schaden können. Du, Gott, bist mein sicherer Zufluchtsort, mein Schutz in Zeiten der Not. Wohin ich mich auch wende – deine Hilfe kommt nie zu spät.  Darüber juble ich vor Freude.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606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32,8-9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27384"/>
            <a:ext cx="8784976" cy="3970318"/>
          </a:xfrm>
        </p:spPr>
        <p:txBody>
          <a:bodyPr wrap="square">
            <a:spAutoFit/>
          </a:bodyPr>
          <a:lstStyle/>
          <a:p>
            <a:pPr algn="l"/>
            <a:r>
              <a:rPr lang="de-CH" altLang="de-DE" sz="3600" dirty="0">
                <a:solidFill>
                  <a:schemeClr val="tx1"/>
                </a:solidFill>
                <a:effectLst/>
                <a:latin typeface="Univers LT Std 47 Cn Lt" pitchFamily="34" charset="0"/>
              </a:rPr>
              <a:t>Du hast zu mir gesagt: „Ich will dich unterweisen und dir den Weg zeigen, den du gehen sollst. Ich will dich beraten und immer meinen Blick auf dich richten.“ Seid nicht wie Pferde oder Maultiere, denen der Verstand fehlt und deren Schmuck aus Zaum und Zügel besteht. Damit muss man sie zähmen, denn sonst gehorchen sie ja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7734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32,10-11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784976" cy="3416320"/>
          </a:xfrm>
        </p:spPr>
        <p:txBody>
          <a:bodyPr wrap="square">
            <a:spAutoFit/>
          </a:bodyPr>
          <a:lstStyle/>
          <a:p>
            <a:pPr algn="l"/>
            <a:r>
              <a:rPr lang="de-CH" altLang="de-DE" sz="3600" dirty="0">
                <a:solidFill>
                  <a:schemeClr val="tx1"/>
                </a:solidFill>
                <a:effectLst/>
                <a:latin typeface="Univers LT Std 47 Cn Lt" pitchFamily="34" charset="0"/>
              </a:rPr>
              <a:t>Viele Schmerzen muss erleiden, wer sich von Gott abwendet, doch wer auf den HERRN vertraut, den umgibt er mit seiner Gnade. Freut euch über den HERRN und jubelt laut, die ihr nach seinem Willen lebt! Ihr alle, deren Herz aufrichtig ist, singt vor Freude!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961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67544" y="548680"/>
            <a:ext cx="8280920" cy="923330"/>
          </a:xfrm>
        </p:spPr>
        <p:txBody>
          <a:bodyPr wrap="square">
            <a:spAutoFit/>
          </a:bodyPr>
          <a:lstStyle/>
          <a:p>
            <a:pPr algn="l"/>
            <a:r>
              <a:rPr lang="de-DE" altLang="de-DE" dirty="0" smtClean="0">
                <a:solidFill>
                  <a:schemeClr val="tx1"/>
                </a:solidFill>
                <a:effectLst/>
                <a:latin typeface="Univers LT Std 47 Cn Lt" pitchFamily="34" charset="0"/>
              </a:rPr>
              <a:t>I. Was für ein Glück!</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32,2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123658"/>
          </a:xfrm>
        </p:spPr>
        <p:txBody>
          <a:bodyPr wrap="square">
            <a:spAutoFit/>
          </a:bodyPr>
          <a:lstStyle/>
          <a:p>
            <a:pPr algn="l"/>
            <a:r>
              <a:rPr lang="de-CH" altLang="de-DE" sz="4400" dirty="0">
                <a:solidFill>
                  <a:schemeClr val="tx1"/>
                </a:solidFill>
                <a:effectLst/>
                <a:latin typeface="Univers LT Std 47 Cn Lt" pitchFamily="34" charset="0"/>
              </a:rPr>
              <a:t>„Ja, der ist wahrhaft glücklich zu nennen, dem der HERR die Schuld nicht anrechnet und der durch und durch aufrichtig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6813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1104</Words>
  <Application>Microsoft Office PowerPoint</Application>
  <PresentationFormat>Bildschirmpräsentation (4:3)</PresentationFormat>
  <Paragraphs>113</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HERR, ich will meine Vergehen bekennen!</vt:lpstr>
      <vt:lpstr>Von David. Ein kunstvoll gestaltetes Lied.</vt:lpstr>
      <vt:lpstr>Ja, der ist wahrhaft glücklich zu nennen, dem der HERR die Schuld nicht anrechnet und der durch und durch aufrichtig ist. Solange ich meine Schuld verschwieg, wurde ich von Krankheit zerfressen, den ganzen Tag habe ich nur gestöhnt.</vt:lpstr>
      <vt:lpstr>Tag und Nacht lastete deine Hand auf mir. Da verging mir aller Lebensmut, ich verlor jede Kraft wie unter stechender Sonnenglut. Dann endlich bekannte ich dir meine Sünde, meine Schuld verschwieg ich nicht länger vor dir. Ich sagte: „Ich will dem HERRN alle meine Vergehen bekennen.“ Und du – ja, du befreitest mich von der Last meiner Sünde.</vt:lpstr>
      <vt:lpstr>Darum soll jeder, der dir treu ist, zu dir beten, solange du dich finden lässt. Und er darf erleben: Selbst wenn die Not ihn bedrängt wie eine gewaltige Flut – sie wird ihm nicht schaden können. Du, Gott, bist mein sicherer Zufluchtsort, mein Schutz in Zeiten der Not. Wohin ich mich auch wende – deine Hilfe kommt nie zu spät.  Darüber juble ich vor Freude.</vt:lpstr>
      <vt:lpstr>Du hast zu mir gesagt: „Ich will dich unterweisen und dir den Weg zeigen, den du gehen sollst. Ich will dich beraten und immer meinen Blick auf dich richten.“ Seid nicht wie Pferde oder Maultiere, denen der Verstand fehlt und deren Schmuck aus Zaum und Zügel besteht. Damit muss man sie zähmen, denn sonst gehorchen sie ja nicht.</vt:lpstr>
      <vt:lpstr>Viele Schmerzen muss erleiden, wer sich von Gott abwendet, doch wer auf den HERRN vertraut, den umgibt er mit seiner Gnade. Freut euch über den HERRN und jubelt laut, die ihr nach seinem Willen lebt! Ihr alle, deren Herz aufrichtig ist, singt vor Freude!</vt:lpstr>
      <vt:lpstr>I. Was für ein Glück!</vt:lpstr>
      <vt:lpstr>„Ja, der ist wahrhaft glücklich zu nennen, dem der HERR die Schuld nicht anrechnet und der durch und durch aufrichtig ist.“</vt:lpstr>
      <vt:lpstr>David nennt den glücklich, dem Gott ohne irgendeine Gegenleistung Gerechtigkeit schenkt. Er sagt: „Wie gut hat es der, dem sein Ungehorsam gegen Gottes Gesetz vergeben ist und dessen Sünden zugedeckt sind! Wie gut hat es der, dem der Herr die Sünde nicht anrechnet!“</vt:lpstr>
      <vt:lpstr>II. Die erfolglosen Bemühungen</vt:lpstr>
      <vt:lpstr>„David schickte Boten hin und liess Batseba holen. Sie kam zu ihm und er schlief mit ihr. Danach kehrte sie wieder in ihr Haus zurück.“</vt:lpstr>
      <vt:lpstr>„Dem HERRN missfiel, was David getan hatte.“</vt:lpstr>
      <vt:lpstr>„Solange ich meine Schuld verschwieg, wurde ich von Krankheit zerfressen, den ganzen Tag habe ich nur gestöhnt.“</vt:lpstr>
      <vt:lpstr>„Tag und Nacht lastete deine Hand auf mir. Da verging mir aller Lebensmut, ich verlor jede Kraft wie unter stechender Sonnenglut.“</vt:lpstr>
      <vt:lpstr>III. Die Flucht nach vorne</vt:lpstr>
      <vt:lpstr>Endlich bekannte ich dir meine Sünde, meine Schuld verschwieg ich nicht länger vor dir. Ich sagte: „Ich will dem HERRN alle meine Vergehen bekennen.“</vt:lpstr>
      <vt:lpstr>„So gewiss der HERR lebt: Der Mann, der das getan hat, muss sterben!“</vt:lpstr>
      <vt:lpstr>„Du bist der Mann!“</vt:lpstr>
      <vt:lpstr>„Ich bekenne mich schuldig vor dem HERRN!“</vt:lpstr>
      <vt:lpstr>„Sei mir gnädig, o Gott – du bist doch reich an Gnade! In deiner grossen Barmherzigkeit lösche meine Vergehen aus!“</vt:lpstr>
      <vt:lpstr>„Wasche meine Schuld ganz von mir ab, und reinige mich von meiner Sünde!“</vt:lpstr>
      <vt:lpstr>„So hat auch der HERR deine Sünde weggenommen; du wirst nicht sterben.“</vt:lpstr>
      <vt:lpstr>„Du – ja, du befreitest mich von der Last meiner Sünde.“</vt:lpstr>
      <vt:lpstr>„Du, Gott, bist mein sicherer Zufluchtsort, mein Schutz in Zeiten der Not. Wohin ich mich auch wende – deine Hilfe kommt nie zu spät.  Darüber juble ich vor Freude.“</vt:lpstr>
      <vt:lpstr>Du hast zu mir gesagt: „Ich will dich unterweisen und dir den Weg zeigen, den du gehen sollst. Ich will dich beraten und immer meinen Blick auf dich richten.“</vt:lpstr>
      <vt:lpstr>IV. Das proaktive Leben</vt:lpstr>
      <vt:lpstr>„Seid nicht wie Pferde oder Maultiere, denen der Verstand fehlt und deren Schmuck aus Zaum und Zügel besteht. Damit muss man sie zähmen, denn sonst gehorchen sie ja nicht.“</vt:lpstr>
      <vt:lpstr>„Viele Schmerzen muss erleiden, wer sich von Gott abwendet.“</vt:lpstr>
      <vt:lpstr>„Wer auf den HERRN vertraut, den umgibt er mit seiner Gnade.“</vt:lpstr>
      <vt:lpstr>„Sei nicht wie Pferde oder Maultiere, denen der Verstand fehlt.“</vt:lpstr>
      <vt:lpstr>„Kommt zu mir, ihr alle, die ihr euch plagt und von eurer Last fast erdrückt werdet; ich werde sie euch abnehmen.“</vt:lpstr>
      <vt:lpstr>„Ihr sollt wissen, Geschwister, dass es durch Jesus Vergebung der Sünden gibt; das ist die Botschaft, die Gott euch verkünden lässt. Wozu das Gesetz des Mose nie imstande war, das hat Jesus möglich gemacht: Jeder, der an ihn glaubt, wird von aller Schuld freigesprochen.“</vt:lpstr>
      <vt:lpstr>„Wenn wir unsere Sünden bekennen, erweist Gott sich als treu und gerecht: Er vergibt uns unsere Sünden und reinigt uns von allem Unrecht, das wir begangen haben.“</vt:lpstr>
      <vt:lpstr>Schlussgedanke</vt:lpstr>
      <vt:lpstr>„Freut euch über den HERRN und jubelt laut, die ihr nach seinem Willen lebt! Ihr alle, deren Herz aufrichtig ist, singt vor Freude!“</vt:lpstr>
      <vt:lpstr>„Er trug unsre Krankheit und lud auf sich unsre Schmerzen. Wir aber hielten ihn für den, der geplagt und von Gott geschlagen und gemartert wäre.“</vt:lpstr>
      <vt:lpstr>„Wir gingen alle in die Irre wie Schafe, ein jeder sah auf seinen Weg. Aber der Herr warf unser aller Sünde auf ihn.“</vt:lpstr>
      <vt:lpstr>„Wer seine Sünde leugnet, dem wird’s nicht gelingen; wer sie aber bekennt und lässt, der wird Barmherzigkeit erlangen.“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Psalmen - Gespräche mit Gott - Teil 2/5 - Herr, ich will meine Vergehen bekennen! - Folien</dc:title>
  <dc:creator>Jürg Birnstiel</dc:creator>
  <cp:lastModifiedBy>Me</cp:lastModifiedBy>
  <cp:revision>237</cp:revision>
  <dcterms:created xsi:type="dcterms:W3CDTF">2013-11-12T15:20:47Z</dcterms:created>
  <dcterms:modified xsi:type="dcterms:W3CDTF">2014-09-10T20:00:44Z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