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1093" r:id="rId3"/>
    <p:sldId id="1104" r:id="rId4"/>
    <p:sldId id="1105" r:id="rId5"/>
    <p:sldId id="1106" r:id="rId6"/>
    <p:sldId id="1107" r:id="rId7"/>
    <p:sldId id="1077" r:id="rId8"/>
    <p:sldId id="1108" r:id="rId9"/>
    <p:sldId id="1109" r:id="rId10"/>
    <p:sldId id="1110" r:id="rId11"/>
    <p:sldId id="1111" r:id="rId12"/>
    <p:sldId id="1112" r:id="rId13"/>
    <p:sldId id="1113" r:id="rId14"/>
    <p:sldId id="1114" r:id="rId15"/>
    <p:sldId id="1115" r:id="rId16"/>
    <p:sldId id="1116" r:id="rId17"/>
    <p:sldId id="1117" r:id="rId18"/>
    <p:sldId id="1118" r:id="rId19"/>
    <p:sldId id="1119" r:id="rId20"/>
    <p:sldId id="1120" r:id="rId21"/>
    <p:sldId id="962" r:id="rId22"/>
    <p:sldId id="1101" r:id="rId23"/>
    <p:sldId id="1121" r:id="rId24"/>
    <p:sldId id="1122" r:id="rId25"/>
    <p:sldId id="1123" r:id="rId26"/>
    <p:sldId id="1124" r:id="rId27"/>
    <p:sldId id="1125" r:id="rId28"/>
    <p:sldId id="1102" r:id="rId29"/>
    <p:sldId id="1126" r:id="rId30"/>
    <p:sldId id="1103" r:id="rId31"/>
    <p:sldId id="259" r:id="rId32"/>
    <p:sldId id="1127" r:id="rId33"/>
    <p:sldId id="1128" r:id="rId3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0417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2770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9320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48642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9879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3290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3969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7912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85535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894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7149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1126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1180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7908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0621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62405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02023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336804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97394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8951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11879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72884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37038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48183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3631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76849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3569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28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0153128" cy="2554545"/>
          </a:xfrm>
        </p:spPr>
        <p:txBody>
          <a:bodyPr wrap="square">
            <a:spAutoFit/>
          </a:bodyPr>
          <a:lstStyle/>
          <a:p>
            <a:pPr algn="l"/>
            <a:r>
              <a:rPr lang="de-CH" altLang="de-DE" sz="8000" dirty="0">
                <a:solidFill>
                  <a:schemeClr val="bg2"/>
                </a:solidFill>
                <a:effectLst/>
                <a:latin typeface="Univers LT Std 47 Cn Lt" pitchFamily="34" charset="0"/>
              </a:rPr>
              <a:t>Was Glaube im Leben bewirken will</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467166" y="3284984"/>
            <a:ext cx="8426019" cy="892552"/>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Rettender Glaube! (3/4)</a:t>
            </a:r>
          </a:p>
          <a:p>
            <a:pPr algn="r"/>
            <a:r>
              <a:rPr lang="de-CH" altLang="de-DE" sz="2000" dirty="0">
                <a:effectLst/>
                <a:latin typeface="Univers LT Std 47 Cn Lt" pitchFamily="34" charset="0"/>
              </a:rPr>
              <a:t>am Beispiel von Abraham, dem Vater des Glaubens</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805061"/>
            <a:ext cx="11449272" cy="923330"/>
          </a:xfrm>
        </p:spPr>
        <p:txBody>
          <a:bodyPr wrap="square">
            <a:spAutoFit/>
          </a:bodyPr>
          <a:lstStyle/>
          <a:p>
            <a:pPr algn="l"/>
            <a:r>
              <a:rPr lang="de-CH" altLang="de-DE" dirty="0">
                <a:solidFill>
                  <a:schemeClr val="bg2"/>
                </a:solidFill>
                <a:effectLst/>
                <a:latin typeface="Univers LT Std 47 Cn Lt" pitchFamily="34" charset="0"/>
              </a:rPr>
              <a:t>„Abram folgte dem Befehl des HERRN.“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32691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449272" cy="1754326"/>
          </a:xfrm>
        </p:spPr>
        <p:txBody>
          <a:bodyPr wrap="square">
            <a:spAutoFit/>
          </a:bodyPr>
          <a:lstStyle/>
          <a:p>
            <a:pPr algn="l"/>
            <a:r>
              <a:rPr lang="de-CH" altLang="de-DE" dirty="0">
                <a:solidFill>
                  <a:schemeClr val="bg2"/>
                </a:solidFill>
                <a:effectLst/>
                <a:latin typeface="Univers LT Std 47 Cn Lt" pitchFamily="34" charset="0"/>
              </a:rPr>
              <a:t>„Abram war 75 Jahre alt, als er seine Heimatstadt </a:t>
            </a:r>
            <a:r>
              <a:rPr lang="de-CH" altLang="de-DE" dirty="0" err="1">
                <a:solidFill>
                  <a:schemeClr val="bg2"/>
                </a:solidFill>
                <a:effectLst/>
                <a:latin typeface="Univers LT Std 47 Cn Lt" pitchFamily="34" charset="0"/>
              </a:rPr>
              <a:t>Haran</a:t>
            </a:r>
            <a:r>
              <a:rPr lang="de-CH" altLang="de-DE" dirty="0">
                <a:solidFill>
                  <a:schemeClr val="bg2"/>
                </a:solidFill>
                <a:effectLst/>
                <a:latin typeface="Univers LT Std 47 Cn Lt" pitchFamily="34" charset="0"/>
              </a:rPr>
              <a:t> verliess.“</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7039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0940" y="116632"/>
            <a:ext cx="10983612" cy="2554545"/>
          </a:xfrm>
        </p:spPr>
        <p:txBody>
          <a:bodyPr wrap="square">
            <a:spAutoFit/>
          </a:bodyPr>
          <a:lstStyle/>
          <a:p>
            <a:pPr algn="l"/>
            <a:r>
              <a:rPr lang="de-CH" altLang="de-DE" sz="4000" dirty="0">
                <a:solidFill>
                  <a:schemeClr val="bg2"/>
                </a:solidFill>
                <a:effectLst/>
                <a:latin typeface="Univers LT Std 47 Cn Lt" pitchFamily="34" charset="0"/>
              </a:rPr>
              <a:t>„Sie nahmen ihren ganzen Besitz mit, auch die Menschen, die sie in </a:t>
            </a:r>
            <a:r>
              <a:rPr lang="de-CH" altLang="de-DE" sz="4000" dirty="0" err="1">
                <a:solidFill>
                  <a:schemeClr val="bg2"/>
                </a:solidFill>
                <a:effectLst/>
                <a:latin typeface="Univers LT Std 47 Cn Lt" pitchFamily="34" charset="0"/>
              </a:rPr>
              <a:t>Haran</a:t>
            </a:r>
            <a:r>
              <a:rPr lang="de-CH" altLang="de-DE" sz="4000" dirty="0">
                <a:solidFill>
                  <a:schemeClr val="bg2"/>
                </a:solidFill>
                <a:effectLst/>
                <a:latin typeface="Univers LT Std 47 Cn Lt" pitchFamily="34" charset="0"/>
              </a:rPr>
              <a:t> in Dienst genommen hatten. So zogen sie in das Land Kanaan, in dem damals noch das Volk der Kanaaniter wohnte.“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94157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Kolosser-Brief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0940" y="265872"/>
            <a:ext cx="10983612" cy="1938992"/>
          </a:xfrm>
        </p:spPr>
        <p:txBody>
          <a:bodyPr wrap="square">
            <a:spAutoFit/>
          </a:bodyPr>
          <a:lstStyle/>
          <a:p>
            <a:pPr algn="l"/>
            <a:r>
              <a:rPr lang="de-CH" altLang="de-DE" sz="4000" dirty="0">
                <a:solidFill>
                  <a:schemeClr val="bg2"/>
                </a:solidFill>
                <a:effectLst/>
                <a:latin typeface="Univers LT Std 47 Cn Lt" pitchFamily="34" charset="0"/>
              </a:rPr>
              <a:t>„Gott, unser Vater, hat uns aus der Gewalt der Finsternis befreit und hat uns in das Reich versetzt, in dem sein geliebter Sohn regiert.“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969032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Johannes-Evangelium 15,19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0940" y="116632"/>
            <a:ext cx="10983612" cy="2554545"/>
          </a:xfrm>
        </p:spPr>
        <p:txBody>
          <a:bodyPr wrap="square">
            <a:spAutoFit/>
          </a:bodyPr>
          <a:lstStyle/>
          <a:p>
            <a:pPr algn="l"/>
            <a:r>
              <a:rPr lang="de-CH" altLang="de-DE" sz="4000" dirty="0">
                <a:solidFill>
                  <a:schemeClr val="bg2"/>
                </a:solidFill>
                <a:effectLst/>
                <a:latin typeface="Univers LT Std 47 Cn Lt" pitchFamily="34" charset="0"/>
              </a:rPr>
              <a:t>„Die Menschen würden euch lieben, wenn ihr zu dieser Welt gehören würdet, denn die Welt liebt ihresgleichen. Doch ihr gehört nicht zur Welt; ich habe euch aus der Welt heraus erwählt. Das ist der Grund, warum sie euch hasst.“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63389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983612" cy="3170099"/>
          </a:xfrm>
        </p:spPr>
        <p:txBody>
          <a:bodyPr wrap="square">
            <a:spAutoFit/>
          </a:bodyPr>
          <a:lstStyle/>
          <a:p>
            <a:pPr algn="l"/>
            <a:r>
              <a:rPr lang="de-CH" altLang="de-DE" sz="4000" dirty="0">
                <a:solidFill>
                  <a:schemeClr val="bg2"/>
                </a:solidFill>
                <a:effectLst/>
                <a:latin typeface="Univers LT Std 47 Cn Lt" pitchFamily="34" charset="0"/>
              </a:rPr>
              <a:t>„Im Vertrauen auf Gott liess Abraham sich in dem ihm zugesagten Land nieder, auch wenn er dort zunächst nichts weiter war als ein Gast in einem fremden Land und zusammen mit Isaak und Jakob, denen Gott dasselbe Erbe in Aussicht gestellt hatte, in Zelten wohnte.“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75935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297144" cy="2554545"/>
          </a:xfrm>
        </p:spPr>
        <p:txBody>
          <a:bodyPr wrap="square">
            <a:spAutoFit/>
          </a:bodyPr>
          <a:lstStyle/>
          <a:p>
            <a:pPr algn="l"/>
            <a:r>
              <a:rPr lang="de-CH" altLang="de-DE" sz="4000" dirty="0">
                <a:solidFill>
                  <a:schemeClr val="bg2"/>
                </a:solidFill>
                <a:effectLst/>
                <a:latin typeface="Univers LT Std 47 Cn Lt" pitchFamily="34" charset="0"/>
              </a:rPr>
              <a:t>„Sie sehnten sich nach etwas Besserem, nach einer Heimat im Himmel. Daher schämt sich Gott auch nicht, ihr Gott genannt zu werden; schliesslich hat er im Himmel tatsächlich eine Stadt für sie erbaut.“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375341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Römer-Brief 8,24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9217024" cy="2554545"/>
          </a:xfrm>
        </p:spPr>
        <p:txBody>
          <a:bodyPr wrap="square">
            <a:spAutoFit/>
          </a:bodyPr>
          <a:lstStyle/>
          <a:p>
            <a:pPr algn="l"/>
            <a:r>
              <a:rPr lang="de-CH" altLang="de-DE" sz="4000" dirty="0">
                <a:solidFill>
                  <a:schemeClr val="bg2"/>
                </a:solidFill>
                <a:effectLst/>
                <a:latin typeface="Univers LT Std 47 Cn Lt" pitchFamily="34" charset="0"/>
              </a:rPr>
              <a:t>„Wir sind gerettet, aber noch ist alles Hoffnung. Eine Hoffnung, die sich schon sichtbar erfüllt hat, ist keine Hoffnung. Ich kann nicht erhoffen,</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was ich vor Augen habe.“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805851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Philipper-Brief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73250"/>
            <a:ext cx="11449272" cy="2585323"/>
          </a:xfrm>
        </p:spPr>
        <p:txBody>
          <a:bodyPr wrap="square">
            <a:spAutoFit/>
          </a:bodyPr>
          <a:lstStyle/>
          <a:p>
            <a:pPr algn="l"/>
            <a:r>
              <a:rPr lang="de-CH" altLang="de-DE" dirty="0">
                <a:solidFill>
                  <a:schemeClr val="bg2"/>
                </a:solidFill>
                <a:effectLst/>
                <a:latin typeface="Univers LT Std 47 Cn Lt" pitchFamily="34" charset="0"/>
              </a:rPr>
              <a:t>„Ich jage nach dem vorgesteckten Ziel, dem Siegespreis der himmlischen Berufung Gottes in Christus Jesus.“</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997701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9793088" cy="2554545"/>
          </a:xfrm>
        </p:spPr>
        <p:txBody>
          <a:bodyPr wrap="square">
            <a:spAutoFit/>
          </a:bodyPr>
          <a:lstStyle/>
          <a:p>
            <a:pPr algn="l"/>
            <a:r>
              <a:rPr lang="de-CH" altLang="de-DE" sz="4000" dirty="0">
                <a:solidFill>
                  <a:schemeClr val="bg2"/>
                </a:solidFill>
                <a:effectLst/>
                <a:latin typeface="Univers LT Std 47 Cn Lt" pitchFamily="34" charset="0"/>
              </a:rPr>
              <a:t>„Ohne Vertrauen ist es unmöglich, Gott zu gefallen. Wer zu Gott kommen will, muss vertrauen, dass es ihn gibt und dass er die belohnt, die ihn aufrichtig suchen.“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64694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2.Timotheus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112564"/>
            <a:ext cx="11449272" cy="2308324"/>
          </a:xfrm>
        </p:spPr>
        <p:txBody>
          <a:bodyPr wrap="square">
            <a:spAutoFit/>
          </a:bodyPr>
          <a:lstStyle/>
          <a:p>
            <a:pPr algn="l"/>
            <a:r>
              <a:rPr lang="de-CH" altLang="de-DE" sz="4800" dirty="0">
                <a:solidFill>
                  <a:schemeClr val="bg2"/>
                </a:solidFill>
                <a:effectLst/>
                <a:latin typeface="Univers LT Std 47 Cn Lt" pitchFamily="34" charset="0"/>
              </a:rPr>
              <a:t>„Kein Sportler, der an einem Wettkampf teilnimmt, kann den Siegeskranz bekommen, wenn er nicht den Regeln entsprechend kämpft.“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699502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737304" cy="2862322"/>
          </a:xfrm>
        </p:spPr>
        <p:txBody>
          <a:bodyPr wrap="square">
            <a:spAutoFit/>
          </a:bodyPr>
          <a:lstStyle/>
          <a:p>
            <a:pPr algn="l"/>
            <a:r>
              <a:rPr lang="de-CH" altLang="de-DE" sz="3600" dirty="0">
                <a:solidFill>
                  <a:schemeClr val="bg2"/>
                </a:solidFill>
                <a:effectLst/>
                <a:latin typeface="Univers LT Std 47 Cn Lt" pitchFamily="34" charset="0"/>
              </a:rPr>
              <a:t>„Wie kam es, dass Abraham dem Ruf Gottes gehorchte, seine Heimat verliess und an einen Ort zog, der nach Gottes Zusage einmal sein Erbbesitz sein würde? Warum machte er sich auf den Weg,</a:t>
            </a:r>
            <a:br>
              <a:rPr lang="de-CH" altLang="de-DE" sz="3600" dirty="0">
                <a:solidFill>
                  <a:schemeClr val="bg2"/>
                </a:solidFill>
                <a:effectLst/>
                <a:latin typeface="Univers LT Std 47 Cn Lt" pitchFamily="34" charset="0"/>
              </a:rPr>
            </a:br>
            <a:r>
              <a:rPr lang="de-CH" altLang="de-DE" sz="3600" dirty="0">
                <a:solidFill>
                  <a:schemeClr val="bg2"/>
                </a:solidFill>
                <a:effectLst/>
                <a:latin typeface="Univers LT Std 47 Cn Lt" pitchFamily="34" charset="0"/>
              </a:rPr>
              <a:t>obwohl er nicht wusste, wohin er kommen würde?</a:t>
            </a:r>
            <a:br>
              <a:rPr lang="de-CH" altLang="de-DE" sz="3600" dirty="0">
                <a:solidFill>
                  <a:schemeClr val="bg2"/>
                </a:solidFill>
                <a:effectLst/>
                <a:latin typeface="Univers LT Std 47 Cn Lt" pitchFamily="34" charset="0"/>
              </a:rPr>
            </a:br>
            <a:r>
              <a:rPr lang="de-CH" altLang="de-DE" sz="3600" dirty="0">
                <a:solidFill>
                  <a:schemeClr val="bg2"/>
                </a:solidFill>
                <a:effectLst/>
                <a:latin typeface="Univers LT Std 47 Cn Lt" pitchFamily="34" charset="0"/>
              </a:rPr>
              <a:t>Der Grund dafür war sein Glaube.“</a:t>
            </a:r>
            <a:endParaRPr lang="de-DE" altLang="de-DE" sz="3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41522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bg2"/>
                </a:solidFill>
                <a:effectLst/>
                <a:latin typeface="Univers LT Std 47 Cn Lt" pitchFamily="34" charset="0"/>
              </a:rPr>
              <a:t>II. </a:t>
            </a:r>
            <a:r>
              <a:rPr lang="de-CH" altLang="de-DE" sz="4800" dirty="0">
                <a:solidFill>
                  <a:schemeClr val="bg2"/>
                </a:solidFill>
                <a:effectLst/>
                <a:latin typeface="Univers LT Std 47 Cn Lt" pitchFamily="34" charset="0"/>
              </a:rPr>
              <a:t>Rettender Glaube begegnet Gott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23592" y="2636912"/>
            <a:ext cx="4176464" cy="400110"/>
          </a:xfrm>
        </p:spPr>
        <p:txBody>
          <a:bodyPr wrap="square">
            <a:spAutoFit/>
          </a:bodyPr>
          <a:lstStyle/>
          <a:p>
            <a:pPr algn="r"/>
            <a:r>
              <a:rPr lang="de-CH" altLang="de-DE" sz="2000" dirty="0">
                <a:effectLst/>
                <a:latin typeface="Univers LT Std 47 Cn Lt" pitchFamily="34" charset="0"/>
              </a:rPr>
              <a:t>1.Mose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5832648" cy="2308324"/>
          </a:xfrm>
        </p:spPr>
        <p:txBody>
          <a:bodyPr wrap="square">
            <a:spAutoFit/>
          </a:bodyPr>
          <a:lstStyle/>
          <a:p>
            <a:pPr algn="l"/>
            <a:r>
              <a:rPr lang="de-CH" altLang="de-DE" sz="4800" dirty="0">
                <a:solidFill>
                  <a:schemeClr val="tx1"/>
                </a:solidFill>
                <a:effectLst/>
                <a:latin typeface="Univers LT Std 47 Cn Lt" pitchFamily="34" charset="0"/>
              </a:rPr>
              <a:t>„Sie durchquerten das Land bis zu dem heiligen Baum bei </a:t>
            </a:r>
            <a:r>
              <a:rPr lang="de-CH" altLang="de-DE" sz="4800" dirty="0" err="1">
                <a:solidFill>
                  <a:schemeClr val="tx1"/>
                </a:solidFill>
                <a:effectLst/>
                <a:latin typeface="Univers LT Std 47 Cn Lt" pitchFamily="34" charset="0"/>
              </a:rPr>
              <a:t>Sichem</a:t>
            </a:r>
            <a:r>
              <a:rPr lang="de-CH" altLang="de-DE" sz="4800" dirty="0">
                <a:solidFill>
                  <a:schemeClr val="tx1"/>
                </a:solidFill>
                <a:effectLst/>
                <a:latin typeface="Univers LT Std 47 Cn Lt" pitchFamily="34" charset="0"/>
              </a:rPr>
              <a:t>.“</a:t>
            </a:r>
            <a:endParaRPr lang="de-DE" altLang="de-DE" sz="4800" dirty="0">
              <a:solidFill>
                <a:schemeClr val="tx1"/>
              </a:solidFill>
              <a:effectLst/>
              <a:latin typeface="Univers LT Std 47 Cn Lt" pitchFamily="34" charset="0"/>
            </a:endParaRPr>
          </a:p>
        </p:txBody>
      </p:sp>
      <p:pic>
        <p:nvPicPr>
          <p:cNvPr id="5" name="Grafik 4" descr="Ein Bild, das Karte, Text, draußen enthält.&#10;&#10;Automatisch generierte Beschreibung">
            <a:extLst>
              <a:ext uri="{FF2B5EF4-FFF2-40B4-BE49-F238E27FC236}">
                <a16:creationId xmlns="" xmlns:a16="http://schemas.microsoft.com/office/drawing/2014/main" id="{1F20E3FB-5A94-4CB4-BD10-2A217191A8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8737" y="0"/>
            <a:ext cx="5053263" cy="6858000"/>
          </a:xfrm>
          <a:prstGeom prst="rect">
            <a:avLst/>
          </a:prstGeom>
        </p:spPr>
      </p:pic>
      <p:sp>
        <p:nvSpPr>
          <p:cNvPr id="6" name="Ellipse 5">
            <a:extLst>
              <a:ext uri="{FF2B5EF4-FFF2-40B4-BE49-F238E27FC236}">
                <a16:creationId xmlns="" xmlns:a16="http://schemas.microsoft.com/office/drawing/2014/main" id="{F02BBEA9-6B8B-4F78-A240-5C605036A4AE}"/>
              </a:ext>
            </a:extLst>
          </p:cNvPr>
          <p:cNvSpPr/>
          <p:nvPr/>
        </p:nvSpPr>
        <p:spPr>
          <a:xfrm>
            <a:off x="7392144" y="5013176"/>
            <a:ext cx="936104" cy="2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758119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Josua 24,26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81320" cy="2308324"/>
          </a:xfrm>
        </p:spPr>
        <p:txBody>
          <a:bodyPr wrap="square">
            <a:spAutoFit/>
          </a:bodyPr>
          <a:lstStyle/>
          <a:p>
            <a:pPr algn="l"/>
            <a:r>
              <a:rPr lang="de-CH" altLang="de-DE" sz="4800" dirty="0">
                <a:solidFill>
                  <a:schemeClr val="bg2"/>
                </a:solidFill>
                <a:effectLst/>
                <a:latin typeface="Univers LT Std 47 Cn Lt" pitchFamily="34" charset="0"/>
              </a:rPr>
              <a:t>„Josua schrieb alles in das Gesetzbuch Gottes.</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Dann nahm er einen grossen Stein und stellte ihn dort unter der Eiche beim Heiligtum des HERRN auf.“</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912409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81320" cy="2308324"/>
          </a:xfrm>
        </p:spPr>
        <p:txBody>
          <a:bodyPr wrap="square">
            <a:spAutoFit/>
          </a:bodyPr>
          <a:lstStyle/>
          <a:p>
            <a:pPr algn="l"/>
            <a:r>
              <a:rPr lang="de-CH" altLang="de-DE" sz="4800" dirty="0">
                <a:solidFill>
                  <a:schemeClr val="bg2"/>
                </a:solidFill>
                <a:effectLst/>
                <a:latin typeface="Univers LT Std 47 Cn Lt" pitchFamily="34" charset="0"/>
              </a:rPr>
              <a:t>Dort erschien dem Abram der HERR und sagte zu ihm: »Deinen Nachkommen will ich dieses Land geben!«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2893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Apostelgeschichte 2,38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49600"/>
            <a:ext cx="11881320" cy="3046988"/>
          </a:xfrm>
        </p:spPr>
        <p:txBody>
          <a:bodyPr wrap="square">
            <a:spAutoFit/>
          </a:bodyPr>
          <a:lstStyle/>
          <a:p>
            <a:pPr algn="l"/>
            <a:r>
              <a:rPr lang="de-CH" altLang="de-DE" sz="4800" dirty="0">
                <a:solidFill>
                  <a:schemeClr val="bg2"/>
                </a:solidFill>
                <a:effectLst/>
                <a:latin typeface="Univers LT Std 47 Cn Lt" pitchFamily="34" charset="0"/>
              </a:rPr>
              <a:t>„Kehrt um und jeder von euch lasse sich auf den Namen von Jesus Christus taufen! Dann wird Gott euch eure Sünden vergeben, und ihr werdet seine Gabe, den Heiligen Geist, bekommen.“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435218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Johannes-Evangelium 14,23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16632"/>
            <a:ext cx="11881320" cy="2308324"/>
          </a:xfrm>
        </p:spPr>
        <p:txBody>
          <a:bodyPr wrap="square">
            <a:spAutoFit/>
          </a:bodyPr>
          <a:lstStyle/>
          <a:p>
            <a:pPr algn="l"/>
            <a:r>
              <a:rPr lang="de-CH" altLang="de-DE" sz="4800" dirty="0">
                <a:solidFill>
                  <a:schemeClr val="bg2"/>
                </a:solidFill>
                <a:effectLst/>
                <a:latin typeface="Univers LT Std 47 Cn Lt" pitchFamily="34" charset="0"/>
              </a:rPr>
              <a:t>„Wenn jemand mich liebt, wird er sich nach meinem Wort richten. Mein Vater wird ihn lieben, und wir werden zu ihm kommen und bei ihm wohnen.“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61429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419180"/>
            <a:ext cx="11881320" cy="1569660"/>
          </a:xfrm>
        </p:spPr>
        <p:txBody>
          <a:bodyPr wrap="square">
            <a:spAutoFit/>
          </a:bodyPr>
          <a:lstStyle/>
          <a:p>
            <a:pPr algn="l"/>
            <a:r>
              <a:rPr lang="de-CH" altLang="de-DE" sz="4800" dirty="0">
                <a:solidFill>
                  <a:schemeClr val="bg2"/>
                </a:solidFill>
                <a:effectLst/>
                <a:latin typeface="Univers LT Std 47 Cn Lt" pitchFamily="34" charset="0"/>
              </a:rPr>
              <a:t>„Abram baute dem HERRN einen Altar an der Stelle, wo er ihm erschienen war.“</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457285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92933" y="4149080"/>
            <a:ext cx="4176464" cy="400110"/>
          </a:xfrm>
        </p:spPr>
        <p:txBody>
          <a:bodyPr wrap="square">
            <a:spAutoFit/>
          </a:bodyPr>
          <a:lstStyle/>
          <a:p>
            <a:pPr algn="r"/>
            <a:r>
              <a:rPr lang="de-CH" altLang="de-DE" sz="2000" dirty="0">
                <a:effectLst/>
                <a:latin typeface="Univers LT Std 47 Cn Lt" pitchFamily="34" charset="0"/>
              </a:rPr>
              <a:t>1.Mose 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6480720" cy="3785652"/>
          </a:xfrm>
        </p:spPr>
        <p:txBody>
          <a:bodyPr wrap="square">
            <a:spAutoFit/>
          </a:bodyPr>
          <a:lstStyle/>
          <a:p>
            <a:pPr algn="l"/>
            <a:r>
              <a:rPr lang="de-CH" altLang="de-DE" sz="4800" dirty="0">
                <a:solidFill>
                  <a:schemeClr val="tx1"/>
                </a:solidFill>
                <a:effectLst/>
                <a:latin typeface="Univers LT Std 47 Cn Lt" pitchFamily="34" charset="0"/>
              </a:rPr>
              <a:t>„Von dort aus zog er in das Bergland östlich von </a:t>
            </a:r>
            <a:r>
              <a:rPr lang="de-CH" altLang="de-DE" sz="4800" dirty="0" err="1">
                <a:solidFill>
                  <a:schemeClr val="tx1"/>
                </a:solidFill>
                <a:effectLst/>
                <a:latin typeface="Univers LT Std 47 Cn Lt" pitchFamily="34" charset="0"/>
              </a:rPr>
              <a:t>Bet</a:t>
            </a:r>
            <a:r>
              <a:rPr lang="de-CH" altLang="de-DE" sz="4800" dirty="0">
                <a:solidFill>
                  <a:schemeClr val="tx1"/>
                </a:solidFill>
                <a:effectLst/>
                <a:latin typeface="Univers LT Std 47 Cn Lt" pitchFamily="34" charset="0"/>
              </a:rPr>
              <a:t>–El. Seine Zelte standen zwischen </a:t>
            </a:r>
            <a:r>
              <a:rPr lang="de-CH" altLang="de-DE" sz="4800" dirty="0" err="1">
                <a:solidFill>
                  <a:schemeClr val="tx1"/>
                </a:solidFill>
                <a:effectLst/>
                <a:latin typeface="Univers LT Std 47 Cn Lt" pitchFamily="34" charset="0"/>
              </a:rPr>
              <a:t>Bet</a:t>
            </a:r>
            <a:r>
              <a:rPr lang="de-CH" altLang="de-DE" sz="4800" dirty="0">
                <a:solidFill>
                  <a:schemeClr val="tx1"/>
                </a:solidFill>
                <a:effectLst/>
                <a:latin typeface="Univers LT Std 47 Cn Lt" pitchFamily="34" charset="0"/>
              </a:rPr>
              <a:t>–El im Westen und Ai im Osten.“</a:t>
            </a:r>
            <a:endParaRPr lang="de-DE" altLang="de-DE" sz="4800" dirty="0">
              <a:solidFill>
                <a:schemeClr val="tx1"/>
              </a:solidFill>
              <a:effectLst/>
              <a:latin typeface="Univers LT Std 47 Cn Lt" pitchFamily="34" charset="0"/>
            </a:endParaRPr>
          </a:p>
        </p:txBody>
      </p:sp>
      <p:pic>
        <p:nvPicPr>
          <p:cNvPr id="5" name="Grafik 4" descr="Ein Bild, das Karte, Text, draußen enthält.&#10;&#10;Automatisch generierte Beschreibung">
            <a:extLst>
              <a:ext uri="{FF2B5EF4-FFF2-40B4-BE49-F238E27FC236}">
                <a16:creationId xmlns="" xmlns:a16="http://schemas.microsoft.com/office/drawing/2014/main" id="{1F20E3FB-5A94-4CB4-BD10-2A217191A8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8737" y="0"/>
            <a:ext cx="5053263" cy="6858000"/>
          </a:xfrm>
          <a:prstGeom prst="rect">
            <a:avLst/>
          </a:prstGeom>
        </p:spPr>
      </p:pic>
      <p:sp>
        <p:nvSpPr>
          <p:cNvPr id="6" name="Ellipse 5">
            <a:extLst>
              <a:ext uri="{FF2B5EF4-FFF2-40B4-BE49-F238E27FC236}">
                <a16:creationId xmlns="" xmlns:a16="http://schemas.microsoft.com/office/drawing/2014/main" id="{F02BBEA9-6B8B-4F78-A240-5C605036A4AE}"/>
              </a:ext>
            </a:extLst>
          </p:cNvPr>
          <p:cNvSpPr/>
          <p:nvPr/>
        </p:nvSpPr>
        <p:spPr>
          <a:xfrm>
            <a:off x="7536160" y="5445224"/>
            <a:ext cx="936104" cy="2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88395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419180"/>
            <a:ext cx="11881320" cy="1569660"/>
          </a:xfrm>
        </p:spPr>
        <p:txBody>
          <a:bodyPr wrap="square">
            <a:spAutoFit/>
          </a:bodyPr>
          <a:lstStyle/>
          <a:p>
            <a:pPr algn="l"/>
            <a:r>
              <a:rPr lang="de-CH" altLang="de-DE" sz="4800" dirty="0">
                <a:solidFill>
                  <a:schemeClr val="bg2"/>
                </a:solidFill>
                <a:effectLst/>
                <a:latin typeface="Univers LT Std 47 Cn Lt" pitchFamily="34" charset="0"/>
              </a:rPr>
              <a:t>„Auch dort baute er einen Altar und rief im Gebet den Namen des HERRN an.“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74471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112564"/>
            <a:ext cx="11449272" cy="2308324"/>
          </a:xfrm>
        </p:spPr>
        <p:txBody>
          <a:bodyPr wrap="square">
            <a:spAutoFit/>
          </a:bodyPr>
          <a:lstStyle/>
          <a:p>
            <a:pPr algn="l"/>
            <a:r>
              <a:rPr lang="de-CH" altLang="de-DE" sz="4800" dirty="0">
                <a:solidFill>
                  <a:schemeClr val="bg2"/>
                </a:solidFill>
                <a:effectLst/>
                <a:latin typeface="Univers LT Std 47 Cn Lt" pitchFamily="34" charset="0"/>
              </a:rPr>
              <a:t>Abram folgte dem Befehl des HERRN und brach auf, und Lot ging mit ihm. Abram war 75 Jahre alt, als er seine Heimatstadt </a:t>
            </a:r>
            <a:r>
              <a:rPr lang="de-CH" altLang="de-DE" sz="4800" dirty="0" err="1">
                <a:solidFill>
                  <a:schemeClr val="bg2"/>
                </a:solidFill>
                <a:effectLst/>
                <a:latin typeface="Univers LT Std 47 Cn Lt" pitchFamily="34" charset="0"/>
              </a:rPr>
              <a:t>Haran</a:t>
            </a:r>
            <a:r>
              <a:rPr lang="de-CH" altLang="de-DE" sz="4800" dirty="0">
                <a:solidFill>
                  <a:schemeClr val="bg2"/>
                </a:solidFill>
                <a:effectLst/>
                <a:latin typeface="Univers LT Std 47 Cn Lt" pitchFamily="34" charset="0"/>
              </a:rPr>
              <a:t> verliess.</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11315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95600" y="2708920"/>
            <a:ext cx="4176464" cy="400110"/>
          </a:xfrm>
        </p:spPr>
        <p:txBody>
          <a:bodyPr wrap="square">
            <a:spAutoFit/>
          </a:bodyPr>
          <a:lstStyle/>
          <a:p>
            <a:pPr algn="r"/>
            <a:r>
              <a:rPr lang="de-CH" altLang="de-DE" sz="2000" dirty="0">
                <a:effectLst/>
                <a:latin typeface="Univers LT Std 47 Cn Lt" pitchFamily="34" charset="0"/>
              </a:rPr>
              <a:t>1.Mose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8720" y="116632"/>
            <a:ext cx="6480720" cy="2308324"/>
          </a:xfrm>
        </p:spPr>
        <p:txBody>
          <a:bodyPr wrap="square">
            <a:spAutoFit/>
          </a:bodyPr>
          <a:lstStyle/>
          <a:p>
            <a:pPr algn="l"/>
            <a:r>
              <a:rPr lang="de-CH" altLang="de-DE" sz="4800" dirty="0">
                <a:solidFill>
                  <a:schemeClr val="tx1"/>
                </a:solidFill>
                <a:effectLst/>
                <a:latin typeface="Univers LT Std 47 Cn Lt" pitchFamily="34" charset="0"/>
              </a:rPr>
              <a:t>„Abram zog von Lagerplatz zu Lagerplatz immer weiter nach Süden.“</a:t>
            </a:r>
            <a:endParaRPr lang="de-DE" altLang="de-DE" sz="4800" dirty="0">
              <a:solidFill>
                <a:schemeClr val="tx1"/>
              </a:solidFill>
              <a:effectLst/>
              <a:latin typeface="Univers LT Std 47 Cn Lt" pitchFamily="34" charset="0"/>
            </a:endParaRPr>
          </a:p>
        </p:txBody>
      </p:sp>
      <p:pic>
        <p:nvPicPr>
          <p:cNvPr id="5" name="Grafik 4" descr="Ein Bild, das Karte, Text, draußen enthält.&#10;&#10;Automatisch generierte Beschreibung">
            <a:extLst>
              <a:ext uri="{FF2B5EF4-FFF2-40B4-BE49-F238E27FC236}">
                <a16:creationId xmlns="" xmlns:a16="http://schemas.microsoft.com/office/drawing/2014/main" id="{1F20E3FB-5A94-4CB4-BD10-2A217191A8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8737" y="0"/>
            <a:ext cx="5053263" cy="6858000"/>
          </a:xfrm>
          <a:prstGeom prst="rect">
            <a:avLst/>
          </a:prstGeom>
        </p:spPr>
      </p:pic>
      <p:sp>
        <p:nvSpPr>
          <p:cNvPr id="6" name="Ellipse 5">
            <a:extLst>
              <a:ext uri="{FF2B5EF4-FFF2-40B4-BE49-F238E27FC236}">
                <a16:creationId xmlns="" xmlns:a16="http://schemas.microsoft.com/office/drawing/2014/main" id="{F02BBEA9-6B8B-4F78-A240-5C605036A4AE}"/>
              </a:ext>
            </a:extLst>
          </p:cNvPr>
          <p:cNvSpPr/>
          <p:nvPr/>
        </p:nvSpPr>
        <p:spPr>
          <a:xfrm>
            <a:off x="7320136" y="6061358"/>
            <a:ext cx="936104" cy="2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946830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bg2"/>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2.Timotheus-Brief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881320" cy="2554545"/>
          </a:xfrm>
        </p:spPr>
        <p:txBody>
          <a:bodyPr wrap="square">
            <a:spAutoFit/>
          </a:bodyPr>
          <a:lstStyle/>
          <a:p>
            <a:pPr algn="l"/>
            <a:r>
              <a:rPr lang="de-CH" altLang="de-DE" sz="4000" dirty="0">
                <a:solidFill>
                  <a:schemeClr val="bg2"/>
                </a:solidFill>
                <a:effectLst/>
                <a:latin typeface="Univers LT Std 47 Cn Lt" pitchFamily="34" charset="0"/>
              </a:rPr>
              <a:t>„Ich kenne den, auf den ich mein Vertrauen gesetzt habe, und bin überzeugt, dass er die Macht hat, das mir anvertraute Gut unversehrt bis zu jenem Tag zu bewahren, an dem Jesus Christus wiederkommt.“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396413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1.Johannes-Brief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44624"/>
            <a:ext cx="11881320" cy="2862322"/>
          </a:xfrm>
        </p:spPr>
        <p:txBody>
          <a:bodyPr wrap="square">
            <a:spAutoFit/>
          </a:bodyPr>
          <a:lstStyle/>
          <a:p>
            <a:pPr algn="l"/>
            <a:r>
              <a:rPr lang="de-CH" altLang="de-DE" sz="3600" dirty="0">
                <a:solidFill>
                  <a:schemeClr val="bg2"/>
                </a:solidFill>
                <a:effectLst/>
                <a:latin typeface="Univers LT Std 47 Cn Lt" pitchFamily="34" charset="0"/>
              </a:rPr>
              <a:t>„Ja, liebe Freunde, wir sind Gottes Kinder, wir sind es hier und heute. Und das ist erst der Anfang! Was darin alles eingeschlossen ist, ist uns vorläufig noch nicht enthüllt. Doch eines wissen wir: Wenn Jesus in seiner Herrlichkeit erscheint, werden wir ihm gleich sein; denn dann werden wir ihn so sehen, wie er wirklich ist.“</a:t>
            </a:r>
            <a:endParaRPr lang="de-DE" altLang="de-DE" sz="3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03756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0940" y="59427"/>
            <a:ext cx="11775700" cy="3785652"/>
          </a:xfrm>
        </p:spPr>
        <p:txBody>
          <a:bodyPr wrap="square">
            <a:spAutoFit/>
          </a:bodyPr>
          <a:lstStyle/>
          <a:p>
            <a:pPr algn="l"/>
            <a:r>
              <a:rPr lang="de-CH" altLang="de-DE" sz="4000" dirty="0">
                <a:solidFill>
                  <a:schemeClr val="bg2"/>
                </a:solidFill>
                <a:effectLst/>
                <a:latin typeface="Univers LT Std 47 Cn Lt" pitchFamily="34" charset="0"/>
              </a:rPr>
              <a:t>Seine Frau </a:t>
            </a:r>
            <a:r>
              <a:rPr lang="de-CH" altLang="de-DE" sz="4000" dirty="0" err="1">
                <a:solidFill>
                  <a:schemeClr val="bg2"/>
                </a:solidFill>
                <a:effectLst/>
                <a:latin typeface="Univers LT Std 47 Cn Lt" pitchFamily="34" charset="0"/>
              </a:rPr>
              <a:t>Sarai</a:t>
            </a:r>
            <a:r>
              <a:rPr lang="de-CH" altLang="de-DE" sz="4000" dirty="0">
                <a:solidFill>
                  <a:schemeClr val="bg2"/>
                </a:solidFill>
                <a:effectLst/>
                <a:latin typeface="Univers LT Std 47 Cn Lt" pitchFamily="34" charset="0"/>
              </a:rPr>
              <a:t> und Lot, der Sohn seines Bruders, begleiteten ihn. Sie nahmen ihren ganzen Besitz mit, auch die Menschen, die sie in </a:t>
            </a:r>
            <a:r>
              <a:rPr lang="de-CH" altLang="de-DE" sz="4000" dirty="0" err="1">
                <a:solidFill>
                  <a:schemeClr val="bg2"/>
                </a:solidFill>
                <a:effectLst/>
                <a:latin typeface="Univers LT Std 47 Cn Lt" pitchFamily="34" charset="0"/>
              </a:rPr>
              <a:t>Haran</a:t>
            </a:r>
            <a:r>
              <a:rPr lang="de-CH" altLang="de-DE" sz="4000" dirty="0">
                <a:solidFill>
                  <a:schemeClr val="bg2"/>
                </a:solidFill>
                <a:effectLst/>
                <a:latin typeface="Univers LT Std 47 Cn Lt" pitchFamily="34" charset="0"/>
              </a:rPr>
              <a:t> in Dienst genommen hatten. So zogen sie in das Land Kanaan, in dem damals noch das Volk der Kanaaniter wohnte. Sie durchquerten das Land bis zu dem heiligen Baum bei </a:t>
            </a:r>
            <a:r>
              <a:rPr lang="de-CH" altLang="de-DE" sz="4000" dirty="0" err="1">
                <a:solidFill>
                  <a:schemeClr val="bg2"/>
                </a:solidFill>
                <a:effectLst/>
                <a:latin typeface="Univers LT Std 47 Cn Lt" pitchFamily="34" charset="0"/>
              </a:rPr>
              <a:t>Sichem</a:t>
            </a:r>
            <a:r>
              <a:rPr lang="de-CH" altLang="de-DE" sz="4000" dirty="0">
                <a:solidFill>
                  <a:schemeClr val="bg2"/>
                </a:solidFill>
                <a:effectLst/>
                <a:latin typeface="Univers LT Std 47 Cn Lt" pitchFamily="34" charset="0"/>
              </a:rPr>
              <a: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44624"/>
            <a:ext cx="11449272" cy="3046988"/>
          </a:xfrm>
        </p:spPr>
        <p:txBody>
          <a:bodyPr wrap="square">
            <a:spAutoFit/>
          </a:bodyPr>
          <a:lstStyle/>
          <a:p>
            <a:pPr algn="l"/>
            <a:r>
              <a:rPr lang="de-CH" altLang="de-DE" sz="4800" dirty="0">
                <a:solidFill>
                  <a:schemeClr val="bg2"/>
                </a:solidFill>
                <a:effectLst/>
                <a:latin typeface="Univers LT Std 47 Cn Lt" pitchFamily="34" charset="0"/>
              </a:rPr>
              <a:t>Dort erschien dem Abram der HERR und sagte zu ihm: »Deinen Nachkommen will ich dieses Land geben!« Da baute Abram dem HERRN einen Altar an der Stelle, wo er ihm erschienen war.</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87028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0940" y="116632"/>
            <a:ext cx="11775700" cy="3170099"/>
          </a:xfrm>
        </p:spPr>
        <p:txBody>
          <a:bodyPr wrap="square">
            <a:spAutoFit/>
          </a:bodyPr>
          <a:lstStyle/>
          <a:p>
            <a:pPr algn="l"/>
            <a:r>
              <a:rPr lang="de-CH" altLang="de-DE" sz="4000" dirty="0">
                <a:solidFill>
                  <a:schemeClr val="bg2"/>
                </a:solidFill>
                <a:effectLst/>
                <a:latin typeface="Univers LT Std 47 Cn Lt" pitchFamily="34" charset="0"/>
              </a:rPr>
              <a:t>Von dort aus zog er in das Bergland östlich von </a:t>
            </a:r>
            <a:r>
              <a:rPr lang="de-CH" altLang="de-DE" sz="4000" dirty="0" err="1">
                <a:solidFill>
                  <a:schemeClr val="bg2"/>
                </a:solidFill>
                <a:effectLst/>
                <a:latin typeface="Univers LT Std 47 Cn Lt" pitchFamily="34" charset="0"/>
              </a:rPr>
              <a:t>Bet</a:t>
            </a:r>
            <a:r>
              <a:rPr lang="de-CH" altLang="de-DE" sz="4000" dirty="0">
                <a:solidFill>
                  <a:schemeClr val="bg2"/>
                </a:solidFill>
                <a:effectLst/>
                <a:latin typeface="Univers LT Std 47 Cn Lt" pitchFamily="34" charset="0"/>
              </a:rPr>
              <a:t>–El. Seine Zelte standen zwischen </a:t>
            </a:r>
            <a:r>
              <a:rPr lang="de-CH" altLang="de-DE" sz="4000" dirty="0" err="1">
                <a:solidFill>
                  <a:schemeClr val="bg2"/>
                </a:solidFill>
                <a:effectLst/>
                <a:latin typeface="Univers LT Std 47 Cn Lt" pitchFamily="34" charset="0"/>
              </a:rPr>
              <a:t>Bet</a:t>
            </a:r>
            <a:r>
              <a:rPr lang="de-CH" altLang="de-DE" sz="4000" dirty="0">
                <a:solidFill>
                  <a:schemeClr val="bg2"/>
                </a:solidFill>
                <a:effectLst/>
                <a:latin typeface="Univers LT Std 47 Cn Lt" pitchFamily="34" charset="0"/>
              </a:rPr>
              <a:t>–El im Westen und Ai im Osten. Auch dort baute er einen Altar und rief im Gebet den Namen des HERRN an. Dann zog er von Lagerplatz zu Lagerplatz</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immer weiter nach Süden.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0867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476672"/>
            <a:ext cx="11737304" cy="923330"/>
          </a:xfrm>
        </p:spPr>
        <p:txBody>
          <a:bodyPr wrap="square">
            <a:spAutoFit/>
          </a:bodyPr>
          <a:lstStyle/>
          <a:p>
            <a:pPr algn="l"/>
            <a:r>
              <a:rPr lang="de-DE" altLang="de-DE" dirty="0">
                <a:solidFill>
                  <a:schemeClr val="bg2"/>
                </a:solidFill>
                <a:effectLst/>
                <a:latin typeface="Univers LT Std 47 Cn Lt" pitchFamily="34" charset="0"/>
              </a:rPr>
              <a:t>I. </a:t>
            </a:r>
            <a:r>
              <a:rPr lang="de-CH" altLang="de-DE" dirty="0">
                <a:solidFill>
                  <a:schemeClr val="bg2"/>
                </a:solidFill>
                <a:effectLst/>
                <a:latin typeface="Univers LT Std 47 Cn Lt" pitchFamily="34" charset="0"/>
              </a:rPr>
              <a:t>Rettender Glaube führt in eine neue Heimat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805061"/>
            <a:ext cx="11449272" cy="923330"/>
          </a:xfrm>
        </p:spPr>
        <p:txBody>
          <a:bodyPr wrap="square">
            <a:spAutoFit/>
          </a:bodyPr>
          <a:lstStyle/>
          <a:p>
            <a:pPr algn="l"/>
            <a:r>
              <a:rPr lang="de-CH" altLang="de-DE" dirty="0">
                <a:solidFill>
                  <a:schemeClr val="bg2"/>
                </a:solidFill>
                <a:effectLst/>
                <a:latin typeface="Univers LT Std 47 Cn Lt" pitchFamily="34" charset="0"/>
              </a:rPr>
              <a:t>„Zieh in das Land, das ich dir zeigen werde!“</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90847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449272" cy="1754326"/>
          </a:xfrm>
        </p:spPr>
        <p:txBody>
          <a:bodyPr wrap="square">
            <a:spAutoFit/>
          </a:bodyPr>
          <a:lstStyle/>
          <a:p>
            <a:pPr algn="l"/>
            <a:r>
              <a:rPr lang="de-CH" altLang="de-DE" dirty="0">
                <a:solidFill>
                  <a:schemeClr val="bg2"/>
                </a:solidFill>
                <a:effectLst/>
                <a:latin typeface="Univers LT Std 47 Cn Lt" pitchFamily="34" charset="0"/>
              </a:rPr>
              <a:t>„Abram folgte dem Befehl des HERRN und brach auf, und Lot ging mit ihm.“</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228121029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998</Words>
  <Application>Microsoft Office PowerPoint</Application>
  <PresentationFormat>Benutzerdefiniert</PresentationFormat>
  <Paragraphs>97</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Was Glaube im Leben bewirken will</vt:lpstr>
      <vt:lpstr>„Kein Sportler, der an einem Wettkampf teilnimmt, kann den Siegeskranz bekommen, wenn er nicht den Regeln entsprechend kämpft.“</vt:lpstr>
      <vt:lpstr>Abram folgte dem Befehl des HERRN und brach auf, und Lot ging mit ihm. Abram war 75 Jahre alt, als er seine Heimatstadt Haran verliess.</vt:lpstr>
      <vt:lpstr>Seine Frau Sarai und Lot, der Sohn seines Bruders, begleiteten ihn. Sie nahmen ihren ganzen Besitz mit, auch die Menschen, die sie in Haran in Dienst genommen hatten. So zogen sie in das Land Kanaan, in dem damals noch das Volk der Kanaaniter wohnte. Sie durchquerten das Land bis zu dem heiligen Baum bei Sichem.</vt:lpstr>
      <vt:lpstr>Dort erschien dem Abram der HERR und sagte zu ihm: »Deinen Nachkommen will ich dieses Land geben!« Da baute Abram dem HERRN einen Altar an der Stelle, wo er ihm erschienen war.</vt:lpstr>
      <vt:lpstr>Von dort aus zog er in das Bergland östlich von Bet–El. Seine Zelte standen zwischen Bet–El im Westen und Ai im Osten. Auch dort baute er einen Altar und rief im Gebet den Namen des HERRN an. Dann zog er von Lagerplatz zu Lagerplatz immer weiter nach Süden.</vt:lpstr>
      <vt:lpstr>I. Rettender Glaube führt in eine neue Heimat</vt:lpstr>
      <vt:lpstr>„Zieh in das Land, das ich dir zeigen werde!“</vt:lpstr>
      <vt:lpstr>„Abram folgte dem Befehl des HERRN und brach auf, und Lot ging mit ihm.“</vt:lpstr>
      <vt:lpstr>„Abram folgte dem Befehl des HERRN.“</vt:lpstr>
      <vt:lpstr>„Abram war 75 Jahre alt, als er seine Heimatstadt Haran verliess.“</vt:lpstr>
      <vt:lpstr>„Sie nahmen ihren ganzen Besitz mit, auch die Menschen, die sie in Haran in Dienst genommen hatten. So zogen sie in das Land Kanaan, in dem damals noch das Volk der Kanaaniter wohnte.“</vt:lpstr>
      <vt:lpstr>„Gott, unser Vater, hat uns aus der Gewalt der Finsternis befreit und hat uns in das Reich versetzt, in dem sein geliebter Sohn regiert.“</vt:lpstr>
      <vt:lpstr>„Die Menschen würden euch lieben, wenn ihr zu dieser Welt gehören würdet, denn die Welt liebt ihresgleichen. Doch ihr gehört nicht zur Welt; ich habe euch aus der Welt heraus erwählt. Das ist der Grund, warum sie euch hasst.“</vt:lpstr>
      <vt:lpstr>„Im Vertrauen auf Gott liess Abraham sich in dem ihm zugesagten Land nieder, auch wenn er dort zunächst nichts weiter war als ein Gast in einem fremden Land und zusammen mit Isaak und Jakob, denen Gott dasselbe Erbe in Aussicht gestellt hatte, in Zelten wohnte.“</vt:lpstr>
      <vt:lpstr>„Sie sehnten sich nach etwas Besserem, nach einer Heimat im Himmel. Daher schämt sich Gott auch nicht, ihr Gott genannt zu werden; schliesslich hat er im Himmel tatsächlich eine Stadt für sie erbaut.“</vt:lpstr>
      <vt:lpstr>„Wir sind gerettet, aber noch ist alles Hoffnung. Eine Hoffnung, die sich schon sichtbar erfüllt hat, ist keine Hoffnung. Ich kann nicht erhoffen, was ich vor Augen habe.“</vt:lpstr>
      <vt:lpstr>„Ich jage nach dem vorgesteckten Ziel, dem Siegespreis der himmlischen Berufung Gottes in Christus Jesus.“</vt:lpstr>
      <vt:lpstr>„Ohne Vertrauen ist es unmöglich, Gott zu gefallen. Wer zu Gott kommen will, muss vertrauen, dass es ihn gibt und dass er die belohnt, die ihn aufrichtig suchen.“</vt:lpstr>
      <vt:lpstr>„Wie kam es, dass Abraham dem Ruf Gottes gehorchte, seine Heimat verliess und an einen Ort zog, der nach Gottes Zusage einmal sein Erbbesitz sein würde? Warum machte er sich auf den Weg, obwohl er nicht wusste, wohin er kommen würde? Der Grund dafür war sein Glaube.“</vt:lpstr>
      <vt:lpstr>II. Rettender Glaube begegnet Gott</vt:lpstr>
      <vt:lpstr>„Sie durchquerten das Land bis zu dem heiligen Baum bei Sichem.“</vt:lpstr>
      <vt:lpstr>„Josua schrieb alles in das Gesetzbuch Gottes. Dann nahm er einen grossen Stein und stellte ihn dort unter der Eiche beim Heiligtum des HERRN auf.“</vt:lpstr>
      <vt:lpstr>Dort erschien dem Abram der HERR und sagte zu ihm: »Deinen Nachkommen will ich dieses Land geben!«</vt:lpstr>
      <vt:lpstr>„Kehrt um und jeder von euch lasse sich auf den Namen von Jesus Christus taufen! Dann wird Gott euch eure Sünden vergeben, und ihr werdet seine Gabe, den Heiligen Geist, bekommen.“</vt:lpstr>
      <vt:lpstr>„Wenn jemand mich liebt, wird er sich nach meinem Wort richten. Mein Vater wird ihn lieben, und wir werden zu ihm kommen und bei ihm wohnen.“</vt:lpstr>
      <vt:lpstr>„Abram baute dem HERRN einen Altar an der Stelle, wo er ihm erschienen war.“</vt:lpstr>
      <vt:lpstr>„Von dort aus zog er in das Bergland östlich von Bet–El. Seine Zelte standen zwischen Bet–El im Westen und Ai im Osten.“</vt:lpstr>
      <vt:lpstr>„Auch dort baute er einen Altar und rief im Gebet den Namen des HERRN an.“</vt:lpstr>
      <vt:lpstr>„Abram zog von Lagerplatz zu Lagerplatz immer weiter nach Süden.“</vt:lpstr>
      <vt:lpstr>Schlussgedanke</vt:lpstr>
      <vt:lpstr>„Ich kenne den, auf den ich mein Vertrauen gesetzt habe, und bin überzeugt, dass er die Macht hat, das mir anvertraute Gut unversehrt bis zu jenem Tag zu bewahren, an dem Jesus Christus wiederkommt.“</vt:lpstr>
      <vt:lpstr>„Ja, liebe Freunde, wir sind Gottes Kinder, wir sind es hier und heute. Und das ist erst der Anfang! Was darin alles eingeschlossen ist, ist uns vorläufig noch nicht enthüllt. Doch eines wissen wir: Wenn Jesus in seiner Herrlichkeit erscheint, werden wir ihm gleich sein; denn dann werden wir ihn so sehen, wie er wirklich 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Rettender Glaube - Teil 3/6 - Was Glaube im Leben bewirken will - Folien</dc:title>
  <dc:creator>Jürg Birnstiel</dc:creator>
  <cp:lastModifiedBy>Me</cp:lastModifiedBy>
  <cp:revision>851</cp:revision>
  <dcterms:created xsi:type="dcterms:W3CDTF">2013-11-12T15:20:47Z</dcterms:created>
  <dcterms:modified xsi:type="dcterms:W3CDTF">2019-11-19T19:10:37Z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