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7"/>
  </p:notesMasterIdLst>
  <p:handoutMasterIdLst>
    <p:handoutMasterId r:id="rId48"/>
  </p:handoutMasterIdLst>
  <p:sldIdLst>
    <p:sldId id="405" r:id="rId2"/>
    <p:sldId id="407" r:id="rId3"/>
    <p:sldId id="408" r:id="rId4"/>
    <p:sldId id="409" r:id="rId5"/>
    <p:sldId id="410" r:id="rId6"/>
    <p:sldId id="411" r:id="rId7"/>
    <p:sldId id="412" r:id="rId8"/>
    <p:sldId id="413" r:id="rId9"/>
    <p:sldId id="414" r:id="rId10"/>
    <p:sldId id="415" r:id="rId11"/>
    <p:sldId id="416" r:id="rId12"/>
    <p:sldId id="258"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430" r:id="rId27"/>
    <p:sldId id="431" r:id="rId28"/>
    <p:sldId id="432" r:id="rId29"/>
    <p:sldId id="433" r:id="rId30"/>
    <p:sldId id="434" r:id="rId31"/>
    <p:sldId id="435" r:id="rId32"/>
    <p:sldId id="436" r:id="rId33"/>
    <p:sldId id="437" r:id="rId34"/>
    <p:sldId id="438" r:id="rId35"/>
    <p:sldId id="439" r:id="rId36"/>
    <p:sldId id="314" r:id="rId37"/>
    <p:sldId id="440" r:id="rId38"/>
    <p:sldId id="442" r:id="rId39"/>
    <p:sldId id="441" r:id="rId40"/>
    <p:sldId id="443" r:id="rId41"/>
    <p:sldId id="444" r:id="rId42"/>
    <p:sldId id="259" r:id="rId43"/>
    <p:sldId id="445" r:id="rId44"/>
    <p:sldId id="446" r:id="rId45"/>
    <p:sldId id="447" r:id="rId4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20" d="100"/>
          <a:sy n="120" d="100"/>
        </p:scale>
        <p:origin x="-138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59832" y="8438"/>
            <a:ext cx="5904656"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Ich bin das Brot des Lebens!</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Jesus (1/7)</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smtClean="0">
                <a:solidFill>
                  <a:schemeClr val="bg2">
                    <a:lumMod val="90000"/>
                    <a:lumOff val="10000"/>
                  </a:schemeClr>
                </a:solidFill>
                <a:effectLst/>
                <a:latin typeface="Univers LT Std 47 Cn Lt" pitchFamily="34" charset="0"/>
              </a:rPr>
              <a:t>Johannes-Evangelium 6,35</a:t>
            </a:r>
            <a:endParaRPr lang="de-DE" altLang="de-DE"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err="1" smtClean="0">
                <a:solidFill>
                  <a:schemeClr val="bg2">
                    <a:lumMod val="90000"/>
                    <a:lumOff val="10000"/>
                  </a:schemeClr>
                </a:solidFill>
                <a:effectLst/>
                <a:latin typeface="Univers LT Std 47 Cn Lt" pitchFamily="34" charset="0"/>
              </a:rPr>
              <a:t>ego</a:t>
            </a:r>
            <a:r>
              <a:rPr lang="de-CH" altLang="de-DE" sz="4400" dirty="0" smtClean="0">
                <a:solidFill>
                  <a:schemeClr val="bg2">
                    <a:lumMod val="90000"/>
                    <a:lumOff val="10000"/>
                  </a:schemeClr>
                </a:solidFill>
                <a:effectLst/>
                <a:latin typeface="Univers LT Std 47 Cn Lt" pitchFamily="34" charset="0"/>
              </a:rPr>
              <a:t> </a:t>
            </a:r>
            <a:r>
              <a:rPr lang="de-CH" altLang="de-DE" sz="4400" dirty="0" err="1" smtClean="0">
                <a:solidFill>
                  <a:schemeClr val="bg2">
                    <a:lumMod val="90000"/>
                    <a:lumOff val="10000"/>
                  </a:schemeClr>
                </a:solidFill>
                <a:effectLst/>
                <a:latin typeface="Univers LT Std 47 Cn Lt" pitchFamily="34" charset="0"/>
              </a:rPr>
              <a:t>eimi</a:t>
            </a:r>
            <a:r>
              <a:rPr lang="de-CH" altLang="de-DE" sz="4400" dirty="0" smtClean="0">
                <a:solidFill>
                  <a:schemeClr val="bg2">
                    <a:lumMod val="90000"/>
                    <a:lumOff val="10000"/>
                  </a:schemeClr>
                </a:solidFill>
                <a:effectLst/>
                <a:latin typeface="Univers LT Std 47 Cn Lt" pitchFamily="34" charset="0"/>
              </a:rPr>
              <a:t> = ich, ich bin</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3601140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6,35</a:t>
            </a:r>
          </a:p>
        </p:txBody>
      </p:sp>
      <p:sp>
        <p:nvSpPr>
          <p:cNvPr id="7" name="Rectangle 2"/>
          <p:cNvSpPr>
            <a:spLocks noGrp="1" noChangeArrowheads="1"/>
          </p:cNvSpPr>
          <p:nvPr>
            <p:ph type="ctrTitle"/>
          </p:nvPr>
        </p:nvSpPr>
        <p:spPr>
          <a:xfrm>
            <a:off x="2843808" y="0"/>
            <a:ext cx="6184776"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das Brot des Lebens. Wer zu mir kommt, wird nie mehr hungrig sein, und wer an mich glaubt, wird nie mehr Durst haben.“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79712" y="1196752"/>
            <a:ext cx="6840760"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Mich musst du „essen“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5.Mose 18,15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0"/>
            <a:ext cx="6184776"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„Einen Propheten wie mich wird dir der Herr, dein Gott, erwecken aus dir und aus deinen Brüdern; dem </a:t>
            </a:r>
            <a:r>
              <a:rPr lang="de-CH" altLang="de-DE" sz="4400" dirty="0" smtClean="0">
                <a:solidFill>
                  <a:schemeClr val="bg2">
                    <a:lumMod val="90000"/>
                    <a:lumOff val="10000"/>
                  </a:schemeClr>
                </a:solidFill>
                <a:effectLst/>
                <a:latin typeface="Univers LT Std 47 Cn Lt" pitchFamily="34" charset="0"/>
              </a:rPr>
              <a:t>sollt</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ihr </a:t>
            </a:r>
            <a:r>
              <a:rPr lang="de-CH" altLang="de-DE" sz="4400" dirty="0">
                <a:solidFill>
                  <a:schemeClr val="bg2">
                    <a:lumMod val="90000"/>
                    <a:lumOff val="10000"/>
                  </a:schemeClr>
                </a:solidFill>
                <a:effectLst/>
                <a:latin typeface="Univers LT Std 47 Cn Lt" pitchFamily="34" charset="0"/>
              </a:rPr>
              <a:t>gehorchen.“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1589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„Jesus wusste, dass sie als nächstes kommen und versuchen würden, ihn mit Gewalt zum König zu machen. Deshalb zog er sich wieder auf den Berg zurück, um allein zu sein.“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4977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2680"/>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sagen euch, warum ihr mich sucht: Ihr sucht mich nur, weil ihr von den Broten gegessen habt und satt geworden seid. Aber was Gott euch durch die Wunder sagen will, wollt ihr nicht verstehen.“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7438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6,27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„Statt euch nur um die vergängliche Nahrung zu kümmern, bemüht euch um die Nahrung, die Bestand hat und das ewige Leben bringt.“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97484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6,28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„Was für Dinge müssen wir denn tun, um Gottes Willen zu erfüllen?“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84329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6,29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„Gottes Wille wird dadurch erfüllt, dass ihr an den glaubt, den er gesandt hat.“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6076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wir dir glauben sollen, dass du von Gott gesandt bist, dann lass uns ein Wunder sehen, das es uns beweist. Wo bleibt dieser Beweis?“</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37774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das Brot des Lebens.</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5290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„Damals in der Wüste haben unsere Vorfahren Manna gegessen, wie es ja auch in der Schrift heisst: ›Brot vom Himmel gab er ihnen zu essen.‹“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61739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sage euch: Das Brot vom Himmel hat euch nicht Mose gegeben; es ist mein Vater, der euch das wahre Brot vom Himmel gibt.“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64010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„Denn das Brot, das Gott gibt, ist der, der vom Himmel herabkommt und der Welt das Leben schenkt.“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71884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„Herr, gib uns immer von diesem Brot!“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37453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das Brot des Lebens. Wer zu mir kommt, wird nie mehr hungrig sein, und wer an mich glaubt, wird nie mehr Durst 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22668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6,42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289679"/>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„Ist das nicht Jesus, der Sohn von Josef? Wir kennen doch seinen Vater und seine Mutter! Wie kann er da behaupten, er sei vom Himmel herabgekommen?“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9155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6,49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„Eure Vorfahren, die in der Wüste das Manna gegessen haben, sind gestorben.“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30776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„Hier aber ist das wahre Brot, das vom Himmel herabkommt: Wer davon isst, wird nicht sterben.“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6404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2680"/>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t>
            </a:r>
            <a:r>
              <a:rPr lang="de-CH" altLang="de-DE" sz="3600" u="sng" dirty="0">
                <a:solidFill>
                  <a:schemeClr val="bg2">
                    <a:lumMod val="90000"/>
                    <a:lumOff val="10000"/>
                  </a:schemeClr>
                </a:solidFill>
                <a:effectLst/>
                <a:latin typeface="Univers LT Std 47 Cn Lt" pitchFamily="34" charset="0"/>
              </a:rPr>
              <a:t>Ich</a:t>
            </a:r>
            <a:r>
              <a:rPr lang="de-CH" altLang="de-DE" sz="3600" dirty="0">
                <a:solidFill>
                  <a:schemeClr val="bg2">
                    <a:lumMod val="90000"/>
                    <a:lumOff val="10000"/>
                  </a:schemeClr>
                </a:solidFill>
                <a:effectLst/>
                <a:latin typeface="Univers LT Std 47 Cn Lt" pitchFamily="34" charset="0"/>
              </a:rPr>
              <a:t> bin das lebendige Brot, das vom Himmel herabgekommen ist. Wenn jemand von diesem Brot isst, wird er ewig leben. Dieses Brot, das ich ihm geben werde, ist mein Fleisch; ich gebe es hin für das Leben der Welt.“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86700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„Mein Fleisch ist die wahre Nahrung, und mein Blut ist der wahre Trank.</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03261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das Licht der Welt.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31020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1.Korinther-Brief 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48876"/>
            <a:ext cx="6408712"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„Macht es daher so, wie man es vor dem Passafest macht: Entfernt den alten, durchsäuerten Teig, damit ihr wieder das werdet, was ihr doch schon seid – ein frischer, ungesäuerter Teig. Ihr seid es, weil der geopfert wurde, der unser Passalamm ist: Christus.“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33750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6,47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versichere euch: Wer glaubt, hat das ewige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872335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666562"/>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„All </a:t>
            </a:r>
            <a:r>
              <a:rPr lang="de-CH" altLang="de-DE" sz="3600" dirty="0" smtClean="0">
                <a:solidFill>
                  <a:schemeClr val="bg2">
                    <a:lumMod val="90000"/>
                    <a:lumOff val="10000"/>
                  </a:schemeClr>
                </a:solidFill>
                <a:effectLst/>
                <a:latin typeface="Univers LT Std 47 Cn Lt" pitchFamily="34" charset="0"/>
              </a:rPr>
              <a:t>denen, </a:t>
            </a:r>
            <a:r>
              <a:rPr lang="de-CH" altLang="de-DE" sz="3600" dirty="0">
                <a:solidFill>
                  <a:schemeClr val="bg2">
                    <a:lumMod val="90000"/>
                    <a:lumOff val="10000"/>
                  </a:schemeClr>
                </a:solidFill>
                <a:effectLst/>
                <a:latin typeface="Univers LT Std 47 Cn Lt" pitchFamily="34" charset="0"/>
              </a:rPr>
              <a:t>die Jesus aufnahmen und an seinen Namen glaubten, gab er das Recht, Gottes Kinder zu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41780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„Der Vater, der lebendige Gott, hat mich gesandt, und ich lebe durch ihn. Genauso wird auch der, der mich isst, durch mich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54732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2680"/>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 ist also das Brot, das vom Himmel herabgekommen ist. Bei diesem Brot ist es nicht wie bei dem, das die Vorfahren gegessen haben. Sie sind gestorben; aber wer dieses Brot isst, wird ewig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194391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1.Korinther-Brief 10,16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34746"/>
            <a:ext cx="6408712" cy="3970318"/>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„Beim Mahl des Herrn trinken wir aus dem Becher, für den wir Gott mit einem Dankgebet preisen. Bedeutet das nicht, dass wir alle Anteil an dem haben, was das Blut Christi für uns bewirkt hat? Wir brechen das Brot in Stücke und essen davon. Bedeutet das nicht, dass wir alle Anteil an dem haben, was Christus durch die Hingabe seines Leibes in den Tod für uns getan hat?“</a:t>
            </a:r>
            <a:endParaRPr lang="de-DE" altLang="de-DE" sz="2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85746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980728"/>
            <a:ext cx="6912768" cy="1938992"/>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Du wirst für immer satt sein!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6,35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das Brot des Lebens. Wer zu mir kommt, wird nie mehr hungrig sein, und wer an mich glaubt, wird nie mehr Durst 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0740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6,51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jemand von diesem Brot isst, wird er ewig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345168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6,44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20675"/>
            <a:ext cx="640871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zu mir kommt, den werde ich an jenem letzten Tag auferwecken.“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60135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die Tür.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03404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4,14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2680"/>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von dem Wasser trinkt, das ich ihm geben werde, wird niemals mehr durstig sein. Das Wasser, das ich ihm gebe, wird in ihm zu einer Quelle werden, die unaufhörlich fliesst, bis ins ewige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751877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alle haben aus der Fülle seines Reichtums Gnade und immer neu Gnade empfangen.“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442612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6,67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397674"/>
            <a:ext cx="6408712" cy="646331"/>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„Wollt ihr etwa auch weggehen?“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307568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6,68-69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289679"/>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„Herr, zu wem sollten wir gehen? Du hast Worte, die zum ewigen Leben führen, und wir glauben und haben erkannt, dass du der Heilige bist, den Gott gesandt hat.“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63846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a:effectLst/>
                <a:latin typeface="Univers LT Std 47 Cn Lt" pitchFamily="34" charset="0"/>
              </a:rPr>
              <a:t>Johannes-Evangelium </a:t>
            </a:r>
            <a:r>
              <a:rPr lang="de-DE" altLang="de-DE" sz="1800" smtClean="0">
                <a:effectLst/>
                <a:latin typeface="Univers LT Std 47 Cn Lt" pitchFamily="34" charset="0"/>
              </a:rPr>
              <a:t>6,35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das Brot des Lebens. Wer zu mir kommt, wird nie mehr hungrig sein, und wer an mich glaubt, wird nie mehr Durst 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33481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der gute Hirte.</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510381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793741"/>
            <a:ext cx="6184776" cy="1446550"/>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die Auferstehung</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und das Leben.</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2558342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793741"/>
            <a:ext cx="6184776" cy="1446550"/>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der Weg, die Wahrheit und das Leben.</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3728520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Ich bin der wahre Weinstock.</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1334812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843808" y="1132295"/>
            <a:ext cx="6184776" cy="769441"/>
          </a:xfrm>
        </p:spPr>
        <p:txBody>
          <a:bodyPr wrap="square">
            <a:spAutoFit/>
          </a:bodyPr>
          <a:lstStyle/>
          <a:p>
            <a:pPr algn="l"/>
            <a:r>
              <a:rPr lang="de-CH" altLang="de-DE" sz="4400" dirty="0" err="1" smtClean="0">
                <a:solidFill>
                  <a:schemeClr val="bg2">
                    <a:lumMod val="90000"/>
                    <a:lumOff val="10000"/>
                  </a:schemeClr>
                </a:solidFill>
                <a:effectLst/>
                <a:latin typeface="Univers LT Std 47 Cn Lt" pitchFamily="34" charset="0"/>
              </a:rPr>
              <a:t>eimi</a:t>
            </a:r>
            <a:r>
              <a:rPr lang="de-CH" altLang="de-DE" sz="4400" dirty="0" smtClean="0">
                <a:solidFill>
                  <a:schemeClr val="bg2">
                    <a:lumMod val="90000"/>
                    <a:lumOff val="10000"/>
                  </a:schemeClr>
                </a:solidFill>
                <a:effectLst/>
                <a:latin typeface="Univers LT Std 47 Cn Lt" pitchFamily="34" charset="0"/>
              </a:rPr>
              <a:t> = ich bin</a:t>
            </a:r>
            <a:endParaRPr lang="de-DE" altLang="de-DE" sz="4400" dirty="0">
              <a:solidFill>
                <a:schemeClr val="bg2">
                  <a:lumMod val="90000"/>
                  <a:lumOff val="10000"/>
                </a:schemeClr>
              </a:solidFill>
              <a:effectLst/>
              <a:latin typeface="Univers LT Std 47 Cn Lt" pitchFamily="34" charset="0"/>
            </a:endParaRPr>
          </a:p>
        </p:txBody>
      </p:sp>
      <p:sp>
        <p:nvSpPr>
          <p:cNvPr id="2" name="Untertitel 1"/>
          <p:cNvSpPr>
            <a:spLocks noGrp="1"/>
          </p:cNvSpPr>
          <p:nvPr>
            <p:ph type="subTitle" sz="quarter" idx="1"/>
          </p:nvPr>
        </p:nvSpPr>
        <p:spPr/>
        <p:txBody>
          <a:bodyPr/>
          <a:lstStyle/>
          <a:p>
            <a:endParaRPr lang="de-CH"/>
          </a:p>
        </p:txBody>
      </p:sp>
    </p:spTree>
    <p:extLst>
      <p:ext uri="{BB962C8B-B14F-4D97-AF65-F5344CB8AC3E}">
        <p14:creationId xmlns:p14="http://schemas.microsoft.com/office/powerpoint/2010/main" val="35613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1116</Words>
  <Application>Microsoft Office PowerPoint</Application>
  <PresentationFormat>Bildschirmpräsentation (4:3)</PresentationFormat>
  <Paragraphs>124</Paragraphs>
  <Slides>45</Slides>
  <Notes>45</Notes>
  <HiddenSlides>0</HiddenSlides>
  <MMClips>0</MMClips>
  <ScaleCrop>false</ScaleCrop>
  <HeadingPairs>
    <vt:vector size="4" baseType="variant">
      <vt:variant>
        <vt:lpstr>Design</vt:lpstr>
      </vt:variant>
      <vt:variant>
        <vt:i4>1</vt:i4>
      </vt:variant>
      <vt:variant>
        <vt:lpstr>Folientitel</vt:lpstr>
      </vt:variant>
      <vt:variant>
        <vt:i4>45</vt:i4>
      </vt:variant>
    </vt:vector>
  </HeadingPairs>
  <TitlesOfParts>
    <vt:vector size="46" baseType="lpstr">
      <vt:lpstr>Designvorlage 'Berggipfel'</vt:lpstr>
      <vt:lpstr>Ich bin das Brot des Lebens!</vt:lpstr>
      <vt:lpstr>Ich bin das Brot des Lebens.</vt:lpstr>
      <vt:lpstr>Ich bin das Licht der Welt.</vt:lpstr>
      <vt:lpstr>Ich bin die Tür.</vt:lpstr>
      <vt:lpstr>Ich bin der gute Hirte.</vt:lpstr>
      <vt:lpstr>Ich bin die Auferstehung und das Leben.</vt:lpstr>
      <vt:lpstr>Ich bin der Weg, die Wahrheit und das Leben.</vt:lpstr>
      <vt:lpstr>Ich bin der wahre Weinstock.</vt:lpstr>
      <vt:lpstr>eimi = ich bin</vt:lpstr>
      <vt:lpstr>ego eimi = ich, ich bin</vt:lpstr>
      <vt:lpstr>„Ich bin das Brot des Lebens. Wer zu mir kommt, wird nie mehr hungrig sein, und wer an mich glaubt, wird nie mehr Durst haben.“</vt:lpstr>
      <vt:lpstr>I. Mich musst du „essen“</vt:lpstr>
      <vt:lpstr>„Einen Propheten wie mich wird dir der Herr, dein Gott, erwecken aus dir und aus deinen Brüdern; dem sollt ihr gehorchen.“</vt:lpstr>
      <vt:lpstr>„Jesus wusste, dass sie als nächstes kommen und versuchen würden, ihn mit Gewalt zum König zu machen. Deshalb zog er sich wieder auf den Berg zurück, um allein zu sein.“</vt:lpstr>
      <vt:lpstr>„Ich sagen euch, warum ihr mich sucht: Ihr sucht mich nur, weil ihr von den Broten gegessen habt und satt geworden seid. Aber was Gott euch durch die Wunder sagen will, wollt ihr nicht verstehen.“</vt:lpstr>
      <vt:lpstr>„Statt euch nur um die vergängliche Nahrung zu kümmern, bemüht euch um die Nahrung, die Bestand hat und das ewige Leben bringt.“</vt:lpstr>
      <vt:lpstr>„Was für Dinge müssen wir denn tun, um Gottes Willen zu erfüllen?“</vt:lpstr>
      <vt:lpstr>„Gottes Wille wird dadurch erfüllt, dass ihr an den glaubt, den er gesandt hat.“</vt:lpstr>
      <vt:lpstr>„Wenn wir dir glauben sollen, dass du von Gott gesandt bist, dann lass uns ein Wunder sehen, das es uns beweist. Wo bleibt dieser Beweis?“</vt:lpstr>
      <vt:lpstr>„Damals in der Wüste haben unsere Vorfahren Manna gegessen, wie es ja auch in der Schrift heisst: ›Brot vom Himmel gab er ihnen zu essen.‹“</vt:lpstr>
      <vt:lpstr>„Ich sage euch: Das Brot vom Himmel hat euch nicht Mose gegeben; es ist mein Vater, der euch das wahre Brot vom Himmel gibt.“</vt:lpstr>
      <vt:lpstr>„Denn das Brot, das Gott gibt, ist der, der vom Himmel herabkommt und der Welt das Leben schenkt.“</vt:lpstr>
      <vt:lpstr>„Herr, gib uns immer von diesem Brot!“</vt:lpstr>
      <vt:lpstr>„Ich bin das Brot des Lebens. Wer zu mir kommt, wird nie mehr hungrig sein, und wer an mich glaubt, wird nie mehr Durst haben.“</vt:lpstr>
      <vt:lpstr>„Ist das nicht Jesus, der Sohn von Josef? Wir kennen doch seinen Vater und seine Mutter! Wie kann er da behaupten, er sei vom Himmel herabgekommen?“</vt:lpstr>
      <vt:lpstr>„Eure Vorfahren, die in der Wüste das Manna gegessen haben, sind gestorben.“</vt:lpstr>
      <vt:lpstr>„Hier aber ist das wahre Brot, das vom Himmel herabkommt: Wer davon isst, wird nicht sterben.“</vt:lpstr>
      <vt:lpstr>„Ich bin das lebendige Brot, das vom Himmel herabgekommen ist. Wenn jemand von diesem Brot isst, wird er ewig leben. Dieses Brot, das ich ihm geben werde, ist mein Fleisch; ich gebe es hin für das Leben der Welt.“</vt:lpstr>
      <vt:lpstr>„Mein Fleisch ist die wahre Nahrung, und mein Blut ist der wahre Trank.</vt:lpstr>
      <vt:lpstr>„Macht es daher so, wie man es vor dem Passafest macht: Entfernt den alten, durchsäuerten Teig, damit ihr wieder das werdet, was ihr doch schon seid – ein frischer, ungesäuerter Teig. Ihr seid es, weil der geopfert wurde, der unser Passalamm ist: Christus.“</vt:lpstr>
      <vt:lpstr>„Ich versichere euch: Wer glaubt, hat das ewige Leben.“</vt:lpstr>
      <vt:lpstr>„All denen, die Jesus aufnahmen und an seinen Namen glaubten, gab er das Recht, Gottes Kinder zu werden.“</vt:lpstr>
      <vt:lpstr>„Der Vater, der lebendige Gott, hat mich gesandt, und ich lebe durch ihn. Genauso wird auch der, der mich isst, durch mich leben.“</vt:lpstr>
      <vt:lpstr>„Das ist also das Brot, das vom Himmel herabgekommen ist. Bei diesem Brot ist es nicht wie bei dem, das die Vorfahren gegessen haben. Sie sind gestorben; aber wer dieses Brot isst, wird ewig leben.“</vt:lpstr>
      <vt:lpstr>„Beim Mahl des Herrn trinken wir aus dem Becher, für den wir Gott mit einem Dankgebet preisen. Bedeutet das nicht, dass wir alle Anteil an dem haben, was das Blut Christi für uns bewirkt hat? Wir brechen das Brot in Stücke und essen davon. Bedeutet das nicht, dass wir alle Anteil an dem haben, was Christus durch die Hingabe seines Leibes in den Tod für uns getan hat?“</vt:lpstr>
      <vt:lpstr>II. Du wirst für immer satt sein!</vt:lpstr>
      <vt:lpstr>„Ich bin das Brot des Lebens. Wer zu mir kommt, wird nie mehr hungrig sein, und wer an mich glaubt, wird nie mehr Durst haben.“</vt:lpstr>
      <vt:lpstr>„Wenn jemand von diesem Brot isst, wird er ewig leben.“</vt:lpstr>
      <vt:lpstr>„Wer zu mir kommt, den werde ich an jenem letzten Tag auferwecken.“</vt:lpstr>
      <vt:lpstr>„Wer von dem Wasser trinkt, das ich ihm geben werde, wird niemals mehr durstig sein. Das Wasser, das ich ihm gebe, wird in ihm zu einer Quelle werden, die unaufhörlich fliesst, bis ins ewige Leben.“</vt:lpstr>
      <vt:lpstr>„Wir alle haben aus der Fülle seines Reichtums Gnade und immer neu Gnade empfangen.“</vt:lpstr>
      <vt:lpstr>Schlussgedanke</vt:lpstr>
      <vt:lpstr>„Wollt ihr etwa auch weggehen?“</vt:lpstr>
      <vt:lpstr>„Herr, zu wem sollten wir gehen? Du hast Worte, die zum ewigen Leben führen, und wir glauben und haben erkannt, dass du der Heilige bist, den Gott gesandt hat.“</vt:lpstr>
      <vt:lpstr>„Ich bin das Brot des Lebens. Wer zu mir kommt, wird nie mehr hungrig sein, und wer an mich glaubt, wird nie mehr Durst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1/7 - Ich bin das Brot des Lebens! - Folien</dc:title>
  <dc:creator>Jürg Birnstiel</dc:creator>
  <cp:lastModifiedBy>Me</cp:lastModifiedBy>
  <cp:revision>125</cp:revision>
  <dcterms:created xsi:type="dcterms:W3CDTF">2013-11-12T15:20:47Z</dcterms:created>
  <dcterms:modified xsi:type="dcterms:W3CDTF">2014-05-17T10:30:35Z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