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405" r:id="rId2"/>
    <p:sldId id="416" r:id="rId3"/>
    <p:sldId id="548" r:id="rId4"/>
    <p:sldId id="549" r:id="rId5"/>
    <p:sldId id="550" r:id="rId6"/>
    <p:sldId id="551" r:id="rId7"/>
    <p:sldId id="552" r:id="rId8"/>
    <p:sldId id="553" r:id="rId9"/>
    <p:sldId id="554" r:id="rId10"/>
    <p:sldId id="258" r:id="rId11"/>
    <p:sldId id="520" r:id="rId12"/>
    <p:sldId id="555" r:id="rId13"/>
    <p:sldId id="556" r:id="rId14"/>
    <p:sldId id="557" r:id="rId15"/>
    <p:sldId id="560" r:id="rId16"/>
    <p:sldId id="558" r:id="rId17"/>
    <p:sldId id="559" r:id="rId18"/>
    <p:sldId id="561" r:id="rId19"/>
    <p:sldId id="562" r:id="rId20"/>
    <p:sldId id="563" r:id="rId21"/>
    <p:sldId id="564" r:id="rId22"/>
    <p:sldId id="565" r:id="rId23"/>
    <p:sldId id="314" r:id="rId24"/>
    <p:sldId id="566" r:id="rId25"/>
    <p:sldId id="567" r:id="rId26"/>
    <p:sldId id="568" r:id="rId27"/>
    <p:sldId id="569" r:id="rId28"/>
    <p:sldId id="570" r:id="rId29"/>
    <p:sldId id="571" r:id="rId30"/>
    <p:sldId id="572" r:id="rId31"/>
    <p:sldId id="573" r:id="rId32"/>
    <p:sldId id="574" r:id="rId33"/>
    <p:sldId id="575" r:id="rId34"/>
    <p:sldId id="576" r:id="rId35"/>
    <p:sldId id="259" r:id="rId36"/>
    <p:sldId id="506" r:id="rId37"/>
    <p:sldId id="538" r:id="rId3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80" d="100"/>
          <a:sy n="80" d="100"/>
        </p:scale>
        <p:origin x="-2520"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864417" y="600944"/>
            <a:ext cx="7128792" cy="2554545"/>
          </a:xfrm>
        </p:spPr>
        <p:txBody>
          <a:bodyPr wrap="square">
            <a:spAutoFit/>
          </a:bodyPr>
          <a:lstStyle/>
          <a:p>
            <a:pPr algn="l"/>
            <a:r>
              <a:rPr lang="de-DE" altLang="de-DE" sz="8000" dirty="0" smtClean="0">
                <a:solidFill>
                  <a:schemeClr val="bg2">
                    <a:lumMod val="90000"/>
                    <a:lumOff val="10000"/>
                  </a:schemeClr>
                </a:solidFill>
                <a:effectLst/>
                <a:latin typeface="Univers LT Std 47 Cn Lt" pitchFamily="34" charset="0"/>
              </a:rPr>
              <a:t>Ich bin der wahre Weinstock!</a:t>
            </a:r>
            <a:endParaRPr lang="de-DE" altLang="de-DE" sz="8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a:t>
            </a:r>
            <a:r>
              <a:rPr lang="de-DE" altLang="de-DE" sz="1800" smtClean="0">
                <a:effectLst/>
                <a:latin typeface="Univers LT Std 47 Cn Lt" pitchFamily="34" charset="0"/>
              </a:rPr>
              <a:t>Jesus (6/7</a:t>
            </a:r>
            <a:r>
              <a:rPr lang="de-DE" altLang="de-DE" sz="1800" dirty="0" smtClean="0">
                <a:effectLst/>
                <a:latin typeface="Univers LT Std 47 Cn Lt" pitchFamily="34" charset="0"/>
              </a:rPr>
              <a:t>)</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Johannes-Evangelium 15,1.5</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07704" y="1268760"/>
            <a:ext cx="6624736"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Wie Frucht entsteht</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98761" y="923236"/>
            <a:ext cx="7281751"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der wahre Weinstock, und mein Vater ist der Weinbauer.“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25854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5,1-2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20280" y="260648"/>
            <a:ext cx="6876256" cy="3108543"/>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„Auf fruchtbarem Hügel, da liegt mein Stück Land,</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dort hackt ich den Boden mit eigener Hand,</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ich mühte mich ab und las Felsbrocken auf,</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baute Wachtturm und Kelter, setzte Reben darauf.</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Und süsse Trauben erhofft ich zu Recht,</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doch was dann im Herbst wuchs,</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war sauer und schlecht.“</a:t>
            </a:r>
          </a:p>
        </p:txBody>
      </p:sp>
    </p:spTree>
    <p:extLst>
      <p:ext uri="{BB962C8B-B14F-4D97-AF65-F5344CB8AC3E}">
        <p14:creationId xmlns:p14="http://schemas.microsoft.com/office/powerpoint/2010/main" val="1776855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5,3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20280" y="1122422"/>
            <a:ext cx="6876256" cy="1384995"/>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„Jerusalems Bürger, ihr Leute von </a:t>
            </a:r>
            <a:r>
              <a:rPr lang="de-CH" altLang="de-DE" sz="2800" dirty="0" err="1">
                <a:solidFill>
                  <a:schemeClr val="bg2">
                    <a:lumMod val="90000"/>
                    <a:lumOff val="10000"/>
                  </a:schemeClr>
                </a:solidFill>
                <a:effectLst/>
                <a:latin typeface="Univers LT Std 47 Cn Lt" pitchFamily="34" charset="0"/>
              </a:rPr>
              <a:t>Juda</a:t>
            </a:r>
            <a:r>
              <a:rPr lang="de-CH" altLang="de-DE" sz="2800" dirty="0">
                <a:solidFill>
                  <a:schemeClr val="bg2">
                    <a:lumMod val="90000"/>
                    <a:lumOff val="10000"/>
                  </a:schemeClr>
                </a:solidFill>
                <a:effectLst/>
                <a:latin typeface="Univers LT Std 47 Cn Lt" pitchFamily="34" charset="0"/>
              </a:rPr>
              <a:t>,</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was sagt ihr zum Weinberg,</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was tätet denn ihr da?“</a:t>
            </a:r>
          </a:p>
        </p:txBody>
      </p:sp>
    </p:spTree>
    <p:extLst>
      <p:ext uri="{BB962C8B-B14F-4D97-AF65-F5344CB8AC3E}">
        <p14:creationId xmlns:p14="http://schemas.microsoft.com/office/powerpoint/2010/main" val="337826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5,4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20280" y="1122422"/>
            <a:ext cx="6876256" cy="1384995"/>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„Die Trauben sind sauer – entscheidet doch ihr:</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War die Pflege zu schlecht?</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Liegt die Schuld denn bei mir?“</a:t>
            </a:r>
          </a:p>
        </p:txBody>
      </p:sp>
    </p:spTree>
    <p:extLst>
      <p:ext uri="{BB962C8B-B14F-4D97-AF65-F5344CB8AC3E}">
        <p14:creationId xmlns:p14="http://schemas.microsoft.com/office/powerpoint/2010/main" val="1383557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5,5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20280" y="260646"/>
            <a:ext cx="6623720" cy="3108543"/>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„Ich sage euch, </a:t>
            </a:r>
            <a:r>
              <a:rPr lang="de-CH" altLang="de-DE" sz="2800" dirty="0" smtClean="0">
                <a:solidFill>
                  <a:schemeClr val="bg2">
                    <a:lumMod val="90000"/>
                    <a:lumOff val="10000"/>
                  </a:schemeClr>
                </a:solidFill>
                <a:effectLst/>
                <a:latin typeface="Univers LT Std 47 Cn Lt" pitchFamily="34" charset="0"/>
              </a:rPr>
              <a:t>Leute, das </a:t>
            </a:r>
            <a:r>
              <a:rPr lang="de-CH" altLang="de-DE" sz="2800" dirty="0">
                <a:solidFill>
                  <a:schemeClr val="bg2">
                    <a:lumMod val="90000"/>
                    <a:lumOff val="10000"/>
                  </a:schemeClr>
                </a:solidFill>
                <a:effectLst/>
                <a:latin typeface="Univers LT Std 47 Cn Lt" pitchFamily="34" charset="0"/>
              </a:rPr>
              <a:t>tue ich jetzt:</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Weg reiss ich die </a:t>
            </a:r>
            <a:r>
              <a:rPr lang="de-CH" altLang="de-DE" sz="2800" dirty="0" smtClean="0">
                <a:solidFill>
                  <a:schemeClr val="bg2">
                    <a:lumMod val="90000"/>
                    <a:lumOff val="10000"/>
                  </a:schemeClr>
                </a:solidFill>
                <a:effectLst/>
                <a:latin typeface="Univers LT Std 47 Cn Lt" pitchFamily="34" charset="0"/>
              </a:rPr>
              <a:t>Hecke, als </a:t>
            </a:r>
            <a:r>
              <a:rPr lang="de-CH" altLang="de-DE" sz="2800" dirty="0">
                <a:solidFill>
                  <a:schemeClr val="bg2">
                    <a:lumMod val="90000"/>
                    <a:lumOff val="10000"/>
                  </a:schemeClr>
                </a:solidFill>
                <a:effectLst/>
                <a:latin typeface="Univers LT Std 47 Cn Lt" pitchFamily="34" charset="0"/>
              </a:rPr>
              <a:t>Schutz einst gesetzt;</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zum Weiden </a:t>
            </a:r>
            <a:r>
              <a:rPr lang="de-CH" altLang="de-DE" sz="2800" dirty="0" err="1">
                <a:solidFill>
                  <a:schemeClr val="bg2">
                    <a:lumMod val="90000"/>
                    <a:lumOff val="10000"/>
                  </a:schemeClr>
                </a:solidFill>
                <a:effectLst/>
                <a:latin typeface="Univers LT Std 47 Cn Lt" pitchFamily="34" charset="0"/>
              </a:rPr>
              <a:t>solln</a:t>
            </a:r>
            <a:r>
              <a:rPr lang="de-CH" altLang="de-DE" sz="2800" dirty="0">
                <a:solidFill>
                  <a:schemeClr val="bg2">
                    <a:lumMod val="90000"/>
                    <a:lumOff val="10000"/>
                  </a:schemeClr>
                </a:solidFill>
                <a:effectLst/>
                <a:latin typeface="Univers LT Std 47 Cn Lt" pitchFamily="34" charset="0"/>
              </a:rPr>
              <a:t> </a:t>
            </a:r>
            <a:r>
              <a:rPr lang="de-CH" altLang="de-DE" sz="2800" dirty="0" smtClean="0">
                <a:solidFill>
                  <a:schemeClr val="bg2">
                    <a:lumMod val="90000"/>
                    <a:lumOff val="10000"/>
                  </a:schemeClr>
                </a:solidFill>
                <a:effectLst/>
                <a:latin typeface="Univers LT Std 47 Cn Lt" pitchFamily="34" charset="0"/>
              </a:rPr>
              <a:t>Schafe und </a:t>
            </a:r>
            <a:r>
              <a:rPr lang="de-CH" altLang="de-DE" sz="2800" dirty="0">
                <a:solidFill>
                  <a:schemeClr val="bg2">
                    <a:lumMod val="90000"/>
                    <a:lumOff val="10000"/>
                  </a:schemeClr>
                </a:solidFill>
                <a:effectLst/>
                <a:latin typeface="Univers LT Std 47 Cn Lt" pitchFamily="34" charset="0"/>
              </a:rPr>
              <a:t>Rinder hinein!</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Und die Mauer ringsum </a:t>
            </a:r>
            <a:r>
              <a:rPr lang="de-CH" altLang="de-DE" sz="2800" dirty="0" smtClean="0">
                <a:solidFill>
                  <a:schemeClr val="bg2">
                    <a:lumMod val="90000"/>
                    <a:lumOff val="10000"/>
                  </a:schemeClr>
                </a:solidFill>
                <a:effectLst/>
                <a:latin typeface="Univers LT Std 47 Cn Lt" pitchFamily="34" charset="0"/>
              </a:rPr>
              <a:t>– die </a:t>
            </a:r>
            <a:r>
              <a:rPr lang="de-CH" altLang="de-DE" sz="2800" dirty="0">
                <a:solidFill>
                  <a:schemeClr val="bg2">
                    <a:lumMod val="90000"/>
                    <a:lumOff val="10000"/>
                  </a:schemeClr>
                </a:solidFill>
                <a:effectLst/>
                <a:latin typeface="Univers LT Std 47 Cn Lt" pitchFamily="34" charset="0"/>
              </a:rPr>
              <a:t>reisse ich ein!</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Zertrampelnden </a:t>
            </a:r>
            <a:r>
              <a:rPr lang="de-CH" altLang="de-DE" sz="2800" dirty="0" smtClean="0">
                <a:solidFill>
                  <a:schemeClr val="bg2">
                    <a:lumMod val="90000"/>
                    <a:lumOff val="10000"/>
                  </a:schemeClr>
                </a:solidFill>
                <a:effectLst/>
                <a:latin typeface="Univers LT Std 47 Cn Lt" pitchFamily="34" charset="0"/>
              </a:rPr>
              <a:t>Füssen </a:t>
            </a:r>
            <a:r>
              <a:rPr lang="de-CH" altLang="de-DE" sz="2800" dirty="0" err="1" smtClean="0">
                <a:solidFill>
                  <a:schemeClr val="bg2">
                    <a:lumMod val="90000"/>
                    <a:lumOff val="10000"/>
                  </a:schemeClr>
                </a:solidFill>
                <a:effectLst/>
                <a:latin typeface="Univers LT Std 47 Cn Lt" pitchFamily="34" charset="0"/>
              </a:rPr>
              <a:t>geb</a:t>
            </a:r>
            <a:r>
              <a:rPr lang="de-CH" altLang="de-DE" sz="2800" dirty="0" smtClean="0">
                <a:solidFill>
                  <a:schemeClr val="bg2">
                    <a:lumMod val="90000"/>
                    <a:lumOff val="10000"/>
                  </a:schemeClr>
                </a:solidFill>
                <a:effectLst/>
                <a:latin typeface="Univers LT Std 47 Cn Lt" pitchFamily="34" charset="0"/>
              </a:rPr>
              <a:t> </a:t>
            </a:r>
            <a:r>
              <a:rPr lang="de-CH" altLang="de-DE" sz="2800" dirty="0">
                <a:solidFill>
                  <a:schemeClr val="bg2">
                    <a:lumMod val="90000"/>
                    <a:lumOff val="10000"/>
                  </a:schemeClr>
                </a:solidFill>
                <a:effectLst/>
                <a:latin typeface="Univers LT Std 47 Cn Lt" pitchFamily="34" charset="0"/>
              </a:rPr>
              <a:t>ich ihn preis,</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schlecht lohnte mein Weinberg</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mir Arbeit und Schweiss!“</a:t>
            </a:r>
          </a:p>
        </p:txBody>
      </p:sp>
    </p:spTree>
    <p:extLst>
      <p:ext uri="{BB962C8B-B14F-4D97-AF65-F5344CB8AC3E}">
        <p14:creationId xmlns:p14="http://schemas.microsoft.com/office/powerpoint/2010/main" val="3465582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5,6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20280" y="906979"/>
            <a:ext cx="6876256" cy="1815882"/>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„Ich will nicht mehr hacken,</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das Unkraut soll spriessen!</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Der Himmel soll ihm</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den Regen verschliessen!“</a:t>
            </a:r>
          </a:p>
        </p:txBody>
      </p:sp>
    </p:spTree>
    <p:extLst>
      <p:ext uri="{BB962C8B-B14F-4D97-AF65-F5344CB8AC3E}">
        <p14:creationId xmlns:p14="http://schemas.microsoft.com/office/powerpoint/2010/main" val="2023369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4752528" y="45205"/>
            <a:ext cx="4211960" cy="3539430"/>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„Der Weinberg des Herrn</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seid ihr Israeliten!</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Sein Lieblingsgarten,</a:t>
            </a:r>
            <a:br>
              <a:rPr lang="de-CH" altLang="de-DE" sz="2800" dirty="0">
                <a:solidFill>
                  <a:schemeClr val="bg2">
                    <a:lumMod val="90000"/>
                    <a:lumOff val="10000"/>
                  </a:schemeClr>
                </a:solidFill>
                <a:effectLst/>
                <a:latin typeface="Univers LT Std 47 Cn Lt" pitchFamily="34" charset="0"/>
              </a:rPr>
            </a:br>
            <a:r>
              <a:rPr lang="de-CH" altLang="de-DE" sz="2800" dirty="0" err="1">
                <a:solidFill>
                  <a:schemeClr val="bg2">
                    <a:lumMod val="90000"/>
                    <a:lumOff val="10000"/>
                  </a:schemeClr>
                </a:solidFill>
                <a:effectLst/>
                <a:latin typeface="Univers LT Std 47 Cn Lt" pitchFamily="34" charset="0"/>
              </a:rPr>
              <a:t>Juda</a:t>
            </a:r>
            <a:r>
              <a:rPr lang="de-CH" altLang="de-DE" sz="2800" dirty="0">
                <a:solidFill>
                  <a:schemeClr val="bg2">
                    <a:lumMod val="90000"/>
                    <a:lumOff val="10000"/>
                  </a:schemeClr>
                </a:solidFill>
                <a:effectLst/>
                <a:latin typeface="Univers LT Std 47 Cn Lt" pitchFamily="34" charset="0"/>
              </a:rPr>
              <a:t>, seid ihr!</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Gott hoffte auf Rechtsspruch –</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und erntete Rechtsbruch,</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statt Liebe und Treue</a:t>
            </a:r>
            <a:br>
              <a:rPr lang="de-CH" altLang="de-DE" sz="2800" dirty="0">
                <a:solidFill>
                  <a:schemeClr val="bg2">
                    <a:lumMod val="90000"/>
                    <a:lumOff val="10000"/>
                  </a:schemeClr>
                </a:solidFill>
                <a:effectLst/>
                <a:latin typeface="Univers LT Std 47 Cn Lt" pitchFamily="34" charset="0"/>
              </a:rPr>
            </a:br>
            <a:r>
              <a:rPr lang="de-CH" altLang="de-DE" sz="2800" dirty="0">
                <a:solidFill>
                  <a:schemeClr val="bg2">
                    <a:lumMod val="90000"/>
                    <a:lumOff val="10000"/>
                  </a:schemeClr>
                </a:solidFill>
                <a:effectLst/>
                <a:latin typeface="Univers LT Std 47 Cn Lt" pitchFamily="34" charset="0"/>
              </a:rPr>
              <a:t>nur Hilfeschreie!“</a:t>
            </a:r>
          </a:p>
        </p:txBody>
      </p:sp>
    </p:spTree>
    <p:extLst>
      <p:ext uri="{BB962C8B-B14F-4D97-AF65-F5344CB8AC3E}">
        <p14:creationId xmlns:p14="http://schemas.microsoft.com/office/powerpoint/2010/main" val="3243707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err="1" smtClean="0">
                <a:effectLst/>
                <a:latin typeface="Univers LT Std 47 Cn Lt" pitchFamily="34" charset="0"/>
              </a:rPr>
              <a:t>Hosea</a:t>
            </a:r>
            <a:r>
              <a:rPr lang="de-DE" altLang="de-DE" sz="1800" dirty="0" smtClean="0">
                <a:effectLst/>
                <a:latin typeface="Univers LT Std 47 Cn Lt" pitchFamily="34" charset="0"/>
              </a:rPr>
              <a:t> 10,1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20280" y="391304"/>
            <a:ext cx="6623720" cy="2677656"/>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„Israel war wie ein üppiger Weinstock, der reiche Frucht trägt. Doch je reicher die Leute von Israel wurden, desto reichere Opfer brachten sie auf die Altäre. Je mehr der Wohlstand im Land wuchs, umso prächtiger schmückten sie die geweihten Steinmale.“</a:t>
            </a:r>
          </a:p>
        </p:txBody>
      </p:sp>
    </p:spTree>
    <p:extLst>
      <p:ext uri="{BB962C8B-B14F-4D97-AF65-F5344CB8AC3E}">
        <p14:creationId xmlns:p14="http://schemas.microsoft.com/office/powerpoint/2010/main" val="2359493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64388" y="990020"/>
            <a:ext cx="727280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„Jede Rebe an mir, die nicht Frucht trägt, schneidet er ab; eine Rebe aber, die Frucht trägt, schneidet er zurück; so reinigt er sie, damit sie noch mehr Frucht hervorbringt.“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4782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75656" y="1138772"/>
            <a:ext cx="6760840"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der wahre Weinstock, und mein Vater ist der Weinbauer.“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64388" y="1124744"/>
            <a:ext cx="7272808" cy="107721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seid schon rein; ihr seid es aufgrund des Wortes, das ich euch verkündet habe.“</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85029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5,24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548680"/>
            <a:ext cx="6408712"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„Wer auf mein Wort hört und dem glaubt, der mich gesandt hat, der hat das ewige Leben. Auf ihn kommt keine Verurteilung mehr zu; er hat den Schritt vom Tod ins Leben getan.“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54462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1.Petrus-Brief 1,23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476672"/>
            <a:ext cx="655272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seid von neuem geboren, und dieses neue Leben hat seinen Ursprung nicht in einem vergänglichen Samen, sondern in einem unvergänglichen, in dem lebendigen Wort Gottes, das für immer Bestand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86498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1154360"/>
            <a:ext cx="6768752"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Wie Frucht wächst</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302459"/>
            <a:ext cx="6408712"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„Bleibt in mir, und ich werde in euch bleiben. Eine Rebe kann nicht aus sich selbst heraus Frucht hervorbringen; sie muss am Weinstock bleiben. Genauso wenig könnt ihr Frucht hervorbringen, wenn ihr nicht in mir bleibt.“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5972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1.Johannes-Brief 5,21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745540"/>
            <a:ext cx="640871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„Meine lieben Kinder, nehmt euch in Acht vor den falschen Göttern!“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67282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794901"/>
            <a:ext cx="6408712"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„Ich bin der Weinstock, und ihr seid die Reben. Wenn jemand in mir bleibt und ich in ihm bleibe, trägt er reiche Frucht; ohne mich könnt ihr nichts tun.“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796902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3,17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836712"/>
            <a:ext cx="6408712" cy="132343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„Ich bin reich und habe alles im Überfluss, es fehlt mir an nichts!“</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01822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3,20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907704" y="710694"/>
            <a:ext cx="712879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„Merkst du nicht, dass ich vor der Tür stehe und anklopfe? Wer meine Stimme hört und mir öffnet, zu dem werde ich hineingehen, und wir werden miteinander essen – ich mit ihm und er mit mir.“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521455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548680"/>
            <a:ext cx="6408712"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„Wenn jemand nicht in mir bleibt, geht es ihm wie der unfruchtbaren Rebe: Er wird weggeworfen und verdorrt. Die verdorrten Reben werden zusammengelesen und ins Feuer geworfen, wo sie verbrennen.“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11435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19672" y="332656"/>
            <a:ext cx="668883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„Jede Rebe an mir, die nicht Frucht trägt, schneidet er ab; eine Rebe aber, die Frucht trägt, schneidet er </a:t>
            </a:r>
            <a:r>
              <a:rPr lang="de-CH" altLang="de-DE" sz="3600" dirty="0" smtClean="0">
                <a:solidFill>
                  <a:schemeClr val="bg2">
                    <a:lumMod val="90000"/>
                    <a:lumOff val="10000"/>
                  </a:schemeClr>
                </a:solidFill>
                <a:effectLst/>
                <a:latin typeface="Univers LT Std 47 Cn Lt" pitchFamily="34" charset="0"/>
              </a:rPr>
              <a:t>zurück;</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so </a:t>
            </a:r>
            <a:r>
              <a:rPr lang="de-CH" altLang="de-DE" sz="3600" dirty="0">
                <a:solidFill>
                  <a:schemeClr val="bg2">
                    <a:lumMod val="90000"/>
                    <a:lumOff val="10000"/>
                  </a:schemeClr>
                </a:solidFill>
                <a:effectLst/>
                <a:latin typeface="Univers LT Std 47 Cn Lt" pitchFamily="34" charset="0"/>
              </a:rPr>
              <a:t>reinigt er sie, damit sie noch mehr Frucht hervorbringt.“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62740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67744" y="908720"/>
            <a:ext cx="6408712"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„Wenn ihr in mir bleibt und meine Worte in euch bleiben, könnt ihr bitten, um was ihr wollt: Eure Bitte wird erfüllt werden.“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93228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67744" y="970275"/>
            <a:ext cx="6408712"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„Wenn ihr in mir bleibt und meine Worte in euch bleiben.“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4051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14,23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260648"/>
            <a:ext cx="604867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jemand mich liebt, wird er sich nach meinem Wort </a:t>
            </a:r>
            <a:r>
              <a:rPr lang="de-CH" altLang="de-DE" sz="3600" dirty="0" smtClean="0">
                <a:solidFill>
                  <a:schemeClr val="bg2">
                    <a:lumMod val="90000"/>
                    <a:lumOff val="10000"/>
                  </a:schemeClr>
                </a:solidFill>
                <a:effectLst/>
                <a:latin typeface="Univers LT Std 47 Cn Lt" pitchFamily="34" charset="0"/>
              </a:rPr>
              <a:t>richten.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Mein </a:t>
            </a:r>
            <a:r>
              <a:rPr lang="de-CH" altLang="de-DE" sz="3600" dirty="0">
                <a:solidFill>
                  <a:schemeClr val="bg2">
                    <a:lumMod val="90000"/>
                    <a:lumOff val="10000"/>
                  </a:schemeClr>
                </a:solidFill>
                <a:effectLst/>
                <a:latin typeface="Univers LT Std 47 Cn Lt" pitchFamily="34" charset="0"/>
              </a:rPr>
              <a:t>Vater wird ihn </a:t>
            </a:r>
            <a:r>
              <a:rPr lang="de-CH" altLang="de-DE" sz="3600" dirty="0" smtClean="0">
                <a:solidFill>
                  <a:schemeClr val="bg2">
                    <a:lumMod val="90000"/>
                    <a:lumOff val="10000"/>
                  </a:schemeClr>
                </a:solidFill>
                <a:effectLst/>
                <a:latin typeface="Univers LT Std 47 Cn Lt" pitchFamily="34" charset="0"/>
              </a:rPr>
              <a:t>lieben,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und wir werden </a:t>
            </a:r>
            <a:r>
              <a:rPr lang="de-CH" altLang="de-DE" sz="3600" dirty="0">
                <a:solidFill>
                  <a:schemeClr val="bg2">
                    <a:lumMod val="90000"/>
                    <a:lumOff val="10000"/>
                  </a:schemeClr>
                </a:solidFill>
                <a:effectLst/>
                <a:latin typeface="Univers LT Std 47 Cn Lt" pitchFamily="34" charset="0"/>
              </a:rPr>
              <a:t>zu ihm </a:t>
            </a:r>
            <a:r>
              <a:rPr lang="de-CH" altLang="de-DE" sz="3600" dirty="0" smtClean="0">
                <a:solidFill>
                  <a:schemeClr val="bg2">
                    <a:lumMod val="90000"/>
                    <a:lumOff val="10000"/>
                  </a:schemeClr>
                </a:solidFill>
                <a:effectLst/>
                <a:latin typeface="Univers LT Std 47 Cn Lt" pitchFamily="34" charset="0"/>
              </a:rPr>
              <a:t>kommen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und bei </a:t>
            </a:r>
            <a:r>
              <a:rPr lang="de-CH" altLang="de-DE" sz="3600" dirty="0">
                <a:solidFill>
                  <a:schemeClr val="bg2">
                    <a:lumMod val="90000"/>
                    <a:lumOff val="10000"/>
                  </a:schemeClr>
                </a:solidFill>
                <a:effectLst/>
                <a:latin typeface="Univers LT Std 47 Cn Lt" pitchFamily="34" charset="0"/>
              </a:rPr>
              <a:t>ihm wohnen.“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880853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7,17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23728" y="760636"/>
            <a:ext cx="676875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jemand bereit ist, Gottes Willen zu erfüllen, wird er erkennen, ob das, was ich lehre, von Gott ist oder ob ich aus mir selbst heraus rede.“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705401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Galater-Brief 6,9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23728" y="483637"/>
            <a:ext cx="676875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„Lasst uns daher nicht müde werden, das zu tun, was gut und richtig ist. Denn wenn wir nicht </a:t>
            </a:r>
            <a:r>
              <a:rPr lang="de-CH" altLang="de-DE" sz="3600" dirty="0" smtClean="0">
                <a:solidFill>
                  <a:schemeClr val="bg2">
                    <a:lumMod val="90000"/>
                    <a:lumOff val="10000"/>
                  </a:schemeClr>
                </a:solidFill>
                <a:effectLst/>
                <a:latin typeface="Univers LT Std 47 Cn Lt" pitchFamily="34" charset="0"/>
              </a:rPr>
              <a:t>aufgeben,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werden </a:t>
            </a:r>
            <a:r>
              <a:rPr lang="de-CH" altLang="de-DE" sz="3600" dirty="0">
                <a:solidFill>
                  <a:schemeClr val="bg2">
                    <a:lumMod val="90000"/>
                    <a:lumOff val="10000"/>
                  </a:schemeClr>
                </a:solidFill>
                <a:effectLst/>
                <a:latin typeface="Univers LT Std 47 Cn Lt" pitchFamily="34" charset="0"/>
              </a:rPr>
              <a:t>wir zu der von </a:t>
            </a:r>
            <a:r>
              <a:rPr lang="de-CH" altLang="de-DE" sz="3600" dirty="0" smtClean="0">
                <a:solidFill>
                  <a:schemeClr val="bg2">
                    <a:lumMod val="90000"/>
                    <a:lumOff val="10000"/>
                  </a:schemeClr>
                </a:solidFill>
                <a:effectLst/>
                <a:latin typeface="Univers LT Std 47 Cn Lt" pitchFamily="34" charset="0"/>
              </a:rPr>
              <a:t>Gott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bestimmten Zeit die </a:t>
            </a:r>
            <a:r>
              <a:rPr lang="de-CH" altLang="de-DE" sz="3600" dirty="0">
                <a:solidFill>
                  <a:schemeClr val="bg2">
                    <a:lumMod val="90000"/>
                    <a:lumOff val="10000"/>
                  </a:schemeClr>
                </a:solidFill>
                <a:effectLst/>
                <a:latin typeface="Univers LT Std 47 Cn Lt" pitchFamily="34" charset="0"/>
              </a:rPr>
              <a:t>Ernte einbringen.“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470926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96436" y="476672"/>
            <a:ext cx="681206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„Dadurch, dass ihr reiche Frucht tragt und euch als meine Jünger erweist, wird die Herrlichkeit meines Vaters offenbart.“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655977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smtClean="0">
                <a:effectLst/>
                <a:latin typeface="Univers LT Std 47 Cn Lt" pitchFamily="34" charset="0"/>
              </a:rPr>
              <a:t>Epheser-Brief 2,10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339752" y="260648"/>
            <a:ext cx="6681440"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„Was wir sind, ist Gottes Werk; er hat uns durch Jesus Christus dazu geschaffen, das zu tun, was gut und richtig ist. Gott hat alles, was wir tun sollen, vorbereitet; an uns ist es nun, das Vorbereitete auszuführen.“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03210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87824" y="620688"/>
            <a:ext cx="5752728"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„Ihr seid schon rein; ihr seid es aufgrund des Wortes, das ich euch verkündet habe.“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93099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19672" y="55657"/>
            <a:ext cx="668883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„Bleibt in mir, und ich werde in euch bleiben. Eine Rebe kann nicht aus sich selbst heraus Frucht hervorbringen; sie muss am Weinstock bleiben. Genauso wenig könnt ihr Frucht hervorbringen, wenn ihr nicht in mir bleibt.“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42445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19672" y="609655"/>
            <a:ext cx="668883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der Weinstock, und ihr seid die Reben. Wenn jemand in mir bleibt und ich in ihm bleibe, trägt er reiche Frucht; ohne mich könnt ihr nichts tun.“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86461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9712" y="55657"/>
            <a:ext cx="632879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jemand nicht in mir bleibt, geht es ihm wie der unfruchtbaren Rebe: Er wird weggeworfen und verdorrt. Die verdorrten Reben werden zusammengelesen und ins Feuer geworfen, wo sie verbrennen.“ </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67192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9712" y="260648"/>
            <a:ext cx="632879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ihr in mir bleibt und meine Worte in euch bleiben, könnt ihr bitten, um was ihr </a:t>
            </a:r>
            <a:r>
              <a:rPr lang="de-CH" altLang="de-DE" sz="3600" dirty="0" smtClean="0">
                <a:solidFill>
                  <a:schemeClr val="bg2">
                    <a:lumMod val="90000"/>
                    <a:lumOff val="10000"/>
                  </a:schemeClr>
                </a:solidFill>
                <a:effectLst/>
                <a:latin typeface="Univers LT Std 47 Cn Lt" pitchFamily="34" charset="0"/>
              </a:rPr>
              <a:t>wollt: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Eure </a:t>
            </a:r>
            <a:r>
              <a:rPr lang="de-CH" altLang="de-DE" sz="3600" dirty="0">
                <a:solidFill>
                  <a:schemeClr val="bg2">
                    <a:lumMod val="90000"/>
                    <a:lumOff val="10000"/>
                  </a:schemeClr>
                </a:solidFill>
                <a:effectLst/>
                <a:latin typeface="Univers LT Std 47 Cn Lt" pitchFamily="34" charset="0"/>
              </a:rPr>
              <a:t>Bitte wird erfüllt werden.“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80899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67744" y="260648"/>
            <a:ext cx="5752728"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„Dadurch, dass ihr reiche Frucht tragt und euch als meine Jünger erweist, wird die </a:t>
            </a:r>
            <a:r>
              <a:rPr lang="de-CH" altLang="de-DE" sz="3600" dirty="0" smtClean="0">
                <a:solidFill>
                  <a:schemeClr val="bg2">
                    <a:lumMod val="90000"/>
                    <a:lumOff val="10000"/>
                  </a:schemeClr>
                </a:solidFill>
                <a:effectLst/>
                <a:latin typeface="Univers LT Std 47 Cn Lt" pitchFamily="34" charset="0"/>
              </a:rPr>
              <a:t>Herrlichkeit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meines </a:t>
            </a:r>
            <a:r>
              <a:rPr lang="de-CH" altLang="de-DE" sz="3600" dirty="0">
                <a:solidFill>
                  <a:schemeClr val="bg2">
                    <a:lumMod val="90000"/>
                    <a:lumOff val="10000"/>
                  </a:schemeClr>
                </a:solidFill>
                <a:effectLst/>
                <a:latin typeface="Univers LT Std 47 Cn Lt" pitchFamily="34" charset="0"/>
              </a:rPr>
              <a:t>Vaters offenbart.“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53066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963</Words>
  <Application>Microsoft Office PowerPoint</Application>
  <PresentationFormat>Bildschirmpräsentation (4:3)</PresentationFormat>
  <Paragraphs>109</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Ich bin der wahre Weinstock!</vt:lpstr>
      <vt:lpstr>„Ich bin der wahre Weinstock, und mein Vater ist der Weinbauer.“</vt:lpstr>
      <vt:lpstr>„Jede Rebe an mir, die nicht Frucht trägt, schneidet er ab; eine Rebe aber, die Frucht trägt, schneidet er zurück; so reinigt er sie, damit sie noch mehr Frucht hervorbringt.“</vt:lpstr>
      <vt:lpstr>„Ihr seid schon rein; ihr seid es aufgrund des Wortes, das ich euch verkündet habe.“</vt:lpstr>
      <vt:lpstr>„Bleibt in mir, und ich werde in euch bleiben. Eine Rebe kann nicht aus sich selbst heraus Frucht hervorbringen; sie muss am Weinstock bleiben. Genauso wenig könnt ihr Frucht hervorbringen, wenn ihr nicht in mir bleibt.“</vt:lpstr>
      <vt:lpstr>„Ich bin der Weinstock, und ihr seid die Reben. Wenn jemand in mir bleibt und ich in ihm bleibe, trägt er reiche Frucht; ohne mich könnt ihr nichts tun.“</vt:lpstr>
      <vt:lpstr>„Wenn jemand nicht in mir bleibt, geht es ihm wie der unfruchtbaren Rebe: Er wird weggeworfen und verdorrt. Die verdorrten Reben werden zusammengelesen und ins Feuer geworfen, wo sie verbrennen.“ </vt:lpstr>
      <vt:lpstr>„Wenn ihr in mir bleibt und meine Worte in euch bleiben, könnt ihr bitten, um was ihr wollt: Eure Bitte wird erfüllt werden.“</vt:lpstr>
      <vt:lpstr>„Dadurch, dass ihr reiche Frucht tragt und euch als meine Jünger erweist, wird die Herrlichkeit meines Vaters offenbart.“</vt:lpstr>
      <vt:lpstr>I. Wie Frucht entsteht</vt:lpstr>
      <vt:lpstr>„Ich bin der wahre Weinstock, und mein Vater ist der Weinbauer.“</vt:lpstr>
      <vt:lpstr>„Auf fruchtbarem Hügel, da liegt mein Stück Land, dort hackt ich den Boden mit eigener Hand, ich mühte mich ab und las Felsbrocken auf, baute Wachtturm und Kelter, setzte Reben darauf. Und süsse Trauben erhofft ich zu Recht, doch was dann im Herbst wuchs, war sauer und schlecht.“</vt:lpstr>
      <vt:lpstr>„Jerusalems Bürger, ihr Leute von Juda, was sagt ihr zum Weinberg, was tätet denn ihr da?“</vt:lpstr>
      <vt:lpstr>„Die Trauben sind sauer – entscheidet doch ihr: War die Pflege zu schlecht? Liegt die Schuld denn bei mir?“</vt:lpstr>
      <vt:lpstr>„Ich sage euch, Leute, das tue ich jetzt: Weg reiss ich die Hecke, als Schutz einst gesetzt; zum Weiden solln Schafe und Rinder hinein! Und die Mauer ringsum – die reisse ich ein! Zertrampelnden Füssen geb ich ihn preis, schlecht lohnte mein Weinberg mir Arbeit und Schweiss!“</vt:lpstr>
      <vt:lpstr>„Ich will nicht mehr hacken, das Unkraut soll spriessen! Der Himmel soll ihm den Regen verschliessen!“</vt:lpstr>
      <vt:lpstr>„Der Weinberg des Herrn seid ihr Israeliten! Sein Lieblingsgarten, Juda, seid ihr! Gott hoffte auf Rechtsspruch – und erntete Rechtsbruch, statt Liebe und Treue nur Hilfeschreie!“</vt:lpstr>
      <vt:lpstr>„Israel war wie ein üppiger Weinstock, der reiche Frucht trägt. Doch je reicher die Leute von Israel wurden, desto reichere Opfer brachten sie auf die Altäre. Je mehr der Wohlstand im Land wuchs, umso prächtiger schmückten sie die geweihten Steinmale.“</vt:lpstr>
      <vt:lpstr>„Jede Rebe an mir, die nicht Frucht trägt, schneidet er ab; eine Rebe aber, die Frucht trägt, schneidet er zurück; so reinigt er sie, damit sie noch mehr Frucht hervorbringt.“</vt:lpstr>
      <vt:lpstr>„Ihr seid schon rein; ihr seid es aufgrund des Wortes, das ich euch verkündet habe.“</vt:lpstr>
      <vt:lpstr>„Wer auf mein Wort hört und dem glaubt, der mich gesandt hat, der hat das ewige Leben. Auf ihn kommt keine Verurteilung mehr zu; er hat den Schritt vom Tod ins Leben getan.“</vt:lpstr>
      <vt:lpstr>„Ihr seid von neuem geboren, und dieses neue Leben hat seinen Ursprung nicht in einem vergänglichen Samen, sondern in einem unvergänglichen, in dem lebendigen Wort Gottes, das für immer Bestand hat.“</vt:lpstr>
      <vt:lpstr>II. Wie Frucht wächst</vt:lpstr>
      <vt:lpstr>„Bleibt in mir, und ich werde in euch bleiben. Eine Rebe kann nicht aus sich selbst heraus Frucht hervorbringen; sie muss am Weinstock bleiben. Genauso wenig könnt ihr Frucht hervorbringen, wenn ihr nicht in mir bleibt.“</vt:lpstr>
      <vt:lpstr>„Meine lieben Kinder, nehmt euch in Acht vor den falschen Göttern!“</vt:lpstr>
      <vt:lpstr>„Ich bin der Weinstock, und ihr seid die Reben. Wenn jemand in mir bleibt und ich in ihm bleibe, trägt er reiche Frucht; ohne mich könnt ihr nichts tun.“</vt:lpstr>
      <vt:lpstr>„Ich bin reich und habe alles im Überfluss, es fehlt mir an nichts!“</vt:lpstr>
      <vt:lpstr>„Merkst du nicht, dass ich vor der Tür stehe und anklopfe? Wer meine Stimme hört und mir öffnet, zu dem werde ich hineingehen, und wir werden miteinander essen – ich mit ihm und er mit mir.“</vt:lpstr>
      <vt:lpstr>„Wenn jemand nicht in mir bleibt, geht es ihm wie der unfruchtbaren Rebe: Er wird weggeworfen und verdorrt. Die verdorrten Reben werden zusammengelesen und ins Feuer geworfen, wo sie verbrennen.“</vt:lpstr>
      <vt:lpstr>„Wenn ihr in mir bleibt und meine Worte in euch bleiben, könnt ihr bitten, um was ihr wollt: Eure Bitte wird erfüllt werden.“</vt:lpstr>
      <vt:lpstr>„Wenn ihr in mir bleibt und meine Worte in euch bleiben.“</vt:lpstr>
      <vt:lpstr>„Wenn jemand mich liebt, wird er sich nach meinem Wort richten. Mein Vater wird ihn lieben, und wir werden zu ihm kommen und bei ihm wohnen.“</vt:lpstr>
      <vt:lpstr>„Wenn jemand bereit ist, Gottes Willen zu erfüllen, wird er erkennen, ob das, was ich lehre, von Gott ist oder ob ich aus mir selbst heraus rede.“</vt:lpstr>
      <vt:lpstr>„Lasst uns daher nicht müde werden, das zu tun, was gut und richtig ist. Denn wenn wir nicht aufgeben, werden wir zu der von Gott bestimmten Zeit die Ernte einbringen.“</vt:lpstr>
      <vt:lpstr>Schlussgedanke</vt:lpstr>
      <vt:lpstr>„Dadurch, dass ihr reiche Frucht tragt und euch als meine Jünger erweist, wird die Herrlichkeit meines Vaters offenbart.“</vt:lpstr>
      <vt:lpstr>„Was wir sind, ist Gottes Werk; er hat uns durch Jesus Christus dazu geschaffen, das zu tun, was gut und richtig ist. Gott hat alles, was wir tun sollen, vorbereitet; an uns ist es nun, das Vorbereitete auszuführen.“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6/7 - Ich bin der wahre Weinstock! - Folien</dc:title>
  <dc:creator>Jürg Birnstiel</dc:creator>
  <cp:lastModifiedBy>Me</cp:lastModifiedBy>
  <cp:revision>192</cp:revision>
  <dcterms:created xsi:type="dcterms:W3CDTF">2013-11-12T15:20:47Z</dcterms:created>
  <dcterms:modified xsi:type="dcterms:W3CDTF">2014-05-19T10:07:02Z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