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405" r:id="rId2"/>
    <p:sldId id="416" r:id="rId3"/>
    <p:sldId id="579" r:id="rId4"/>
    <p:sldId id="580" r:id="rId5"/>
    <p:sldId id="581" r:id="rId6"/>
    <p:sldId id="582" r:id="rId7"/>
    <p:sldId id="583" r:id="rId8"/>
    <p:sldId id="584" r:id="rId9"/>
    <p:sldId id="585" r:id="rId10"/>
    <p:sldId id="586" r:id="rId11"/>
    <p:sldId id="587" r:id="rId12"/>
    <p:sldId id="588" r:id="rId13"/>
    <p:sldId id="589" r:id="rId14"/>
    <p:sldId id="590" r:id="rId15"/>
    <p:sldId id="258" r:id="rId16"/>
    <p:sldId id="562" r:id="rId17"/>
    <p:sldId id="591" r:id="rId18"/>
    <p:sldId id="592" r:id="rId19"/>
    <p:sldId id="593" r:id="rId20"/>
    <p:sldId id="594" r:id="rId21"/>
    <p:sldId id="595" r:id="rId22"/>
    <p:sldId id="314" r:id="rId23"/>
    <p:sldId id="566" r:id="rId24"/>
    <p:sldId id="567" r:id="rId25"/>
    <p:sldId id="596" r:id="rId26"/>
    <p:sldId id="597" r:id="rId27"/>
    <p:sldId id="598" r:id="rId28"/>
    <p:sldId id="568" r:id="rId29"/>
    <p:sldId id="599" r:id="rId30"/>
    <p:sldId id="569" r:id="rId31"/>
    <p:sldId id="259" r:id="rId32"/>
    <p:sldId id="576" r:id="rId33"/>
    <p:sldId id="600" r:id="rId34"/>
    <p:sldId id="538"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96" autoAdjust="0"/>
    <p:restoredTop sz="94698" autoAdjust="0"/>
  </p:normalViewPr>
  <p:slideViewPr>
    <p:cSldViewPr>
      <p:cViewPr>
        <p:scale>
          <a:sx n="80" d="100"/>
          <a:sy n="80" d="100"/>
        </p:scale>
        <p:origin x="-186"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188640"/>
            <a:ext cx="6336704" cy="3139321"/>
          </a:xfrm>
        </p:spPr>
        <p:txBody>
          <a:bodyPr wrap="square">
            <a:spAutoFit/>
          </a:bodyPr>
          <a:lstStyle/>
          <a:p>
            <a:pPr algn="l"/>
            <a:r>
              <a:rPr lang="de-DE" altLang="de-DE" sz="6600" dirty="0" smtClean="0">
                <a:solidFill>
                  <a:schemeClr val="bg2">
                    <a:lumMod val="90000"/>
                    <a:lumOff val="10000"/>
                  </a:schemeClr>
                </a:solidFill>
                <a:effectLst/>
                <a:latin typeface="Univers LT Std 47 Cn Lt" pitchFamily="34" charset="0"/>
              </a:rPr>
              <a:t>Ich bin der Weg, die Wahrheit und das Leben!</a:t>
            </a:r>
            <a:endParaRPr lang="de-DE" altLang="de-DE" sz="66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733256"/>
            <a:ext cx="6400800" cy="369332"/>
          </a:xfrm>
        </p:spPr>
        <p:txBody>
          <a:bodyPr>
            <a:spAutoFit/>
          </a:bodyPr>
          <a:lstStyle/>
          <a:p>
            <a:pPr algn="r"/>
            <a:r>
              <a:rPr lang="de-DE" altLang="de-DE" sz="1800" dirty="0" smtClean="0">
                <a:effectLst/>
                <a:latin typeface="Univers LT Std 47 Cn Lt" pitchFamily="34" charset="0"/>
              </a:rPr>
              <a:t>Reihe: Selbstoffenbarungen von Jesus (7/7)</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627784" y="3708321"/>
            <a:ext cx="6400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smtClean="0">
                <a:solidFill>
                  <a:schemeClr val="bg2">
                    <a:lumMod val="90000"/>
                    <a:lumOff val="10000"/>
                  </a:schemeClr>
                </a:solidFill>
                <a:effectLst/>
                <a:latin typeface="Univers LT Std 47 Cn Lt" pitchFamily="34" charset="0"/>
              </a:rPr>
              <a:t>Johannes-Evangelium 14,6</a:t>
            </a:r>
            <a:endParaRPr lang="de-DE" altLang="de-DE" sz="2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4089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188640"/>
            <a:ext cx="6184776"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„Und wenn ich einen Platz für euch vorbereitet habe, werde ich wieder kommen und euch zu mir holen, damit auch ihr dort </a:t>
            </a:r>
            <a:r>
              <a:rPr lang="de-CH" altLang="de-DE" sz="3600" dirty="0" smtClean="0">
                <a:solidFill>
                  <a:schemeClr val="bg2">
                    <a:lumMod val="90000"/>
                    <a:lumOff val="10000"/>
                  </a:schemeClr>
                </a:solidFill>
                <a:effectLst/>
                <a:latin typeface="Univers LT Std 47 Cn Lt" pitchFamily="34" charset="0"/>
              </a:rPr>
              <a:t>seid,</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wo </a:t>
            </a:r>
            <a:r>
              <a:rPr lang="de-CH" altLang="de-DE" sz="3600" dirty="0">
                <a:solidFill>
                  <a:schemeClr val="bg2">
                    <a:lumMod val="90000"/>
                    <a:lumOff val="10000"/>
                  </a:schemeClr>
                </a:solidFill>
                <a:effectLst/>
                <a:latin typeface="Univers LT Std 47 Cn Lt" pitchFamily="34" charset="0"/>
              </a:rPr>
              <a:t>ich bin.“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26209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17,24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23728" y="332656"/>
            <a:ext cx="6912768"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„Vater, ich will, dass die, die du mir gegeben hast, dort sind, wo ich </a:t>
            </a:r>
            <a:r>
              <a:rPr lang="de-CH" altLang="de-DE" sz="3600" dirty="0" smtClean="0">
                <a:solidFill>
                  <a:schemeClr val="bg2">
                    <a:lumMod val="90000"/>
                    <a:lumOff val="10000"/>
                  </a:schemeClr>
                </a:solidFill>
                <a:effectLst/>
                <a:latin typeface="Univers LT Std 47 Cn Lt" pitchFamily="34" charset="0"/>
              </a:rPr>
              <a:t>bin.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Sie </a:t>
            </a:r>
            <a:r>
              <a:rPr lang="de-CH" altLang="de-DE" sz="3600" dirty="0">
                <a:solidFill>
                  <a:schemeClr val="bg2">
                    <a:lumMod val="90000"/>
                    <a:lumOff val="10000"/>
                  </a:schemeClr>
                </a:solidFill>
                <a:effectLst/>
                <a:latin typeface="Univers LT Std 47 Cn Lt" pitchFamily="34" charset="0"/>
              </a:rPr>
              <a:t>sollen bei mir sein, damit sie meine Herrlichkeit sehen – die Herrlichkeit, die du mir gabst, weil du mich schon vor der Erschaffung der Welt geliebt hast.“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5913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23728" y="954107"/>
            <a:ext cx="6760840"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„Den Weg, der dorthin führt, wo ich hingehe, kennt ihr ja.“</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44810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9712" y="338554"/>
            <a:ext cx="625678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„Herr, wir wissen doch nicht einmal, wohin du gehst. Wie sollen wir dann den Weg dorthin kennen?“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52434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023120" y="836712"/>
            <a:ext cx="7120880"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der Weg, die Wahrheit, und das Leben. Zum Vater kommt man nur durch mich.“</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2334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07704" y="1268760"/>
            <a:ext cx="6624736"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Den Weg finden</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14,6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864388" y="1052736"/>
            <a:ext cx="7272808"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„Ich bin der Weg, die Wahrheit und das Leben.“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4782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14,6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864388" y="980728"/>
            <a:ext cx="7272808"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„Ich bin </a:t>
            </a:r>
            <a:r>
              <a:rPr lang="de-CH" altLang="de-DE" sz="4800" u="sng" dirty="0">
                <a:solidFill>
                  <a:schemeClr val="bg2">
                    <a:lumMod val="90000"/>
                    <a:lumOff val="10000"/>
                  </a:schemeClr>
                </a:solidFill>
                <a:effectLst/>
                <a:latin typeface="Univers LT Std 47 Cn Lt" pitchFamily="34" charset="0"/>
              </a:rPr>
              <a:t>der</a:t>
            </a:r>
            <a:r>
              <a:rPr lang="de-CH" altLang="de-DE" sz="4800" dirty="0">
                <a:solidFill>
                  <a:schemeClr val="bg2">
                    <a:lumMod val="90000"/>
                    <a:lumOff val="10000"/>
                  </a:schemeClr>
                </a:solidFill>
                <a:effectLst/>
                <a:latin typeface="Univers LT Std 47 Cn Lt" pitchFamily="34" charset="0"/>
              </a:rPr>
              <a:t> Weg, </a:t>
            </a:r>
            <a:r>
              <a:rPr lang="de-CH" altLang="de-DE" sz="4800" u="sng" dirty="0">
                <a:solidFill>
                  <a:schemeClr val="bg2">
                    <a:lumMod val="90000"/>
                    <a:lumOff val="10000"/>
                  </a:schemeClr>
                </a:solidFill>
                <a:effectLst/>
                <a:latin typeface="Univers LT Std 47 Cn Lt" pitchFamily="34" charset="0"/>
              </a:rPr>
              <a:t>die</a:t>
            </a:r>
            <a:r>
              <a:rPr lang="de-CH" altLang="de-DE" sz="4800" dirty="0">
                <a:solidFill>
                  <a:schemeClr val="bg2">
                    <a:lumMod val="90000"/>
                    <a:lumOff val="10000"/>
                  </a:schemeClr>
                </a:solidFill>
                <a:effectLst/>
                <a:latin typeface="Univers LT Std 47 Cn Lt" pitchFamily="34" charset="0"/>
              </a:rPr>
              <a:t> Wahrheit und </a:t>
            </a:r>
            <a:r>
              <a:rPr lang="de-CH" altLang="de-DE" sz="4800" u="sng" dirty="0">
                <a:solidFill>
                  <a:schemeClr val="bg2">
                    <a:lumMod val="90000"/>
                    <a:lumOff val="10000"/>
                  </a:schemeClr>
                </a:solidFill>
                <a:effectLst/>
                <a:latin typeface="Univers LT Std 47 Cn Lt" pitchFamily="34" charset="0"/>
              </a:rPr>
              <a:t>das</a:t>
            </a:r>
            <a:r>
              <a:rPr lang="de-CH" altLang="de-DE" sz="4800" dirty="0">
                <a:solidFill>
                  <a:schemeClr val="bg2">
                    <a:lumMod val="90000"/>
                    <a:lumOff val="10000"/>
                  </a:schemeClr>
                </a:solidFill>
                <a:effectLst/>
                <a:latin typeface="Univers LT Std 47 Cn Lt" pitchFamily="34" charset="0"/>
              </a:rPr>
              <a:t> Leben.“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12435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Hebräer 10,20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080412" y="692696"/>
            <a:ext cx="7028092" cy="2554545"/>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„Durch das Opfer seines Leibes – hat Jesus einen Weg gebahnt, den bis dahin noch keiner gegangen </a:t>
            </a:r>
            <a:r>
              <a:rPr lang="de-CH" altLang="de-DE" sz="4000" dirty="0" smtClean="0">
                <a:solidFill>
                  <a:schemeClr val="bg2">
                    <a:lumMod val="90000"/>
                    <a:lumOff val="10000"/>
                  </a:schemeClr>
                </a:solidFill>
                <a:effectLst/>
                <a:latin typeface="Univers LT Std 47 Cn Lt" pitchFamily="34" charset="0"/>
              </a:rPr>
              <a:t>ist,</a:t>
            </a:r>
            <a:br>
              <a:rPr lang="de-CH" altLang="de-DE" sz="4000" dirty="0" smtClean="0">
                <a:solidFill>
                  <a:schemeClr val="bg2">
                    <a:lumMod val="90000"/>
                    <a:lumOff val="10000"/>
                  </a:schemeClr>
                </a:solidFill>
                <a:effectLst/>
                <a:latin typeface="Univers LT Std 47 Cn Lt" pitchFamily="34" charset="0"/>
              </a:rPr>
            </a:br>
            <a:r>
              <a:rPr lang="de-CH" altLang="de-DE" sz="4000" dirty="0" smtClean="0">
                <a:solidFill>
                  <a:schemeClr val="bg2">
                    <a:lumMod val="90000"/>
                    <a:lumOff val="10000"/>
                  </a:schemeClr>
                </a:solidFill>
                <a:effectLst/>
                <a:latin typeface="Univers LT Std 47 Cn Lt" pitchFamily="34" charset="0"/>
              </a:rPr>
              <a:t>einen </a:t>
            </a:r>
            <a:r>
              <a:rPr lang="de-CH" altLang="de-DE" sz="4000" dirty="0">
                <a:solidFill>
                  <a:schemeClr val="bg2">
                    <a:lumMod val="90000"/>
                    <a:lumOff val="10000"/>
                  </a:schemeClr>
                </a:solidFill>
                <a:effectLst/>
                <a:latin typeface="Univers LT Std 47 Cn Lt" pitchFamily="34" charset="0"/>
              </a:rPr>
              <a:t>Weg, der zum Leben führt.“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53633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Römer-Brief 5,21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95736" y="260648"/>
            <a:ext cx="6596044"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„Genauso, wie die Sünde geherrscht und den Menschen den Tod gebracht hat, soll die Gnade herrschen, indem sie Zugang zu Gottes Gerechtigkeit verschafft und zum ewigen Leben führt durch Jesus Christus, unseren Herrn.“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04559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13,33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19264" y="188640"/>
            <a:ext cx="6624736"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„Meine Kinder, ich bin nur noch kurze Zeit bei euch. Ihr werdet mich suchen, aber was ich schon den Juden gesagt habe das sage ich jetzt auch </a:t>
            </a:r>
            <a:r>
              <a:rPr lang="de-CH" altLang="de-DE" sz="3600" dirty="0" smtClean="0">
                <a:solidFill>
                  <a:schemeClr val="bg2">
                    <a:lumMod val="90000"/>
                    <a:lumOff val="10000"/>
                  </a:schemeClr>
                </a:solidFill>
                <a:effectLst/>
                <a:latin typeface="Univers LT Std 47 Cn Lt" pitchFamily="34" charset="0"/>
              </a:rPr>
              <a:t>euch:</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Da</a:t>
            </a:r>
            <a:r>
              <a:rPr lang="de-CH" altLang="de-DE" sz="3600" dirty="0">
                <a:solidFill>
                  <a:schemeClr val="bg2">
                    <a:lumMod val="90000"/>
                    <a:lumOff val="10000"/>
                  </a:schemeClr>
                </a:solidFill>
                <a:effectLst/>
                <a:latin typeface="Univers LT Std 47 Cn Lt" pitchFamily="34" charset="0"/>
              </a:rPr>
              <a:t>, wo ich hingehe, könnt ihr nicht hinkommen.“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3393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15,23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24428" y="908720"/>
            <a:ext cx="6812068" cy="1754326"/>
          </a:xfrm>
        </p:spPr>
        <p:txBody>
          <a:bodyPr wrap="square">
            <a:spAutoFit/>
          </a:bodyPr>
          <a:lstStyle/>
          <a:p>
            <a:pPr algn="l"/>
            <a:r>
              <a:rPr lang="de-CH" altLang="de-DE" dirty="0" smtClean="0">
                <a:solidFill>
                  <a:schemeClr val="bg2">
                    <a:lumMod val="90000"/>
                    <a:lumOff val="10000"/>
                  </a:schemeClr>
                </a:solidFill>
                <a:effectLst/>
                <a:latin typeface="Univers LT Std 47 Cn Lt" pitchFamily="34" charset="0"/>
              </a:rPr>
              <a:t>„Wer </a:t>
            </a:r>
            <a:r>
              <a:rPr lang="de-CH" altLang="de-DE" dirty="0">
                <a:solidFill>
                  <a:schemeClr val="bg2">
                    <a:lumMod val="90000"/>
                    <a:lumOff val="10000"/>
                  </a:schemeClr>
                </a:solidFill>
                <a:effectLst/>
                <a:latin typeface="Univers LT Std 47 Cn Lt" pitchFamily="34" charset="0"/>
              </a:rPr>
              <a:t>mich </a:t>
            </a:r>
            <a:r>
              <a:rPr lang="de-CH" altLang="de-DE" dirty="0" smtClean="0">
                <a:solidFill>
                  <a:schemeClr val="bg2">
                    <a:lumMod val="90000"/>
                    <a:lumOff val="10000"/>
                  </a:schemeClr>
                </a:solidFill>
                <a:effectLst/>
                <a:latin typeface="Univers LT Std 47 Cn Lt" pitchFamily="34" charset="0"/>
              </a:rPr>
              <a:t>hasst,</a:t>
            </a:r>
            <a:br>
              <a:rPr lang="de-CH" altLang="de-DE" dirty="0" smtClean="0">
                <a:solidFill>
                  <a:schemeClr val="bg2">
                    <a:lumMod val="90000"/>
                    <a:lumOff val="10000"/>
                  </a:schemeClr>
                </a:solidFill>
                <a:effectLst/>
                <a:latin typeface="Univers LT Std 47 Cn Lt" pitchFamily="34" charset="0"/>
              </a:rPr>
            </a:br>
            <a:r>
              <a:rPr lang="de-CH" altLang="de-DE" dirty="0" smtClean="0">
                <a:solidFill>
                  <a:schemeClr val="bg2">
                    <a:lumMod val="90000"/>
                    <a:lumOff val="10000"/>
                  </a:schemeClr>
                </a:solidFill>
                <a:effectLst/>
                <a:latin typeface="Univers LT Std 47 Cn Lt" pitchFamily="34" charset="0"/>
              </a:rPr>
              <a:t>hasst </a:t>
            </a:r>
            <a:r>
              <a:rPr lang="de-CH" altLang="de-DE" dirty="0">
                <a:solidFill>
                  <a:schemeClr val="bg2">
                    <a:lumMod val="90000"/>
                    <a:lumOff val="10000"/>
                  </a:schemeClr>
                </a:solidFill>
                <a:effectLst/>
                <a:latin typeface="Univers LT Std 47 Cn Lt" pitchFamily="34" charset="0"/>
              </a:rPr>
              <a:t>auch meinen Vater.“</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12461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Kolosser-Brief 2,2-3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15816" y="548680"/>
            <a:ext cx="594797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„In Christus selbst sind alle Schätze der Weisheit und der Erkenntnis verborgen.“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68313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63688" y="1154360"/>
            <a:ext cx="6768752"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II. Das Ziel erreichen</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14,6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555776" y="948790"/>
            <a:ext cx="6408712" cy="1754326"/>
          </a:xfrm>
        </p:spPr>
        <p:txBody>
          <a:bodyPr wrap="square">
            <a:spAutoFit/>
          </a:bodyPr>
          <a:lstStyle/>
          <a:p>
            <a:pPr algn="l"/>
            <a:r>
              <a:rPr lang="de-CH" altLang="de-DE" dirty="0">
                <a:solidFill>
                  <a:schemeClr val="bg2">
                    <a:lumMod val="90000"/>
                    <a:lumOff val="10000"/>
                  </a:schemeClr>
                </a:solidFill>
                <a:effectLst/>
                <a:latin typeface="Univers LT Std 47 Cn Lt" pitchFamily="34" charset="0"/>
              </a:rPr>
              <a:t>„Zum Vater kommt man nur durch mich.“</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5972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Offenbarung 21,3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31102" y="404664"/>
            <a:ext cx="6912898"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„Seht, die Wohnung Gottes ist jetzt bei den Menschen! Gott wird in ihrer Mitte wohnen; sie werden sein Volk sein – ein Volk aus vielen Völkern, und er selbst, ihr Gott, wird immer bei ihnen sein.“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67282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Offenbarung 21,4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300712"/>
            <a:ext cx="6398792"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„Er wird alle ihre Tränen </a:t>
            </a:r>
            <a:r>
              <a:rPr lang="de-CH" altLang="de-DE" sz="3600" dirty="0" smtClean="0">
                <a:solidFill>
                  <a:schemeClr val="bg2">
                    <a:lumMod val="90000"/>
                    <a:lumOff val="10000"/>
                  </a:schemeClr>
                </a:solidFill>
                <a:effectLst/>
                <a:latin typeface="Univers LT Std 47 Cn Lt" pitchFamily="34" charset="0"/>
              </a:rPr>
              <a:t>abwischen.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Es </a:t>
            </a:r>
            <a:r>
              <a:rPr lang="de-CH" altLang="de-DE" sz="3600" dirty="0">
                <a:solidFill>
                  <a:schemeClr val="bg2">
                    <a:lumMod val="90000"/>
                    <a:lumOff val="10000"/>
                  </a:schemeClr>
                </a:solidFill>
                <a:effectLst/>
                <a:latin typeface="Univers LT Std 47 Cn Lt" pitchFamily="34" charset="0"/>
              </a:rPr>
              <a:t>wird keinen Tod mehr geben, kein Leid und keine Schmerzen, und es werden keine Angstschreie mehr zu hören sein. Denn was früher war, ist vergangen.“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92601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Offenbarung 21,5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059832" y="476672"/>
            <a:ext cx="5976664" cy="2308324"/>
          </a:xfrm>
        </p:spPr>
        <p:txBody>
          <a:bodyPr wrap="square">
            <a:spAutoFit/>
          </a:bodyPr>
          <a:lstStyle/>
          <a:p>
            <a:pPr algn="l"/>
            <a:r>
              <a:rPr lang="de-CH" altLang="de-DE" sz="7200" dirty="0">
                <a:solidFill>
                  <a:schemeClr val="bg2">
                    <a:lumMod val="90000"/>
                    <a:lumOff val="10000"/>
                  </a:schemeClr>
                </a:solidFill>
                <a:effectLst/>
                <a:latin typeface="Univers LT Std 47 Cn Lt" pitchFamily="34" charset="0"/>
              </a:rPr>
              <a:t>„Seht, ich mache alles neu.“</a:t>
            </a:r>
            <a:endParaRPr lang="de-DE" altLang="de-DE" sz="7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48161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Offenbarung 21,5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195736" y="836712"/>
            <a:ext cx="6912768"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„Schreibe die Worte auf, die du eben gehört hast! Denn sie sind wahr und zuverlässig.“</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97009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1.Thessalonicher-Brief 4,16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1683" y="44624"/>
            <a:ext cx="6661248"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„Der Herr Jesus selbst wird vom Himmel herabkommen, ein lauter Befehl wird ertönen, und auch die Stimme eines Engelfürsten und der Schall der Posaune Gottes werden zu hören sein. Daraufhin werden zuerst die Menschen auferstehen, die im Glauben an Christus gestorben sind.“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79690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1.Thessalonicher-Brief 4,17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871192" y="730439"/>
            <a:ext cx="7272808"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„Danach werden wir – die Gläubigen, die zu diesem Zeitpunkt noch am Leben sind – mit ihnen zusammen in den Wolken emporgehoben, dem Herrn entgegen, und dann werden wir alle für immer bei ihm (bei Jesus) sein.“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60009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13,36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75656" y="861774"/>
            <a:ext cx="6760840"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„Wo ich hingehe, kannst du jetzt nicht mitkommen; aber später wirst du mir dorthin folgen.“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50694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Offenbarung 22,20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472604"/>
            <a:ext cx="6408712" cy="2308324"/>
          </a:xfrm>
        </p:spPr>
        <p:txBody>
          <a:bodyPr wrap="square">
            <a:spAutoFit/>
          </a:bodyPr>
          <a:lstStyle/>
          <a:p>
            <a:pPr algn="l"/>
            <a:r>
              <a:rPr lang="fi-FI" altLang="de-DE" sz="7200" dirty="0">
                <a:solidFill>
                  <a:schemeClr val="bg2">
                    <a:lumMod val="90000"/>
                    <a:lumOff val="10000"/>
                  </a:schemeClr>
                </a:solidFill>
                <a:effectLst/>
                <a:latin typeface="Univers LT Std 47 Cn Lt" pitchFamily="34" charset="0"/>
              </a:rPr>
              <a:t>„Amen. Ja, komm, Herr Jesus!“</a:t>
            </a:r>
            <a:endParaRPr lang="de-DE" altLang="de-DE" sz="7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018220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764704"/>
            <a:ext cx="6120680"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Schlussgedanke</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Sprüche 16,25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476672"/>
            <a:ext cx="6480720" cy="2308324"/>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„Manchem scheint ein Weg recht; aber zuletzt bringt er ihn zum Tode.“</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470926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14,6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339752" y="764704"/>
            <a:ext cx="676875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der Weg, die Wahrheit, und das Leben. Zum Vater kommt man nur durch mich.</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85333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Apostelgeschichte 4,12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88640"/>
            <a:ext cx="6408712"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„Bei niemand anderem ist Rettung zu finden; unter dem ganzen Himmel ist uns Menschen kein anderer Name gegeben, durch den wir gerettet werden können.“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03210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692696"/>
            <a:ext cx="5968752"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„Lasst euch durch nichts erschüttern!“</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63984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836712"/>
            <a:ext cx="6112768" cy="1754326"/>
          </a:xfrm>
        </p:spPr>
        <p:txBody>
          <a:bodyPr wrap="square">
            <a:spAutoFit/>
          </a:bodyPr>
          <a:lstStyle/>
          <a:p>
            <a:pPr algn="l"/>
            <a:r>
              <a:rPr lang="de-CH" altLang="de-DE" dirty="0">
                <a:solidFill>
                  <a:schemeClr val="bg2">
                    <a:lumMod val="90000"/>
                    <a:lumOff val="10000"/>
                  </a:schemeClr>
                </a:solidFill>
                <a:effectLst/>
                <a:latin typeface="Univers LT Std 47 Cn Lt" pitchFamily="34" charset="0"/>
              </a:rPr>
              <a:t>„Vertraut auf Gott und vertraut auf mich!“</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91290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67744" y="548680"/>
            <a:ext cx="694928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nenne euch Freunde und nicht mehr Diener. Denn ein Diener weiss nicht, was sein Herr tut; ich aber habe euch alles mitgeteilt, was ich von meinem Vater gehört habe.“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39431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14,29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75656" y="677108"/>
            <a:ext cx="6760840"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sage euch das alles, bevor es eintrifft, damit ihr, wenn es dann geschieht, glaubt.“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23394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35696" y="350654"/>
            <a:ext cx="640080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„Im Haus meines Vaters gibt es viele Wohnungen. Wenn es nicht so wäre, hätte ich dann etwa zu euch gesagt, dass ich dorthin gehe, um </a:t>
            </a:r>
            <a:r>
              <a:rPr lang="de-CH" altLang="de-DE" sz="3600" dirty="0" smtClean="0">
                <a:solidFill>
                  <a:schemeClr val="bg2">
                    <a:lumMod val="90000"/>
                    <a:lumOff val="10000"/>
                  </a:schemeClr>
                </a:solidFill>
                <a:effectLst/>
                <a:latin typeface="Univers LT Std 47 Cn Lt" pitchFamily="34" charset="0"/>
              </a:rPr>
              <a:t>einen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Platz </a:t>
            </a:r>
            <a:r>
              <a:rPr lang="de-CH" altLang="de-DE" sz="3600" dirty="0">
                <a:solidFill>
                  <a:schemeClr val="bg2">
                    <a:lumMod val="90000"/>
                    <a:lumOff val="10000"/>
                  </a:schemeClr>
                </a:solidFill>
                <a:effectLst/>
                <a:latin typeface="Univers LT Std 47 Cn Lt" pitchFamily="34" charset="0"/>
              </a:rPr>
              <a:t>für euch vorzubereiten?“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14722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260648"/>
            <a:ext cx="640080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„Im Haus meines Vaters gibt es viele Wohnungen. Wenn es nicht so wäre, hätte ich dann etwa zu euch gesagt, dass ich dorthin gehe, um </a:t>
            </a:r>
            <a:r>
              <a:rPr lang="de-CH" altLang="de-DE" sz="3600" dirty="0" smtClean="0">
                <a:solidFill>
                  <a:schemeClr val="bg2">
                    <a:lumMod val="90000"/>
                    <a:lumOff val="10000"/>
                  </a:schemeClr>
                </a:solidFill>
                <a:effectLst/>
                <a:latin typeface="Univers LT Std 47 Cn Lt" pitchFamily="34" charset="0"/>
              </a:rPr>
              <a:t>einen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Platz </a:t>
            </a:r>
            <a:r>
              <a:rPr lang="de-CH" altLang="de-DE" sz="3600" dirty="0">
                <a:solidFill>
                  <a:schemeClr val="bg2">
                    <a:lumMod val="90000"/>
                    <a:lumOff val="10000"/>
                  </a:schemeClr>
                </a:solidFill>
                <a:effectLst/>
                <a:latin typeface="Univers LT Std 47 Cn Lt" pitchFamily="34" charset="0"/>
              </a:rPr>
              <a:t>für euch vorzubereiten?“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88289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778</Words>
  <Application>Microsoft Office PowerPoint</Application>
  <PresentationFormat>Bildschirmpräsentation (4:3)</PresentationFormat>
  <Paragraphs>100</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Designvorlage 'Berggipfel'</vt:lpstr>
      <vt:lpstr>Ich bin der Weg, die Wahrheit und das Leben!</vt:lpstr>
      <vt:lpstr>„Meine Kinder, ich bin nur noch kurze Zeit bei euch. Ihr werdet mich suchen, aber was ich schon den Juden gesagt habe das sage ich jetzt auch euch: Da, wo ich hingehe, könnt ihr nicht hinkommen.“</vt:lpstr>
      <vt:lpstr>„Wo ich hingehe, kannst du jetzt nicht mitkommen; aber später wirst du mir dorthin folgen.“</vt:lpstr>
      <vt:lpstr>„Lasst euch durch nichts erschüttern!“</vt:lpstr>
      <vt:lpstr>„Vertraut auf Gott und vertraut auf mich!“</vt:lpstr>
      <vt:lpstr>„Ich nenne euch Freunde und nicht mehr Diener. Denn ein Diener weiss nicht, was sein Herr tut; ich aber habe euch alles mitgeteilt, was ich von meinem Vater gehört habe.“</vt:lpstr>
      <vt:lpstr>„Ich sage euch das alles, bevor es eintrifft, damit ihr, wenn es dann geschieht, glaubt.“</vt:lpstr>
      <vt:lpstr>„Im Haus meines Vaters gibt es viele Wohnungen. Wenn es nicht so wäre, hätte ich dann etwa zu euch gesagt, dass ich dorthin gehe, um einen Platz für euch vorzubereiten?“</vt:lpstr>
      <vt:lpstr>„Im Haus meines Vaters gibt es viele Wohnungen. Wenn es nicht so wäre, hätte ich dann etwa zu euch gesagt, dass ich dorthin gehe, um einen Platz für euch vorzubereiten?“</vt:lpstr>
      <vt:lpstr>„Und wenn ich einen Platz für euch vorbereitet habe, werde ich wieder kommen und euch zu mir holen, damit auch ihr dort seid, wo ich bin.“</vt:lpstr>
      <vt:lpstr>„Vater, ich will, dass die, die du mir gegeben hast, dort sind, wo ich bin. Sie sollen bei mir sein, damit sie meine Herrlichkeit sehen – die Herrlichkeit, die du mir gabst, weil du mich schon vor der Erschaffung der Welt geliebt hast.“</vt:lpstr>
      <vt:lpstr>„Den Weg, der dorthin führt, wo ich hingehe, kennt ihr ja.“</vt:lpstr>
      <vt:lpstr>„Herr, wir wissen doch nicht einmal, wohin du gehst. Wie sollen wir dann den Weg dorthin kennen?“</vt:lpstr>
      <vt:lpstr>„Ich bin der Weg, die Wahrheit, und das Leben. Zum Vater kommt man nur durch mich.“</vt:lpstr>
      <vt:lpstr>I. Den Weg finden</vt:lpstr>
      <vt:lpstr>„Ich bin der Weg, die Wahrheit und das Leben.“</vt:lpstr>
      <vt:lpstr>„Ich bin der Weg, die Wahrheit und das Leben.“</vt:lpstr>
      <vt:lpstr>„Durch das Opfer seines Leibes – hat Jesus einen Weg gebahnt, den bis dahin noch keiner gegangen ist, einen Weg, der zum Leben führt.“</vt:lpstr>
      <vt:lpstr>„Genauso, wie die Sünde geherrscht und den Menschen den Tod gebracht hat, soll die Gnade herrschen, indem sie Zugang zu Gottes Gerechtigkeit verschafft und zum ewigen Leben führt durch Jesus Christus, unseren Herrn.“</vt:lpstr>
      <vt:lpstr>„Wer mich hasst, hasst auch meinen Vater.“</vt:lpstr>
      <vt:lpstr>„In Christus selbst sind alle Schätze der Weisheit und der Erkenntnis verborgen.“</vt:lpstr>
      <vt:lpstr>II. Das Ziel erreichen</vt:lpstr>
      <vt:lpstr>„Zum Vater kommt man nur durch mich.“</vt:lpstr>
      <vt:lpstr>„Seht, die Wohnung Gottes ist jetzt bei den Menschen! Gott wird in ihrer Mitte wohnen; sie werden sein Volk sein – ein Volk aus vielen Völkern, und er selbst, ihr Gott, wird immer bei ihnen sein.“</vt:lpstr>
      <vt:lpstr>„Er wird alle ihre Tränen abwischen. Es wird keinen Tod mehr geben, kein Leid und keine Schmerzen, und es werden keine Angstschreie mehr zu hören sein. Denn was früher war, ist vergangen.“</vt:lpstr>
      <vt:lpstr>„Seht, ich mache alles neu.“</vt:lpstr>
      <vt:lpstr>„Schreibe die Worte auf, die du eben gehört hast! Denn sie sind wahr und zuverlässig.“</vt:lpstr>
      <vt:lpstr>„Der Herr Jesus selbst wird vom Himmel herabkommen, ein lauter Befehl wird ertönen, und auch die Stimme eines Engelfürsten und der Schall der Posaune Gottes werden zu hören sein. Daraufhin werden zuerst die Menschen auferstehen, die im Glauben an Christus gestorben sind.“</vt:lpstr>
      <vt:lpstr>„Danach werden wir – die Gläubigen, die zu diesem Zeitpunkt noch am Leben sind – mit ihnen zusammen in den Wolken emporgehoben, dem Herrn entgegen, und dann werden wir alle für immer bei ihm (bei Jesus) sein.“</vt:lpstr>
      <vt:lpstr>„Amen. Ja, komm, Herr Jesus!“</vt:lpstr>
      <vt:lpstr>Schlussgedanke</vt:lpstr>
      <vt:lpstr>„Manchem scheint ein Weg recht; aber zuletzt bringt er ihn zum Tode.“</vt:lpstr>
      <vt:lpstr>„Ich bin der Weg, die Wahrheit, und das Leben. Zum Vater kommt man nur durch mich.</vt:lpstr>
      <vt:lpstr>„Bei niemand anderem ist Rettung zu finden; unter dem ganzen Himmel ist uns Menschen kein anderer Name gegeben, durch den wir gerettet werden können.“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Selbstoffenbarungen von Jesus - Teil 7/7 - Ich bin der Weg, die Wahrheit und das Leben! - Folien</dc:title>
  <dc:creator>Jürg Birnstiel</dc:creator>
  <cp:lastModifiedBy>Me</cp:lastModifiedBy>
  <cp:revision>202</cp:revision>
  <dcterms:created xsi:type="dcterms:W3CDTF">2013-11-12T15:20:47Z</dcterms:created>
  <dcterms:modified xsi:type="dcterms:W3CDTF">2014-05-19T10:20:56Z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