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735" r:id="rId2"/>
    <p:sldId id="973" r:id="rId3"/>
    <p:sldId id="992" r:id="rId4"/>
    <p:sldId id="993" r:id="rId5"/>
    <p:sldId id="994" r:id="rId6"/>
    <p:sldId id="995" r:id="rId7"/>
    <p:sldId id="996" r:id="rId8"/>
    <p:sldId id="997" r:id="rId9"/>
    <p:sldId id="896" r:id="rId10"/>
    <p:sldId id="963" r:id="rId11"/>
    <p:sldId id="998" r:id="rId12"/>
    <p:sldId id="999" r:id="rId13"/>
    <p:sldId id="1000" r:id="rId14"/>
    <p:sldId id="1001" r:id="rId15"/>
    <p:sldId id="1002" r:id="rId16"/>
    <p:sldId id="962" r:id="rId17"/>
    <p:sldId id="1003" r:id="rId18"/>
    <p:sldId id="1020" r:id="rId19"/>
    <p:sldId id="1021" r:id="rId20"/>
    <p:sldId id="1004" r:id="rId21"/>
    <p:sldId id="1005" r:id="rId22"/>
    <p:sldId id="1006" r:id="rId23"/>
    <p:sldId id="1007" r:id="rId24"/>
    <p:sldId id="1008" r:id="rId25"/>
    <p:sldId id="1009" r:id="rId26"/>
    <p:sldId id="1010" r:id="rId27"/>
    <p:sldId id="1011" r:id="rId28"/>
    <p:sldId id="1012" r:id="rId29"/>
    <p:sldId id="1014" r:id="rId30"/>
    <p:sldId id="1013" r:id="rId31"/>
    <p:sldId id="259" r:id="rId32"/>
    <p:sldId id="1015" r:id="rId33"/>
    <p:sldId id="1016" r:id="rId34"/>
    <p:sldId id="1017" r:id="rId35"/>
    <p:sldId id="1018" r:id="rId3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12" autoAdjust="0"/>
    <p:restoredTop sz="94698" autoAdjust="0"/>
  </p:normalViewPr>
  <p:slideViewPr>
    <p:cSldViewPr>
      <p:cViewPr varScale="1">
        <p:scale>
          <a:sx n="123" d="100"/>
          <a:sy n="123" d="100"/>
        </p:scale>
        <p:origin x="12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2542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34603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507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7283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404664"/>
            <a:ext cx="8521645" cy="830997"/>
          </a:xfrm>
        </p:spPr>
        <p:txBody>
          <a:bodyPr wrap="square">
            <a:spAutoFit/>
          </a:bodyPr>
          <a:lstStyle/>
          <a:p>
            <a:pPr algn="l"/>
            <a:r>
              <a:rPr lang="de-CH" altLang="de-DE" sz="4800" dirty="0">
                <a:solidFill>
                  <a:schemeClr val="tx1"/>
                </a:solidFill>
                <a:effectLst/>
                <a:latin typeface="Univers LT Std 47 Cn Lt" pitchFamily="34" charset="0"/>
              </a:rPr>
              <a:t>Kirche hält Spannungen aus</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4062146"/>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So wächst die Kirche!</a:t>
            </a:r>
            <a:r>
              <a:rPr lang="de-DE" altLang="de-DE" sz="2800" dirty="0">
                <a:effectLst/>
                <a:latin typeface="Univers LT Std 47 Cn Lt" pitchFamily="34" charset="0"/>
              </a:rPr>
              <a:t> (2/5)</a:t>
            </a:r>
          </a:p>
        </p:txBody>
      </p:sp>
      <p:sp>
        <p:nvSpPr>
          <p:cNvPr id="4" name="Rectangle 3"/>
          <p:cNvSpPr txBox="1">
            <a:spLocks noChangeArrowheads="1"/>
          </p:cNvSpPr>
          <p:nvPr/>
        </p:nvSpPr>
        <p:spPr bwMode="auto">
          <a:xfrm>
            <a:off x="2699792" y="2708920"/>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effectLst/>
                <a:latin typeface="Univers LT Std 47 Cn Lt" pitchFamily="34" charset="0"/>
              </a:rPr>
              <a:t>Matthäus-Evangelium 13,24-30 &amp; 36-43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Matthäus-Evangelium 13,25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6912768" cy="2308324"/>
          </a:xfrm>
        </p:spPr>
        <p:txBody>
          <a:bodyPr wrap="square">
            <a:spAutoFit/>
          </a:bodyPr>
          <a:lstStyle/>
          <a:p>
            <a:pPr algn="l"/>
            <a:r>
              <a:rPr lang="de-CH" altLang="de-DE" sz="3600" dirty="0">
                <a:solidFill>
                  <a:schemeClr val="tx1"/>
                </a:solidFill>
                <a:effectLst/>
                <a:latin typeface="Univers LT Std 47 Cn Lt" pitchFamily="34" charset="0"/>
              </a:rPr>
              <a:t>„Eines Nachts, während die Menschen schliefen, kam sein Feind, säte Unkraut zwischen den Weizen und machte sich davon.“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4671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Matthäus-Evangelium 13,26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912768" cy="1754326"/>
          </a:xfrm>
        </p:spPr>
        <p:txBody>
          <a:bodyPr wrap="square">
            <a:spAutoFit/>
          </a:bodyPr>
          <a:lstStyle/>
          <a:p>
            <a:pPr algn="l"/>
            <a:r>
              <a:rPr lang="de-CH" altLang="de-DE" sz="3600" dirty="0">
                <a:solidFill>
                  <a:schemeClr val="tx1"/>
                </a:solidFill>
                <a:effectLst/>
                <a:latin typeface="Univers LT Std 47 Cn Lt" pitchFamily="34" charset="0"/>
              </a:rPr>
              <a:t>„Als dann die Saat aufging und Ähren ansetzte, kam auch das Unkraut zum Vorschein.“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5672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Matthäus-Evangelium 13,27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696744" cy="1754326"/>
          </a:xfrm>
        </p:spPr>
        <p:txBody>
          <a:bodyPr wrap="square">
            <a:spAutoFit/>
          </a:bodyPr>
          <a:lstStyle/>
          <a:p>
            <a:pPr algn="l"/>
            <a:r>
              <a:rPr lang="de-CH" altLang="de-DE" sz="3600" dirty="0">
                <a:solidFill>
                  <a:schemeClr val="tx1"/>
                </a:solidFill>
                <a:effectLst/>
                <a:latin typeface="Univers LT Std 47 Cn Lt" pitchFamily="34" charset="0"/>
              </a:rPr>
              <a:t>„Herr, hast du nicht guten Samen auf deinen Acker gesät? Woher kommt jetzt dieses Unkraut?“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16745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Matthäus-Evangelium 13,28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814645"/>
            <a:ext cx="6696744" cy="646331"/>
          </a:xfrm>
        </p:spPr>
        <p:txBody>
          <a:bodyPr wrap="square">
            <a:spAutoFit/>
          </a:bodyPr>
          <a:lstStyle/>
          <a:p>
            <a:pPr algn="l"/>
            <a:r>
              <a:rPr lang="de-CH" altLang="de-DE" sz="3600" dirty="0">
                <a:solidFill>
                  <a:schemeClr val="tx1"/>
                </a:solidFill>
                <a:effectLst/>
                <a:latin typeface="Univers LT Std 47 Cn Lt" pitchFamily="34" charset="0"/>
              </a:rPr>
              <a:t>„Ein Feind von mir hat das getan.“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244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Matthäus-Evangelium 13,28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832648" cy="1754326"/>
          </a:xfrm>
        </p:spPr>
        <p:txBody>
          <a:bodyPr wrap="square">
            <a:spAutoFit/>
          </a:bodyPr>
          <a:lstStyle/>
          <a:p>
            <a:pPr algn="l"/>
            <a:r>
              <a:rPr lang="de-CH" altLang="de-DE" sz="3600" dirty="0">
                <a:solidFill>
                  <a:schemeClr val="tx1"/>
                </a:solidFill>
                <a:effectLst/>
                <a:latin typeface="Univers LT Std 47 Cn Lt" pitchFamily="34" charset="0"/>
              </a:rPr>
              <a:t>„Möchtest du, dass wir hingehen und das Unkraut ausreissen und einsammeln?“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4857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Lukas-Evangelium 9,54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832648" cy="1754326"/>
          </a:xfrm>
        </p:spPr>
        <p:txBody>
          <a:bodyPr wrap="square">
            <a:spAutoFit/>
          </a:bodyPr>
          <a:lstStyle/>
          <a:p>
            <a:pPr algn="l"/>
            <a:r>
              <a:rPr lang="de-CH" altLang="de-DE" sz="3600" dirty="0">
                <a:solidFill>
                  <a:schemeClr val="tx1"/>
                </a:solidFill>
                <a:effectLst/>
                <a:latin typeface="Univers LT Std 47 Cn Lt" pitchFamily="34" charset="0"/>
              </a:rPr>
              <a:t> „Herr, sollen wir befehlen, dass Feuer vom Himmel fällt und sie vernichtet?“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9400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7488832"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Nein – es ist zu riskant!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Matthäus-Evangelium 13,29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537646"/>
            <a:ext cx="6264696" cy="1200329"/>
          </a:xfrm>
        </p:spPr>
        <p:txBody>
          <a:bodyPr wrap="square">
            <a:spAutoFit/>
          </a:bodyPr>
          <a:lstStyle/>
          <a:p>
            <a:pPr algn="l"/>
            <a:r>
              <a:rPr lang="de-CH" altLang="de-DE" sz="3600" dirty="0">
                <a:solidFill>
                  <a:schemeClr val="tx1"/>
                </a:solidFill>
                <a:effectLst/>
                <a:latin typeface="Univers LT Std 47 Cn Lt" pitchFamily="34" charset="0"/>
              </a:rPr>
              <a:t>„Nein, ihr würdet mit dem Unkraut auch den Weizen ausreissen.“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2492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2.Korinther-Brief 11,14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537646"/>
            <a:ext cx="6264696" cy="1200329"/>
          </a:xfrm>
        </p:spPr>
        <p:txBody>
          <a:bodyPr wrap="square">
            <a:spAutoFit/>
          </a:bodyPr>
          <a:lstStyle/>
          <a:p>
            <a:pPr algn="l"/>
            <a:r>
              <a:rPr lang="de-CH" altLang="de-DE" sz="3600" dirty="0">
                <a:solidFill>
                  <a:schemeClr val="tx1"/>
                </a:solidFill>
                <a:effectLst/>
                <a:latin typeface="Univers LT Std 47 Cn Lt" pitchFamily="34" charset="0"/>
              </a:rPr>
              <a:t>„Der Satan selbst tarnt sich als Engel des Lichts.“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2812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Matthäus-Evangelium 13,30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537646"/>
            <a:ext cx="6264696" cy="1200329"/>
          </a:xfrm>
        </p:spPr>
        <p:txBody>
          <a:bodyPr wrap="square">
            <a:spAutoFit/>
          </a:bodyPr>
          <a:lstStyle/>
          <a:p>
            <a:pPr algn="l"/>
            <a:r>
              <a:rPr lang="de-CH" altLang="de-DE" sz="3600">
                <a:solidFill>
                  <a:schemeClr val="tx1"/>
                </a:solidFill>
                <a:effectLst/>
                <a:latin typeface="Univers LT Std 47 Cn Lt" pitchFamily="34" charset="0"/>
              </a:rPr>
              <a:t>„Lasst beides miteinander wachsen, bis die Zeit der Ernte da 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806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6351"/>
            <a:ext cx="7632848" cy="2308324"/>
          </a:xfrm>
        </p:spPr>
        <p:txBody>
          <a:bodyPr wrap="square">
            <a:spAutoFit/>
          </a:bodyPr>
          <a:lstStyle/>
          <a:p>
            <a:pPr algn="l"/>
            <a:r>
              <a:rPr lang="de-CH" altLang="de-DE" sz="3600" dirty="0">
                <a:solidFill>
                  <a:schemeClr val="tx1"/>
                </a:solidFill>
                <a:effectLst/>
                <a:latin typeface="Univers LT Std 47 Cn Lt" pitchFamily="34" charset="0"/>
              </a:rPr>
              <a:t>Jesus erzählte der Menge noch ein anderes Gleichnis: „Mit dem Himmelreich ist es wie mit einem Mann, der guten Samen auf seinen Acker säte.“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882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Apostelgeschichte 17,16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2308324"/>
          </a:xfrm>
        </p:spPr>
        <p:txBody>
          <a:bodyPr wrap="square">
            <a:spAutoFit/>
          </a:bodyPr>
          <a:lstStyle/>
          <a:p>
            <a:pPr algn="l"/>
            <a:r>
              <a:rPr lang="de-CH" altLang="de-DE" sz="3600" dirty="0">
                <a:solidFill>
                  <a:schemeClr val="tx1"/>
                </a:solidFill>
                <a:effectLst/>
                <a:latin typeface="Univers LT Std 47 Cn Lt" pitchFamily="34" charset="0"/>
              </a:rPr>
              <a:t>„Während Paulus in Athen war, sah er sich in der Stadt um. Empört und erschüttert stellte er fest, dass ihre Strassen von zahllosen Götterstatuen gesäumt waren.“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4679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12976"/>
            <a:ext cx="4176464" cy="400110"/>
          </a:xfrm>
        </p:spPr>
        <p:txBody>
          <a:bodyPr wrap="square">
            <a:spAutoFit/>
          </a:bodyPr>
          <a:lstStyle/>
          <a:p>
            <a:pPr algn="r"/>
            <a:r>
              <a:rPr lang="de-CH" altLang="de-DE" sz="2000" dirty="0">
                <a:effectLst/>
                <a:latin typeface="Univers LT Std 47 Cn Lt" pitchFamily="34" charset="0"/>
              </a:rPr>
              <a:t>Apostelgeschichte 17,22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920880" cy="1754326"/>
          </a:xfrm>
        </p:spPr>
        <p:txBody>
          <a:bodyPr wrap="square">
            <a:spAutoFit/>
          </a:bodyPr>
          <a:lstStyle/>
          <a:p>
            <a:pPr algn="l"/>
            <a:r>
              <a:rPr lang="de-CH" altLang="de-DE" sz="3600" dirty="0">
                <a:solidFill>
                  <a:schemeClr val="tx1"/>
                </a:solidFill>
                <a:effectLst/>
                <a:latin typeface="Univers LT Std 47 Cn Lt" pitchFamily="34" charset="0"/>
              </a:rPr>
              <a:t>„Bürger von Athen! Ich habe mich mit eigenen Augen davon überzeugen können, dass ihr aussergewöhnlich religiöse Leute seid.“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8697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573016"/>
            <a:ext cx="4176464" cy="400110"/>
          </a:xfrm>
        </p:spPr>
        <p:txBody>
          <a:bodyPr wrap="square">
            <a:spAutoFit/>
          </a:bodyPr>
          <a:lstStyle/>
          <a:p>
            <a:pPr algn="r"/>
            <a:r>
              <a:rPr lang="de-CH" altLang="de-DE" sz="2000" dirty="0">
                <a:effectLst/>
                <a:latin typeface="Univers LT Std 47 Cn Lt" pitchFamily="34" charset="0"/>
              </a:rPr>
              <a:t>Apostelgeschichte 17,23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3416320"/>
          </a:xfrm>
        </p:spPr>
        <p:txBody>
          <a:bodyPr wrap="square">
            <a:spAutoFit/>
          </a:bodyPr>
          <a:lstStyle/>
          <a:p>
            <a:pPr algn="l"/>
            <a:r>
              <a:rPr lang="de-CH" altLang="de-DE" sz="3600" dirty="0">
                <a:solidFill>
                  <a:schemeClr val="tx1"/>
                </a:solidFill>
                <a:effectLst/>
                <a:latin typeface="Univers LT Std 47 Cn Lt" pitchFamily="34" charset="0"/>
              </a:rPr>
              <a:t>„Als ich nämlich durch die Strassen eurer Stadt ging und mir eure Heiligtümer ansah, stiess ich auf einen Altar mit der Inschrift: ‚Für einen unbekannten Gott‘. Ihr verehrt also ein göttliches Wesen, ohne es zu kennen. Nun, gerade diese euch unbekannte Gottheit verkünde ich euch.“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8657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84984"/>
            <a:ext cx="4176464" cy="400110"/>
          </a:xfrm>
        </p:spPr>
        <p:txBody>
          <a:bodyPr wrap="square">
            <a:spAutoFit/>
          </a:bodyPr>
          <a:lstStyle/>
          <a:p>
            <a:pPr algn="r"/>
            <a:r>
              <a:rPr lang="de-CH" altLang="de-DE" sz="2000" dirty="0">
                <a:effectLst/>
                <a:latin typeface="Univers LT Std 47 Cn Lt" pitchFamily="34" charset="0"/>
              </a:rPr>
              <a:t>Apostelgeschichte 19,37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768752" cy="2308324"/>
          </a:xfrm>
        </p:spPr>
        <p:txBody>
          <a:bodyPr wrap="square">
            <a:spAutoFit/>
          </a:bodyPr>
          <a:lstStyle/>
          <a:p>
            <a:pPr algn="l"/>
            <a:r>
              <a:rPr lang="de-CH" altLang="de-DE" sz="3600" dirty="0">
                <a:solidFill>
                  <a:schemeClr val="tx1"/>
                </a:solidFill>
                <a:effectLst/>
                <a:latin typeface="Univers LT Std 47 Cn Lt" pitchFamily="34" charset="0"/>
              </a:rPr>
              <a:t>„Die Männer, die ihr hierher geschleppt habt, haben schliesslich weder den Tempel entweiht noch unsere Göttin verhöhnt.“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17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437112"/>
            <a:ext cx="4176464" cy="400110"/>
          </a:xfrm>
        </p:spPr>
        <p:txBody>
          <a:bodyPr wrap="square">
            <a:spAutoFit/>
          </a:bodyPr>
          <a:lstStyle/>
          <a:p>
            <a:pPr algn="r"/>
            <a:r>
              <a:rPr lang="de-CH" altLang="de-DE" sz="2000" dirty="0">
                <a:effectLst/>
                <a:latin typeface="Univers LT Std 47 Cn Lt" pitchFamily="34" charset="0"/>
              </a:rPr>
              <a:t>1.Korinther-Brief 5,10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3970318"/>
          </a:xfrm>
        </p:spPr>
        <p:txBody>
          <a:bodyPr wrap="square">
            <a:spAutoFit/>
          </a:bodyPr>
          <a:lstStyle/>
          <a:p>
            <a:pPr algn="l"/>
            <a:r>
              <a:rPr lang="de-CH" altLang="de-DE" sz="3600" dirty="0">
                <a:solidFill>
                  <a:schemeClr val="tx1"/>
                </a:solidFill>
                <a:effectLst/>
                <a:latin typeface="Univers LT Std 47 Cn Lt" pitchFamily="34" charset="0"/>
              </a:rPr>
              <a:t>„Ich dachte natürlich nicht an Menschen, mit denen ihr zwar in dieser Welt zu tun habt, die aber Gott nicht kennen. Wenn ihr den Kontakt mit allen vermeiden wolltet, die ein unmoralisches Leben führen, geldgierig sind, andere berauben oder Götzen anbeten, bliebe euch nichts anderes übrig, als die Welt zu verlassen.“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65201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437112"/>
            <a:ext cx="4176464" cy="400110"/>
          </a:xfrm>
        </p:spPr>
        <p:txBody>
          <a:bodyPr wrap="square">
            <a:spAutoFit/>
          </a:bodyPr>
          <a:lstStyle/>
          <a:p>
            <a:pPr algn="r"/>
            <a:r>
              <a:rPr lang="de-CH" altLang="de-DE" sz="2000" dirty="0">
                <a:effectLst/>
                <a:latin typeface="Univers LT Std 47 Cn Lt" pitchFamily="34" charset="0"/>
              </a:rPr>
              <a:t>1.Korinther-Brief 5,11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3539430"/>
          </a:xfrm>
        </p:spPr>
        <p:txBody>
          <a:bodyPr wrap="square">
            <a:spAutoFit/>
          </a:bodyPr>
          <a:lstStyle/>
          <a:p>
            <a:pPr algn="l"/>
            <a:r>
              <a:rPr lang="de-CH" altLang="de-DE" sz="3200" dirty="0">
                <a:solidFill>
                  <a:schemeClr val="tx1"/>
                </a:solidFill>
                <a:effectLst/>
                <a:latin typeface="Univers LT Std 47 Cn Lt" pitchFamily="34" charset="0"/>
              </a:rPr>
              <a:t>„Jetzt schreibe ich euch noch einmal unmissverständlich: Habt mit niemand etwas zu tun, der sich zur Gemeinde zählt und trotzdem ein unmoralisches Leben führt oder geldgierig ist, Götzen anbetet, Verleumdungen verbreitet, ein Trinker ist oder andere beraubt. Lasst einen solchen Menschen also auch nicht mehr an euren gemeinsamen Mahlzeiten teilnehmen.“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1140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12976"/>
            <a:ext cx="4176464" cy="400110"/>
          </a:xfrm>
        </p:spPr>
        <p:txBody>
          <a:bodyPr wrap="square">
            <a:spAutoFit/>
          </a:bodyPr>
          <a:lstStyle/>
          <a:p>
            <a:pPr algn="r"/>
            <a:r>
              <a:rPr lang="de-CH" altLang="de-DE" sz="2000" dirty="0">
                <a:effectLst/>
                <a:latin typeface="Univers LT Std 47 Cn Lt" pitchFamily="34" charset="0"/>
              </a:rPr>
              <a:t>1.Korinther-Brief 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768752" cy="2308324"/>
          </a:xfrm>
        </p:spPr>
        <p:txBody>
          <a:bodyPr wrap="square">
            <a:spAutoFit/>
          </a:bodyPr>
          <a:lstStyle/>
          <a:p>
            <a:pPr algn="l"/>
            <a:r>
              <a:rPr lang="de-CH" altLang="de-DE" sz="3600" dirty="0">
                <a:solidFill>
                  <a:schemeClr val="tx1"/>
                </a:solidFill>
                <a:effectLst/>
                <a:latin typeface="Univers LT Std 47 Cn Lt" pitchFamily="34" charset="0"/>
              </a:rPr>
              <a:t>„Über die draussen wird Gott selbst das Urteil sprechen. Schliesst also den, der Böses tut, aus eurer Gemeinschaft aus!“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06858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12976"/>
            <a:ext cx="4176464" cy="400110"/>
          </a:xfrm>
        </p:spPr>
        <p:txBody>
          <a:bodyPr wrap="square">
            <a:spAutoFit/>
          </a:bodyPr>
          <a:lstStyle/>
          <a:p>
            <a:pPr algn="r"/>
            <a:r>
              <a:rPr lang="de-CH" altLang="de-DE" sz="2000" dirty="0">
                <a:effectLst/>
                <a:latin typeface="Univers LT Std 47 Cn Lt" pitchFamily="34" charset="0"/>
              </a:rPr>
              <a:t>Matthäus-Evangelium 13,29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6768752" cy="1200329"/>
          </a:xfrm>
        </p:spPr>
        <p:txBody>
          <a:bodyPr wrap="square">
            <a:spAutoFit/>
          </a:bodyPr>
          <a:lstStyle/>
          <a:p>
            <a:pPr algn="l"/>
            <a:r>
              <a:rPr lang="de-CH" altLang="de-DE" sz="3600" dirty="0">
                <a:solidFill>
                  <a:schemeClr val="tx1"/>
                </a:solidFill>
                <a:effectLst/>
                <a:latin typeface="Univers LT Std 47 Cn Lt" pitchFamily="34" charset="0"/>
              </a:rPr>
              <a:t>„Ihr würdet mit dem Unkraut auch den Weizen ausreissen.“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1645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316922"/>
            <a:ext cx="4176464" cy="400110"/>
          </a:xfrm>
        </p:spPr>
        <p:txBody>
          <a:bodyPr wrap="square">
            <a:spAutoFit/>
          </a:bodyPr>
          <a:lstStyle/>
          <a:p>
            <a:pPr algn="r"/>
            <a:r>
              <a:rPr lang="de-CH" altLang="de-DE" sz="2000" dirty="0">
                <a:effectLst/>
                <a:latin typeface="Univers LT Std 47 Cn Lt" pitchFamily="34" charset="0"/>
              </a:rPr>
              <a:t>Matthäus-Evangelium 13,30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1036"/>
            <a:ext cx="7488832" cy="3416320"/>
          </a:xfrm>
        </p:spPr>
        <p:txBody>
          <a:bodyPr wrap="square">
            <a:spAutoFit/>
          </a:bodyPr>
          <a:lstStyle/>
          <a:p>
            <a:pPr algn="l"/>
            <a:r>
              <a:rPr lang="de-CH" altLang="de-DE" sz="3600" dirty="0">
                <a:solidFill>
                  <a:schemeClr val="tx1"/>
                </a:solidFill>
                <a:effectLst/>
                <a:latin typeface="Univers LT Std 47 Cn Lt" pitchFamily="34" charset="0"/>
              </a:rPr>
              <a:t>„Lasst beides miteinander wachsen, bis die Zeit der Ernte da ist. Dann werde ich zu den Erntearbeitern sagen: Reisst zuerst das Unkraut aus, sammelt es ein und bündelt es, um es zu verbrennen, und dann bringt den Weizen in meine Scheune!“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97210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12976"/>
            <a:ext cx="4176464" cy="400110"/>
          </a:xfrm>
        </p:spPr>
        <p:txBody>
          <a:bodyPr wrap="square">
            <a:spAutoFit/>
          </a:bodyPr>
          <a:lstStyle/>
          <a:p>
            <a:pPr algn="r"/>
            <a:r>
              <a:rPr lang="de-CH" altLang="de-DE" sz="2000" dirty="0">
                <a:effectLst/>
                <a:latin typeface="Univers LT Std 47 Cn Lt" pitchFamily="34" charset="0"/>
              </a:rPr>
              <a:t>Galater-Brief 6,10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5658"/>
            <a:ext cx="6768752" cy="1754326"/>
          </a:xfrm>
        </p:spPr>
        <p:txBody>
          <a:bodyPr wrap="square">
            <a:spAutoFit/>
          </a:bodyPr>
          <a:lstStyle/>
          <a:p>
            <a:pPr algn="l"/>
            <a:r>
              <a:rPr lang="de-CH" altLang="de-DE" sz="3600" dirty="0">
                <a:solidFill>
                  <a:schemeClr val="tx1"/>
                </a:solidFill>
                <a:effectLst/>
                <a:latin typeface="Univers LT Std 47 Cn Lt" pitchFamily="34" charset="0"/>
              </a:rPr>
              <a:t>„Wenn es möglich ist und soweit es an euch liegt, lebt mit allen Menschen in Frieden.“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08804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2564"/>
            <a:ext cx="7632848" cy="2308324"/>
          </a:xfrm>
        </p:spPr>
        <p:txBody>
          <a:bodyPr wrap="square">
            <a:spAutoFit/>
          </a:bodyPr>
          <a:lstStyle/>
          <a:p>
            <a:pPr algn="l"/>
            <a:r>
              <a:rPr lang="de-CH" altLang="de-DE" sz="3600" dirty="0">
                <a:solidFill>
                  <a:schemeClr val="tx1"/>
                </a:solidFill>
                <a:effectLst/>
                <a:latin typeface="Univers LT Std 47 Cn Lt" pitchFamily="34" charset="0"/>
              </a:rPr>
              <a:t>„Eines Nachts, während die Menschen schliefen, kam sein Feind, säte Unkraut zwischen den Weizen und machte sich davon.“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12028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212976"/>
            <a:ext cx="4176464" cy="400110"/>
          </a:xfrm>
        </p:spPr>
        <p:txBody>
          <a:bodyPr wrap="square">
            <a:spAutoFit/>
          </a:bodyPr>
          <a:lstStyle/>
          <a:p>
            <a:pPr algn="r"/>
            <a:r>
              <a:rPr lang="de-CH" altLang="de-DE" sz="2000" dirty="0">
                <a:effectLst/>
                <a:latin typeface="Univers LT Std 47 Cn Lt" pitchFamily="34" charset="0"/>
              </a:rPr>
              <a:t>Römer-Brief 12,18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768752" cy="2862322"/>
          </a:xfrm>
        </p:spPr>
        <p:txBody>
          <a:bodyPr wrap="square">
            <a:spAutoFit/>
          </a:bodyPr>
          <a:lstStyle/>
          <a:p>
            <a:pPr algn="l"/>
            <a:r>
              <a:rPr lang="de-CH" altLang="de-DE" sz="3600" dirty="0">
                <a:solidFill>
                  <a:schemeClr val="tx1"/>
                </a:solidFill>
                <a:effectLst/>
                <a:latin typeface="Univers LT Std 47 Cn Lt" pitchFamily="34" charset="0"/>
              </a:rPr>
              <a:t>„Solange wir also noch Gelegenheit dazu haben, wollen wir allen Menschen Gutes tun, ganz besonders denen, die wie wir durch den Glauben zur Familie Gottes gehören.“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57927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316922"/>
            <a:ext cx="4176464" cy="400110"/>
          </a:xfrm>
        </p:spPr>
        <p:txBody>
          <a:bodyPr wrap="square">
            <a:spAutoFit/>
          </a:bodyPr>
          <a:lstStyle/>
          <a:p>
            <a:pPr algn="r"/>
            <a:r>
              <a:rPr lang="de-CH" altLang="de-DE" sz="2000" dirty="0">
                <a:effectLst/>
                <a:latin typeface="Univers LT Std 47 Cn Lt" pitchFamily="34" charset="0"/>
              </a:rPr>
              <a:t>Matthäus-Evangelium 13,37-38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20880" cy="2308324"/>
          </a:xfrm>
        </p:spPr>
        <p:txBody>
          <a:bodyPr wrap="square">
            <a:spAutoFit/>
          </a:bodyPr>
          <a:lstStyle/>
          <a:p>
            <a:pPr algn="l"/>
            <a:r>
              <a:rPr lang="de-CH" altLang="de-DE" sz="3600" dirty="0">
                <a:solidFill>
                  <a:schemeClr val="tx1"/>
                </a:solidFill>
                <a:effectLst/>
                <a:latin typeface="Univers LT Std 47 Cn Lt" pitchFamily="34" charset="0"/>
              </a:rPr>
              <a:t>Der Mann, der den guten Samen sät, ist der Menschensohn. Der Acker ist die Welt. Der gute Same sind die Kinder des Himmelreichs, das Unkraut sind die Kinder des Bösen.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4835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316922"/>
            <a:ext cx="4176464" cy="400110"/>
          </a:xfrm>
        </p:spPr>
        <p:txBody>
          <a:bodyPr wrap="square">
            <a:spAutoFit/>
          </a:bodyPr>
          <a:lstStyle/>
          <a:p>
            <a:pPr algn="r"/>
            <a:r>
              <a:rPr lang="de-CH" altLang="de-DE" sz="2000" dirty="0">
                <a:effectLst/>
                <a:latin typeface="Univers LT Std 47 Cn Lt" pitchFamily="34" charset="0"/>
              </a:rPr>
              <a:t>Matthäus-Evangelium 13,39-40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20880" cy="2862322"/>
          </a:xfrm>
        </p:spPr>
        <p:txBody>
          <a:bodyPr wrap="square">
            <a:spAutoFit/>
          </a:bodyPr>
          <a:lstStyle/>
          <a:p>
            <a:pPr algn="l"/>
            <a:r>
              <a:rPr lang="de-CH" altLang="de-DE" sz="3600" dirty="0">
                <a:solidFill>
                  <a:schemeClr val="tx1"/>
                </a:solidFill>
                <a:effectLst/>
                <a:latin typeface="Univers LT Std 47 Cn Lt" pitchFamily="34" charset="0"/>
              </a:rPr>
              <a:t>Der Feind, der das Unkraut sät, ist der Teufel. Die Ernte ist das Ende der Welt, und die Erntearbeiter sind die Engel. Das Unkraut wird eingesammelt und verbrannt, und so wird es auch am Ende der Welt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1859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Matthäus-Evangelium 13,41-42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3046988"/>
          </a:xfrm>
        </p:spPr>
        <p:txBody>
          <a:bodyPr wrap="square">
            <a:spAutoFit/>
          </a:bodyPr>
          <a:lstStyle/>
          <a:p>
            <a:pPr algn="l"/>
            <a:r>
              <a:rPr lang="de-CH" altLang="de-DE" sz="3200" dirty="0">
                <a:solidFill>
                  <a:schemeClr val="tx1"/>
                </a:solidFill>
                <a:effectLst/>
                <a:latin typeface="Univers LT Std 47 Cn Lt" pitchFamily="34" charset="0"/>
              </a:rPr>
              <a:t>Der Menschensohn wird seine Engel aussenden, und sie werden aus seinem Reich alle zusammenholen, die andere zu Fall gebracht und die ein gesetzloses Leben geführt haben, und werden sie in den Feuerofen werfen, dorthin, wo es nichts gibt als lautes Jammern und angstvolles Zittern und Beben.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96063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316922"/>
            <a:ext cx="4176464" cy="400110"/>
          </a:xfrm>
        </p:spPr>
        <p:txBody>
          <a:bodyPr wrap="square">
            <a:spAutoFit/>
          </a:bodyPr>
          <a:lstStyle/>
          <a:p>
            <a:pPr algn="r"/>
            <a:r>
              <a:rPr lang="de-CH" altLang="de-DE" sz="2000" dirty="0">
                <a:effectLst/>
                <a:latin typeface="Univers LT Std 47 Cn Lt" pitchFamily="34" charset="0"/>
              </a:rPr>
              <a:t>Matthäus-Evangelium 13,43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920880" cy="1754326"/>
          </a:xfrm>
        </p:spPr>
        <p:txBody>
          <a:bodyPr wrap="square">
            <a:spAutoFit/>
          </a:bodyPr>
          <a:lstStyle/>
          <a:p>
            <a:pPr algn="l"/>
            <a:r>
              <a:rPr lang="de-CH" altLang="de-DE" sz="3600" dirty="0">
                <a:solidFill>
                  <a:schemeClr val="tx1"/>
                </a:solidFill>
                <a:effectLst/>
                <a:latin typeface="Univers LT Std 47 Cn Lt" pitchFamily="34" charset="0"/>
              </a:rPr>
              <a:t>Dann werden die Gerechten im Reich ihres Vaters leuchten wie die Sonne. Wer Ohren hat, der höre!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0549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632848" cy="1754326"/>
          </a:xfrm>
        </p:spPr>
        <p:txBody>
          <a:bodyPr wrap="square">
            <a:spAutoFit/>
          </a:bodyPr>
          <a:lstStyle/>
          <a:p>
            <a:pPr algn="l"/>
            <a:r>
              <a:rPr lang="de-CH" altLang="de-DE" sz="3600" dirty="0">
                <a:solidFill>
                  <a:schemeClr val="tx1"/>
                </a:solidFill>
                <a:effectLst/>
                <a:latin typeface="Univers LT Std 47 Cn Lt" pitchFamily="34" charset="0"/>
              </a:rPr>
              <a:t>„Als dann die Saat aufging und Ähren ansetzte, kam auch das Unkraut zum Vorschein.“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818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2564"/>
            <a:ext cx="7632848" cy="2308324"/>
          </a:xfrm>
        </p:spPr>
        <p:txBody>
          <a:bodyPr wrap="square">
            <a:spAutoFit/>
          </a:bodyPr>
          <a:lstStyle/>
          <a:p>
            <a:pPr algn="l"/>
            <a:r>
              <a:rPr lang="de-CH" altLang="de-DE" sz="3600" dirty="0">
                <a:solidFill>
                  <a:schemeClr val="tx1"/>
                </a:solidFill>
                <a:effectLst/>
                <a:latin typeface="Univers LT Std 47 Cn Lt" pitchFamily="34" charset="0"/>
              </a:rPr>
              <a:t>„Da gingen die Arbeiter zum Gutsherrn und fragten: ‚Herr, hast du nicht guten Samen auf deinen Acker gesät? Woher kommt jetzt dieses Unkraut?’“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480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2564"/>
            <a:ext cx="7632848" cy="2308324"/>
          </a:xfrm>
        </p:spPr>
        <p:txBody>
          <a:bodyPr wrap="square">
            <a:spAutoFit/>
          </a:bodyPr>
          <a:lstStyle/>
          <a:p>
            <a:pPr algn="l"/>
            <a:r>
              <a:rPr lang="de-CH" altLang="de-DE" sz="3600" dirty="0">
                <a:solidFill>
                  <a:schemeClr val="tx1"/>
                </a:solidFill>
                <a:effectLst/>
                <a:latin typeface="Univers LT Std 47 Cn Lt" pitchFamily="34" charset="0"/>
              </a:rPr>
              <a:t>„’Ein Feind von mir hat das getan’, gab er zur Antwort. Die Arbeiter fragten: ‚Möchtest du, dass wir hingehen und das Unkraut ausreissen und einsammeln?’“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064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212976"/>
            <a:ext cx="4176464" cy="400110"/>
          </a:xfrm>
        </p:spPr>
        <p:txBody>
          <a:bodyPr wrap="square">
            <a:spAutoFit/>
          </a:bodyPr>
          <a:lstStyle/>
          <a:p>
            <a:pPr algn="r"/>
            <a:r>
              <a:rPr lang="de-CH" altLang="de-DE" sz="2000" dirty="0">
                <a:effectLst/>
                <a:latin typeface="Univers LT Std 47 Cn Lt" pitchFamily="34" charset="0"/>
              </a:rPr>
              <a:t>Matthäus-Evangelium 13,29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832648" cy="1754326"/>
          </a:xfrm>
        </p:spPr>
        <p:txBody>
          <a:bodyPr wrap="square">
            <a:spAutoFit/>
          </a:bodyPr>
          <a:lstStyle/>
          <a:p>
            <a:pPr algn="l"/>
            <a:r>
              <a:rPr lang="de-CH" altLang="de-DE" sz="3600" dirty="0">
                <a:solidFill>
                  <a:schemeClr val="tx1"/>
                </a:solidFill>
                <a:effectLst/>
                <a:latin typeface="Univers LT Std 47 Cn Lt" pitchFamily="34" charset="0"/>
              </a:rPr>
              <a:t>„’Nein’, entgegnete der Gutsherr, ‚ihr würdet mit dem Unkraut auch den Weizen ausreissen.’“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8012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Matthäus-Evangelium 13,30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3970318"/>
          </a:xfrm>
        </p:spPr>
        <p:txBody>
          <a:bodyPr wrap="square">
            <a:spAutoFit/>
          </a:bodyPr>
          <a:lstStyle/>
          <a:p>
            <a:pPr algn="l"/>
            <a:r>
              <a:rPr lang="de-CH" altLang="de-DE" sz="3600" dirty="0">
                <a:solidFill>
                  <a:schemeClr val="tx1"/>
                </a:solidFill>
                <a:effectLst/>
                <a:latin typeface="Univers LT Std 47 Cn Lt" pitchFamily="34" charset="0"/>
              </a:rPr>
              <a:t>„’Lasst beides miteinander wachsen, bis die Zeit der Ernte da ist. Dann werde ich zu den Erntearbeitern sagen: Reisst zuerst das Unkraut aus, sammelt es ein und bündelt es, um es zu verbrennen, und dann bringt den Weizen in meine Scheune!’“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3120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08720"/>
            <a:ext cx="7704856"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Lass uns Ordnung schaffen!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999</Words>
  <Application>Microsoft Office PowerPoint</Application>
  <PresentationFormat>Bildschirmpräsentation (4:3)</PresentationFormat>
  <Paragraphs>104</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Kirche hält Spannungen aus</vt:lpstr>
      <vt:lpstr>Jesus erzählte der Menge noch ein anderes Gleichnis: „Mit dem Himmelreich ist es wie mit einem Mann, der guten Samen auf seinen Acker säte.“</vt:lpstr>
      <vt:lpstr>„Eines Nachts, während die Menschen schliefen, kam sein Feind, säte Unkraut zwischen den Weizen und machte sich davon.“</vt:lpstr>
      <vt:lpstr>„Als dann die Saat aufging und Ähren ansetzte, kam auch das Unkraut zum Vorschein.“</vt:lpstr>
      <vt:lpstr>„Da gingen die Arbeiter zum Gutsherrn und fragten: ‚Herr, hast du nicht guten Samen auf deinen Acker gesät? Woher kommt jetzt dieses Unkraut?’“</vt:lpstr>
      <vt:lpstr>„’Ein Feind von mir hat das getan’, gab er zur Antwort. Die Arbeiter fragten: ‚Möchtest du, dass wir hingehen und das Unkraut ausreissen und einsammeln?’“</vt:lpstr>
      <vt:lpstr>„’Nein’, entgegnete der Gutsherr, ‚ihr würdet mit dem Unkraut auch den Weizen ausreissen.’“</vt:lpstr>
      <vt:lpstr>„’Lasst beides miteinander wachsen, bis die Zeit der Ernte da ist. Dann werde ich zu den Erntearbeitern sagen: Reisst zuerst das Unkraut aus, sammelt es ein und bündelt es, um es zu verbrennen, und dann bringt den Weizen in meine Scheune!’“</vt:lpstr>
      <vt:lpstr>I. Lass uns Ordnung schaffen!</vt:lpstr>
      <vt:lpstr>„Eines Nachts, während die Menschen schliefen, kam sein Feind, säte Unkraut zwischen den Weizen und machte sich davon.“</vt:lpstr>
      <vt:lpstr>„Als dann die Saat aufging und Ähren ansetzte, kam auch das Unkraut zum Vorschein.“</vt:lpstr>
      <vt:lpstr>„Herr, hast du nicht guten Samen auf deinen Acker gesät? Woher kommt jetzt dieses Unkraut?“</vt:lpstr>
      <vt:lpstr>„Ein Feind von mir hat das getan.“</vt:lpstr>
      <vt:lpstr>„Möchtest du, dass wir hingehen und das Unkraut ausreissen und einsammeln?“</vt:lpstr>
      <vt:lpstr> „Herr, sollen wir befehlen, dass Feuer vom Himmel fällt und sie vernichtet?“</vt:lpstr>
      <vt:lpstr>II. Nein – es ist zu riskant!</vt:lpstr>
      <vt:lpstr>„Nein, ihr würdet mit dem Unkraut auch den Weizen ausreissen.“</vt:lpstr>
      <vt:lpstr>„Der Satan selbst tarnt sich als Engel des Lichts.“</vt:lpstr>
      <vt:lpstr>„Lasst beides miteinander wachsen, bis die Zeit der Ernte da ist.“</vt:lpstr>
      <vt:lpstr>„Während Paulus in Athen war, sah er sich in der Stadt um. Empört und erschüttert stellte er fest, dass ihre Strassen von zahllosen Götterstatuen gesäumt waren.“</vt:lpstr>
      <vt:lpstr>„Bürger von Athen! Ich habe mich mit eigenen Augen davon überzeugen können, dass ihr aussergewöhnlich religiöse Leute seid.“</vt:lpstr>
      <vt:lpstr>„Als ich nämlich durch die Strassen eurer Stadt ging und mir eure Heiligtümer ansah, stiess ich auf einen Altar mit der Inschrift: ‚Für einen unbekannten Gott‘. Ihr verehrt also ein göttliches Wesen, ohne es zu kennen. Nun, gerade diese euch unbekannte Gottheit verkünde ich euch.“</vt:lpstr>
      <vt:lpstr>„Die Männer, die ihr hierher geschleppt habt, haben schliesslich weder den Tempel entweiht noch unsere Göttin verhöhnt.“</vt:lpstr>
      <vt:lpstr>„Ich dachte natürlich nicht an Menschen, mit denen ihr zwar in dieser Welt zu tun habt, die aber Gott nicht kennen. Wenn ihr den Kontakt mit allen vermeiden wolltet, die ein unmoralisches Leben führen, geldgierig sind, andere berauben oder Götzen anbeten, bliebe euch nichts anderes übrig, als die Welt zu verlassen.“</vt:lpstr>
      <vt:lpstr>„Jetzt schreibe ich euch noch einmal unmissverständlich: Habt mit niemand etwas zu tun, der sich zur Gemeinde zählt und trotzdem ein unmoralisches Leben führt oder geldgierig ist, Götzen anbetet, Verleumdungen verbreitet, ein Trinker ist oder andere beraubt. Lasst einen solchen Menschen also auch nicht mehr an euren gemeinsamen Mahlzeiten teilnehmen.“</vt:lpstr>
      <vt:lpstr>„Über die draussen wird Gott selbst das Urteil sprechen. Schliesst also den, der Böses tut, aus eurer Gemeinschaft aus!“</vt:lpstr>
      <vt:lpstr>„Ihr würdet mit dem Unkraut auch den Weizen ausreissen.“</vt:lpstr>
      <vt:lpstr>„Lasst beides miteinander wachsen, bis die Zeit der Ernte da ist. Dann werde ich zu den Erntearbeitern sagen: Reisst zuerst das Unkraut aus, sammelt es ein und bündelt es, um es zu verbrennen, und dann bringt den Weizen in meine Scheune!“</vt:lpstr>
      <vt:lpstr>„Wenn es möglich ist und soweit es an euch liegt, lebt mit allen Menschen in Frieden.“</vt:lpstr>
      <vt:lpstr>„Solange wir also noch Gelegenheit dazu haben, wollen wir allen Menschen Gutes tun, ganz besonders denen, die wie wir durch den Glauben zur Familie Gottes gehören.“</vt:lpstr>
      <vt:lpstr>Schlussgedanke</vt:lpstr>
      <vt:lpstr>Der Mann, der den guten Samen sät, ist der Menschensohn. Der Acker ist die Welt. Der gute Same sind die Kinder des Himmelreichs, das Unkraut sind die Kinder des Bösen.</vt:lpstr>
      <vt:lpstr>Der Feind, der das Unkraut sät, ist der Teufel. Die Ernte ist das Ende der Welt, und die Erntearbeiter sind die Engel. Das Unkraut wird eingesammelt und verbrannt, und so wird es auch am Ende der Welt sein:</vt:lpstr>
      <vt:lpstr>Der Menschensohn wird seine Engel aussenden, und sie werden aus seinem Reich alle zusammenholen, die andere zu Fall gebracht und die ein gesetzloses Leben geführt haben, und werden sie in den Feuerofen werfen, dorthin, wo es nichts gibt als lautes Jammern und angstvolles Zittern und Beben.</vt:lpstr>
      <vt:lpstr>Dann werden die Gerechten im Reich ihres Vaters leuchten wie die Sonne. Wer Ohren hat, der höre!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wächst die Kirche - Teil 2/5 - Kirche hält Spannungen aus</dc:title>
  <dc:creator>Jürg Birnstiel</dc:creator>
  <cp:lastModifiedBy>Me</cp:lastModifiedBy>
  <cp:revision>622</cp:revision>
  <dcterms:created xsi:type="dcterms:W3CDTF">2013-11-12T15:20:47Z</dcterms:created>
  <dcterms:modified xsi:type="dcterms:W3CDTF">2017-05-25T16:27:52Z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