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4"/>
  </p:notesMasterIdLst>
  <p:handoutMasterIdLst>
    <p:handoutMasterId r:id="rId25"/>
  </p:handoutMasterIdLst>
  <p:sldIdLst>
    <p:sldId id="300" r:id="rId2"/>
    <p:sldId id="372" r:id="rId3"/>
    <p:sldId id="306" r:id="rId4"/>
    <p:sldId id="364" r:id="rId5"/>
    <p:sldId id="365" r:id="rId6"/>
    <p:sldId id="366" r:id="rId7"/>
    <p:sldId id="367" r:id="rId8"/>
    <p:sldId id="258" r:id="rId9"/>
    <p:sldId id="329" r:id="rId10"/>
    <p:sldId id="368" r:id="rId11"/>
    <p:sldId id="330" r:id="rId12"/>
    <p:sldId id="331" r:id="rId13"/>
    <p:sldId id="314" r:id="rId14"/>
    <p:sldId id="335" r:id="rId15"/>
    <p:sldId id="336" r:id="rId16"/>
    <p:sldId id="357" r:id="rId17"/>
    <p:sldId id="369" r:id="rId18"/>
    <p:sldId id="370" r:id="rId19"/>
    <p:sldId id="337" r:id="rId20"/>
    <p:sldId id="259" r:id="rId21"/>
    <p:sldId id="327" r:id="rId22"/>
    <p:sldId id="371" r:id="rId2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98" autoAdjust="0"/>
  </p:normalViewPr>
  <p:slideViewPr>
    <p:cSldViewPr>
      <p:cViewPr>
        <p:scale>
          <a:sx n="120" d="100"/>
          <a:sy n="120" d="100"/>
        </p:scale>
        <p:origin x="-138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44624"/>
            <a:ext cx="8784976" cy="2554545"/>
          </a:xfrm>
        </p:spPr>
        <p:txBody>
          <a:bodyPr>
            <a:spAutoFit/>
          </a:bodyPr>
          <a:lstStyle/>
          <a:p>
            <a:pPr algn="l"/>
            <a:r>
              <a:rPr lang="de-DE" altLang="de-DE" sz="8000" dirty="0" smtClean="0">
                <a:solidFill>
                  <a:srgbClr val="000000"/>
                </a:solidFill>
                <a:effectLst/>
                <a:latin typeface="Univers LT Std 47 Cn Lt" pitchFamily="34" charset="0"/>
              </a:rPr>
              <a:t>Du sorgst</a:t>
            </a:r>
            <a:br>
              <a:rPr lang="de-DE" altLang="de-DE" sz="8000" dirty="0" smtClean="0">
                <a:solidFill>
                  <a:srgbClr val="000000"/>
                </a:solidFill>
                <a:effectLst/>
                <a:latin typeface="Univers LT Std 47 Cn Lt" pitchFamily="34" charset="0"/>
              </a:rPr>
            </a:br>
            <a:r>
              <a:rPr lang="de-DE" altLang="de-DE" sz="8000" dirty="0" smtClean="0">
                <a:solidFill>
                  <a:srgbClr val="000000"/>
                </a:solidFill>
                <a:effectLst/>
                <a:latin typeface="Univers LT Std 47 Cn Lt" pitchFamily="34" charset="0"/>
              </a:rPr>
              <a:t>für mich!</a:t>
            </a:r>
            <a:endParaRPr lang="de-DE" altLang="de-DE" sz="8000" dirty="0">
              <a:solidFill>
                <a:srgbClr val="000000"/>
              </a:solidFill>
              <a:effectLst/>
              <a:latin typeface="Univers LT Std 47 Cn Lt" pitchFamily="34" charset="0"/>
            </a:endParaRPr>
          </a:p>
        </p:txBody>
      </p:sp>
      <p:sp>
        <p:nvSpPr>
          <p:cNvPr id="409603" name="Rectangle 3"/>
          <p:cNvSpPr>
            <a:spLocks noGrp="1" noChangeArrowheads="1"/>
          </p:cNvSpPr>
          <p:nvPr>
            <p:ph type="subTitle" idx="1"/>
          </p:nvPr>
        </p:nvSpPr>
        <p:spPr>
          <a:xfrm>
            <a:off x="2612333" y="4149080"/>
            <a:ext cx="6400800" cy="369332"/>
          </a:xfrm>
        </p:spPr>
        <p:txBody>
          <a:bodyPr>
            <a:spAutoFit/>
          </a:bodyPr>
          <a:lstStyle/>
          <a:p>
            <a:pPr algn="r"/>
            <a:r>
              <a:rPr lang="de-DE" altLang="de-DE" sz="1800" dirty="0" smtClean="0">
                <a:solidFill>
                  <a:srgbClr val="000000"/>
                </a:solidFill>
                <a:effectLst/>
                <a:latin typeface="Univers LT Std 47 Cn Lt" pitchFamily="34" charset="0"/>
              </a:rPr>
              <a:t>Reihe: Unser Vater! (4/6)</a:t>
            </a:r>
            <a:endParaRPr lang="de-DE" altLang="de-DE" sz="18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1187624" y="5688119"/>
            <a:ext cx="64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kern="0" smtClean="0">
                <a:solidFill>
                  <a:srgbClr val="000000"/>
                </a:solidFill>
                <a:effectLst/>
                <a:latin typeface="Univers LT Std 47 Cn Lt" pitchFamily="34" charset="0"/>
              </a:rPr>
              <a:t>Matthäus-Evangelium 6,11</a:t>
            </a:r>
            <a:endParaRPr lang="de-DE" altLang="de-DE" kern="0" dirty="0">
              <a:solidFill>
                <a:srgbClr val="000000"/>
              </a:solidFill>
              <a:effectLst/>
              <a:latin typeface="Univers LT Std 47 Cn Lt" pitchFamily="34" charset="0"/>
            </a:endParaRPr>
          </a:p>
        </p:txBody>
      </p:sp>
    </p:spTree>
    <p:extLst>
      <p:ext uri="{BB962C8B-B14F-4D97-AF65-F5344CB8AC3E}">
        <p14:creationId xmlns:p14="http://schemas.microsoft.com/office/powerpoint/2010/main" val="180555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67544" y="44624"/>
            <a:ext cx="5584576" cy="2308324"/>
          </a:xfrm>
        </p:spPr>
        <p:txBody>
          <a:bodyPr wrap="square">
            <a:spAutoFit/>
          </a:bodyPr>
          <a:lstStyle/>
          <a:p>
            <a:pPr algn="l"/>
            <a:r>
              <a:rPr lang="de-CH" altLang="de-DE" sz="4800" dirty="0">
                <a:solidFill>
                  <a:srgbClr val="000000"/>
                </a:solidFill>
                <a:effectLst/>
                <a:latin typeface="Univers LT Std 47 Cn Lt" pitchFamily="34" charset="0"/>
              </a:rPr>
              <a:t>„Wenn wir Nahrung und Kleidung haben, soll uns das genügen.“</a:t>
            </a:r>
            <a:endParaRPr lang="de-DE" altLang="de-DE" sz="48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1483568"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1.Timotheus-Brief 6,8</a:t>
            </a:r>
            <a:endParaRPr lang="de-DE" altLang="de-DE" sz="2400" dirty="0">
              <a:latin typeface="Univers LT Std 47 Cn Lt" pitchFamily="34" charset="0"/>
            </a:endParaRPr>
          </a:p>
        </p:txBody>
      </p:sp>
    </p:spTree>
    <p:extLst>
      <p:ext uri="{BB962C8B-B14F-4D97-AF65-F5344CB8AC3E}">
        <p14:creationId xmlns:p14="http://schemas.microsoft.com/office/powerpoint/2010/main" val="5810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44624"/>
            <a:ext cx="5400600" cy="3139321"/>
          </a:xfrm>
        </p:spPr>
        <p:txBody>
          <a:bodyPr wrap="square">
            <a:spAutoFit/>
          </a:bodyPr>
          <a:lstStyle/>
          <a:p>
            <a:pPr algn="l"/>
            <a:r>
              <a:rPr lang="de-CH" altLang="de-DE" sz="6600" dirty="0">
                <a:solidFill>
                  <a:srgbClr val="000000"/>
                </a:solidFill>
                <a:effectLst/>
                <a:latin typeface="Univers LT Std 47 Cn Lt" pitchFamily="34" charset="0"/>
              </a:rPr>
              <a:t>„Gib uns heute unser </a:t>
            </a:r>
            <a:r>
              <a:rPr lang="de-CH" altLang="de-DE" sz="6600" u="sng" dirty="0">
                <a:solidFill>
                  <a:srgbClr val="000000"/>
                </a:solidFill>
                <a:effectLst/>
                <a:latin typeface="Univers LT Std 47 Cn Lt" pitchFamily="34" charset="0"/>
              </a:rPr>
              <a:t>tägliches</a:t>
            </a:r>
            <a:r>
              <a:rPr lang="de-CH" altLang="de-DE" sz="6600" dirty="0">
                <a:solidFill>
                  <a:srgbClr val="000000"/>
                </a:solidFill>
                <a:effectLst/>
                <a:latin typeface="Univers LT Std 47 Cn Lt" pitchFamily="34" charset="0"/>
              </a:rPr>
              <a:t> Brot.“</a:t>
            </a:r>
            <a:endParaRPr lang="de-DE" altLang="de-DE" sz="66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347664" y="4983559"/>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6,11</a:t>
            </a:r>
            <a:endParaRPr lang="de-DE" altLang="de-DE" sz="2400" dirty="0">
              <a:latin typeface="Univers LT Std 47 Cn Lt" pitchFamily="34" charset="0"/>
            </a:endParaRPr>
          </a:p>
        </p:txBody>
      </p:sp>
    </p:spTree>
    <p:extLst>
      <p:ext uri="{BB962C8B-B14F-4D97-AF65-F5344CB8AC3E}">
        <p14:creationId xmlns:p14="http://schemas.microsoft.com/office/powerpoint/2010/main" val="378730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44624"/>
            <a:ext cx="5584576" cy="3785652"/>
          </a:xfrm>
        </p:spPr>
        <p:txBody>
          <a:bodyPr wrap="square">
            <a:spAutoFit/>
          </a:bodyPr>
          <a:lstStyle/>
          <a:p>
            <a:pPr algn="l"/>
            <a:r>
              <a:rPr lang="de-CH" altLang="de-DE" sz="4000" dirty="0">
                <a:solidFill>
                  <a:srgbClr val="000000"/>
                </a:solidFill>
                <a:effectLst/>
                <a:latin typeface="Univers LT Std 47 Cn Lt" pitchFamily="34" charset="0"/>
              </a:rPr>
              <a:t>„Macht euch keine Sorgen um den nächsten Tag! Der nächste Tag wird für sich selbst sorgen. Es genügt, dass jeder Tag seine eigene Last mit sich bringt.“</a:t>
            </a:r>
            <a:endParaRPr lang="de-DE" altLang="de-DE" sz="40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195736" y="5013176"/>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6,34</a:t>
            </a:r>
            <a:endParaRPr lang="de-DE" altLang="de-DE" sz="2400" dirty="0">
              <a:latin typeface="Univers LT Std 47 Cn Lt" pitchFamily="34" charset="0"/>
            </a:endParaRPr>
          </a:p>
        </p:txBody>
      </p:sp>
    </p:spTree>
    <p:extLst>
      <p:ext uri="{BB962C8B-B14F-4D97-AF65-F5344CB8AC3E}">
        <p14:creationId xmlns:p14="http://schemas.microsoft.com/office/powerpoint/2010/main" val="3413146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88640"/>
            <a:ext cx="6192688" cy="1015663"/>
          </a:xfrm>
        </p:spPr>
        <p:txBody>
          <a:bodyPr wrap="square">
            <a:spAutoFit/>
          </a:bodyPr>
          <a:lstStyle/>
          <a:p>
            <a:pPr algn="l"/>
            <a:r>
              <a:rPr lang="de-DE" altLang="de-DE" sz="6000" dirty="0" smtClean="0">
                <a:solidFill>
                  <a:srgbClr val="000000"/>
                </a:solidFill>
                <a:effectLst/>
                <a:latin typeface="Univers LT Std 47 Cn Lt" pitchFamily="34" charset="0"/>
              </a:rPr>
              <a:t>II. Gott beschenkt uns</a:t>
            </a:r>
            <a:endParaRPr lang="de-DE" altLang="de-DE" sz="6000" dirty="0">
              <a:solidFill>
                <a:srgbClr val="000000"/>
              </a:solidFill>
              <a:effectLst/>
              <a:latin typeface="Univers LT Std 47 Cn Lt" pitchFamily="34" charset="0"/>
            </a:endParaRPr>
          </a:p>
        </p:txBody>
      </p:sp>
    </p:spTree>
    <p:extLst>
      <p:ext uri="{BB962C8B-B14F-4D97-AF65-F5344CB8AC3E}">
        <p14:creationId xmlns:p14="http://schemas.microsoft.com/office/powerpoint/2010/main" val="3806805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44624"/>
            <a:ext cx="5472608" cy="3139321"/>
          </a:xfrm>
        </p:spPr>
        <p:txBody>
          <a:bodyPr wrap="square">
            <a:spAutoFit/>
          </a:bodyPr>
          <a:lstStyle/>
          <a:p>
            <a:pPr algn="l"/>
            <a:r>
              <a:rPr lang="de-CH" altLang="de-DE" sz="6600" dirty="0">
                <a:solidFill>
                  <a:srgbClr val="000000"/>
                </a:solidFill>
                <a:effectLst/>
                <a:latin typeface="Univers LT Std 47 Cn Lt" pitchFamily="34" charset="0"/>
              </a:rPr>
              <a:t>„Gib </a:t>
            </a:r>
            <a:r>
              <a:rPr lang="de-CH" altLang="de-DE" sz="6600" u="sng" dirty="0">
                <a:solidFill>
                  <a:srgbClr val="000000"/>
                </a:solidFill>
                <a:effectLst/>
                <a:latin typeface="Univers LT Std 47 Cn Lt" pitchFamily="34" charset="0"/>
              </a:rPr>
              <a:t>uns</a:t>
            </a:r>
            <a:r>
              <a:rPr lang="de-CH" altLang="de-DE" sz="6600" dirty="0">
                <a:solidFill>
                  <a:srgbClr val="000000"/>
                </a:solidFill>
                <a:effectLst/>
                <a:latin typeface="Univers LT Std 47 Cn Lt" pitchFamily="34" charset="0"/>
              </a:rPr>
              <a:t> heute </a:t>
            </a:r>
            <a:r>
              <a:rPr lang="de-CH" altLang="de-DE" sz="6600" u="sng" dirty="0">
                <a:solidFill>
                  <a:srgbClr val="000000"/>
                </a:solidFill>
                <a:effectLst/>
                <a:latin typeface="Univers LT Std 47 Cn Lt" pitchFamily="34" charset="0"/>
              </a:rPr>
              <a:t>unser</a:t>
            </a:r>
            <a:r>
              <a:rPr lang="de-CH" altLang="de-DE" sz="6600" dirty="0">
                <a:solidFill>
                  <a:srgbClr val="000000"/>
                </a:solidFill>
                <a:effectLst/>
                <a:latin typeface="Univers LT Std 47 Cn Lt" pitchFamily="34" charset="0"/>
              </a:rPr>
              <a:t> tägliches Brot.“</a:t>
            </a:r>
            <a:endParaRPr lang="de-DE" altLang="de-DE" sz="66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91680"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6,11</a:t>
            </a:r>
            <a:endParaRPr lang="de-DE" altLang="de-DE" sz="2400" dirty="0">
              <a:latin typeface="Univers LT Std 47 Cn Lt" pitchFamily="34" charset="0"/>
            </a:endParaRPr>
          </a:p>
        </p:txBody>
      </p:sp>
    </p:spTree>
    <p:extLst>
      <p:ext uri="{BB962C8B-B14F-4D97-AF65-F5344CB8AC3E}">
        <p14:creationId xmlns:p14="http://schemas.microsoft.com/office/powerpoint/2010/main" val="96186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182250"/>
            <a:ext cx="5832648" cy="1446550"/>
          </a:xfrm>
        </p:spPr>
        <p:txBody>
          <a:bodyPr wrap="square">
            <a:spAutoFit/>
          </a:bodyPr>
          <a:lstStyle/>
          <a:p>
            <a:pPr algn="l"/>
            <a:r>
              <a:rPr lang="de-CH" altLang="de-DE" sz="4400" dirty="0" smtClean="0">
                <a:solidFill>
                  <a:srgbClr val="000000"/>
                </a:solidFill>
                <a:effectLst/>
                <a:latin typeface="Univers LT Std 47 Cn Lt" pitchFamily="34" charset="0"/>
              </a:rPr>
              <a:t>Der unglückliche König und sein glücklicher Diener</a:t>
            </a:r>
            <a:endParaRPr lang="de-DE" altLang="de-DE" sz="4400" dirty="0">
              <a:solidFill>
                <a:srgbClr val="000000"/>
              </a:solidFill>
              <a:effectLst/>
              <a:latin typeface="Univers LT Std 47 Cn Lt" pitchFamily="34" charset="0"/>
            </a:endParaRPr>
          </a:p>
        </p:txBody>
      </p:sp>
    </p:spTree>
    <p:extLst>
      <p:ext uri="{BB962C8B-B14F-4D97-AF65-F5344CB8AC3E}">
        <p14:creationId xmlns:p14="http://schemas.microsoft.com/office/powerpoint/2010/main" val="46287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16632"/>
            <a:ext cx="5575034" cy="3539430"/>
          </a:xfrm>
        </p:spPr>
        <p:txBody>
          <a:bodyPr wrap="square">
            <a:spAutoFit/>
          </a:bodyPr>
          <a:lstStyle/>
          <a:p>
            <a:pPr algn="l"/>
            <a:r>
              <a:rPr lang="de-CH" altLang="de-DE" sz="3200" dirty="0">
                <a:solidFill>
                  <a:srgbClr val="000000"/>
                </a:solidFill>
                <a:effectLst/>
                <a:latin typeface="Univers LT Std 47 Cn Lt" pitchFamily="34" charset="0"/>
              </a:rPr>
              <a:t>„Die Liebe zum Geld ist eine Wurzel, aus der alles nur erdenkliche Böse hervorwächst. Schon manche sind vom Glauben abgeirrt, weil sie der Geldgier verfallen sind, und haben dadurch bitteres Leid über sich gebracht.“</a:t>
            </a:r>
            <a:endParaRPr lang="de-DE" altLang="de-DE" sz="32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82138" y="4838984"/>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1.Timotheus-Brief 6,10</a:t>
            </a:r>
            <a:endParaRPr lang="de-DE" altLang="de-DE" sz="2400" dirty="0">
              <a:latin typeface="Univers LT Std 47 Cn Lt" pitchFamily="34" charset="0"/>
            </a:endParaRPr>
          </a:p>
        </p:txBody>
      </p:sp>
    </p:spTree>
    <p:extLst>
      <p:ext uri="{BB962C8B-B14F-4D97-AF65-F5344CB8AC3E}">
        <p14:creationId xmlns:p14="http://schemas.microsoft.com/office/powerpoint/2010/main" val="1274004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44624"/>
            <a:ext cx="5400600" cy="3539430"/>
          </a:xfrm>
        </p:spPr>
        <p:txBody>
          <a:bodyPr wrap="square">
            <a:spAutoFit/>
          </a:bodyPr>
          <a:lstStyle/>
          <a:p>
            <a:pPr algn="l"/>
            <a:r>
              <a:rPr lang="de-CH" altLang="de-DE" sz="2800" dirty="0">
                <a:solidFill>
                  <a:srgbClr val="000000"/>
                </a:solidFill>
                <a:effectLst/>
                <a:latin typeface="Univers LT Std 47 Cn Lt" pitchFamily="34" charset="0"/>
              </a:rPr>
              <a:t>„Schärfe denen, die es in dieser Welt zu Reichtum gebracht haben, ein, nicht überheblich zu sein und ihre Hoffnung nicht auf etwas so Unbeständiges wie den Reichtum zu setzen, sondern auf Gott; denn Gott gibt uns alles, was wir brauchen, in reichem Mass und möchte, dass wir Freude daran haben.“</a:t>
            </a:r>
            <a:endParaRPr lang="de-DE" altLang="de-DE" sz="28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82138" y="4838984"/>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1.Timotheus-Brief 6,17</a:t>
            </a:r>
            <a:endParaRPr lang="de-DE" altLang="de-DE" sz="2400" dirty="0">
              <a:latin typeface="Univers LT Std 47 Cn Lt" pitchFamily="34" charset="0"/>
            </a:endParaRPr>
          </a:p>
        </p:txBody>
      </p:sp>
    </p:spTree>
    <p:extLst>
      <p:ext uri="{BB962C8B-B14F-4D97-AF65-F5344CB8AC3E}">
        <p14:creationId xmlns:p14="http://schemas.microsoft.com/office/powerpoint/2010/main" val="3297246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45199"/>
            <a:ext cx="5688632" cy="4031873"/>
          </a:xfrm>
        </p:spPr>
        <p:txBody>
          <a:bodyPr wrap="square">
            <a:spAutoFit/>
          </a:bodyPr>
          <a:lstStyle/>
          <a:p>
            <a:pPr algn="l"/>
            <a:r>
              <a:rPr lang="de-CH" altLang="de-DE" sz="3200" dirty="0">
                <a:solidFill>
                  <a:srgbClr val="000000"/>
                </a:solidFill>
                <a:effectLst/>
                <a:latin typeface="Univers LT Std 47 Cn Lt" pitchFamily="34" charset="0"/>
              </a:rPr>
              <a:t>„Ermahne sie, Gutes zu tun, freigebig zu sein und ihren Besitz mit anderen zu teilen. Wenn ihr Reichtum in solchen Taten besteht, ist das im Hinblick auf ihre Zukunft </a:t>
            </a:r>
            <a:r>
              <a:rPr lang="de-CH" altLang="de-DE" sz="3200" dirty="0" smtClean="0">
                <a:solidFill>
                  <a:srgbClr val="000000"/>
                </a:solidFill>
                <a:effectLst/>
                <a:latin typeface="Univers LT Std 47 Cn Lt" pitchFamily="34" charset="0"/>
              </a:rPr>
              <a:t>eine</a:t>
            </a:r>
            <a:br>
              <a:rPr lang="de-CH" altLang="de-DE" sz="3200" dirty="0" smtClean="0">
                <a:solidFill>
                  <a:srgbClr val="000000"/>
                </a:solidFill>
                <a:effectLst/>
                <a:latin typeface="Univers LT Std 47 Cn Lt" pitchFamily="34" charset="0"/>
              </a:rPr>
            </a:br>
            <a:r>
              <a:rPr lang="de-CH" altLang="de-DE" sz="3200" dirty="0" smtClean="0">
                <a:solidFill>
                  <a:srgbClr val="000000"/>
                </a:solidFill>
                <a:effectLst/>
                <a:latin typeface="Univers LT Std 47 Cn Lt" pitchFamily="34" charset="0"/>
              </a:rPr>
              <a:t>sichere </a:t>
            </a:r>
            <a:r>
              <a:rPr lang="de-CH" altLang="de-DE" sz="3200" dirty="0">
                <a:solidFill>
                  <a:srgbClr val="000000"/>
                </a:solidFill>
                <a:effectLst/>
                <a:latin typeface="Univers LT Std 47 Cn Lt" pitchFamily="34" charset="0"/>
              </a:rPr>
              <a:t>Kapitalanlage, und sie werden das wahre </a:t>
            </a:r>
            <a:r>
              <a:rPr lang="de-CH" altLang="de-DE" sz="3200" dirty="0" smtClean="0">
                <a:solidFill>
                  <a:srgbClr val="000000"/>
                </a:solidFill>
                <a:effectLst/>
                <a:latin typeface="Univers LT Std 47 Cn Lt" pitchFamily="34" charset="0"/>
              </a:rPr>
              <a:t>Leben</a:t>
            </a:r>
            <a:br>
              <a:rPr lang="de-CH" altLang="de-DE" sz="3200" dirty="0" smtClean="0">
                <a:solidFill>
                  <a:srgbClr val="000000"/>
                </a:solidFill>
                <a:effectLst/>
                <a:latin typeface="Univers LT Std 47 Cn Lt" pitchFamily="34" charset="0"/>
              </a:rPr>
            </a:br>
            <a:r>
              <a:rPr lang="de-CH" altLang="de-DE" sz="3200" dirty="0" smtClean="0">
                <a:solidFill>
                  <a:srgbClr val="000000"/>
                </a:solidFill>
                <a:effectLst/>
                <a:latin typeface="Univers LT Std 47 Cn Lt" pitchFamily="34" charset="0"/>
              </a:rPr>
              <a:t>gewinnen</a:t>
            </a:r>
            <a:r>
              <a:rPr lang="de-CH" altLang="de-DE" sz="3200" dirty="0">
                <a:solidFill>
                  <a:srgbClr val="000000"/>
                </a:solidFill>
                <a:effectLst/>
                <a:latin typeface="Univers LT Std 47 Cn Lt" pitchFamily="34" charset="0"/>
              </a:rPr>
              <a:t>.“</a:t>
            </a:r>
            <a:endParaRPr lang="de-DE" altLang="de-DE" sz="32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82138" y="4838984"/>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1.Timotheus-Brief 6,18-19</a:t>
            </a:r>
            <a:endParaRPr lang="de-DE" altLang="de-DE" sz="2400" dirty="0">
              <a:latin typeface="Univers LT Std 47 Cn Lt" pitchFamily="34" charset="0"/>
            </a:endParaRPr>
          </a:p>
        </p:txBody>
      </p:sp>
    </p:spTree>
    <p:extLst>
      <p:ext uri="{BB962C8B-B14F-4D97-AF65-F5344CB8AC3E}">
        <p14:creationId xmlns:p14="http://schemas.microsoft.com/office/powerpoint/2010/main" val="1685359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44624"/>
            <a:ext cx="5328592" cy="2862322"/>
          </a:xfrm>
        </p:spPr>
        <p:txBody>
          <a:bodyPr wrap="square">
            <a:spAutoFit/>
          </a:bodyPr>
          <a:lstStyle/>
          <a:p>
            <a:pPr algn="l"/>
            <a:r>
              <a:rPr lang="de-CH" altLang="de-DE" sz="3600" dirty="0">
                <a:solidFill>
                  <a:srgbClr val="000000"/>
                </a:solidFill>
                <a:effectLst/>
                <a:latin typeface="Univers LT Std 47 Cn Lt" pitchFamily="34" charset="0"/>
              </a:rPr>
              <a:t>„Schon damals, als wir bei euch waren, haben wir euch den Grundsatz eingeschärft: Wenn jemand nicht arbeiten will, soll er auch nicht essen.“</a:t>
            </a:r>
            <a:endParaRPr lang="de-DE" altLang="de-DE" sz="36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91680"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2.Thessalonicher-Brief 3,10</a:t>
            </a:r>
            <a:endParaRPr lang="de-DE" altLang="de-DE" sz="2400" dirty="0">
              <a:latin typeface="Univers LT Std 47 Cn Lt" pitchFamily="34" charset="0"/>
            </a:endParaRPr>
          </a:p>
        </p:txBody>
      </p:sp>
    </p:spTree>
    <p:extLst>
      <p:ext uri="{BB962C8B-B14F-4D97-AF65-F5344CB8AC3E}">
        <p14:creationId xmlns:p14="http://schemas.microsoft.com/office/powerpoint/2010/main" val="60393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043608" y="6165304"/>
            <a:ext cx="7696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2‘273‘000 kg = 90 Lastwagen mit einer Nutzlast von 25 Tonnen</a:t>
            </a:r>
            <a:endParaRPr lang="de-DE" altLang="de-DE" sz="2400" dirty="0">
              <a:latin typeface="Univers LT Std 47 Cn L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49"/>
            <a:ext cx="8208830" cy="615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807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95536" y="722893"/>
            <a:ext cx="6120680" cy="1015663"/>
          </a:xfrm>
        </p:spPr>
        <p:txBody>
          <a:bodyPr wrap="square">
            <a:spAutoFit/>
          </a:bodyPr>
          <a:lstStyle/>
          <a:p>
            <a:pPr algn="l"/>
            <a:r>
              <a:rPr lang="de-DE" altLang="de-DE" sz="6000" dirty="0" smtClean="0">
                <a:solidFill>
                  <a:srgbClr val="000000"/>
                </a:solidFill>
                <a:effectLst/>
                <a:latin typeface="Univers LT Std 47 Cn Lt" pitchFamily="34" charset="0"/>
              </a:rPr>
              <a:t>Schlussgedanke</a:t>
            </a:r>
            <a:endParaRPr lang="de-DE" altLang="de-DE" sz="6000" dirty="0">
              <a:solidFill>
                <a:srgbClr val="000000"/>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16632"/>
            <a:ext cx="5616624" cy="3170099"/>
          </a:xfrm>
        </p:spPr>
        <p:txBody>
          <a:bodyPr wrap="square">
            <a:spAutoFit/>
          </a:bodyPr>
          <a:lstStyle/>
          <a:p>
            <a:pPr algn="l"/>
            <a:r>
              <a:rPr lang="de-CH" altLang="de-DE" sz="4000" dirty="0">
                <a:solidFill>
                  <a:srgbClr val="000000"/>
                </a:solidFill>
                <a:effectLst/>
                <a:latin typeface="Univers LT Std 47 Cn Lt" pitchFamily="34" charset="0"/>
              </a:rPr>
              <a:t>„Ich bin das Brot des Lebens. Wer zu mir kommt, wird nie mehr hungrig sein, und wer an mich glaubt, wird nie mehr Durst haben.“</a:t>
            </a:r>
            <a:endParaRPr lang="de-DE" altLang="de-DE" sz="40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051720" y="4973948"/>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Johannes-Evangelium 6,35</a:t>
            </a:r>
            <a:endParaRPr lang="de-DE" altLang="de-DE" sz="2400" dirty="0">
              <a:latin typeface="Univers LT Std 47 Cn Lt" pitchFamily="34" charset="0"/>
            </a:endParaRPr>
          </a:p>
        </p:txBody>
      </p:sp>
    </p:spTree>
    <p:extLst>
      <p:ext uri="{BB962C8B-B14F-4D97-AF65-F5344CB8AC3E}">
        <p14:creationId xmlns:p14="http://schemas.microsoft.com/office/powerpoint/2010/main" val="232360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33586"/>
            <a:ext cx="5400600" cy="3539430"/>
          </a:xfrm>
        </p:spPr>
        <p:txBody>
          <a:bodyPr wrap="square">
            <a:spAutoFit/>
          </a:bodyPr>
          <a:lstStyle/>
          <a:p>
            <a:pPr algn="l"/>
            <a:r>
              <a:rPr lang="de-CH" altLang="de-DE" sz="3200" dirty="0">
                <a:solidFill>
                  <a:srgbClr val="000000"/>
                </a:solidFill>
                <a:effectLst/>
                <a:latin typeface="Univers LT Std 47 Cn Lt" pitchFamily="34" charset="0"/>
              </a:rPr>
              <a:t>„Ich bin das lebendige Brot, das vom Himmel herabgekommen ist. Wenn jemand von diesem Brot isst, wird er ewig leben. Dieses Brot, das ich ihm geben </a:t>
            </a:r>
            <a:r>
              <a:rPr lang="de-CH" altLang="de-DE" sz="3200" dirty="0" smtClean="0">
                <a:solidFill>
                  <a:srgbClr val="000000"/>
                </a:solidFill>
                <a:effectLst/>
                <a:latin typeface="Univers LT Std 47 Cn Lt" pitchFamily="34" charset="0"/>
              </a:rPr>
              <a:t>werde,</a:t>
            </a:r>
            <a:br>
              <a:rPr lang="de-CH" altLang="de-DE" sz="3200" dirty="0" smtClean="0">
                <a:solidFill>
                  <a:srgbClr val="000000"/>
                </a:solidFill>
                <a:effectLst/>
                <a:latin typeface="Univers LT Std 47 Cn Lt" pitchFamily="34" charset="0"/>
              </a:rPr>
            </a:br>
            <a:r>
              <a:rPr lang="de-CH" altLang="de-DE" sz="3200" dirty="0" smtClean="0">
                <a:solidFill>
                  <a:srgbClr val="000000"/>
                </a:solidFill>
                <a:effectLst/>
                <a:latin typeface="Univers LT Std 47 Cn Lt" pitchFamily="34" charset="0"/>
              </a:rPr>
              <a:t>ist </a:t>
            </a:r>
            <a:r>
              <a:rPr lang="de-CH" altLang="de-DE" sz="3200" dirty="0">
                <a:solidFill>
                  <a:srgbClr val="000000"/>
                </a:solidFill>
                <a:effectLst/>
                <a:latin typeface="Univers LT Std 47 Cn Lt" pitchFamily="34" charset="0"/>
              </a:rPr>
              <a:t>mein Fleisch; ich gebe es </a:t>
            </a:r>
            <a:r>
              <a:rPr lang="de-CH" altLang="de-DE" sz="3200" dirty="0" smtClean="0">
                <a:solidFill>
                  <a:srgbClr val="000000"/>
                </a:solidFill>
                <a:effectLst/>
                <a:latin typeface="Univers LT Std 47 Cn Lt" pitchFamily="34" charset="0"/>
              </a:rPr>
              <a:t>hin</a:t>
            </a:r>
            <a:br>
              <a:rPr lang="de-CH" altLang="de-DE" sz="3200" dirty="0" smtClean="0">
                <a:solidFill>
                  <a:srgbClr val="000000"/>
                </a:solidFill>
                <a:effectLst/>
                <a:latin typeface="Univers LT Std 47 Cn Lt" pitchFamily="34" charset="0"/>
              </a:rPr>
            </a:br>
            <a:r>
              <a:rPr lang="de-CH" altLang="de-DE" sz="3200" dirty="0" smtClean="0">
                <a:solidFill>
                  <a:srgbClr val="000000"/>
                </a:solidFill>
                <a:effectLst/>
                <a:latin typeface="Univers LT Std 47 Cn Lt" pitchFamily="34" charset="0"/>
              </a:rPr>
              <a:t>für </a:t>
            </a:r>
            <a:r>
              <a:rPr lang="de-CH" altLang="de-DE" sz="3200" dirty="0">
                <a:solidFill>
                  <a:srgbClr val="000000"/>
                </a:solidFill>
                <a:effectLst/>
                <a:latin typeface="Univers LT Std 47 Cn Lt" pitchFamily="34" charset="0"/>
              </a:rPr>
              <a:t>das Leben der Welt.“</a:t>
            </a:r>
            <a:endParaRPr lang="de-DE" altLang="de-DE" sz="32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1979712" y="5013176"/>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Johannes-Evangelium 6,51</a:t>
            </a:r>
            <a:endParaRPr lang="de-DE" altLang="de-DE" sz="2400" dirty="0">
              <a:latin typeface="Univers LT Std 47 Cn Lt" pitchFamily="34" charset="0"/>
            </a:endParaRPr>
          </a:p>
        </p:txBody>
      </p:sp>
    </p:spTree>
    <p:extLst>
      <p:ext uri="{BB962C8B-B14F-4D97-AF65-F5344CB8AC3E}">
        <p14:creationId xmlns:p14="http://schemas.microsoft.com/office/powerpoint/2010/main" val="35417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73655"/>
            <a:ext cx="5400600" cy="3139321"/>
          </a:xfrm>
        </p:spPr>
        <p:txBody>
          <a:bodyPr wrap="square">
            <a:spAutoFit/>
          </a:bodyPr>
          <a:lstStyle/>
          <a:p>
            <a:pPr algn="l"/>
            <a:r>
              <a:rPr lang="de-CH" altLang="de-DE" sz="6600" dirty="0">
                <a:solidFill>
                  <a:srgbClr val="000000"/>
                </a:solidFill>
                <a:effectLst/>
                <a:latin typeface="Univers LT Std 47 Cn Lt" pitchFamily="34" charset="0"/>
              </a:rPr>
              <a:t>„Gib uns heute unser tägliches Brot.“</a:t>
            </a:r>
            <a:endParaRPr lang="de-DE" altLang="de-DE" sz="66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91680"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6,11</a:t>
            </a:r>
            <a:endParaRPr lang="de-DE" altLang="de-DE" sz="2400" dirty="0">
              <a:latin typeface="Univers LT Std 47 Cn Lt" pitchFamily="34" charset="0"/>
            </a:endParaRPr>
          </a:p>
        </p:txBody>
      </p:sp>
    </p:spTree>
    <p:extLst>
      <p:ext uri="{BB962C8B-B14F-4D97-AF65-F5344CB8AC3E}">
        <p14:creationId xmlns:p14="http://schemas.microsoft.com/office/powerpoint/2010/main" val="1673697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44624"/>
            <a:ext cx="5688632" cy="3170099"/>
          </a:xfrm>
        </p:spPr>
        <p:txBody>
          <a:bodyPr wrap="square">
            <a:spAutoFit/>
          </a:bodyPr>
          <a:lstStyle/>
          <a:p>
            <a:pPr algn="l"/>
            <a:r>
              <a:rPr lang="de-CH" altLang="de-DE" sz="4000" dirty="0">
                <a:solidFill>
                  <a:srgbClr val="000000"/>
                </a:solidFill>
                <a:effectLst/>
                <a:latin typeface="Univers LT Std 47 Cn Lt" pitchFamily="34" charset="0"/>
              </a:rPr>
              <a:t>„Unser Vater im Himmel! Dein Name werde geheiligt, dein Reich komme, dein Wille geschehe auf der Erde, wie er im Himmel geschieht.“</a:t>
            </a:r>
            <a:endParaRPr lang="de-DE" altLang="de-DE" sz="40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91680"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6,9-10</a:t>
            </a:r>
            <a:endParaRPr lang="de-DE" altLang="de-DE" sz="2400" dirty="0">
              <a:latin typeface="Univers LT Std 47 Cn Lt" pitchFamily="34" charset="0"/>
            </a:endParaRPr>
          </a:p>
        </p:txBody>
      </p:sp>
    </p:spTree>
    <p:extLst>
      <p:ext uri="{BB962C8B-B14F-4D97-AF65-F5344CB8AC3E}">
        <p14:creationId xmlns:p14="http://schemas.microsoft.com/office/powerpoint/2010/main" val="73550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50141"/>
            <a:ext cx="5400600" cy="2862322"/>
          </a:xfrm>
        </p:spPr>
        <p:txBody>
          <a:bodyPr wrap="square">
            <a:spAutoFit/>
          </a:bodyPr>
          <a:lstStyle/>
          <a:p>
            <a:pPr algn="l"/>
            <a:r>
              <a:rPr lang="de-CH" altLang="de-DE" sz="6000" dirty="0">
                <a:solidFill>
                  <a:srgbClr val="000000"/>
                </a:solidFill>
                <a:effectLst/>
                <a:latin typeface="Univers LT Std 47 Cn Lt" pitchFamily="34" charset="0"/>
              </a:rPr>
              <a:t>„Gib uns heute unser tägliches Brot.“</a:t>
            </a:r>
            <a:endParaRPr lang="de-DE" altLang="de-DE" sz="60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91680"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6,11</a:t>
            </a:r>
            <a:endParaRPr lang="de-DE" altLang="de-DE" sz="2400" dirty="0">
              <a:latin typeface="Univers LT Std 47 Cn Lt" pitchFamily="34" charset="0"/>
            </a:endParaRPr>
          </a:p>
        </p:txBody>
      </p:sp>
    </p:spTree>
    <p:extLst>
      <p:ext uri="{BB962C8B-B14F-4D97-AF65-F5344CB8AC3E}">
        <p14:creationId xmlns:p14="http://schemas.microsoft.com/office/powerpoint/2010/main" val="702583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67544" y="33586"/>
            <a:ext cx="5584576" cy="3539430"/>
          </a:xfrm>
        </p:spPr>
        <p:txBody>
          <a:bodyPr wrap="square">
            <a:spAutoFit/>
          </a:bodyPr>
          <a:lstStyle/>
          <a:p>
            <a:pPr algn="l"/>
            <a:r>
              <a:rPr lang="de-CH" altLang="de-DE" sz="2800" dirty="0">
                <a:solidFill>
                  <a:srgbClr val="000000"/>
                </a:solidFill>
                <a:effectLst/>
                <a:latin typeface="Univers LT Std 47 Cn Lt" pitchFamily="34" charset="0"/>
              </a:rPr>
              <a:t>„Warum macht ihr euch Sorgen um eure Kleidung? Seht euch die Lilien auf dem Feld an und lernt von ihnen! Sie wachsen ohne sich abzumühen und ohne zu spinnen und zu weben. Und doch sagen ich euch: Sogar Salomo in all seiner Pracht war nicht so schön </a:t>
            </a:r>
            <a:r>
              <a:rPr lang="de-CH" altLang="de-DE" sz="2800" dirty="0" smtClean="0">
                <a:solidFill>
                  <a:srgbClr val="000000"/>
                </a:solidFill>
                <a:effectLst/>
                <a:latin typeface="Univers LT Std 47 Cn Lt" pitchFamily="34" charset="0"/>
              </a:rPr>
              <a:t>gekleidet</a:t>
            </a:r>
            <a:br>
              <a:rPr lang="de-CH" altLang="de-DE" sz="2800" dirty="0" smtClean="0">
                <a:solidFill>
                  <a:srgbClr val="000000"/>
                </a:solidFill>
                <a:effectLst/>
                <a:latin typeface="Univers LT Std 47 Cn Lt" pitchFamily="34" charset="0"/>
              </a:rPr>
            </a:br>
            <a:r>
              <a:rPr lang="de-CH" altLang="de-DE" sz="2800" dirty="0" smtClean="0">
                <a:solidFill>
                  <a:srgbClr val="000000"/>
                </a:solidFill>
                <a:effectLst/>
                <a:latin typeface="Univers LT Std 47 Cn Lt" pitchFamily="34" charset="0"/>
              </a:rPr>
              <a:t>wie </a:t>
            </a:r>
            <a:r>
              <a:rPr lang="de-CH" altLang="de-DE" sz="2800" dirty="0">
                <a:solidFill>
                  <a:srgbClr val="000000"/>
                </a:solidFill>
                <a:effectLst/>
                <a:latin typeface="Univers LT Std 47 Cn Lt" pitchFamily="34" charset="0"/>
              </a:rPr>
              <a:t>eine von ihnen.“</a:t>
            </a:r>
            <a:endParaRPr lang="de-DE" altLang="de-DE" sz="28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91680"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6,28-29</a:t>
            </a:r>
            <a:endParaRPr lang="de-DE" altLang="de-DE" sz="2400" dirty="0">
              <a:latin typeface="Univers LT Std 47 Cn Lt" pitchFamily="34" charset="0"/>
            </a:endParaRPr>
          </a:p>
        </p:txBody>
      </p:sp>
    </p:spTree>
    <p:extLst>
      <p:ext uri="{BB962C8B-B14F-4D97-AF65-F5344CB8AC3E}">
        <p14:creationId xmlns:p14="http://schemas.microsoft.com/office/powerpoint/2010/main" val="90199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84688"/>
            <a:ext cx="5584576" cy="3416320"/>
          </a:xfrm>
        </p:spPr>
        <p:txBody>
          <a:bodyPr wrap="square">
            <a:spAutoFit/>
          </a:bodyPr>
          <a:lstStyle/>
          <a:p>
            <a:pPr algn="l"/>
            <a:r>
              <a:rPr lang="de-CH" altLang="de-DE" sz="3600" dirty="0">
                <a:solidFill>
                  <a:srgbClr val="000000"/>
                </a:solidFill>
                <a:effectLst/>
                <a:latin typeface="Univers LT Std 47 Cn Lt" pitchFamily="34" charset="0"/>
              </a:rPr>
              <a:t>„Wenn Gott die Feldblumen, die heute blühen und morgen ins Feuer geworfen werden, so herrlich kleidet, wird er sich dann nicht erst recht um euch kümmern?“</a:t>
            </a:r>
            <a:endParaRPr lang="de-DE" altLang="de-DE" sz="36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2491680"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Matthäus-Evangelium 6,30</a:t>
            </a:r>
            <a:endParaRPr lang="de-DE" altLang="de-DE" sz="2400" dirty="0">
              <a:latin typeface="Univers LT Std 47 Cn Lt" pitchFamily="34" charset="0"/>
            </a:endParaRPr>
          </a:p>
        </p:txBody>
      </p:sp>
    </p:spTree>
    <p:extLst>
      <p:ext uri="{BB962C8B-B14F-4D97-AF65-F5344CB8AC3E}">
        <p14:creationId xmlns:p14="http://schemas.microsoft.com/office/powerpoint/2010/main" val="341150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460122"/>
            <a:ext cx="8784976" cy="923330"/>
          </a:xfrm>
        </p:spPr>
        <p:txBody>
          <a:bodyPr>
            <a:spAutoFit/>
          </a:bodyPr>
          <a:lstStyle/>
          <a:p>
            <a:pPr algn="l"/>
            <a:r>
              <a:rPr lang="de-DE" altLang="de-DE" dirty="0" smtClean="0">
                <a:solidFill>
                  <a:srgbClr val="000000"/>
                </a:solidFill>
                <a:effectLst/>
                <a:latin typeface="Univers LT Std 47 Cn Lt" pitchFamily="34" charset="0"/>
              </a:rPr>
              <a:t>I. Gott ermöglicht alles</a:t>
            </a:r>
            <a:endParaRPr lang="de-DE" altLang="de-DE" dirty="0">
              <a:solidFill>
                <a:srgbClr val="000000"/>
              </a:solidFill>
              <a:effectLst/>
              <a:latin typeface="Univers LT Std 47 Cn Lt" pitchFamily="34" charset="0"/>
            </a:endParaRPr>
          </a:p>
        </p:txBody>
      </p:sp>
    </p:spTree>
    <p:extLst>
      <p:ext uri="{BB962C8B-B14F-4D97-AF65-F5344CB8AC3E}">
        <p14:creationId xmlns:p14="http://schemas.microsoft.com/office/powerpoint/2010/main" val="2014782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67544" y="44624"/>
            <a:ext cx="5584576" cy="3416320"/>
          </a:xfrm>
        </p:spPr>
        <p:txBody>
          <a:bodyPr wrap="square">
            <a:spAutoFit/>
          </a:bodyPr>
          <a:lstStyle/>
          <a:p>
            <a:pPr algn="l"/>
            <a:r>
              <a:rPr lang="de-CH" altLang="de-DE" sz="3600" dirty="0">
                <a:solidFill>
                  <a:srgbClr val="000000"/>
                </a:solidFill>
                <a:effectLst/>
                <a:latin typeface="Univers LT Std 47 Cn Lt" pitchFamily="34" charset="0"/>
              </a:rPr>
              <a:t>„Haben wir etwas mitgebracht, als wir in diese Welt kamen? Nicht das Geringste! Und wir werden auch nichts mitnehmen können, wenn wir sie wieder verlassen.“</a:t>
            </a:r>
            <a:endParaRPr lang="de-DE" altLang="de-DE" sz="3600" dirty="0">
              <a:solidFill>
                <a:srgbClr val="000000"/>
              </a:solidFill>
              <a:effectLst/>
              <a:latin typeface="Univers LT Std 47 Cn Lt" pitchFamily="34" charset="0"/>
            </a:endParaRPr>
          </a:p>
        </p:txBody>
      </p:sp>
      <p:sp>
        <p:nvSpPr>
          <p:cNvPr id="6" name="Rectangle 3"/>
          <p:cNvSpPr txBox="1">
            <a:spLocks noChangeArrowheads="1"/>
          </p:cNvSpPr>
          <p:nvPr/>
        </p:nvSpPr>
        <p:spPr bwMode="auto">
          <a:xfrm>
            <a:off x="1483568" y="5055567"/>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1" hangingPunct="1">
              <a:defRPr sz="3600">
                <a:solidFill>
                  <a:srgbClr val="000000"/>
                </a:solidFill>
                <a:effectLst/>
                <a:latin typeface="BeginnerDB" panose="00000400000000000000" pitchFamily="2" charset="0"/>
                <a:ea typeface="+mj-ea"/>
                <a:cs typeface="+mj-cs"/>
              </a:defRPr>
            </a:lvl1pPr>
            <a:lvl2pPr algn="ctr" eaLnBrk="1" hangingPunct="1">
              <a:defRPr sz="4400">
                <a:solidFill>
                  <a:schemeClr val="tx2"/>
                </a:solidFill>
                <a:effectLst>
                  <a:outerShdw blurRad="38100" dist="38100" dir="2700000" algn="tl">
                    <a:srgbClr val="000000"/>
                  </a:outerShdw>
                </a:effectLst>
              </a:defRPr>
            </a:lvl2pPr>
            <a:lvl3pPr algn="ctr" eaLnBrk="1" hangingPunct="1">
              <a:defRPr sz="4400">
                <a:solidFill>
                  <a:schemeClr val="tx2"/>
                </a:solidFill>
                <a:effectLst>
                  <a:outerShdw blurRad="38100" dist="38100" dir="2700000" algn="tl">
                    <a:srgbClr val="000000"/>
                  </a:outerShdw>
                </a:effectLst>
              </a:defRPr>
            </a:lvl3pPr>
            <a:lvl4pPr algn="ctr" eaLnBrk="1" hangingPunct="1">
              <a:defRPr sz="4400">
                <a:solidFill>
                  <a:schemeClr val="tx2"/>
                </a:solidFill>
                <a:effectLst>
                  <a:outerShdw blurRad="38100" dist="38100" dir="2700000" algn="tl">
                    <a:srgbClr val="000000"/>
                  </a:outerShdw>
                </a:effectLst>
              </a:defRPr>
            </a:lvl4pPr>
            <a:lvl5pPr algn="ctr" eaLnBrk="1" hangingPunct="1">
              <a:defRPr sz="4400">
                <a:solidFill>
                  <a:schemeClr val="tx2"/>
                </a:solidFill>
                <a:effectLst>
                  <a:outerShdw blurRad="38100" dist="38100" dir="2700000" algn="tl">
                    <a:srgbClr val="000000"/>
                  </a:outerShdw>
                </a:effectLst>
              </a:defRPr>
            </a:lvl5pPr>
            <a:lvl6pPr marL="457200" algn="ctr" fontAlgn="base">
              <a:spcBef>
                <a:spcPct val="0"/>
              </a:spcBef>
              <a:spcAft>
                <a:spcPct val="0"/>
              </a:spcAft>
              <a:defRPr sz="4400">
                <a:solidFill>
                  <a:schemeClr val="tx2"/>
                </a:solidFill>
                <a:effectLst>
                  <a:outerShdw blurRad="38100" dist="38100" dir="2700000" algn="tl">
                    <a:srgbClr val="000000"/>
                  </a:outerShdw>
                </a:effectLst>
              </a:defRPr>
            </a:lvl6pPr>
            <a:lvl7pPr marL="914400" algn="ctr" fontAlgn="base">
              <a:spcBef>
                <a:spcPct val="0"/>
              </a:spcBef>
              <a:spcAft>
                <a:spcPct val="0"/>
              </a:spcAft>
              <a:defRPr sz="4400">
                <a:solidFill>
                  <a:schemeClr val="tx2"/>
                </a:solidFill>
                <a:effectLst>
                  <a:outerShdw blurRad="38100" dist="38100" dir="2700000" algn="tl">
                    <a:srgbClr val="000000"/>
                  </a:outerShdw>
                </a:effectLst>
              </a:defRPr>
            </a:lvl7pPr>
            <a:lvl8pPr marL="1371600" algn="ctr" fontAlgn="base">
              <a:spcBef>
                <a:spcPct val="0"/>
              </a:spcBef>
              <a:spcAft>
                <a:spcPct val="0"/>
              </a:spcAft>
              <a:defRPr sz="4400">
                <a:solidFill>
                  <a:schemeClr val="tx2"/>
                </a:solidFill>
                <a:effectLst>
                  <a:outerShdw blurRad="38100" dist="38100" dir="2700000" algn="tl">
                    <a:srgbClr val="000000"/>
                  </a:outerShdw>
                </a:effectLst>
              </a:defRPr>
            </a:lvl8pPr>
            <a:lvl9pPr marL="1828800" algn="ctr" fontAlgn="base">
              <a:spcBef>
                <a:spcPct val="0"/>
              </a:spcBef>
              <a:spcAft>
                <a:spcPct val="0"/>
              </a:spcAft>
              <a:defRPr sz="4400">
                <a:solidFill>
                  <a:schemeClr val="tx2"/>
                </a:solidFill>
                <a:effectLst>
                  <a:outerShdw blurRad="38100" dist="38100" dir="2700000" algn="tl">
                    <a:srgbClr val="000000"/>
                  </a:outerShdw>
                </a:effectLst>
              </a:defRPr>
            </a:lvl9pPr>
          </a:lstStyle>
          <a:p>
            <a:pPr algn="r"/>
            <a:r>
              <a:rPr lang="de-DE" altLang="de-DE" sz="2400" dirty="0" smtClean="0">
                <a:latin typeface="Univers LT Std 47 Cn Lt" pitchFamily="34" charset="0"/>
              </a:rPr>
              <a:t>1.Timotheus-Brief 6,7</a:t>
            </a:r>
            <a:endParaRPr lang="de-DE" altLang="de-DE" sz="2400" dirty="0">
              <a:latin typeface="Univers LT Std 47 Cn Lt" pitchFamily="34" charset="0"/>
            </a:endParaRPr>
          </a:p>
        </p:txBody>
      </p:sp>
    </p:spTree>
    <p:extLst>
      <p:ext uri="{BB962C8B-B14F-4D97-AF65-F5344CB8AC3E}">
        <p14:creationId xmlns:p14="http://schemas.microsoft.com/office/powerpoint/2010/main" val="184760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544</Words>
  <Application>Microsoft Office PowerPoint</Application>
  <PresentationFormat>Bildschirmpräsentation (4:3)</PresentationFormat>
  <Paragraphs>62</Paragraphs>
  <Slides>22</Slides>
  <Notes>22</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Designvorlage 'Berggipfel'</vt:lpstr>
      <vt:lpstr>Du sorgst für mich!</vt:lpstr>
      <vt:lpstr>PowerPoint-Präsentation</vt:lpstr>
      <vt:lpstr>„Gib uns heute unser tägliches Brot.“</vt:lpstr>
      <vt:lpstr>„Unser Vater im Himmel! Dein Name werde geheiligt, dein Reich komme, dein Wille geschehe auf der Erde, wie er im Himmel geschieht.“</vt:lpstr>
      <vt:lpstr>„Gib uns heute unser tägliches Brot.“</vt:lpstr>
      <vt:lpstr>„Warum macht ihr euch Sorgen um eure Kleidung? Seht euch die Lilien auf dem Feld an und lernt von ihnen! Sie wachsen ohne sich abzumühen und ohne zu spinnen und zu weben. Und doch sagen ich euch: Sogar Salomo in all seiner Pracht war nicht so schön gekleidet wie eine von ihnen.“</vt:lpstr>
      <vt:lpstr>„Wenn Gott die Feldblumen, die heute blühen und morgen ins Feuer geworfen werden, so herrlich kleidet, wird er sich dann nicht erst recht um euch kümmern?“</vt:lpstr>
      <vt:lpstr>I. Gott ermöglicht alles</vt:lpstr>
      <vt:lpstr>„Haben wir etwas mitgebracht, als wir in diese Welt kamen? Nicht das Geringste! Und wir werden auch nichts mitnehmen können, wenn wir sie wieder verlassen.“</vt:lpstr>
      <vt:lpstr>„Wenn wir Nahrung und Kleidung haben, soll uns das genügen.“</vt:lpstr>
      <vt:lpstr>„Gib uns heute unser tägliches Brot.“</vt:lpstr>
      <vt:lpstr>„Macht euch keine Sorgen um den nächsten Tag! Der nächste Tag wird für sich selbst sorgen. Es genügt, dass jeder Tag seine eigene Last mit sich bringt.“</vt:lpstr>
      <vt:lpstr>II. Gott beschenkt uns</vt:lpstr>
      <vt:lpstr>„Gib uns heute unser tägliches Brot.“</vt:lpstr>
      <vt:lpstr>Der unglückliche König und sein glücklicher Diener</vt:lpstr>
      <vt:lpstr>„Die Liebe zum Geld ist eine Wurzel, aus der alles nur erdenkliche Böse hervorwächst. Schon manche sind vom Glauben abgeirrt, weil sie der Geldgier verfallen sind, und haben dadurch bitteres Leid über sich gebracht.“</vt:lpstr>
      <vt:lpstr>„Schärfe denen, die es in dieser Welt zu Reichtum gebracht haben, ein, nicht überheblich zu sein und ihre Hoffnung nicht auf etwas so Unbeständiges wie den Reichtum zu setzen, sondern auf Gott; denn Gott gibt uns alles, was wir brauchen, in reichem Mass und möchte, dass wir Freude daran haben.“</vt:lpstr>
      <vt:lpstr>„Ermahne sie, Gutes zu tun, freigebig zu sein und ihren Besitz mit anderen zu teilen. Wenn ihr Reichtum in solchen Taten besteht, ist das im Hinblick auf ihre Zukunft eine sichere Kapitalanlage, und sie werden das wahre Leben gewinnen.“</vt:lpstr>
      <vt:lpstr>„Schon damals, als wir bei euch waren, haben wir euch den Grundsatz eingeschärft: Wenn jemand nicht arbeiten will, soll er auch nicht essen.“</vt:lpstr>
      <vt:lpstr>Schlussgedanke</vt:lpstr>
      <vt:lpstr>„Ich bin das Brot des Lebens. Wer zu mir kommt, wird nie mehr hungrig sein, und wer an mich glaubt, wird nie mehr Durst haben.“</vt:lpstr>
      <vt:lpstr>„Ich bin das lebendige Brot, das vom Himmel herabgekommen ist. Wenn jemand von diesem Brot isst, wird er ewig leben. Dieses Brot, das ich ihm geben werde, ist mein Fleisch; ich gebe es hin für das Leben der Welt.“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Vater! - Teil 4/6 - Du sorgst für mich! - Folien</dc:title>
  <dc:creator>Jürg Birnstiel</dc:creator>
  <cp:lastModifiedBy>Me</cp:lastModifiedBy>
  <cp:revision>82</cp:revision>
  <dcterms:created xsi:type="dcterms:W3CDTF">2013-11-12T15:20:47Z</dcterms:created>
  <dcterms:modified xsi:type="dcterms:W3CDTF">2014-04-21T07:25:03Z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