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9"/>
  </p:notesMasterIdLst>
  <p:handoutMasterIdLst>
    <p:handoutMasterId r:id="rId40"/>
  </p:handoutMasterIdLst>
  <p:sldIdLst>
    <p:sldId id="1028" r:id="rId2"/>
    <p:sldId id="1029" r:id="rId3"/>
    <p:sldId id="1060" r:id="rId4"/>
    <p:sldId id="1030" r:id="rId5"/>
    <p:sldId id="1031" r:id="rId6"/>
    <p:sldId id="1032" r:id="rId7"/>
    <p:sldId id="1033" r:id="rId8"/>
    <p:sldId id="1034" r:id="rId9"/>
    <p:sldId id="896" r:id="rId10"/>
    <p:sldId id="1035" r:id="rId11"/>
    <p:sldId id="1061" r:id="rId12"/>
    <p:sldId id="1062" r:id="rId13"/>
    <p:sldId id="962" r:id="rId14"/>
    <p:sldId id="1036" r:id="rId15"/>
    <p:sldId id="1037" r:id="rId16"/>
    <p:sldId id="1038" r:id="rId17"/>
    <p:sldId id="1039" r:id="rId18"/>
    <p:sldId id="1040" r:id="rId19"/>
    <p:sldId id="1041" r:id="rId20"/>
    <p:sldId id="1042" r:id="rId21"/>
    <p:sldId id="1043" r:id="rId22"/>
    <p:sldId id="1044" r:id="rId23"/>
    <p:sldId id="1059" r:id="rId24"/>
    <p:sldId id="1046" r:id="rId25"/>
    <p:sldId id="1047" r:id="rId26"/>
    <p:sldId id="1048" r:id="rId27"/>
    <p:sldId id="1049" r:id="rId28"/>
    <p:sldId id="1050" r:id="rId29"/>
    <p:sldId id="1051" r:id="rId30"/>
    <p:sldId id="1052" r:id="rId31"/>
    <p:sldId id="1053" r:id="rId32"/>
    <p:sldId id="1054" r:id="rId33"/>
    <p:sldId id="1055" r:id="rId34"/>
    <p:sldId id="1056" r:id="rId35"/>
    <p:sldId id="1057" r:id="rId36"/>
    <p:sldId id="259" r:id="rId37"/>
    <p:sldId id="1058" r:id="rId38"/>
  </p:sldIdLst>
  <p:sldSz cx="12192000" cy="6858000"/>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94698" autoAdjust="0"/>
  </p:normalViewPr>
  <p:slideViewPr>
    <p:cSldViewPr>
      <p:cViewPr varScale="1">
        <p:scale>
          <a:sx n="108" d="100"/>
          <a:sy n="108" d="100"/>
        </p:scale>
        <p:origin x="-672"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116457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58917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250535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890727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45884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78841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48240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13357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01146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695439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048830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193814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677444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671667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611245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7304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29494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489114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977581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235907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76343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9551269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885589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3279640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7902072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589049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54581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5725057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695426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121402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00970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31740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932730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982919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8467" y="20638"/>
            <a:ext cx="12192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8322733" y="626903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2117" y="6034088"/>
            <a:ext cx="10460568"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836085" y="6021388"/>
            <a:ext cx="7579783"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609600" y="1447801"/>
            <a:ext cx="109728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28600"/>
            <a:ext cx="27432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28600"/>
            <a:ext cx="80264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12192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8331200" y="626268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104648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836085" y="6021388"/>
            <a:ext cx="7579783"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91344" y="303040"/>
            <a:ext cx="11233248" cy="1938992"/>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Jesus ruft in ein</a:t>
            </a:r>
            <a:br>
              <a:rPr lang="de-DE" altLang="de-DE" sz="6000" dirty="0">
                <a:solidFill>
                  <a:schemeClr val="tx1"/>
                </a:solidFill>
                <a:effectLst/>
                <a:latin typeface="Source Sans Pro Black" panose="020B0803030403020204" pitchFamily="34" charset="0"/>
                <a:ea typeface="Source Sans Pro Black" panose="020B0803030403020204" pitchFamily="34" charset="0"/>
              </a:rPr>
            </a:br>
            <a:r>
              <a:rPr lang="de-DE" altLang="de-DE" sz="6000" dirty="0">
                <a:solidFill>
                  <a:schemeClr val="tx1"/>
                </a:solidFill>
                <a:effectLst/>
                <a:latin typeface="Source Sans Pro Black" panose="020B0803030403020204" pitchFamily="34" charset="0"/>
                <a:ea typeface="Source Sans Pro Black" panose="020B0803030403020204" pitchFamily="34" charset="0"/>
              </a:rPr>
              <a:t>sinnerfülltes Leben</a:t>
            </a:r>
          </a:p>
        </p:txBody>
      </p:sp>
      <p:sp>
        <p:nvSpPr>
          <p:cNvPr id="409603" name="Rectangle 3"/>
          <p:cNvSpPr>
            <a:spLocks noGrp="1" noChangeArrowheads="1"/>
          </p:cNvSpPr>
          <p:nvPr>
            <p:ph type="subTitle" idx="1"/>
          </p:nvPr>
        </p:nvSpPr>
        <p:spPr>
          <a:xfrm>
            <a:off x="4079776" y="5517232"/>
            <a:ext cx="7705939" cy="461665"/>
          </a:xfrm>
        </p:spPr>
        <p:txBody>
          <a:bodyPr wrap="square">
            <a:spAutoFit/>
          </a:bodyPr>
          <a:lstStyle/>
          <a:p>
            <a:pPr algn="r"/>
            <a:r>
              <a:rPr lang="de-DE" altLang="de-DE" sz="2400" dirty="0">
                <a:effectLst/>
                <a:latin typeface="Source Sans Pro" panose="020B0503030403020204" pitchFamily="34" charset="0"/>
                <a:ea typeface="Source Sans Pro" panose="020B0503030403020204" pitchFamily="34" charset="0"/>
                <a:cs typeface="+mj-cs"/>
              </a:rPr>
              <a:t>Serie: Unterwegs mit Jesus (1/3)</a:t>
            </a:r>
          </a:p>
        </p:txBody>
      </p:sp>
      <p:sp>
        <p:nvSpPr>
          <p:cNvPr id="4" name="Rectangle 3"/>
          <p:cNvSpPr txBox="1">
            <a:spLocks noChangeArrowheads="1"/>
          </p:cNvSpPr>
          <p:nvPr/>
        </p:nvSpPr>
        <p:spPr bwMode="auto">
          <a:xfrm>
            <a:off x="5449011" y="3356992"/>
            <a:ext cx="6336704"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dirty="0">
                <a:effectLst/>
                <a:latin typeface="Source Sans Pro" panose="020B0503030403020204" pitchFamily="34" charset="0"/>
                <a:ea typeface="Source Sans Pro" panose="020B0503030403020204" pitchFamily="34" charset="0"/>
                <a:cs typeface="+mj-cs"/>
              </a:rPr>
              <a:t>Lukas-Evangelium 5,1-11</a:t>
            </a:r>
          </a:p>
          <a:p>
            <a:pPr algn="r"/>
            <a:r>
              <a:rPr lang="de-DE" altLang="de-DE" dirty="0">
                <a:effectLst/>
                <a:latin typeface="Source Sans Pro" panose="020B0503030403020204" pitchFamily="34" charset="0"/>
                <a:ea typeface="Source Sans Pro" panose="020B0503030403020204" pitchFamily="34" charset="0"/>
                <a:cs typeface="+mj-cs"/>
              </a:rPr>
              <a:t>Die Berufung des Petrus</a:t>
            </a:r>
          </a:p>
        </p:txBody>
      </p:sp>
    </p:spTree>
    <p:extLst>
      <p:ext uri="{BB962C8B-B14F-4D97-AF65-F5344CB8AC3E}">
        <p14:creationId xmlns:p14="http://schemas.microsoft.com/office/powerpoint/2010/main" val="3418594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404664"/>
            <a:ext cx="10873208"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«Ich muss den anderen Städten die Botschaft vom Reich Gottes verkünden, denn dazu bin ich gesandt worden.»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80176" y="263691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4,43</a:t>
            </a:r>
          </a:p>
        </p:txBody>
      </p:sp>
    </p:spTree>
    <p:extLst>
      <p:ext uri="{BB962C8B-B14F-4D97-AF65-F5344CB8AC3E}">
        <p14:creationId xmlns:p14="http://schemas.microsoft.com/office/powerpoint/2010/main" val="531922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10441160" cy="3477875"/>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«Ihr seid ja von neuem geboren, und dieses neue Leben hat seinen Ursprung nicht in einem vergänglichen Samen, sondern in einem unvergänglichen, in dem lebendigen Wort Gottes, das für immer Bestand hat.»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80176" y="422108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Petrus-Brief 1,23</a:t>
            </a:r>
          </a:p>
        </p:txBody>
      </p:sp>
    </p:spTree>
    <p:extLst>
      <p:ext uri="{BB962C8B-B14F-4D97-AF65-F5344CB8AC3E}">
        <p14:creationId xmlns:p14="http://schemas.microsoft.com/office/powerpoint/2010/main" val="313782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487125"/>
            <a:ext cx="10873208" cy="1569660"/>
          </a:xfrm>
        </p:spPr>
        <p:txBody>
          <a:bodyPr wrap="square">
            <a:spAutoFit/>
          </a:bodyPr>
          <a:lstStyle/>
          <a:p>
            <a:pPr algn="l"/>
            <a:r>
              <a:rPr lang="de-DE" altLang="de-DE" sz="4800" dirty="0">
                <a:solidFill>
                  <a:schemeClr val="tx1"/>
                </a:solidFill>
                <a:effectLst/>
                <a:latin typeface="Source Sans Pro" panose="020B0503030403020204" pitchFamily="34" charset="0"/>
                <a:ea typeface="Source Sans Pro" panose="020B0503030403020204" pitchFamily="34" charset="0"/>
              </a:rPr>
              <a:t>«Dieses Wort ist nichts anderes als das Evangelium, das euch verkündet wurde.»</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824192" y="263691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Petrus-Brief 1,25</a:t>
            </a:r>
          </a:p>
        </p:txBody>
      </p:sp>
    </p:spTree>
    <p:extLst>
      <p:ext uri="{BB962C8B-B14F-4D97-AF65-F5344CB8AC3E}">
        <p14:creationId xmlns:p14="http://schemas.microsoft.com/office/powerpoint/2010/main" val="2573074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551384" y="260648"/>
            <a:ext cx="8928992" cy="1938992"/>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II. Jesus beherrscht das Universum</a:t>
            </a:r>
          </a:p>
        </p:txBody>
      </p:sp>
    </p:spTree>
    <p:extLst>
      <p:ext uri="{BB962C8B-B14F-4D97-AF65-F5344CB8AC3E}">
        <p14:creationId xmlns:p14="http://schemas.microsoft.com/office/powerpoint/2010/main" val="2592046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35360" y="548680"/>
            <a:ext cx="9649072" cy="1446550"/>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«Fahr jetzt weiter hinaus auf den See; werft dort eure Netze zum Fang aus!»</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392144" y="234888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5,4</a:t>
            </a:r>
          </a:p>
        </p:txBody>
      </p:sp>
    </p:spTree>
    <p:extLst>
      <p:ext uri="{BB962C8B-B14F-4D97-AF65-F5344CB8AC3E}">
        <p14:creationId xmlns:p14="http://schemas.microsoft.com/office/powerpoint/2010/main" val="282858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548680"/>
            <a:ext cx="9649072" cy="1446550"/>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«Meister, wir haben uns die ganze Nacht abgemüht und haben nichts gefangen.»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464152" y="242088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5,5</a:t>
            </a:r>
          </a:p>
        </p:txBody>
      </p:sp>
    </p:spTree>
    <p:extLst>
      <p:ext uri="{BB962C8B-B14F-4D97-AF65-F5344CB8AC3E}">
        <p14:creationId xmlns:p14="http://schemas.microsoft.com/office/powerpoint/2010/main" val="508376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58901"/>
            <a:ext cx="11593288" cy="3170099"/>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«Auf dem See Genezareth wirft man die Netze nur bei Nacht aus; denn am Tage fängt man beinahe nichts. Bei einem meiner Besuche habe ich die Fischer am See Tiberias gefragt, ob sie nicht auch bei Tage Netze auswerfen. Da lachten sie über diese Unwissenheit!»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865112" y="400506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Ludwig Schnelle</a:t>
            </a:r>
          </a:p>
        </p:txBody>
      </p:sp>
    </p:spTree>
    <p:extLst>
      <p:ext uri="{BB962C8B-B14F-4D97-AF65-F5344CB8AC3E}">
        <p14:creationId xmlns:p14="http://schemas.microsoft.com/office/powerpoint/2010/main" val="293048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404664"/>
            <a:ext cx="11665296"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«Als Jesus seine Rede beendet hatte, war die Menge von seiner Lehre tief beeindruckt,</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denn er lehrte sie nicht wie ihre Schriftgelehrten, sondern mit Vollmacht.»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320136" y="3429000"/>
            <a:ext cx="44644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Matthäus-Evangelium 7,28-29</a:t>
            </a:r>
          </a:p>
        </p:txBody>
      </p:sp>
    </p:spTree>
    <p:extLst>
      <p:ext uri="{BB962C8B-B14F-4D97-AF65-F5344CB8AC3E}">
        <p14:creationId xmlns:p14="http://schemas.microsoft.com/office/powerpoint/2010/main" val="240352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404664"/>
            <a:ext cx="11521280" cy="2308324"/>
          </a:xfrm>
        </p:spPr>
        <p:txBody>
          <a:bodyPr wrap="square">
            <a:spAutoFit/>
          </a:bodyPr>
          <a:lstStyle/>
          <a:p>
            <a:pPr algn="l"/>
            <a:r>
              <a:rPr lang="de-DE" altLang="de-DE" sz="7200" dirty="0">
                <a:solidFill>
                  <a:schemeClr val="tx1"/>
                </a:solidFill>
                <a:effectLst/>
                <a:latin typeface="Source Sans Pro" panose="020B0503030403020204" pitchFamily="34" charset="0"/>
                <a:ea typeface="Source Sans Pro" panose="020B0503030403020204" pitchFamily="34" charset="0"/>
              </a:rPr>
              <a:t>«Weil du es sagst, will ich die Netze auswerfen.»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104112" y="3198167"/>
            <a:ext cx="44644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5,5</a:t>
            </a:r>
          </a:p>
        </p:txBody>
      </p:sp>
    </p:spTree>
    <p:extLst>
      <p:ext uri="{BB962C8B-B14F-4D97-AF65-F5344CB8AC3E}">
        <p14:creationId xmlns:p14="http://schemas.microsoft.com/office/powerpoint/2010/main" val="3039563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11593288" cy="1938992"/>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«Wenn jemand bereit ist, Gottes Willen zu erfüllen, wird er erkennen, ob das, was ich lehre, von Gott ist, oder ob ich aus mir selbst heraus rede.»</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032104" y="2564904"/>
            <a:ext cx="44644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Johannes-Evangelium 7,17</a:t>
            </a:r>
          </a:p>
        </p:txBody>
      </p:sp>
    </p:spTree>
    <p:extLst>
      <p:ext uri="{BB962C8B-B14F-4D97-AF65-F5344CB8AC3E}">
        <p14:creationId xmlns:p14="http://schemas.microsoft.com/office/powerpoint/2010/main" val="1707719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35360" y="332656"/>
            <a:ext cx="11377264" cy="923330"/>
          </a:xfrm>
        </p:spPr>
        <p:txBody>
          <a:bodyPr wrap="square">
            <a:spAutoFit/>
          </a:bodyPr>
          <a:lstStyle/>
          <a:p>
            <a:pPr algn="l"/>
            <a:r>
              <a:rPr lang="de-DE" altLang="de-DE" dirty="0">
                <a:solidFill>
                  <a:schemeClr val="tx1"/>
                </a:solidFill>
                <a:effectLst/>
                <a:latin typeface="Source Sans Pro Black" panose="020B0803030403020204" pitchFamily="34" charset="0"/>
                <a:ea typeface="Source Sans Pro Black" panose="020B0803030403020204" pitchFamily="34" charset="0"/>
              </a:rPr>
              <a:t>Unterwegs mit Jesus</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407368" y="1772816"/>
            <a:ext cx="11233248" cy="404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l"/>
            <a:r>
              <a:rPr lang="de-DE" altLang="de-DE" sz="3600" dirty="0">
                <a:solidFill>
                  <a:srgbClr val="FFFF00"/>
                </a:solidFill>
                <a:effectLst/>
                <a:latin typeface="Source Sans Pro" panose="020B0503030403020204" pitchFamily="34" charset="0"/>
                <a:ea typeface="Source Sans Pro" panose="020B0503030403020204" pitchFamily="34" charset="0"/>
                <a:cs typeface="+mj-cs"/>
              </a:rPr>
              <a:t>22. Mai    </a:t>
            </a:r>
            <a:r>
              <a:rPr lang="de-DE" altLang="de-DE" sz="3600" dirty="0">
                <a:effectLst/>
                <a:latin typeface="Source Sans Pro" panose="020B0503030403020204" pitchFamily="34" charset="0"/>
                <a:ea typeface="Source Sans Pro" panose="020B0503030403020204" pitchFamily="34" charset="0"/>
                <a:cs typeface="+mj-cs"/>
              </a:rPr>
              <a:t>Jesus ruft in ein sinnerfülltes Leben</a:t>
            </a:r>
            <a:br>
              <a:rPr lang="de-DE" altLang="de-DE" sz="3600" dirty="0">
                <a:effectLst/>
                <a:latin typeface="Source Sans Pro" panose="020B0503030403020204" pitchFamily="34" charset="0"/>
                <a:ea typeface="Source Sans Pro" panose="020B0503030403020204" pitchFamily="34" charset="0"/>
                <a:cs typeface="+mj-cs"/>
              </a:rPr>
            </a:br>
            <a:r>
              <a:rPr lang="de-DE" altLang="de-DE" sz="3600" dirty="0">
                <a:effectLst/>
                <a:latin typeface="Source Sans Pro" panose="020B0503030403020204" pitchFamily="34" charset="0"/>
                <a:ea typeface="Source Sans Pro" panose="020B0503030403020204" pitchFamily="34" charset="0"/>
                <a:cs typeface="+mj-cs"/>
              </a:rPr>
              <a:t>                   </a:t>
            </a:r>
            <a:r>
              <a:rPr lang="de-DE" altLang="de-DE" sz="2400" dirty="0">
                <a:effectLst/>
                <a:latin typeface="Source Sans Pro" panose="020B0503030403020204" pitchFamily="34" charset="0"/>
                <a:ea typeface="Source Sans Pro" panose="020B0503030403020204" pitchFamily="34" charset="0"/>
                <a:cs typeface="+mj-cs"/>
              </a:rPr>
              <a:t>Lukas-Evangelium 5,1-11 – Die Berufung des Petrus</a:t>
            </a:r>
          </a:p>
          <a:p>
            <a:pPr algn="l"/>
            <a:endParaRPr lang="de-DE" altLang="de-DE" sz="1400" dirty="0">
              <a:solidFill>
                <a:srgbClr val="FFFF00"/>
              </a:solidFill>
              <a:effectLst/>
              <a:latin typeface="Source Sans Pro" panose="020B0503030403020204" pitchFamily="34" charset="0"/>
              <a:ea typeface="Source Sans Pro" panose="020B0503030403020204" pitchFamily="34" charset="0"/>
              <a:cs typeface="+mj-cs"/>
            </a:endParaRPr>
          </a:p>
          <a:p>
            <a:pPr algn="l"/>
            <a:r>
              <a:rPr lang="de-DE" altLang="de-DE" sz="3600" dirty="0">
                <a:solidFill>
                  <a:srgbClr val="FFFF00"/>
                </a:solidFill>
                <a:effectLst/>
                <a:latin typeface="Source Sans Pro" panose="020B0503030403020204" pitchFamily="34" charset="0"/>
                <a:ea typeface="Source Sans Pro" panose="020B0503030403020204" pitchFamily="34" charset="0"/>
                <a:cs typeface="+mj-cs"/>
              </a:rPr>
              <a:t>19. Juni</a:t>
            </a:r>
            <a:r>
              <a:rPr lang="de-DE" altLang="de-DE" sz="3600" dirty="0">
                <a:effectLst/>
                <a:latin typeface="Source Sans Pro" panose="020B0503030403020204" pitchFamily="34" charset="0"/>
                <a:ea typeface="Source Sans Pro" panose="020B0503030403020204" pitchFamily="34" charset="0"/>
                <a:cs typeface="+mj-cs"/>
              </a:rPr>
              <a:t>  Jesus ist nicht von dieser Welt</a:t>
            </a:r>
            <a:br>
              <a:rPr lang="de-DE" altLang="de-DE" sz="3600" dirty="0">
                <a:effectLst/>
                <a:latin typeface="Source Sans Pro" panose="020B0503030403020204" pitchFamily="34" charset="0"/>
                <a:ea typeface="Source Sans Pro" panose="020B0503030403020204" pitchFamily="34" charset="0"/>
                <a:cs typeface="+mj-cs"/>
              </a:rPr>
            </a:br>
            <a:r>
              <a:rPr lang="de-DE" altLang="de-DE" sz="3600" dirty="0">
                <a:effectLst/>
                <a:latin typeface="Source Sans Pro" panose="020B0503030403020204" pitchFamily="34" charset="0"/>
                <a:ea typeface="Source Sans Pro" panose="020B0503030403020204" pitchFamily="34" charset="0"/>
                <a:cs typeface="+mj-cs"/>
              </a:rPr>
              <a:t>                   </a:t>
            </a:r>
            <a:r>
              <a:rPr lang="de-DE" altLang="de-DE" sz="2400" dirty="0">
                <a:effectLst/>
                <a:latin typeface="Source Sans Pro" panose="020B0503030403020204" pitchFamily="34" charset="0"/>
                <a:ea typeface="Source Sans Pro" panose="020B0503030403020204" pitchFamily="34" charset="0"/>
                <a:cs typeface="+mj-cs"/>
              </a:rPr>
              <a:t>Lukas-Evangelium 9,28-26 – Die Verklärung von Jesus</a:t>
            </a:r>
          </a:p>
          <a:p>
            <a:pPr algn="l"/>
            <a:endParaRPr lang="de-DE" altLang="de-DE" sz="1400" dirty="0">
              <a:solidFill>
                <a:srgbClr val="FFFF00"/>
              </a:solidFill>
              <a:effectLst/>
              <a:latin typeface="Source Sans Pro" panose="020B0503030403020204" pitchFamily="34" charset="0"/>
              <a:ea typeface="Source Sans Pro" panose="020B0503030403020204" pitchFamily="34" charset="0"/>
              <a:cs typeface="+mj-cs"/>
            </a:endParaRPr>
          </a:p>
          <a:p>
            <a:pPr algn="l"/>
            <a:r>
              <a:rPr lang="de-DE" altLang="de-DE" sz="3600" dirty="0">
                <a:solidFill>
                  <a:srgbClr val="FFFF00"/>
                </a:solidFill>
                <a:effectLst/>
                <a:latin typeface="Source Sans Pro" panose="020B0503030403020204" pitchFamily="34" charset="0"/>
                <a:ea typeface="Source Sans Pro" panose="020B0503030403020204" pitchFamily="34" charset="0"/>
                <a:cs typeface="+mj-cs"/>
              </a:rPr>
              <a:t>3. Juli      </a:t>
            </a:r>
            <a:r>
              <a:rPr lang="de-DE" altLang="de-DE" sz="3600" dirty="0">
                <a:effectLst/>
                <a:latin typeface="Source Sans Pro" panose="020B0503030403020204" pitchFamily="34" charset="0"/>
                <a:ea typeface="Source Sans Pro" panose="020B0503030403020204" pitchFamily="34" charset="0"/>
                <a:cs typeface="+mj-cs"/>
              </a:rPr>
              <a:t>Jesus will retten</a:t>
            </a:r>
          </a:p>
          <a:p>
            <a:pPr algn="l"/>
            <a:r>
              <a:rPr lang="de-DE" altLang="de-DE" sz="2400" dirty="0">
                <a:effectLst/>
                <a:latin typeface="Source Sans Pro" panose="020B0503030403020204" pitchFamily="34" charset="0"/>
                <a:ea typeface="Source Sans Pro" panose="020B0503030403020204" pitchFamily="34" charset="0"/>
                <a:cs typeface="+mj-cs"/>
              </a:rPr>
              <a:t>                            Lukas-Evangelium 10,25-35 – Der barmherzige Samariter</a:t>
            </a:r>
          </a:p>
        </p:txBody>
      </p:sp>
    </p:spTree>
    <p:extLst>
      <p:ext uri="{BB962C8B-B14F-4D97-AF65-F5344CB8AC3E}">
        <p14:creationId xmlns:p14="http://schemas.microsoft.com/office/powerpoint/2010/main" val="1116781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551384" y="620688"/>
            <a:ext cx="10081120" cy="1015663"/>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III. </a:t>
            </a:r>
            <a:r>
              <a:rPr lang="de-CH" altLang="de-DE" sz="6000" dirty="0">
                <a:solidFill>
                  <a:schemeClr val="tx1"/>
                </a:solidFill>
                <a:effectLst/>
                <a:latin typeface="Source Sans Pro Black" panose="020B0803030403020204" pitchFamily="34" charset="0"/>
                <a:ea typeface="Source Sans Pro Black" panose="020B0803030403020204" pitchFamily="34" charset="0"/>
              </a:rPr>
              <a:t>Jesus ist ganz anders!</a:t>
            </a:r>
            <a:endParaRPr lang="de-DE" altLang="de-DE" sz="6000" dirty="0">
              <a:solidFill>
                <a:schemeClr val="tx1"/>
              </a:solidFill>
              <a:effectLst/>
              <a:latin typeface="Source Sans Pro Black" panose="020B0803030403020204" pitchFamily="34" charset="0"/>
              <a:ea typeface="Source Sans Pro Black" panose="020B0803030403020204" pitchFamily="34" charset="0"/>
            </a:endParaRPr>
          </a:p>
        </p:txBody>
      </p:sp>
    </p:spTree>
    <p:extLst>
      <p:ext uri="{BB962C8B-B14F-4D97-AF65-F5344CB8AC3E}">
        <p14:creationId xmlns:p14="http://schemas.microsoft.com/office/powerpoint/2010/main" val="1723582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407368" y="404664"/>
            <a:ext cx="9649072" cy="1754326"/>
          </a:xfrm>
        </p:spPr>
        <p:txBody>
          <a:bodyPr wrap="square">
            <a:spAutoFit/>
          </a:bodyPr>
          <a:lstStyle/>
          <a:p>
            <a:pPr algn="l"/>
            <a:r>
              <a:rPr lang="de-DE" altLang="de-DE" dirty="0">
                <a:solidFill>
                  <a:schemeClr val="tx1"/>
                </a:solidFill>
                <a:effectLst/>
                <a:latin typeface="Source Sans Pro" panose="020B0503030403020204" pitchFamily="34" charset="0"/>
                <a:ea typeface="Source Sans Pro" panose="020B0503030403020204" pitchFamily="34" charset="0"/>
              </a:rPr>
              <a:t>«Herr geh fort von mir!</a:t>
            </a:r>
            <a:br>
              <a:rPr lang="de-DE" altLang="de-DE" dirty="0">
                <a:solidFill>
                  <a:schemeClr val="tx1"/>
                </a:solidFill>
                <a:effectLst/>
                <a:latin typeface="Source Sans Pro" panose="020B0503030403020204" pitchFamily="34" charset="0"/>
                <a:ea typeface="Source Sans Pro" panose="020B0503030403020204" pitchFamily="34" charset="0"/>
              </a:rPr>
            </a:br>
            <a:r>
              <a:rPr lang="de-DE" altLang="de-DE" dirty="0">
                <a:solidFill>
                  <a:schemeClr val="tx1"/>
                </a:solidFill>
                <a:effectLst/>
                <a:latin typeface="Source Sans Pro" panose="020B0503030403020204" pitchFamily="34" charset="0"/>
                <a:ea typeface="Source Sans Pro" panose="020B0503030403020204" pitchFamily="34" charset="0"/>
              </a:rPr>
              <a:t>Ich bin ein sündiger Mensch.»</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104112" y="2636912"/>
            <a:ext cx="44644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5,8</a:t>
            </a:r>
          </a:p>
        </p:txBody>
      </p:sp>
    </p:spTree>
    <p:extLst>
      <p:ext uri="{BB962C8B-B14F-4D97-AF65-F5344CB8AC3E}">
        <p14:creationId xmlns:p14="http://schemas.microsoft.com/office/powerpoint/2010/main" val="2433469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11017224"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«Petrus und allen, die bei ihm im Boot waren, war der Schreck in die Glieder gefahren,</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weil sie solch einen Fang gemacht hatten.»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248128" y="2852936"/>
            <a:ext cx="44644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5,9</a:t>
            </a:r>
          </a:p>
        </p:txBody>
      </p:sp>
    </p:spTree>
    <p:extLst>
      <p:ext uri="{BB962C8B-B14F-4D97-AF65-F5344CB8AC3E}">
        <p14:creationId xmlns:p14="http://schemas.microsoft.com/office/powerpoint/2010/main" val="3156273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407368" y="404664"/>
            <a:ext cx="9649072" cy="1754326"/>
          </a:xfrm>
        </p:spPr>
        <p:txBody>
          <a:bodyPr wrap="square">
            <a:spAutoFit/>
          </a:bodyPr>
          <a:lstStyle/>
          <a:p>
            <a:pPr algn="l"/>
            <a:r>
              <a:rPr lang="de-DE" altLang="de-DE" dirty="0">
                <a:solidFill>
                  <a:schemeClr val="tx1"/>
                </a:solidFill>
                <a:effectLst/>
                <a:latin typeface="Source Sans Pro" panose="020B0503030403020204" pitchFamily="34" charset="0"/>
                <a:ea typeface="Source Sans Pro" panose="020B0503030403020204" pitchFamily="34" charset="0"/>
              </a:rPr>
              <a:t>«Herr geh fort von mir!</a:t>
            </a:r>
            <a:br>
              <a:rPr lang="de-DE" altLang="de-DE" dirty="0">
                <a:solidFill>
                  <a:schemeClr val="tx1"/>
                </a:solidFill>
                <a:effectLst/>
                <a:latin typeface="Source Sans Pro" panose="020B0503030403020204" pitchFamily="34" charset="0"/>
                <a:ea typeface="Source Sans Pro" panose="020B0503030403020204" pitchFamily="34" charset="0"/>
              </a:rPr>
            </a:br>
            <a:r>
              <a:rPr lang="de-DE" altLang="de-DE" dirty="0">
                <a:solidFill>
                  <a:schemeClr val="tx1"/>
                </a:solidFill>
                <a:effectLst/>
                <a:latin typeface="Source Sans Pro" panose="020B0503030403020204" pitchFamily="34" charset="0"/>
                <a:ea typeface="Source Sans Pro" panose="020B0503030403020204" pitchFamily="34" charset="0"/>
              </a:rPr>
              <a:t>Ich bin ein sündiger Mensch.»</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104112" y="2636912"/>
            <a:ext cx="44644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5,8</a:t>
            </a:r>
          </a:p>
        </p:txBody>
      </p:sp>
    </p:spTree>
    <p:extLst>
      <p:ext uri="{BB962C8B-B14F-4D97-AF65-F5344CB8AC3E}">
        <p14:creationId xmlns:p14="http://schemas.microsoft.com/office/powerpoint/2010/main" val="1900484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404664"/>
            <a:ext cx="10873208"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«Alle haben gesündigt, und in ihrem Leben kommt Gottes Herrlichkeit nicht mehr zum Ausdruck.»</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744072" y="2636912"/>
            <a:ext cx="44644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Römer-Brief 3,23</a:t>
            </a:r>
          </a:p>
        </p:txBody>
      </p:sp>
    </p:spTree>
    <p:extLst>
      <p:ext uri="{BB962C8B-B14F-4D97-AF65-F5344CB8AC3E}">
        <p14:creationId xmlns:p14="http://schemas.microsoft.com/office/powerpoint/2010/main" val="178275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11449272"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»Ich bin verloren! Ich bin unwürdig, den HERRN zu preisen, und lebe unter einem Volk, das genauso unwürdig ist. Und ich habe den</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König gesehen, den Herrscher der Welt!«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032104" y="3408189"/>
            <a:ext cx="44644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Jesaja 6,5</a:t>
            </a:r>
          </a:p>
        </p:txBody>
      </p:sp>
    </p:spTree>
    <p:extLst>
      <p:ext uri="{BB962C8B-B14F-4D97-AF65-F5344CB8AC3E}">
        <p14:creationId xmlns:p14="http://schemas.microsoft.com/office/powerpoint/2010/main" val="1342682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35360" y="332656"/>
            <a:ext cx="9649072" cy="1754326"/>
          </a:xfrm>
        </p:spPr>
        <p:txBody>
          <a:bodyPr wrap="square">
            <a:spAutoFit/>
          </a:bodyPr>
          <a:lstStyle/>
          <a:p>
            <a:pPr algn="l"/>
            <a:r>
              <a:rPr lang="de-DE" altLang="de-DE" dirty="0">
                <a:solidFill>
                  <a:schemeClr val="tx1"/>
                </a:solidFill>
                <a:effectLst/>
                <a:latin typeface="Source Sans Pro" panose="020B0503030403020204" pitchFamily="34" charset="0"/>
                <a:ea typeface="Source Sans Pro" panose="020B0503030403020204" pitchFamily="34" charset="0"/>
              </a:rPr>
              <a:t>«Bei seinem Anblick fiel ich wie tot vor seinen Füssen nieder.»</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816080" y="2420888"/>
            <a:ext cx="44644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Offenbarung 1,17</a:t>
            </a:r>
          </a:p>
        </p:txBody>
      </p:sp>
    </p:spTree>
    <p:extLst>
      <p:ext uri="{BB962C8B-B14F-4D97-AF65-F5344CB8AC3E}">
        <p14:creationId xmlns:p14="http://schemas.microsoft.com/office/powerpoint/2010/main" val="2719347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35360" y="260648"/>
            <a:ext cx="9937104" cy="3785652"/>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»Ich </a:t>
            </a:r>
            <a:r>
              <a:rPr lang="de-DE" altLang="de-DE" sz="4000" dirty="0" err="1">
                <a:solidFill>
                  <a:schemeClr val="tx1"/>
                </a:solidFill>
                <a:effectLst/>
                <a:latin typeface="Source Sans Pro" panose="020B0503030403020204" pitchFamily="34" charset="0"/>
                <a:ea typeface="Source Sans Pro" panose="020B0503030403020204" pitchFamily="34" charset="0"/>
              </a:rPr>
              <a:t>weiss</a:t>
            </a:r>
            <a:r>
              <a:rPr lang="de-DE" altLang="de-DE" sz="4000" dirty="0">
                <a:solidFill>
                  <a:schemeClr val="tx1"/>
                </a:solidFill>
                <a:effectLst/>
                <a:latin typeface="Source Sans Pro" panose="020B0503030403020204" pitchFamily="34" charset="0"/>
                <a:ea typeface="Source Sans Pro" panose="020B0503030403020204" pitchFamily="34" charset="0"/>
              </a:rPr>
              <a:t> jetzt, dass dir nichts unmöglich ist; denn alles, was du planst, führst du auch aus. Du fragst, warum ich deinen Plan anzweifle und rede ohne Wissen und Verstand. In meinem Unverstand hab ich geredet von Dingen, die mein Denken übersteigen.»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960096" y="4149080"/>
            <a:ext cx="44644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Hiob 42,2-3</a:t>
            </a:r>
          </a:p>
        </p:txBody>
      </p:sp>
    </p:spTree>
    <p:extLst>
      <p:ext uri="{BB962C8B-B14F-4D97-AF65-F5344CB8AC3E}">
        <p14:creationId xmlns:p14="http://schemas.microsoft.com/office/powerpoint/2010/main" val="3115177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404664"/>
            <a:ext cx="10801200" cy="1569660"/>
          </a:xfrm>
        </p:spPr>
        <p:txBody>
          <a:bodyPr wrap="square">
            <a:spAutoFit/>
          </a:bodyPr>
          <a:lstStyle/>
          <a:p>
            <a:pPr algn="l"/>
            <a:r>
              <a:rPr lang="de-DE" altLang="de-DE" sz="4800" dirty="0">
                <a:solidFill>
                  <a:schemeClr val="tx1"/>
                </a:solidFill>
                <a:effectLst/>
                <a:latin typeface="Source Sans Pro" panose="020B0503030403020204" pitchFamily="34" charset="0"/>
                <a:ea typeface="Source Sans Pro" panose="020B0503030403020204" pitchFamily="34" charset="0"/>
              </a:rPr>
              <a:t>«Ich kannte dich ja nur vom Hörensagen; jetzt aber hat mein Auge dich geschaut.»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104112" y="2348880"/>
            <a:ext cx="44644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Hiob 42,5</a:t>
            </a:r>
          </a:p>
        </p:txBody>
      </p:sp>
    </p:spTree>
    <p:extLst>
      <p:ext uri="{BB962C8B-B14F-4D97-AF65-F5344CB8AC3E}">
        <p14:creationId xmlns:p14="http://schemas.microsoft.com/office/powerpoint/2010/main" val="1052948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404664"/>
            <a:ext cx="11305256" cy="1569660"/>
          </a:xfrm>
        </p:spPr>
        <p:txBody>
          <a:bodyPr wrap="square">
            <a:spAutoFit/>
          </a:bodyPr>
          <a:lstStyle/>
          <a:p>
            <a:pPr algn="l"/>
            <a:r>
              <a:rPr lang="de-DE" altLang="de-DE" sz="4800" dirty="0">
                <a:solidFill>
                  <a:schemeClr val="tx1"/>
                </a:solidFill>
                <a:effectLst/>
                <a:latin typeface="Source Sans Pro" panose="020B0503030403020204" pitchFamily="34" charset="0"/>
                <a:ea typeface="Source Sans Pro" panose="020B0503030403020204" pitchFamily="34" charset="0"/>
              </a:rPr>
              <a:t>«Ich schäme mich für alles, was ich sagte;</a:t>
            </a:r>
            <a:br>
              <a:rPr lang="de-DE" altLang="de-DE" sz="4800" dirty="0">
                <a:solidFill>
                  <a:schemeClr val="tx1"/>
                </a:solidFill>
                <a:effectLst/>
                <a:latin typeface="Source Sans Pro" panose="020B0503030403020204" pitchFamily="34" charset="0"/>
                <a:ea typeface="Source Sans Pro" panose="020B0503030403020204" pitchFamily="34" charset="0"/>
              </a:rPr>
            </a:br>
            <a:r>
              <a:rPr lang="de-DE" altLang="de-DE" sz="4800" dirty="0">
                <a:solidFill>
                  <a:schemeClr val="tx1"/>
                </a:solidFill>
                <a:effectLst/>
                <a:latin typeface="Source Sans Pro" panose="020B0503030403020204" pitchFamily="34" charset="0"/>
                <a:ea typeface="Source Sans Pro" panose="020B0503030403020204" pitchFamily="34" charset="0"/>
              </a:rPr>
              <a:t>in Staub und Asche nehme ich es zurück.«</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960096" y="2276872"/>
            <a:ext cx="44644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Hiob 42,6</a:t>
            </a:r>
          </a:p>
        </p:txBody>
      </p:sp>
    </p:spTree>
    <p:extLst>
      <p:ext uri="{BB962C8B-B14F-4D97-AF65-F5344CB8AC3E}">
        <p14:creationId xmlns:p14="http://schemas.microsoft.com/office/powerpoint/2010/main" val="3290264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58901"/>
            <a:ext cx="11377264" cy="3170099"/>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Eines Tages stand Jesus am See </a:t>
            </a:r>
            <a:r>
              <a:rPr lang="de-DE" altLang="de-DE" sz="4000" dirty="0" err="1">
                <a:solidFill>
                  <a:schemeClr val="tx1"/>
                </a:solidFill>
                <a:effectLst/>
                <a:latin typeface="Source Sans Pro" panose="020B0503030403020204" pitchFamily="34" charset="0"/>
                <a:ea typeface="Source Sans Pro" panose="020B0503030403020204" pitchFamily="34" charset="0"/>
              </a:rPr>
              <a:t>Genezaret</a:t>
            </a:r>
            <a:r>
              <a:rPr lang="de-DE" altLang="de-DE" sz="4000" dirty="0">
                <a:solidFill>
                  <a:schemeClr val="tx1"/>
                </a:solidFill>
                <a:effectLst/>
                <a:latin typeface="Source Sans Pro" panose="020B0503030403020204" pitchFamily="34" charset="0"/>
                <a:ea typeface="Source Sans Pro" panose="020B0503030403020204" pitchFamily="34" charset="0"/>
              </a:rPr>
              <a:t>; eine </a:t>
            </a:r>
            <a:r>
              <a:rPr lang="de-DE" altLang="de-DE" sz="4000" dirty="0" err="1">
                <a:solidFill>
                  <a:schemeClr val="tx1"/>
                </a:solidFill>
                <a:effectLst/>
                <a:latin typeface="Source Sans Pro" panose="020B0503030403020204" pitchFamily="34" charset="0"/>
                <a:ea typeface="Source Sans Pro" panose="020B0503030403020204" pitchFamily="34" charset="0"/>
              </a:rPr>
              <a:t>grosse</a:t>
            </a:r>
            <a:r>
              <a:rPr lang="de-DE" altLang="de-DE" sz="4000" dirty="0">
                <a:solidFill>
                  <a:schemeClr val="tx1"/>
                </a:solidFill>
                <a:effectLst/>
                <a:latin typeface="Source Sans Pro" panose="020B0503030403020204" pitchFamily="34" charset="0"/>
                <a:ea typeface="Source Sans Pro" panose="020B0503030403020204" pitchFamily="34" charset="0"/>
              </a:rPr>
              <a:t> Menschenmenge drängte sich um ihn und wollte das Wort Gottes hören. Da sah er zwei Boote am Ufer liegen. Die Fischer waren ausgestiegen und reinigten ihre Netze.</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80176" y="364502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5,1-2</a:t>
            </a:r>
          </a:p>
        </p:txBody>
      </p:sp>
    </p:spTree>
    <p:extLst>
      <p:ext uri="{BB962C8B-B14F-4D97-AF65-F5344CB8AC3E}">
        <p14:creationId xmlns:p14="http://schemas.microsoft.com/office/powerpoint/2010/main" val="492791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10945216"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«Den HERRN ernst nehmen ist der Anfang aller Erkenntnis. Wer ihn missachtet, verachtet auch Weisheit und Lebensklugheit.»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816080" y="2780928"/>
            <a:ext cx="44644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Sprüche 1,7</a:t>
            </a:r>
          </a:p>
        </p:txBody>
      </p:sp>
    </p:spTree>
    <p:extLst>
      <p:ext uri="{BB962C8B-B14F-4D97-AF65-F5344CB8AC3E}">
        <p14:creationId xmlns:p14="http://schemas.microsoft.com/office/powerpoint/2010/main" val="651738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35360" y="476672"/>
            <a:ext cx="9649072" cy="1569660"/>
          </a:xfrm>
        </p:spPr>
        <p:txBody>
          <a:bodyPr wrap="square">
            <a:spAutoFit/>
          </a:bodyPr>
          <a:lstStyle/>
          <a:p>
            <a:pPr algn="l"/>
            <a:r>
              <a:rPr lang="de-DE" altLang="de-DE" sz="4800" dirty="0">
                <a:solidFill>
                  <a:schemeClr val="tx1"/>
                </a:solidFill>
                <a:effectLst/>
                <a:latin typeface="Source Sans Pro" panose="020B0503030403020204" pitchFamily="34" charset="0"/>
                <a:ea typeface="Source Sans Pro" panose="020B0503030403020204" pitchFamily="34" charset="0"/>
              </a:rPr>
              <a:t>«Es ist schrecklich, dem lebendigen Gott in die Hände zu fallen!»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456040" y="2348880"/>
            <a:ext cx="44644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Hebräer 10,31</a:t>
            </a:r>
          </a:p>
        </p:txBody>
      </p:sp>
    </p:spTree>
    <p:extLst>
      <p:ext uri="{BB962C8B-B14F-4D97-AF65-F5344CB8AC3E}">
        <p14:creationId xmlns:p14="http://schemas.microsoft.com/office/powerpoint/2010/main" val="517526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260648"/>
            <a:ext cx="9865096" cy="3477875"/>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«Wer auf mein Wort hört und dem glaubt,</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der mich gesandt hat, der hat das ewige Leben. Auf ihn kommt keine Verurteilung mehr zu; er hat den Schritt vom Tod ins Leben getan.»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960096" y="3861048"/>
            <a:ext cx="44644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Johannes-Evangelium 5,24</a:t>
            </a:r>
          </a:p>
        </p:txBody>
      </p:sp>
    </p:spTree>
    <p:extLst>
      <p:ext uri="{BB962C8B-B14F-4D97-AF65-F5344CB8AC3E}">
        <p14:creationId xmlns:p14="http://schemas.microsoft.com/office/powerpoint/2010/main" val="1644746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35360" y="476672"/>
            <a:ext cx="9649072" cy="2308324"/>
          </a:xfrm>
        </p:spPr>
        <p:txBody>
          <a:bodyPr wrap="square">
            <a:spAutoFit/>
          </a:bodyPr>
          <a:lstStyle/>
          <a:p>
            <a:pPr algn="l"/>
            <a:r>
              <a:rPr lang="de-DE" altLang="de-DE" sz="7200" dirty="0">
                <a:solidFill>
                  <a:schemeClr val="tx1"/>
                </a:solidFill>
                <a:effectLst/>
                <a:latin typeface="Source Sans Pro" panose="020B0503030403020204" pitchFamily="34" charset="0"/>
                <a:ea typeface="Source Sans Pro" panose="020B0503030403020204" pitchFamily="34" charset="0"/>
              </a:rPr>
              <a:t>«Du brauchst dich nicht zu fürchten.»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672064" y="2784996"/>
            <a:ext cx="44644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5,10</a:t>
            </a:r>
          </a:p>
        </p:txBody>
      </p:sp>
    </p:spTree>
    <p:extLst>
      <p:ext uri="{BB962C8B-B14F-4D97-AF65-F5344CB8AC3E}">
        <p14:creationId xmlns:p14="http://schemas.microsoft.com/office/powerpoint/2010/main" val="2750658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11161240"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«Wenn wir unsere Sünden bekennen, erweist Gott sich als treu und gerecht: Er vergibt uns unsere Sünden und reinigt uns von allem Unrecht, das wir begangen haben.»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960096" y="3493745"/>
            <a:ext cx="44644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1,9</a:t>
            </a:r>
          </a:p>
        </p:txBody>
      </p:sp>
    </p:spTree>
    <p:extLst>
      <p:ext uri="{BB962C8B-B14F-4D97-AF65-F5344CB8AC3E}">
        <p14:creationId xmlns:p14="http://schemas.microsoft.com/office/powerpoint/2010/main" val="29654011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407368" y="548680"/>
            <a:ext cx="9649072" cy="2123658"/>
          </a:xfrm>
        </p:spPr>
        <p:txBody>
          <a:bodyPr wrap="square">
            <a:spAutoFit/>
          </a:bodyPr>
          <a:lstStyle/>
          <a:p>
            <a:pPr algn="l"/>
            <a:r>
              <a:rPr lang="de-DE" altLang="de-DE" sz="6600" dirty="0">
                <a:solidFill>
                  <a:schemeClr val="tx1"/>
                </a:solidFill>
                <a:effectLst/>
                <a:latin typeface="Source Sans Pro" panose="020B0503030403020204" pitchFamily="34" charset="0"/>
                <a:ea typeface="Source Sans Pro" panose="020B0503030403020204" pitchFamily="34" charset="0"/>
              </a:rPr>
              <a:t>«Von jetzt an wirst du ein Menschenfischer sein.»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960096" y="2943847"/>
            <a:ext cx="44644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5,10</a:t>
            </a:r>
          </a:p>
        </p:txBody>
      </p:sp>
    </p:spTree>
    <p:extLst>
      <p:ext uri="{BB962C8B-B14F-4D97-AF65-F5344CB8AC3E}">
        <p14:creationId xmlns:p14="http://schemas.microsoft.com/office/powerpoint/2010/main" val="1147338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551384" y="692696"/>
            <a:ext cx="8280920" cy="1015663"/>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Schlussgedanke</a:t>
            </a:r>
          </a:p>
        </p:txBody>
      </p:sp>
    </p:spTree>
    <p:extLst>
      <p:ext uri="{BB962C8B-B14F-4D97-AF65-F5344CB8AC3E}">
        <p14:creationId xmlns:p14="http://schemas.microsoft.com/office/powerpoint/2010/main" val="5993744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35360" y="476672"/>
            <a:ext cx="9649072" cy="1938992"/>
          </a:xfrm>
        </p:spPr>
        <p:txBody>
          <a:bodyPr wrap="square">
            <a:spAutoFit/>
          </a:bodyPr>
          <a:lstStyle/>
          <a:p>
            <a:pPr algn="l"/>
            <a:r>
              <a:rPr lang="de-DE" altLang="de-DE" sz="6000" dirty="0">
                <a:solidFill>
                  <a:schemeClr val="tx1"/>
                </a:solidFill>
                <a:effectLst/>
                <a:latin typeface="Source Sans Pro" panose="020B0503030403020204" pitchFamily="34" charset="0"/>
                <a:ea typeface="Source Sans Pro" panose="020B0503030403020204" pitchFamily="34" charset="0"/>
              </a:rPr>
              <a:t>«Weil du es sagst, will ich die Netze auswerfen.»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744072" y="2564904"/>
            <a:ext cx="44644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5,5</a:t>
            </a:r>
          </a:p>
        </p:txBody>
      </p:sp>
    </p:spTree>
    <p:extLst>
      <p:ext uri="{BB962C8B-B14F-4D97-AF65-F5344CB8AC3E}">
        <p14:creationId xmlns:p14="http://schemas.microsoft.com/office/powerpoint/2010/main" val="1134369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116632"/>
            <a:ext cx="11233248" cy="4401205"/>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Jesus stieg in das Boot, das Simon gehörte, und bat ihn, ein Stück weit auf den See hinauszufahren.</a:t>
            </a:r>
            <a:br>
              <a:rPr lang="de-DE" altLang="de-DE" sz="4000" dirty="0">
                <a:solidFill>
                  <a:schemeClr val="tx1"/>
                </a:solidFill>
                <a:effectLst/>
                <a:latin typeface="Source Sans Pro" panose="020B0503030403020204" pitchFamily="34" charset="0"/>
                <a:ea typeface="Source Sans Pro" panose="020B0503030403020204" pitchFamily="34" charset="0"/>
              </a:rPr>
            </a:br>
            <a:r>
              <a:rPr lang="de-DE" altLang="de-DE" sz="4000" dirty="0">
                <a:solidFill>
                  <a:schemeClr val="tx1"/>
                </a:solidFill>
                <a:effectLst/>
                <a:latin typeface="Source Sans Pro" panose="020B0503030403020204" pitchFamily="34" charset="0"/>
                <a:ea typeface="Source Sans Pro" panose="020B0503030403020204" pitchFamily="34" charset="0"/>
              </a:rPr>
              <a:t>So konnte er im Boot sitzen und von dort aus zu</a:t>
            </a:r>
            <a:br>
              <a:rPr lang="de-DE" altLang="de-DE" sz="4000" dirty="0">
                <a:solidFill>
                  <a:schemeClr val="tx1"/>
                </a:solidFill>
                <a:effectLst/>
                <a:latin typeface="Source Sans Pro" panose="020B0503030403020204" pitchFamily="34" charset="0"/>
                <a:ea typeface="Source Sans Pro" panose="020B0503030403020204" pitchFamily="34" charset="0"/>
              </a:rPr>
            </a:br>
            <a:r>
              <a:rPr lang="de-DE" altLang="de-DE" sz="4000" dirty="0">
                <a:solidFill>
                  <a:schemeClr val="tx1"/>
                </a:solidFill>
                <a:effectLst/>
                <a:latin typeface="Source Sans Pro" panose="020B0503030403020204" pitchFamily="34" charset="0"/>
                <a:ea typeface="Source Sans Pro" panose="020B0503030403020204" pitchFamily="34" charset="0"/>
              </a:rPr>
              <a:t>den Menschen sprechen. Als er aufgehört hatte</a:t>
            </a:r>
            <a:br>
              <a:rPr lang="de-DE" altLang="de-DE" sz="4000" dirty="0">
                <a:solidFill>
                  <a:schemeClr val="tx1"/>
                </a:solidFill>
                <a:effectLst/>
                <a:latin typeface="Source Sans Pro" panose="020B0503030403020204" pitchFamily="34" charset="0"/>
                <a:ea typeface="Source Sans Pro" panose="020B0503030403020204" pitchFamily="34" charset="0"/>
              </a:rPr>
            </a:br>
            <a:r>
              <a:rPr lang="de-DE" altLang="de-DE" sz="4000" dirty="0">
                <a:solidFill>
                  <a:schemeClr val="tx1"/>
                </a:solidFill>
                <a:effectLst/>
                <a:latin typeface="Source Sans Pro" panose="020B0503030403020204" pitchFamily="34" charset="0"/>
                <a:ea typeface="Source Sans Pro" panose="020B0503030403020204" pitchFamily="34" charset="0"/>
              </a:rPr>
              <a:t>zu reden, wandte er sich an Simon und sagte:</a:t>
            </a:r>
            <a:br>
              <a:rPr lang="de-DE" altLang="de-DE" sz="4000" dirty="0">
                <a:solidFill>
                  <a:schemeClr val="tx1"/>
                </a:solidFill>
                <a:effectLst/>
                <a:latin typeface="Source Sans Pro" panose="020B0503030403020204" pitchFamily="34" charset="0"/>
                <a:ea typeface="Source Sans Pro" panose="020B0503030403020204" pitchFamily="34" charset="0"/>
              </a:rPr>
            </a:br>
            <a:r>
              <a:rPr lang="de-DE" altLang="de-DE" sz="4000" dirty="0">
                <a:solidFill>
                  <a:schemeClr val="tx1"/>
                </a:solidFill>
                <a:effectLst/>
                <a:latin typeface="Source Sans Pro" panose="020B0503030403020204" pitchFamily="34" charset="0"/>
                <a:ea typeface="Source Sans Pro" panose="020B0503030403020204" pitchFamily="34" charset="0"/>
              </a:rPr>
              <a:t>»Fahr jetzt weiter hinaus auf den See;</a:t>
            </a:r>
            <a:br>
              <a:rPr lang="de-DE" altLang="de-DE" sz="4000" dirty="0">
                <a:solidFill>
                  <a:schemeClr val="tx1"/>
                </a:solidFill>
                <a:effectLst/>
                <a:latin typeface="Source Sans Pro" panose="020B0503030403020204" pitchFamily="34" charset="0"/>
                <a:ea typeface="Source Sans Pro" panose="020B0503030403020204" pitchFamily="34" charset="0"/>
              </a:rPr>
            </a:br>
            <a:r>
              <a:rPr lang="de-DE" altLang="de-DE" sz="4000" dirty="0">
                <a:solidFill>
                  <a:schemeClr val="tx1"/>
                </a:solidFill>
                <a:effectLst/>
                <a:latin typeface="Source Sans Pro" panose="020B0503030403020204" pitchFamily="34" charset="0"/>
                <a:ea typeface="Source Sans Pro" panose="020B0503030403020204" pitchFamily="34" charset="0"/>
              </a:rPr>
              <a:t>werft dort eure Netze zum Fang aus!«</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824192" y="472514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5,3-4</a:t>
            </a:r>
          </a:p>
        </p:txBody>
      </p:sp>
    </p:spTree>
    <p:extLst>
      <p:ext uri="{BB962C8B-B14F-4D97-AF65-F5344CB8AC3E}">
        <p14:creationId xmlns:p14="http://schemas.microsoft.com/office/powerpoint/2010/main" val="2726847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58901"/>
            <a:ext cx="11377264" cy="3170099"/>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Simon antwortete: »Meister, wir haben uns die ganze Nacht abgemüht und haben nichts gefangen. Aber weil du es sagst, will ich die Netze auswerfen.«</a:t>
            </a:r>
            <a:br>
              <a:rPr lang="de-DE" altLang="de-DE" sz="4000" dirty="0">
                <a:solidFill>
                  <a:schemeClr val="tx1"/>
                </a:solidFill>
                <a:effectLst/>
                <a:latin typeface="Source Sans Pro" panose="020B0503030403020204" pitchFamily="34" charset="0"/>
                <a:ea typeface="Source Sans Pro" panose="020B0503030403020204" pitchFamily="34" charset="0"/>
              </a:rPr>
            </a:br>
            <a:r>
              <a:rPr lang="de-DE" altLang="de-DE" sz="4000" dirty="0">
                <a:solidFill>
                  <a:schemeClr val="tx1"/>
                </a:solidFill>
                <a:effectLst/>
                <a:latin typeface="Source Sans Pro" panose="020B0503030403020204" pitchFamily="34" charset="0"/>
                <a:ea typeface="Source Sans Pro" panose="020B0503030403020204" pitchFamily="34" charset="0"/>
              </a:rPr>
              <a:t>Das taten sie dann auch, und sie fingen eine solche Menge Fische, dass ihre Netze zu </a:t>
            </a:r>
            <a:r>
              <a:rPr lang="de-DE" altLang="de-DE" sz="4000" dirty="0" err="1">
                <a:solidFill>
                  <a:schemeClr val="tx1"/>
                </a:solidFill>
                <a:effectLst/>
                <a:latin typeface="Source Sans Pro" panose="020B0503030403020204" pitchFamily="34" charset="0"/>
                <a:ea typeface="Source Sans Pro" panose="020B0503030403020204" pitchFamily="34" charset="0"/>
              </a:rPr>
              <a:t>reissen</a:t>
            </a:r>
            <a:r>
              <a:rPr lang="de-DE" altLang="de-DE" sz="4000" dirty="0">
                <a:solidFill>
                  <a:schemeClr val="tx1"/>
                </a:solidFill>
                <a:effectLst/>
                <a:latin typeface="Source Sans Pro" panose="020B0503030403020204" pitchFamily="34" charset="0"/>
                <a:ea typeface="Source Sans Pro" panose="020B0503030403020204" pitchFamily="34" charset="0"/>
              </a:rPr>
              <a:t> begannen.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896200" y="400506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5,5-6</a:t>
            </a:r>
          </a:p>
        </p:txBody>
      </p:sp>
    </p:spTree>
    <p:extLst>
      <p:ext uri="{BB962C8B-B14F-4D97-AF65-F5344CB8AC3E}">
        <p14:creationId xmlns:p14="http://schemas.microsoft.com/office/powerpoint/2010/main" val="2605825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88640"/>
            <a:ext cx="11305256" cy="4401205"/>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Deshalb winkten sie den Fischern im anderen Boot, sie sollten kommen und mit anpacken. Zusammen füllten sie die beiden Boote, bis diese </a:t>
            </a:r>
            <a:r>
              <a:rPr lang="de-DE" altLang="de-DE" sz="4000" dirty="0" err="1">
                <a:solidFill>
                  <a:schemeClr val="tx1"/>
                </a:solidFill>
                <a:effectLst/>
                <a:latin typeface="Source Sans Pro" panose="020B0503030403020204" pitchFamily="34" charset="0"/>
                <a:ea typeface="Source Sans Pro" panose="020B0503030403020204" pitchFamily="34" charset="0"/>
              </a:rPr>
              <a:t>schliesslich</a:t>
            </a:r>
            <a:r>
              <a:rPr lang="de-DE" altLang="de-DE" sz="4000" dirty="0">
                <a:solidFill>
                  <a:schemeClr val="tx1"/>
                </a:solidFill>
                <a:effectLst/>
                <a:latin typeface="Source Sans Pro" panose="020B0503030403020204" pitchFamily="34" charset="0"/>
                <a:ea typeface="Source Sans Pro" panose="020B0503030403020204" pitchFamily="34" charset="0"/>
              </a:rPr>
              <a:t> so voll waren, dass sie zu sinken drohten. Als Simon Petrus das sah, warf er sich vor Jesus auf die Knie und sagte: »Herr, geh fort von mir! Ich bin ein sündiger Mensch.«</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80176" y="4589845"/>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5,7-8</a:t>
            </a:r>
          </a:p>
        </p:txBody>
      </p:sp>
    </p:spTree>
    <p:extLst>
      <p:ext uri="{BB962C8B-B14F-4D97-AF65-F5344CB8AC3E}">
        <p14:creationId xmlns:p14="http://schemas.microsoft.com/office/powerpoint/2010/main" val="404674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88640"/>
            <a:ext cx="11593288" cy="5016758"/>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Denn ihm und allen, die bei ihm im Boot waren, war der Schreck in die Glieder gefahren, weil sie solch einen Fang gemacht hatten, und genauso ging es Jakobus und Johannes, den Söhnen des Zebedäus, die zusammen mit Simon Fischfang betrieben.</a:t>
            </a:r>
            <a:br>
              <a:rPr lang="de-DE" altLang="de-DE" sz="4000" dirty="0">
                <a:solidFill>
                  <a:schemeClr val="tx1"/>
                </a:solidFill>
                <a:effectLst/>
                <a:latin typeface="Source Sans Pro" panose="020B0503030403020204" pitchFamily="34" charset="0"/>
                <a:ea typeface="Source Sans Pro" panose="020B0503030403020204" pitchFamily="34" charset="0"/>
              </a:rPr>
            </a:br>
            <a:r>
              <a:rPr lang="de-DE" altLang="de-DE" sz="4000" dirty="0">
                <a:solidFill>
                  <a:schemeClr val="tx1"/>
                </a:solidFill>
                <a:effectLst/>
                <a:latin typeface="Source Sans Pro" panose="020B0503030403020204" pitchFamily="34" charset="0"/>
                <a:ea typeface="Source Sans Pro" panose="020B0503030403020204" pitchFamily="34" charset="0"/>
              </a:rPr>
              <a:t>Doch Jesus sagte zu Simon: »Du brauchst dich nicht zu fürchten. Von jetzt an wirst du ein Menschenfischer sein.«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889331" y="508518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5,9-10</a:t>
            </a:r>
          </a:p>
        </p:txBody>
      </p:sp>
    </p:spTree>
    <p:extLst>
      <p:ext uri="{BB962C8B-B14F-4D97-AF65-F5344CB8AC3E}">
        <p14:creationId xmlns:p14="http://schemas.microsoft.com/office/powerpoint/2010/main" val="3829804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35360" y="476672"/>
            <a:ext cx="9649072" cy="1446550"/>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Da zogen sie die Boote an Land, </a:t>
            </a:r>
            <a:r>
              <a:rPr lang="de-DE" altLang="de-DE" sz="4400" dirty="0" err="1">
                <a:solidFill>
                  <a:schemeClr val="tx1"/>
                </a:solidFill>
                <a:effectLst/>
                <a:latin typeface="Source Sans Pro" panose="020B0503030403020204" pitchFamily="34" charset="0"/>
                <a:ea typeface="Source Sans Pro" panose="020B0503030403020204" pitchFamily="34" charset="0"/>
              </a:rPr>
              <a:t>liessen</a:t>
            </a:r>
            <a:r>
              <a:rPr lang="de-DE" altLang="de-DE" sz="4400" dirty="0">
                <a:solidFill>
                  <a:schemeClr val="tx1"/>
                </a:solidFill>
                <a:effectLst/>
                <a:latin typeface="Source Sans Pro" panose="020B0503030403020204" pitchFamily="34" charset="0"/>
                <a:ea typeface="Source Sans Pro" panose="020B0503030403020204" pitchFamily="34" charset="0"/>
              </a:rPr>
              <a:t> alles zurück und schlossen sich ihm an.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320136" y="256490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5,11</a:t>
            </a:r>
          </a:p>
        </p:txBody>
      </p:sp>
    </p:spTree>
    <p:extLst>
      <p:ext uri="{BB962C8B-B14F-4D97-AF65-F5344CB8AC3E}">
        <p14:creationId xmlns:p14="http://schemas.microsoft.com/office/powerpoint/2010/main" val="577584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479376" y="692696"/>
            <a:ext cx="11017224" cy="1015663"/>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I. Jesus will verstanden werden</a:t>
            </a:r>
          </a:p>
        </p:txBody>
      </p:sp>
      <p:pic>
        <p:nvPicPr>
          <p:cNvPr id="3" name="Grafik 2" descr="Ein Bild, das Gras, draußen, Pflanze, überschauend enthält.&#10;&#10;Automatisch generierte Beschreibung">
            <a:extLst>
              <a:ext uri="{FF2B5EF4-FFF2-40B4-BE49-F238E27FC236}">
                <a16:creationId xmlns:a16="http://schemas.microsoft.com/office/drawing/2014/main" xmlns="" id="{6EDEDAE0-D905-A876-156E-196479939E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4244" y="1844824"/>
            <a:ext cx="7447756" cy="4965171"/>
          </a:xfrm>
          <a:prstGeom prst="rect">
            <a:avLst/>
          </a:prstGeom>
        </p:spPr>
      </p:pic>
    </p:spTree>
    <p:extLst>
      <p:ext uri="{BB962C8B-B14F-4D97-AF65-F5344CB8AC3E}">
        <p14:creationId xmlns:p14="http://schemas.microsoft.com/office/powerpoint/2010/main" val="3379662553"/>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879</Words>
  <Application>Microsoft Office PowerPoint</Application>
  <PresentationFormat>Benutzerdefiniert</PresentationFormat>
  <Paragraphs>114</Paragraphs>
  <Slides>37</Slides>
  <Notes>37</Notes>
  <HiddenSlides>0</HiddenSlides>
  <MMClips>0</MMClips>
  <ScaleCrop>false</ScaleCrop>
  <HeadingPairs>
    <vt:vector size="4" baseType="variant">
      <vt:variant>
        <vt:lpstr>Design</vt:lpstr>
      </vt:variant>
      <vt:variant>
        <vt:i4>1</vt:i4>
      </vt:variant>
      <vt:variant>
        <vt:lpstr>Folientitel</vt:lpstr>
      </vt:variant>
      <vt:variant>
        <vt:i4>37</vt:i4>
      </vt:variant>
    </vt:vector>
  </HeadingPairs>
  <TitlesOfParts>
    <vt:vector size="38" baseType="lpstr">
      <vt:lpstr>Designvorlage 'Berggipfel'</vt:lpstr>
      <vt:lpstr>Jesus ruft in ein sinnerfülltes Leben</vt:lpstr>
      <vt:lpstr>Unterwegs mit Jesus</vt:lpstr>
      <vt:lpstr>Eines Tages stand Jesus am See Genezaret; eine grosse Menschenmenge drängte sich um ihn und wollte das Wort Gottes hören. Da sah er zwei Boote am Ufer liegen. Die Fischer waren ausgestiegen und reinigten ihre Netze.</vt:lpstr>
      <vt:lpstr>Jesus stieg in das Boot, das Simon gehörte, und bat ihn, ein Stück weit auf den See hinauszufahren. So konnte er im Boot sitzen und von dort aus zu den Menschen sprechen. Als er aufgehört hatte zu reden, wandte er sich an Simon und sagte: »Fahr jetzt weiter hinaus auf den See; werft dort eure Netze zum Fang aus!«</vt:lpstr>
      <vt:lpstr>Simon antwortete: »Meister, wir haben uns die ganze Nacht abgemüht und haben nichts gefangen. Aber weil du es sagst, will ich die Netze auswerfen.« Das taten sie dann auch, und sie fingen eine solche Menge Fische, dass ihre Netze zu reissen begannen.</vt:lpstr>
      <vt:lpstr>Deshalb winkten sie den Fischern im anderen Boot, sie sollten kommen und mit anpacken. Zusammen füllten sie die beiden Boote, bis diese schliesslich so voll waren, dass sie zu sinken drohten. Als Simon Petrus das sah, warf er sich vor Jesus auf die Knie und sagte: »Herr, geh fort von mir! Ich bin ein sündiger Mensch.«</vt:lpstr>
      <vt:lpstr>Denn ihm und allen, die bei ihm im Boot waren, war der Schreck in die Glieder gefahren, weil sie solch einen Fang gemacht hatten, und genauso ging es Jakobus und Johannes, den Söhnen des Zebedäus, die zusammen mit Simon Fischfang betrieben. Doch Jesus sagte zu Simon: »Du brauchst dich nicht zu fürchten. Von jetzt an wirst du ein Menschenfischer sein.«</vt:lpstr>
      <vt:lpstr>Da zogen sie die Boote an Land, liessen alles zurück und schlossen sich ihm an.</vt:lpstr>
      <vt:lpstr>I. Jesus will verstanden werden</vt:lpstr>
      <vt:lpstr>«Ich muss den anderen Städten die Botschaft vom Reich Gottes verkünden, denn dazu bin ich gesandt worden.»</vt:lpstr>
      <vt:lpstr>«Ihr seid ja von neuem geboren, und dieses neue Leben hat seinen Ursprung nicht in einem vergänglichen Samen, sondern in einem unvergänglichen, in dem lebendigen Wort Gottes, das für immer Bestand hat.»</vt:lpstr>
      <vt:lpstr>«Dieses Wort ist nichts anderes als das Evangelium, das euch verkündet wurde.»</vt:lpstr>
      <vt:lpstr>II. Jesus beherrscht das Universum</vt:lpstr>
      <vt:lpstr>«Fahr jetzt weiter hinaus auf den See; werft dort eure Netze zum Fang aus!»</vt:lpstr>
      <vt:lpstr>«Meister, wir haben uns die ganze Nacht abgemüht und haben nichts gefangen.»</vt:lpstr>
      <vt:lpstr>«Auf dem See Genezareth wirft man die Netze nur bei Nacht aus; denn am Tage fängt man beinahe nichts. Bei einem meiner Besuche habe ich die Fischer am See Tiberias gefragt, ob sie nicht auch bei Tage Netze auswerfen. Da lachten sie über diese Unwissenheit!»</vt:lpstr>
      <vt:lpstr>«Als Jesus seine Rede beendet hatte, war die Menge von seiner Lehre tief beeindruckt, denn er lehrte sie nicht wie ihre Schriftgelehrten, sondern mit Vollmacht.»</vt:lpstr>
      <vt:lpstr>«Weil du es sagst, will ich die Netze auswerfen.»</vt:lpstr>
      <vt:lpstr>«Wenn jemand bereit ist, Gottes Willen zu erfüllen, wird er erkennen, ob das, was ich lehre, von Gott ist, oder ob ich aus mir selbst heraus rede.»</vt:lpstr>
      <vt:lpstr>III. Jesus ist ganz anders!</vt:lpstr>
      <vt:lpstr>«Herr geh fort von mir! Ich bin ein sündiger Mensch.»</vt:lpstr>
      <vt:lpstr>«Petrus und allen, die bei ihm im Boot waren, war der Schreck in die Glieder gefahren, weil sie solch einen Fang gemacht hatten.»</vt:lpstr>
      <vt:lpstr>«Herr geh fort von mir! Ich bin ein sündiger Mensch.»</vt:lpstr>
      <vt:lpstr>«Alle haben gesündigt, und in ihrem Leben kommt Gottes Herrlichkeit nicht mehr zum Ausdruck.»</vt:lpstr>
      <vt:lpstr>»Ich bin verloren! Ich bin unwürdig, den HERRN zu preisen, und lebe unter einem Volk, das genauso unwürdig ist. Und ich habe den König gesehen, den Herrscher der Welt!«</vt:lpstr>
      <vt:lpstr>«Bei seinem Anblick fiel ich wie tot vor seinen Füssen nieder.»</vt:lpstr>
      <vt:lpstr>»Ich weiss jetzt, dass dir nichts unmöglich ist; denn alles, was du planst, führst du auch aus. Du fragst, warum ich deinen Plan anzweifle und rede ohne Wissen und Verstand. In meinem Unverstand hab ich geredet von Dingen, die mein Denken übersteigen.»</vt:lpstr>
      <vt:lpstr>«Ich kannte dich ja nur vom Hörensagen; jetzt aber hat mein Auge dich geschaut.»</vt:lpstr>
      <vt:lpstr>«Ich schäme mich für alles, was ich sagte; in Staub und Asche nehme ich es zurück.«</vt:lpstr>
      <vt:lpstr>«Den HERRN ernst nehmen ist der Anfang aller Erkenntnis. Wer ihn missachtet, verachtet auch Weisheit und Lebensklugheit.»</vt:lpstr>
      <vt:lpstr>«Es ist schrecklich, dem lebendigen Gott in die Hände zu fallen!»</vt:lpstr>
      <vt:lpstr>«Wer auf mein Wort hört und dem glaubt, der mich gesandt hat, der hat das ewige Leben. Auf ihn kommt keine Verurteilung mehr zu; er hat den Schritt vom Tod ins Leben getan.»</vt:lpstr>
      <vt:lpstr>«Du brauchst dich nicht zu fürchten.»</vt:lpstr>
      <vt:lpstr>«Wenn wir unsere Sünden bekennen, erweist Gott sich als treu und gerecht: Er vergibt uns unsere Sünden und reinigt uns von allem Unrecht, das wir begangen haben.»</vt:lpstr>
      <vt:lpstr>«Von jetzt an wirst du ein Menschenfischer sein.»</vt:lpstr>
      <vt:lpstr>Schlussgedanke</vt:lpstr>
      <vt:lpstr>«Weil du es sagst, will ich die Netze auswerfen.»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Unterwegs mit Jesus - Teil 1/3 - Jesus ruft in ein sinnerfülltes Leben - Folien</dc:title>
  <dc:creator>Jürg Birnstiel</dc:creator>
  <cp:lastModifiedBy>Me</cp:lastModifiedBy>
  <cp:revision>783</cp:revision>
  <dcterms:created xsi:type="dcterms:W3CDTF">2013-11-12T15:20:47Z</dcterms:created>
  <dcterms:modified xsi:type="dcterms:W3CDTF">2022-11-14T20:36:41Z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