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513" r:id="rId3"/>
    <p:sldId id="430" r:id="rId4"/>
    <p:sldId id="493" r:id="rId5"/>
    <p:sldId id="488" r:id="rId6"/>
    <p:sldId id="495" r:id="rId7"/>
    <p:sldId id="489" r:id="rId8"/>
    <p:sldId id="463" r:id="rId9"/>
    <p:sldId id="499" r:id="rId10"/>
    <p:sldId id="491" r:id="rId11"/>
    <p:sldId id="490" r:id="rId12"/>
    <p:sldId id="515" r:id="rId13"/>
    <p:sldId id="492" r:id="rId14"/>
    <p:sldId id="494" r:id="rId15"/>
    <p:sldId id="462" r:id="rId16"/>
    <p:sldId id="502" r:id="rId17"/>
    <p:sldId id="516" r:id="rId18"/>
    <p:sldId id="496" r:id="rId19"/>
    <p:sldId id="517" r:id="rId20"/>
    <p:sldId id="514" r:id="rId21"/>
    <p:sldId id="497" r:id="rId22"/>
    <p:sldId id="263" r:id="rId23"/>
    <p:sldId id="512" r:id="rId24"/>
    <p:sldId id="518" r:id="rId25"/>
    <p:sldId id="325" r:id="rId26"/>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4" autoAdjust="0"/>
    <p:restoredTop sz="94649" autoAdjust="0"/>
  </p:normalViewPr>
  <p:slideViewPr>
    <p:cSldViewPr>
      <p:cViewPr>
        <p:scale>
          <a:sx n="100" d="100"/>
          <a:sy n="100" d="100"/>
        </p:scale>
        <p:origin x="-534"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16905"/>
            <a:ext cx="7992888" cy="2520007"/>
          </a:xfrm>
          <a:effectLst>
            <a:outerShdw dist="35921" dir="2700000" algn="ctr" rotWithShape="0">
              <a:srgbClr val="000000"/>
            </a:outerShdw>
          </a:effectLst>
        </p:spPr>
        <p:txBody>
          <a:bodyPr/>
          <a:lstStyle/>
          <a:p>
            <a:pPr algn="l"/>
            <a:r>
              <a:rPr lang="de-CH" sz="6600" dirty="0" smtClean="0">
                <a:ln>
                  <a:solidFill>
                    <a:srgbClr val="000000"/>
                  </a:solidFill>
                </a:ln>
                <a:solidFill>
                  <a:schemeClr val="bg1"/>
                </a:solidFill>
                <a:latin typeface="Arial Rounded MT Bold" pitchFamily="34" charset="0"/>
              </a:rPr>
              <a:t>Begreife Gottes Anliegen!</a:t>
            </a:r>
            <a:endParaRPr lang="de-CH" sz="66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013176"/>
            <a:ext cx="8423275" cy="1296988"/>
          </a:xfrm>
          <a:effectLst>
            <a:outerShdw dist="35921" dir="2700000" algn="ctr" rotWithShape="0">
              <a:schemeClr val="folHlink"/>
            </a:outerShdw>
          </a:effectLst>
        </p:spPr>
        <p:txBody>
          <a:bodyPr/>
          <a:lstStyle/>
          <a:p>
            <a:pPr algn="r"/>
            <a:r>
              <a:rPr lang="de-CH" sz="2800" dirty="0">
                <a:ln>
                  <a:solidFill>
                    <a:srgbClr val="000000"/>
                  </a:solidFill>
                </a:ln>
                <a:solidFill>
                  <a:schemeClr val="bg1"/>
                </a:solidFill>
                <a:latin typeface="Arial Rounded MT Bold" pitchFamily="34" charset="0"/>
              </a:rPr>
              <a:t>Reihe: </a:t>
            </a:r>
            <a:r>
              <a:rPr lang="de-CH" sz="2800" dirty="0" smtClean="0">
                <a:ln>
                  <a:solidFill>
                    <a:srgbClr val="000000"/>
                  </a:solidFill>
                </a:ln>
                <a:solidFill>
                  <a:schemeClr val="bg1"/>
                </a:solidFill>
                <a:latin typeface="Arial Rounded MT Bold" pitchFamily="34" charset="0"/>
              </a:rPr>
              <a:t>Verbreite </a:t>
            </a:r>
            <a:r>
              <a:rPr lang="de-CH" sz="2800" dirty="0">
                <a:ln>
                  <a:solidFill>
                    <a:srgbClr val="000000"/>
                  </a:solidFill>
                </a:ln>
                <a:solidFill>
                  <a:schemeClr val="bg1"/>
                </a:solidFill>
                <a:latin typeface="Arial Rounded MT Bold" pitchFamily="34" charset="0"/>
              </a:rPr>
              <a:t>die beste </a:t>
            </a:r>
            <a:r>
              <a:rPr lang="de-CH" sz="2800" dirty="0" smtClean="0">
                <a:ln>
                  <a:solidFill>
                    <a:srgbClr val="000000"/>
                  </a:solidFill>
                </a:ln>
                <a:solidFill>
                  <a:schemeClr val="bg1"/>
                </a:solidFill>
                <a:effectLst/>
                <a:latin typeface="Arial Rounded MT Bold" pitchFamily="34" charset="0"/>
              </a:rPr>
              <a:t>Botschaft</a:t>
            </a:r>
            <a:r>
              <a:rPr lang="de-CH" sz="2800" dirty="0" smtClean="0">
                <a:ln>
                  <a:solidFill>
                    <a:srgbClr val="000000"/>
                  </a:solidFill>
                </a:ln>
                <a:solidFill>
                  <a:schemeClr val="bg1"/>
                </a:solidFill>
                <a:latin typeface="Arial Rounded MT Bold" pitchFamily="34" charset="0"/>
              </a:rPr>
              <a:t>! (1/3)      </a:t>
            </a:r>
            <a:endParaRPr lang="de-CH" sz="2800"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107504" y="36513"/>
            <a:ext cx="8928992"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„Durch die Taufe sind wir mit Christus gestorben und sind daher auch mit ihm begraben worden. Weil nun aber Christus durch die unvergleichlich herrliche Macht des Vaters von den Toten auferstanden ist, ist auch unser Leben neu geworden, und das bedeutet: Wir sollen jetzt ein neues Leben führen.“</a:t>
            </a:r>
            <a:endParaRPr lang="de-DE" sz="3200" dirty="0">
              <a:ln>
                <a:solidFill>
                  <a:srgbClr val="000000"/>
                </a:solidFill>
              </a:ln>
              <a:solidFill>
                <a:srgbClr val="FFFFFF"/>
              </a:solidFill>
              <a:latin typeface="Arial Rounded MT Bold" pitchFamily="34" charset="0"/>
            </a:endParaRPr>
          </a:p>
        </p:txBody>
      </p:sp>
      <p:sp>
        <p:nvSpPr>
          <p:cNvPr id="308227" name="Text Box 3"/>
          <p:cNvSpPr txBox="1">
            <a:spLocks noChangeArrowheads="1"/>
          </p:cNvSpPr>
          <p:nvPr/>
        </p:nvSpPr>
        <p:spPr bwMode="auto">
          <a:xfrm>
            <a:off x="4139952" y="4149080"/>
            <a:ext cx="4392861"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6,4</a:t>
            </a:r>
            <a:endParaRPr lang="de-DE" sz="2400" dirty="0">
              <a:ln>
                <a:solidFill>
                  <a:srgbClr val="000000"/>
                </a:solidFill>
              </a:ln>
              <a:solidFill>
                <a:srgbClr val="FFFFFF"/>
              </a:solidFill>
              <a:latin typeface="Arial Rounded MT Bold" pitchFamily="34" charset="0"/>
            </a:endParaRPr>
          </a:p>
        </p:txBody>
      </p:sp>
      <p:sp>
        <p:nvSpPr>
          <p:cNvPr id="308228"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06178" name="Text Box 2"/>
          <p:cNvSpPr txBox="1">
            <a:spLocks noChangeArrowheads="1"/>
          </p:cNvSpPr>
          <p:nvPr/>
        </p:nvSpPr>
        <p:spPr bwMode="auto">
          <a:xfrm>
            <a:off x="35496" y="44624"/>
            <a:ext cx="8713788"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4400" dirty="0">
                <a:ln>
                  <a:solidFill>
                    <a:srgbClr val="000000"/>
                  </a:solidFill>
                </a:ln>
                <a:solidFill>
                  <a:srgbClr val="FFFFFF"/>
                </a:solidFill>
                <a:latin typeface="Arial Rounded MT Bold" pitchFamily="34" charset="0"/>
              </a:rPr>
              <a:t>„</a:t>
            </a:r>
            <a:r>
              <a:rPr lang="de-DE" sz="4400" dirty="0">
                <a:ln>
                  <a:solidFill>
                    <a:srgbClr val="000000"/>
                  </a:solidFill>
                </a:ln>
                <a:solidFill>
                  <a:srgbClr val="FFFFFF"/>
                </a:solidFill>
                <a:latin typeface="Arial Rounded MT Bold" pitchFamily="34" charset="0"/>
              </a:rPr>
              <a:t>Ich sage euch: Genauso freuen sich die Engel Gottes über einen einzigen Sünder, der umkehrt.“</a:t>
            </a:r>
          </a:p>
        </p:txBody>
      </p:sp>
      <p:sp>
        <p:nvSpPr>
          <p:cNvPr id="306179" name="Text Box 3"/>
          <p:cNvSpPr txBox="1">
            <a:spLocks noChangeArrowheads="1"/>
          </p:cNvSpPr>
          <p:nvPr/>
        </p:nvSpPr>
        <p:spPr bwMode="auto">
          <a:xfrm>
            <a:off x="4500439" y="6093296"/>
            <a:ext cx="424884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a:t>
            </a:r>
            <a:r>
              <a:rPr lang="de-CH" sz="2400" dirty="0">
                <a:ln>
                  <a:solidFill>
                    <a:srgbClr val="000000"/>
                  </a:solidFill>
                </a:ln>
                <a:solidFill>
                  <a:srgbClr val="FFFFFF"/>
                </a:solidFill>
                <a:latin typeface="Arial Rounded MT Bold" pitchFamily="34" charset="0"/>
              </a:rPr>
              <a:t>15,10</a:t>
            </a:r>
            <a:endParaRPr lang="de-DE" sz="2400" dirty="0">
              <a:ln>
                <a:solidFill>
                  <a:srgbClr val="000000"/>
                </a:solidFill>
              </a:ln>
              <a:solidFill>
                <a:srgbClr val="FFFFFF"/>
              </a:solidFill>
              <a:latin typeface="Arial Rounded MT Bold" pitchFamily="34" charset="0"/>
            </a:endParaRPr>
          </a:p>
        </p:txBody>
      </p:sp>
      <p:sp>
        <p:nvSpPr>
          <p:cNvPr id="306180"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107504" y="116632"/>
            <a:ext cx="871378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„Gott hat der Welt seine Liebe dadurch gezeigt, dass er seinen einzigen Sohn für sie hergab, damit jeder, der an ihn glaubt, das ewige Leben hat und nicht verloren geht.“</a:t>
            </a:r>
            <a:endParaRPr lang="de-DE" sz="3600" dirty="0">
              <a:ln>
                <a:solidFill>
                  <a:srgbClr val="000000"/>
                </a:solidFill>
              </a:ln>
              <a:solidFill>
                <a:srgbClr val="FFFFFF"/>
              </a:solidFill>
              <a:latin typeface="Arial Rounded MT Bold" pitchFamily="34" charset="0"/>
            </a:endParaRPr>
          </a:p>
        </p:txBody>
      </p:sp>
      <p:sp>
        <p:nvSpPr>
          <p:cNvPr id="313347" name="Text Box 3"/>
          <p:cNvSpPr txBox="1">
            <a:spLocks noChangeArrowheads="1"/>
          </p:cNvSpPr>
          <p:nvPr/>
        </p:nvSpPr>
        <p:spPr bwMode="auto">
          <a:xfrm>
            <a:off x="2844355" y="342900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3,16</a:t>
            </a:r>
            <a:endParaRPr lang="de-DE" sz="2400" dirty="0">
              <a:ln>
                <a:solidFill>
                  <a:srgbClr val="000000"/>
                </a:solidFill>
              </a:ln>
              <a:solidFill>
                <a:srgbClr val="FFFFFF"/>
              </a:solidFill>
              <a:latin typeface="Arial Rounded MT Bold" pitchFamily="34" charset="0"/>
            </a:endParaRPr>
          </a:p>
        </p:txBody>
      </p:sp>
      <p:sp>
        <p:nvSpPr>
          <p:cNvPr id="313348"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extLst>
      <p:ext uri="{BB962C8B-B14F-4D97-AF65-F5344CB8AC3E}">
        <p14:creationId xmlns:p14="http://schemas.microsoft.com/office/powerpoint/2010/main" val="312445626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09250" name="Text Box 2"/>
          <p:cNvSpPr txBox="1">
            <a:spLocks noChangeArrowheads="1"/>
          </p:cNvSpPr>
          <p:nvPr/>
        </p:nvSpPr>
        <p:spPr bwMode="auto">
          <a:xfrm>
            <a:off x="250825" y="188913"/>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3600" dirty="0">
                <a:solidFill>
                  <a:srgbClr val="FFFFFF"/>
                </a:solidFill>
                <a:latin typeface="Arial Rounded MT Bold" pitchFamily="34" charset="0"/>
              </a:rPr>
              <a:t>Gott fragt nicht danach, zu welchem Volk jemand gehört, sondern nimmt jeden an, der Ehrfurcht vor ihm hat und tut, was gut und richtig ist.</a:t>
            </a:r>
          </a:p>
        </p:txBody>
      </p:sp>
      <p:sp>
        <p:nvSpPr>
          <p:cNvPr id="309251" name="Text Box 3"/>
          <p:cNvSpPr txBox="1">
            <a:spLocks noChangeArrowheads="1"/>
          </p:cNvSpPr>
          <p:nvPr/>
        </p:nvSpPr>
        <p:spPr bwMode="auto">
          <a:xfrm>
            <a:off x="2702992" y="270892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solidFill>
                  <a:srgbClr val="FFFFFF"/>
                </a:solidFill>
                <a:latin typeface="Arial Rounded MT Bold" pitchFamily="34" charset="0"/>
              </a:rPr>
              <a:t>Apostelgeschichte 10,35</a:t>
            </a:r>
            <a:endParaRPr lang="de-DE" sz="2400" dirty="0">
              <a:solidFill>
                <a:srgbClr val="FFFFFF"/>
              </a:solidFill>
              <a:latin typeface="Arial Rounded MT Bold" pitchFamily="34" charset="0"/>
            </a:endParaRPr>
          </a:p>
        </p:txBody>
      </p:sp>
      <p:sp>
        <p:nvSpPr>
          <p:cNvPr id="30925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5400" dirty="0">
                <a:ln>
                  <a:solidFill>
                    <a:srgbClr val="000000"/>
                  </a:solidFill>
                </a:ln>
                <a:solidFill>
                  <a:srgbClr val="FFFFFF"/>
                </a:solidFill>
                <a:latin typeface="Arial Rounded MT Bold" pitchFamily="34" charset="0"/>
              </a:rPr>
              <a:t>Denn die rettende Gnade Gottes ist offenbar geworden, und </a:t>
            </a:r>
            <a:r>
              <a:rPr lang="de-DE" sz="5400" dirty="0" smtClean="0">
                <a:ln>
                  <a:solidFill>
                    <a:srgbClr val="000000"/>
                  </a:solidFill>
                </a:ln>
                <a:solidFill>
                  <a:srgbClr val="FFFFFF"/>
                </a:solidFill>
                <a:latin typeface="Arial Rounded MT Bold" pitchFamily="34" charset="0"/>
              </a:rPr>
              <a:t>sie</a:t>
            </a:r>
            <a:br>
              <a:rPr lang="de-DE" sz="5400" dirty="0" smtClean="0">
                <a:ln>
                  <a:solidFill>
                    <a:srgbClr val="000000"/>
                  </a:solidFill>
                </a:ln>
                <a:solidFill>
                  <a:srgbClr val="FFFFFF"/>
                </a:solidFill>
                <a:latin typeface="Arial Rounded MT Bold" pitchFamily="34" charset="0"/>
              </a:rPr>
            </a:br>
            <a:r>
              <a:rPr lang="de-DE" sz="5400" dirty="0" smtClean="0">
                <a:ln>
                  <a:solidFill>
                    <a:srgbClr val="000000"/>
                  </a:solidFill>
                </a:ln>
                <a:solidFill>
                  <a:srgbClr val="FFFFFF"/>
                </a:solidFill>
                <a:latin typeface="Arial Rounded MT Bold" pitchFamily="34" charset="0"/>
              </a:rPr>
              <a:t>gilt </a:t>
            </a:r>
            <a:r>
              <a:rPr lang="de-DE" sz="5400" dirty="0">
                <a:ln>
                  <a:solidFill>
                    <a:srgbClr val="000000"/>
                  </a:solidFill>
                </a:ln>
                <a:solidFill>
                  <a:srgbClr val="FFFFFF"/>
                </a:solidFill>
                <a:latin typeface="Arial Rounded MT Bold" pitchFamily="34" charset="0"/>
              </a:rPr>
              <a:t>allen Menschen.</a:t>
            </a:r>
          </a:p>
        </p:txBody>
      </p:sp>
      <p:sp>
        <p:nvSpPr>
          <p:cNvPr id="311299" name="Text Box 3"/>
          <p:cNvSpPr txBox="1">
            <a:spLocks noChangeArrowheads="1"/>
          </p:cNvSpPr>
          <p:nvPr/>
        </p:nvSpPr>
        <p:spPr bwMode="auto">
          <a:xfrm>
            <a:off x="3144168" y="386104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Titus-Brief </a:t>
            </a:r>
            <a:r>
              <a:rPr lang="de-CH" sz="2400" dirty="0">
                <a:ln>
                  <a:solidFill>
                    <a:srgbClr val="000000"/>
                  </a:solidFill>
                </a:ln>
                <a:solidFill>
                  <a:srgbClr val="FFFFFF"/>
                </a:solidFill>
                <a:latin typeface="Arial Rounded MT Bold" pitchFamily="34" charset="0"/>
              </a:rPr>
              <a:t>2,11</a:t>
            </a:r>
            <a:endParaRPr lang="de-DE" sz="2400" dirty="0">
              <a:ln>
                <a:solidFill>
                  <a:srgbClr val="000000"/>
                </a:solidFill>
              </a:ln>
              <a:solidFill>
                <a:srgbClr val="FFFFFF"/>
              </a:solidFill>
              <a:latin typeface="Arial Rounded MT Bold" pitchFamily="34" charset="0"/>
            </a:endParaRPr>
          </a:p>
        </p:txBody>
      </p:sp>
      <p:sp>
        <p:nvSpPr>
          <p:cNvPr id="311300"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69850" y="404813"/>
            <a:ext cx="9074150" cy="935955"/>
          </a:xfrm>
          <a:effectLst>
            <a:outerShdw dist="35921" dir="2700000" algn="ctr" rotWithShape="0">
              <a:srgbClr val="000000"/>
            </a:outerShdw>
          </a:effectLst>
        </p:spPr>
        <p:txBody>
          <a:bodyPr/>
          <a:lstStyle/>
          <a:p>
            <a:pPr marL="1117600" indent="-1117600" algn="l"/>
            <a:r>
              <a:rPr lang="de-DE" sz="5400" dirty="0">
                <a:solidFill>
                  <a:schemeClr val="bg1"/>
                </a:solidFill>
                <a:latin typeface="Arial Rounded MT Bold" pitchFamily="34" charset="0"/>
              </a:rPr>
              <a:t>II.    </a:t>
            </a:r>
            <a:r>
              <a:rPr lang="de-DE" sz="5400" dirty="0" smtClean="0">
                <a:solidFill>
                  <a:schemeClr val="bg1"/>
                </a:solidFill>
                <a:latin typeface="Arial Rounded MT Bold" pitchFamily="34" charset="0"/>
              </a:rPr>
              <a:t>Gott will senden</a:t>
            </a:r>
            <a:endParaRPr lang="de-CH" sz="5400" dirty="0">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116632"/>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„Geht zu allen Völkern und macht die Menschen zu meinen Jüngern; tauft sie auf den Namen des Vaters, des Sohnes und des Heiligen Geistes</a:t>
            </a:r>
            <a:r>
              <a:rPr lang="de-CH" sz="3600" dirty="0" smtClean="0">
                <a:ln>
                  <a:solidFill>
                    <a:srgbClr val="000000"/>
                  </a:solidFill>
                </a:ln>
                <a:solidFill>
                  <a:srgbClr val="FFFFFF"/>
                </a:solidFill>
                <a:latin typeface="Arial Rounded MT Bold" pitchFamily="34" charset="0"/>
              </a:rPr>
              <a: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5456"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28,19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„Lehrt sie, alles zu befolgen, was ich euch geboten habe. Und seid gewiss: Ich bin jeden Tag bei euch, bis zum Ende der Welt.“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8806" y="27089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28,20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extLst>
      <p:ext uri="{BB962C8B-B14F-4D97-AF65-F5344CB8AC3E}">
        <p14:creationId xmlns:p14="http://schemas.microsoft.com/office/powerpoint/2010/main" val="406611229"/>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35496" y="44624"/>
            <a:ext cx="8713788" cy="3477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4400" dirty="0">
                <a:ln>
                  <a:solidFill>
                    <a:srgbClr val="000000"/>
                  </a:solidFill>
                </a:ln>
                <a:solidFill>
                  <a:srgbClr val="FFFFFF"/>
                </a:solidFill>
                <a:latin typeface="Arial Rounded MT Bold" pitchFamily="34" charset="0"/>
              </a:rPr>
              <a:t>„Die Ernte ist gross, doch es sind nur wenig Arbeiter da.  Bittet deshalb den Herrn der Ernte, dass er Arbeiter auf sein Erntefeld schickt!“</a:t>
            </a:r>
            <a:endParaRPr lang="de-DE" sz="4400" dirty="0">
              <a:ln>
                <a:solidFill>
                  <a:srgbClr val="000000"/>
                </a:solidFill>
              </a:ln>
              <a:solidFill>
                <a:srgbClr val="FFFFFF"/>
              </a:solidFill>
              <a:latin typeface="Arial Rounded MT Bold" pitchFamily="34" charset="0"/>
            </a:endParaRPr>
          </a:p>
        </p:txBody>
      </p:sp>
      <p:sp>
        <p:nvSpPr>
          <p:cNvPr id="313347" name="Text Box 3"/>
          <p:cNvSpPr txBox="1">
            <a:spLocks noChangeArrowheads="1"/>
          </p:cNvSpPr>
          <p:nvPr/>
        </p:nvSpPr>
        <p:spPr bwMode="auto">
          <a:xfrm>
            <a:off x="1416969" y="3861048"/>
            <a:ext cx="734563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9,37-38</a:t>
            </a:r>
            <a:endParaRPr lang="de-DE" sz="2400" dirty="0">
              <a:ln>
                <a:solidFill>
                  <a:srgbClr val="000000"/>
                </a:solidFill>
              </a:ln>
              <a:solidFill>
                <a:srgbClr val="FFFFFF"/>
              </a:solidFill>
              <a:latin typeface="Arial Rounded MT Bold" pitchFamily="34" charset="0"/>
            </a:endParaRPr>
          </a:p>
        </p:txBody>
      </p:sp>
      <p:sp>
        <p:nvSpPr>
          <p:cNvPr id="313348"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437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extLst>
      <p:ext uri="{BB962C8B-B14F-4D97-AF65-F5344CB8AC3E}">
        <p14:creationId xmlns:p14="http://schemas.microsoft.com/office/powerpoint/2010/main" val="239327019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0755" name="Rectangle 3"/>
          <p:cNvSpPr>
            <a:spLocks noGrp="1" noChangeArrowheads="1"/>
          </p:cNvSpPr>
          <p:nvPr>
            <p:ph type="subTitle" idx="1"/>
          </p:nvPr>
        </p:nvSpPr>
        <p:spPr>
          <a:xfrm>
            <a:off x="179388" y="6426200"/>
            <a:ext cx="3816350" cy="315913"/>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Verbreite </a:t>
            </a:r>
            <a:r>
              <a:rPr lang="de-CH" sz="1600" dirty="0">
                <a:solidFill>
                  <a:schemeClr val="bg1"/>
                </a:solidFill>
              </a:rPr>
              <a:t>die beste </a:t>
            </a:r>
            <a:r>
              <a:rPr lang="de-CH" sz="1600" dirty="0" smtClean="0">
                <a:solidFill>
                  <a:schemeClr val="bg1"/>
                </a:solidFill>
              </a:rPr>
              <a:t>Botschaft</a:t>
            </a:r>
            <a:endParaRPr lang="de-CH" sz="1600" dirty="0">
              <a:solidFill>
                <a:schemeClr val="bg1"/>
              </a:solidFill>
            </a:endParaRPr>
          </a:p>
        </p:txBody>
      </p:sp>
      <p:pic>
        <p:nvPicPr>
          <p:cNvPr id="330757" name="Picture 5" descr="Gu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0"/>
            <a:ext cx="8121650" cy="6156325"/>
          </a:xfrm>
          <a:prstGeom prst="rect">
            <a:avLst/>
          </a:prstGeom>
          <a:noFill/>
          <a:extLst>
            <a:ext uri="{909E8E84-426E-40DD-AFC4-6F175D3DCCD1}">
              <a14:hiddenFill xmlns:a14="http://schemas.microsoft.com/office/drawing/2010/main">
                <a:solidFill>
                  <a:srgbClr val="FFFFFF"/>
                </a:solidFill>
              </a14:hiddenFill>
            </a:ext>
          </a:extLst>
        </p:spPr>
      </p:pic>
      <p:sp>
        <p:nvSpPr>
          <p:cNvPr id="330758" name="AutoShape 6"/>
          <p:cNvSpPr>
            <a:spLocks noChangeArrowheads="1"/>
          </p:cNvSpPr>
          <p:nvPr/>
        </p:nvSpPr>
        <p:spPr bwMode="auto">
          <a:xfrm rot="-1137110">
            <a:off x="5940425" y="1412875"/>
            <a:ext cx="792163" cy="1655763"/>
          </a:xfrm>
          <a:prstGeom prst="downArrow">
            <a:avLst>
              <a:gd name="adj1" fmla="val 50000"/>
              <a:gd name="adj2" fmla="val 52254"/>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
        <p:nvSpPr>
          <p:cNvPr id="331779" name="Text Box 3"/>
          <p:cNvSpPr txBox="1">
            <a:spLocks noChangeArrowheads="1"/>
          </p:cNvSpPr>
          <p:nvPr/>
        </p:nvSpPr>
        <p:spPr bwMode="auto">
          <a:xfrm>
            <a:off x="251520" y="332656"/>
            <a:ext cx="86391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CH">
                <a:solidFill>
                  <a:srgbClr val="FFFFFF"/>
                </a:solidFill>
                <a:latin typeface="Arial Rounded MT Bold" pitchFamily="34" charset="0"/>
              </a:rPr>
              <a:t>1   2   3   4   5   6   7   8    9   10</a:t>
            </a:r>
            <a:endParaRPr lang="de-DE">
              <a:solidFill>
                <a:srgbClr val="FFFFFF"/>
              </a:solidFill>
              <a:latin typeface="Arial Rounded MT Bold" pitchFamily="34" charset="0"/>
            </a:endParaRPr>
          </a:p>
        </p:txBody>
      </p:sp>
      <p:sp>
        <p:nvSpPr>
          <p:cNvPr id="331780" name="WordArt 4"/>
          <p:cNvSpPr>
            <a:spLocks noChangeArrowheads="1" noChangeShapeType="1" noTextEdit="1"/>
          </p:cNvSpPr>
          <p:nvPr/>
        </p:nvSpPr>
        <p:spPr bwMode="auto">
          <a:xfrm>
            <a:off x="395982" y="1848719"/>
            <a:ext cx="2152650"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de-CH" sz="3200" kern="10">
                <a:ln w="9525">
                  <a:solidFill>
                    <a:srgbClr val="000000"/>
                  </a:solidFill>
                  <a:round/>
                  <a:headEnd/>
                  <a:tailEnd/>
                </a:ln>
                <a:solidFill>
                  <a:srgbClr val="FFFFFF"/>
                </a:solidFill>
                <a:latin typeface="Arial Black"/>
              </a:rPr>
              <a:t>engagiert</a:t>
            </a:r>
          </a:p>
        </p:txBody>
      </p:sp>
      <p:sp>
        <p:nvSpPr>
          <p:cNvPr id="331783" name="WordArt 7"/>
          <p:cNvSpPr>
            <a:spLocks noChangeArrowheads="1" noChangeShapeType="1" noTextEdit="1"/>
          </p:cNvSpPr>
          <p:nvPr/>
        </p:nvSpPr>
        <p:spPr bwMode="auto">
          <a:xfrm>
            <a:off x="6545957" y="1777281"/>
            <a:ext cx="1914525"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de-CH" sz="3200" kern="10">
                <a:ln w="9525">
                  <a:solidFill>
                    <a:srgbClr val="000000"/>
                  </a:solidFill>
                  <a:round/>
                  <a:headEnd/>
                  <a:tailEnd/>
                </a:ln>
                <a:solidFill>
                  <a:srgbClr val="FFFFFF"/>
                </a:solidFill>
                <a:latin typeface="Arial Black"/>
              </a:rPr>
              <a:t>etabliert</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solidFill>
                  <a:srgbClr val="FFFFFF"/>
                </a:solidFill>
                <a:latin typeface="Arial Rounded MT Bold" pitchFamily="34" charset="0"/>
              </a:rPr>
              <a:t>„Den Herrn anrufen kann man nur, wenn man an ihn glaubt. An ihn glauben kann man nur, wenn man von ihm gehört hat. Von ihm hören kann man nur, wenn jemand da ist, der die Botschaft von ihm verkündet.“</a:t>
            </a:r>
            <a:endParaRPr lang="de-DE" sz="3600" dirty="0">
              <a:solidFill>
                <a:srgbClr val="FFFFFF"/>
              </a:solidFill>
              <a:latin typeface="Arial Rounded MT Bold" pitchFamily="34" charset="0"/>
            </a:endParaRPr>
          </a:p>
        </p:txBody>
      </p:sp>
      <p:sp>
        <p:nvSpPr>
          <p:cNvPr id="314371" name="Text Box 3"/>
          <p:cNvSpPr txBox="1">
            <a:spLocks noChangeArrowheads="1"/>
          </p:cNvSpPr>
          <p:nvPr/>
        </p:nvSpPr>
        <p:spPr bwMode="auto">
          <a:xfrm>
            <a:off x="2761656" y="37890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solidFill>
                  <a:srgbClr val="FFFFFF"/>
                </a:solidFill>
                <a:latin typeface="Arial Rounded MT Bold" pitchFamily="34" charset="0"/>
              </a:rPr>
              <a:t>Römer-Brief 10,14</a:t>
            </a:r>
            <a:endParaRPr lang="de-DE" sz="2400" dirty="0">
              <a:solidFill>
                <a:srgbClr val="FFFFFF"/>
              </a:solidFill>
              <a:latin typeface="Arial Rounded MT Bold" pitchFamily="34" charset="0"/>
            </a:endParaRPr>
          </a:p>
        </p:txBody>
      </p:sp>
      <p:sp>
        <p:nvSpPr>
          <p:cNvPr id="31437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44624"/>
            <a:ext cx="8578850" cy="1800225"/>
          </a:xfrm>
          <a:effectLst>
            <a:outerShdw dist="35921" dir="2700000" algn="ctr" rotWithShape="0">
              <a:srgbClr val="000000"/>
            </a:outerShdw>
          </a:effectLst>
        </p:spPr>
        <p:txBody>
          <a:bodyPr/>
          <a:lstStyle/>
          <a:p>
            <a:pPr algn="l"/>
            <a:r>
              <a:rPr lang="de-CH" sz="6600" dirty="0">
                <a:solidFill>
                  <a:schemeClr val="bg1"/>
                </a:solidFill>
                <a:latin typeface="Arial Rounded MT Bold" pitchFamily="34" charset="0"/>
              </a:rPr>
              <a:t>Schlussgedanke</a:t>
            </a:r>
            <a:r>
              <a:rPr lang="de-DE" sz="6600" dirty="0">
                <a:solidFill>
                  <a:schemeClr val="bg1"/>
                </a:solidFill>
                <a:latin typeface="Arial Rounded MT Bold" pitchFamily="34" charset="0"/>
              </a:rPr>
              <a:t> </a:t>
            </a:r>
            <a:endParaRPr lang="de-CH" sz="6600" dirty="0">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65063" y="36513"/>
            <a:ext cx="8713788"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4000" dirty="0">
                <a:ln>
                  <a:solidFill>
                    <a:srgbClr val="000000"/>
                  </a:solidFill>
                </a:ln>
                <a:solidFill>
                  <a:srgbClr val="FFFFFF"/>
                </a:solidFill>
                <a:latin typeface="Arial Rounded MT Bold" pitchFamily="34" charset="0"/>
              </a:rPr>
              <a:t>„Doch genau die Dinge, die ich damals für einen Gewinn hielt, haben mir – wenn ich es von Christus her ansehe – </a:t>
            </a:r>
            <a:r>
              <a:rPr lang="de-CH" sz="4000" dirty="0" smtClean="0">
                <a:ln>
                  <a:solidFill>
                    <a:srgbClr val="000000"/>
                  </a:solidFill>
                </a:ln>
                <a:solidFill>
                  <a:srgbClr val="FFFFFF"/>
                </a:solidFill>
                <a:latin typeface="Arial Rounded MT Bold" pitchFamily="34" charset="0"/>
              </a:rPr>
              <a:t>nichts</a:t>
            </a:r>
            <a:br>
              <a:rPr lang="de-CH" sz="4000" dirty="0" smtClean="0">
                <a:ln>
                  <a:solidFill>
                    <a:srgbClr val="000000"/>
                  </a:solidFill>
                </a:ln>
                <a:solidFill>
                  <a:srgbClr val="FFFFFF"/>
                </a:solidFill>
                <a:latin typeface="Arial Rounded MT Bold" pitchFamily="34" charset="0"/>
              </a:rPr>
            </a:br>
            <a:r>
              <a:rPr lang="de-CH" sz="4000" dirty="0" smtClean="0">
                <a:ln>
                  <a:solidFill>
                    <a:srgbClr val="000000"/>
                  </a:solidFill>
                </a:ln>
                <a:solidFill>
                  <a:srgbClr val="FFFFFF"/>
                </a:solidFill>
                <a:latin typeface="Arial Rounded MT Bold" pitchFamily="34" charset="0"/>
              </a:rPr>
              <a:t>als </a:t>
            </a:r>
            <a:r>
              <a:rPr lang="de-CH" sz="4000" dirty="0">
                <a:ln>
                  <a:solidFill>
                    <a:srgbClr val="000000"/>
                  </a:solidFill>
                </a:ln>
                <a:solidFill>
                  <a:srgbClr val="FFFFFF"/>
                </a:solidFill>
                <a:latin typeface="Arial Rounded MT Bold" pitchFamily="34" charset="0"/>
              </a:rPr>
              <a:t>Verlust gebracht.“</a:t>
            </a:r>
            <a:endParaRPr lang="de-DE" sz="40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830463" y="3356992"/>
            <a:ext cx="5976938"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Philipper-Brief 3,7</a:t>
            </a:r>
            <a:endParaRPr lang="de-DE" sz="24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106684" y="-3582"/>
            <a:ext cx="8713788"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200" dirty="0">
                <a:ln>
                  <a:solidFill>
                    <a:srgbClr val="000000"/>
                  </a:solidFill>
                </a:ln>
                <a:solidFill>
                  <a:srgbClr val="FFFFFF"/>
                </a:solidFill>
                <a:latin typeface="Arial Rounded MT Bold" pitchFamily="34" charset="0"/>
              </a:rPr>
              <a:t>„Mehr noch: Jesus Christus, meinen Herrn, zu kennen ist etwas so unüberbietbar Grosses, dass ich, wenn ich mich auf irgendetwas anderes verlassen würde, nur verlieren könnte. Seinetwegen habe ich allem, was mir früher ein Gewinn zu sein schien, den Rücken gekehrt; es ist in meinen Augen nichts anderes als Müll. Denn der Gewinn, nach dem ich strebe, ist Christus.“</a:t>
            </a:r>
            <a:endParaRPr lang="de-DE" sz="3200" dirty="0">
              <a:ln>
                <a:solidFill>
                  <a:srgbClr val="000000"/>
                </a:solidFill>
              </a:ln>
              <a:solidFill>
                <a:srgbClr val="FFFFFF"/>
              </a:solidFill>
              <a:latin typeface="Arial Rounded MT Bold" pitchFamily="34" charset="0"/>
            </a:endParaRPr>
          </a:p>
        </p:txBody>
      </p:sp>
      <p:sp>
        <p:nvSpPr>
          <p:cNvPr id="329731" name="Text Box 3"/>
          <p:cNvSpPr txBox="1">
            <a:spLocks noChangeArrowheads="1"/>
          </p:cNvSpPr>
          <p:nvPr/>
        </p:nvSpPr>
        <p:spPr bwMode="auto">
          <a:xfrm>
            <a:off x="2771775" y="4981426"/>
            <a:ext cx="5976938"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Philipper-Brief 3,8</a:t>
            </a:r>
            <a:endParaRPr lang="de-DE" sz="2400" dirty="0">
              <a:ln>
                <a:solidFill>
                  <a:srgbClr val="000000"/>
                </a:solidFill>
              </a:ln>
              <a:solidFill>
                <a:srgbClr val="FFFFFF"/>
              </a:solidFill>
              <a:latin typeface="Arial Rounded MT Bold" pitchFamily="34" charset="0"/>
            </a:endParaRPr>
          </a:p>
        </p:txBody>
      </p:sp>
      <p:sp>
        <p:nvSpPr>
          <p:cNvPr id="32973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extLst>
      <p:ext uri="{BB962C8B-B14F-4D97-AF65-F5344CB8AC3E}">
        <p14:creationId xmlns:p14="http://schemas.microsoft.com/office/powerpoint/2010/main" val="2172019702"/>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4000" r="-44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42416" y="188640"/>
            <a:ext cx="9074150" cy="1185193"/>
          </a:xfrm>
          <a:effectLst>
            <a:outerShdw dist="35921" dir="2700000" algn="ctr" rotWithShape="0">
              <a:srgbClr val="000000"/>
            </a:outerShdw>
          </a:effectLst>
        </p:spPr>
        <p:txBody>
          <a:bodyPr/>
          <a:lstStyle/>
          <a:p>
            <a:pPr marL="1117600" indent="-1117600" algn="l"/>
            <a:r>
              <a:rPr lang="de-DE" sz="6000" dirty="0">
                <a:solidFill>
                  <a:schemeClr val="bg1"/>
                </a:solidFill>
                <a:latin typeface="Arial Rounded MT Bold" pitchFamily="34" charset="0"/>
              </a:rPr>
              <a:t>I.    </a:t>
            </a:r>
            <a:r>
              <a:rPr lang="de-DE" sz="6000" dirty="0" smtClean="0">
                <a:solidFill>
                  <a:schemeClr val="bg1"/>
                </a:solidFill>
                <a:latin typeface="Arial Rounded MT Bold" pitchFamily="34" charset="0"/>
              </a:rPr>
              <a:t>Gott will retten</a:t>
            </a:r>
            <a:endParaRPr lang="de-CH" sz="6000" dirty="0">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164263"/>
            <a:ext cx="3816350" cy="504825"/>
          </a:xfrm>
          <a:effectLst>
            <a:outerShdw dist="35921" dir="2700000" algn="ctr" rotWithShape="0">
              <a:srgbClr val="000000"/>
            </a:outerShdw>
          </a:effectLst>
        </p:spPr>
        <p:txBody>
          <a:bodyPr/>
          <a:lstStyle/>
          <a:p>
            <a:pPr algn="l">
              <a:lnSpc>
                <a:spcPct val="80000"/>
              </a:lnSpc>
            </a:pPr>
            <a:r>
              <a:rPr lang="de-CH" sz="1600" dirty="0" smtClean="0">
                <a:solidFill>
                  <a:schemeClr val="bg1"/>
                </a:solidFill>
              </a:rPr>
              <a:t>Verbreite </a:t>
            </a:r>
            <a:r>
              <a:rPr lang="de-CH" sz="1600" dirty="0">
                <a:solidFill>
                  <a:schemeClr val="bg1"/>
                </a:solidFill>
              </a:rPr>
              <a:t>die beste </a:t>
            </a:r>
            <a:r>
              <a:rPr lang="de-CH" sz="1600" dirty="0" smtClean="0">
                <a:solidFill>
                  <a:schemeClr val="bg1"/>
                </a:solidFill>
              </a:rPr>
              <a:t>Botschaft</a:t>
            </a:r>
            <a:endParaRPr lang="de-CH" sz="16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250825" y="188913"/>
            <a:ext cx="8713788"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DE" sz="4400" dirty="0">
                <a:ln>
                  <a:solidFill>
                    <a:srgbClr val="000000"/>
                  </a:solidFill>
                </a:ln>
                <a:solidFill>
                  <a:srgbClr val="FFFFFF"/>
                </a:solidFill>
                <a:latin typeface="Arial Rounded MT Bold" pitchFamily="34" charset="0"/>
              </a:rPr>
              <a:t>Gott will, dass alle Menschen gerettet werden und dass sie die Wahrheit erkennen.</a:t>
            </a:r>
          </a:p>
        </p:txBody>
      </p:sp>
      <p:sp>
        <p:nvSpPr>
          <p:cNvPr id="310275" name="Text Box 3"/>
          <p:cNvSpPr txBox="1">
            <a:spLocks noChangeArrowheads="1"/>
          </p:cNvSpPr>
          <p:nvPr/>
        </p:nvSpPr>
        <p:spPr bwMode="auto">
          <a:xfrm>
            <a:off x="2952204" y="256490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1.Timotheus-Brief </a:t>
            </a:r>
            <a:r>
              <a:rPr lang="de-CH" sz="2400" dirty="0">
                <a:ln>
                  <a:solidFill>
                    <a:srgbClr val="000000"/>
                  </a:solidFill>
                </a:ln>
                <a:solidFill>
                  <a:srgbClr val="FFFFFF"/>
                </a:solidFill>
                <a:latin typeface="Arial Rounded MT Bold" pitchFamily="34" charset="0"/>
              </a:rPr>
              <a:t>2,4</a:t>
            </a:r>
            <a:endParaRPr lang="de-DE" sz="2400" dirty="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  </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4130" name="Text Box 2"/>
          <p:cNvSpPr txBox="1">
            <a:spLocks noChangeArrowheads="1"/>
          </p:cNvSpPr>
          <p:nvPr/>
        </p:nvSpPr>
        <p:spPr bwMode="auto">
          <a:xfrm>
            <a:off x="179512" y="136527"/>
            <a:ext cx="8713788" cy="31393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6600" dirty="0">
                <a:ln>
                  <a:solidFill>
                    <a:srgbClr val="000000"/>
                  </a:solidFill>
                </a:ln>
                <a:solidFill>
                  <a:srgbClr val="FFFFFF"/>
                </a:solidFill>
                <a:latin typeface="Arial Rounded MT Bold" pitchFamily="34" charset="0"/>
              </a:rPr>
              <a:t>„Der Lohn, den die Sünde </a:t>
            </a:r>
            <a:r>
              <a:rPr lang="de-CH" sz="6600" dirty="0" smtClean="0">
                <a:ln>
                  <a:solidFill>
                    <a:srgbClr val="000000"/>
                  </a:solidFill>
                </a:ln>
                <a:solidFill>
                  <a:srgbClr val="FFFFFF"/>
                </a:solidFill>
                <a:latin typeface="Arial Rounded MT Bold" pitchFamily="34" charset="0"/>
              </a:rPr>
              <a:t>zahlt,</a:t>
            </a:r>
            <a:br>
              <a:rPr lang="de-CH" sz="6600" dirty="0" smtClean="0">
                <a:ln>
                  <a:solidFill>
                    <a:srgbClr val="000000"/>
                  </a:solidFill>
                </a:ln>
                <a:solidFill>
                  <a:srgbClr val="FFFFFF"/>
                </a:solidFill>
                <a:latin typeface="Arial Rounded MT Bold" pitchFamily="34" charset="0"/>
              </a:rPr>
            </a:br>
            <a:r>
              <a:rPr lang="de-CH" sz="6600" dirty="0" smtClean="0">
                <a:ln>
                  <a:solidFill>
                    <a:srgbClr val="000000"/>
                  </a:solidFill>
                </a:ln>
                <a:solidFill>
                  <a:srgbClr val="FFFFFF"/>
                </a:solidFill>
                <a:latin typeface="Arial Rounded MT Bold" pitchFamily="34" charset="0"/>
              </a:rPr>
              <a:t>ist </a:t>
            </a:r>
            <a:r>
              <a:rPr lang="de-CH" sz="6600" dirty="0">
                <a:ln>
                  <a:solidFill>
                    <a:srgbClr val="000000"/>
                  </a:solidFill>
                </a:ln>
                <a:solidFill>
                  <a:srgbClr val="FFFFFF"/>
                </a:solidFill>
                <a:latin typeface="Arial Rounded MT Bold" pitchFamily="34" charset="0"/>
              </a:rPr>
              <a:t>der Tod.“</a:t>
            </a:r>
            <a:endParaRPr lang="de-DE" sz="6600" dirty="0">
              <a:ln>
                <a:solidFill>
                  <a:srgbClr val="000000"/>
                </a:solidFill>
              </a:ln>
              <a:solidFill>
                <a:srgbClr val="FFFFFF"/>
              </a:solidFill>
              <a:latin typeface="Arial Rounded MT Bold" pitchFamily="34" charset="0"/>
            </a:endParaRPr>
          </a:p>
        </p:txBody>
      </p:sp>
      <p:sp>
        <p:nvSpPr>
          <p:cNvPr id="304131" name="Text Box 3"/>
          <p:cNvSpPr txBox="1">
            <a:spLocks noChangeArrowheads="1"/>
          </p:cNvSpPr>
          <p:nvPr/>
        </p:nvSpPr>
        <p:spPr bwMode="auto">
          <a:xfrm>
            <a:off x="2843807" y="3275848"/>
            <a:ext cx="5833021"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6,23</a:t>
            </a:r>
            <a:endParaRPr lang="de-DE" sz="2400" dirty="0">
              <a:ln>
                <a:solidFill>
                  <a:srgbClr val="000000"/>
                </a:solidFill>
              </a:ln>
              <a:solidFill>
                <a:srgbClr val="FFFFFF"/>
              </a:solidFill>
              <a:latin typeface="Arial Rounded MT Bold" pitchFamily="34" charset="0"/>
            </a:endParaRPr>
          </a:p>
        </p:txBody>
      </p:sp>
      <p:sp>
        <p:nvSpPr>
          <p:cNvPr id="304132"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„Vielleicht werden die Leute von </a:t>
            </a:r>
            <a:r>
              <a:rPr lang="de-CH" sz="3600" dirty="0" err="1">
                <a:ln>
                  <a:solidFill>
                    <a:srgbClr val="000000"/>
                  </a:solidFill>
                </a:ln>
                <a:solidFill>
                  <a:srgbClr val="FFFFFF"/>
                </a:solidFill>
                <a:latin typeface="Arial Rounded MT Bold" pitchFamily="34" charset="0"/>
              </a:rPr>
              <a:t>Juda</a:t>
            </a:r>
            <a:r>
              <a:rPr lang="de-CH" sz="3600" dirty="0">
                <a:ln>
                  <a:solidFill>
                    <a:srgbClr val="000000"/>
                  </a:solidFill>
                </a:ln>
                <a:solidFill>
                  <a:srgbClr val="FFFFFF"/>
                </a:solidFill>
                <a:latin typeface="Arial Rounded MT Bold" pitchFamily="34" charset="0"/>
              </a:rPr>
              <a:t> umkehren, wenn sie hören, welches Unheil ich über sie bringen will. Vielleicht geben sie ihr verkehrtes Leben auf und ich kann ihnen ihre Schuld vergeben.“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71703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Jeremia 36,3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1000" r="-11000"/>
          </a:stretch>
        </a:blip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35496" y="44450"/>
            <a:ext cx="900100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DE" sz="3200" dirty="0">
                <a:ln>
                  <a:solidFill>
                    <a:srgbClr val="000000"/>
                  </a:solidFill>
                </a:ln>
                <a:solidFill>
                  <a:srgbClr val="FFFFFF"/>
                </a:solidFill>
                <a:latin typeface="Arial Rounded MT Bold" pitchFamily="34" charset="0"/>
              </a:rPr>
              <a:t>„So gewiss ich </a:t>
            </a:r>
            <a:r>
              <a:rPr lang="de-DE" sz="3200" dirty="0" smtClean="0">
                <a:ln>
                  <a:solidFill>
                    <a:srgbClr val="000000"/>
                  </a:solidFill>
                </a:ln>
                <a:solidFill>
                  <a:srgbClr val="FFFFFF"/>
                </a:solidFill>
                <a:latin typeface="Arial Rounded MT Bold" pitchFamily="34" charset="0"/>
              </a:rPr>
              <a:t>– der Herr – lebe, </a:t>
            </a:r>
            <a:r>
              <a:rPr lang="de-DE" sz="3200" dirty="0">
                <a:ln>
                  <a:solidFill>
                    <a:srgbClr val="000000"/>
                  </a:solidFill>
                </a:ln>
                <a:solidFill>
                  <a:srgbClr val="FFFFFF"/>
                </a:solidFill>
                <a:latin typeface="Arial Rounded MT Bold" pitchFamily="34" charset="0"/>
              </a:rPr>
              <a:t>mir macht es keine Freude, wenn ein Mensch wegen seiner Vergehen sterben muss. Nein, ich freue mich, wenn er seinen falschen Weg aufgibt und am Leben bleibt. Darum kehrt um, kehrt schleunigst um! Warum wollt </a:t>
            </a:r>
            <a:r>
              <a:rPr lang="de-DE" sz="3200" dirty="0" smtClean="0">
                <a:ln>
                  <a:solidFill>
                    <a:srgbClr val="000000"/>
                  </a:solidFill>
                </a:ln>
                <a:solidFill>
                  <a:srgbClr val="FFFFFF"/>
                </a:solidFill>
                <a:latin typeface="Arial Rounded MT Bold" pitchFamily="34" charset="0"/>
              </a:rPr>
              <a:t>ihr</a:t>
            </a:r>
            <a:br>
              <a:rPr lang="de-DE" sz="3200" dirty="0" smtClean="0">
                <a:ln>
                  <a:solidFill>
                    <a:srgbClr val="000000"/>
                  </a:solidFill>
                </a:ln>
                <a:solidFill>
                  <a:srgbClr val="FFFFFF"/>
                </a:solidFill>
                <a:latin typeface="Arial Rounded MT Bold" pitchFamily="34" charset="0"/>
              </a:rPr>
            </a:br>
            <a:r>
              <a:rPr lang="de-DE" sz="3200" dirty="0" smtClean="0">
                <a:ln>
                  <a:solidFill>
                    <a:srgbClr val="000000"/>
                  </a:solidFill>
                </a:ln>
                <a:solidFill>
                  <a:srgbClr val="FFFFFF"/>
                </a:solidFill>
                <a:latin typeface="Arial Rounded MT Bold" pitchFamily="34" charset="0"/>
              </a:rPr>
              <a:t>in </a:t>
            </a:r>
            <a:r>
              <a:rPr lang="de-DE" sz="3200" dirty="0">
                <a:ln>
                  <a:solidFill>
                    <a:srgbClr val="000000"/>
                  </a:solidFill>
                </a:ln>
                <a:solidFill>
                  <a:srgbClr val="FFFFFF"/>
                </a:solidFill>
                <a:latin typeface="Arial Rounded MT Bold" pitchFamily="34" charset="0"/>
              </a:rPr>
              <a:t>euer Verderben laufen?“</a:t>
            </a:r>
          </a:p>
        </p:txBody>
      </p:sp>
      <p:sp>
        <p:nvSpPr>
          <p:cNvPr id="305155" name="Text Box 3"/>
          <p:cNvSpPr txBox="1">
            <a:spLocks noChangeArrowheads="1"/>
          </p:cNvSpPr>
          <p:nvPr/>
        </p:nvSpPr>
        <p:spPr bwMode="auto">
          <a:xfrm>
            <a:off x="5330229" y="5706417"/>
            <a:ext cx="3673475"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Hesekiel 33,11</a:t>
            </a:r>
            <a:endParaRPr lang="de-DE" sz="2400" dirty="0">
              <a:ln>
                <a:solidFill>
                  <a:srgbClr val="000000"/>
                </a:solidFill>
              </a:ln>
              <a:solidFill>
                <a:srgbClr val="FFFFFF"/>
              </a:solidFill>
              <a:latin typeface="Arial Rounded MT Bold" pitchFamily="34" charset="0"/>
            </a:endParaRPr>
          </a:p>
        </p:txBody>
      </p:sp>
      <p:sp>
        <p:nvSpPr>
          <p:cNvPr id="305156" name="Rectangle 4"/>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771800" y="44624"/>
            <a:ext cx="6336828"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DE" sz="4000" dirty="0">
                <a:ln>
                  <a:solidFill>
                    <a:srgbClr val="000000"/>
                  </a:solidFill>
                </a:ln>
                <a:solidFill>
                  <a:srgbClr val="FFFFFF"/>
                </a:solidFill>
                <a:latin typeface="Arial Rounded MT Bold" pitchFamily="34" charset="0"/>
              </a:rPr>
              <a:t>Gott hat seinen Sohn nicht in die Welt gesandt, um sie zu verurteilen, sondern um sie durch ihn zu retten.</a:t>
            </a:r>
          </a:p>
        </p:txBody>
      </p:sp>
      <p:sp>
        <p:nvSpPr>
          <p:cNvPr id="272387" name="Text Box 3"/>
          <p:cNvSpPr txBox="1">
            <a:spLocks noChangeArrowheads="1"/>
          </p:cNvSpPr>
          <p:nvPr/>
        </p:nvSpPr>
        <p:spPr bwMode="auto">
          <a:xfrm>
            <a:off x="4067695" y="4263479"/>
            <a:ext cx="5040933"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a:t>
            </a:r>
            <a:r>
              <a:rPr lang="de-CH" sz="2400" dirty="0">
                <a:ln>
                  <a:solidFill>
                    <a:srgbClr val="000000"/>
                  </a:solidFill>
                </a:ln>
                <a:solidFill>
                  <a:srgbClr val="FFFFFF"/>
                </a:solidFill>
                <a:latin typeface="Arial Rounded MT Bold" pitchFamily="34" charset="0"/>
              </a:rPr>
              <a:t>3,17</a:t>
            </a:r>
            <a:endParaRPr lang="de-DE" sz="2400" dirty="0">
              <a:ln>
                <a:solidFill>
                  <a:srgbClr val="000000"/>
                </a:solidFill>
              </a:ln>
              <a:solidFill>
                <a:srgbClr val="FFFFFF"/>
              </a:solidFill>
              <a:latin typeface="Arial Rounded MT Bold" pitchFamily="34" charset="0"/>
            </a:endParaRPr>
          </a:p>
        </p:txBody>
      </p:sp>
      <p:sp>
        <p:nvSpPr>
          <p:cNvPr id="272390"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
        <p:nvSpPr>
          <p:cNvPr id="5" name="Rectangle 6"/>
          <p:cNvSpPr txBox="1">
            <a:spLocks noChangeArrowheads="1"/>
          </p:cNvSpPr>
          <p:nvPr/>
        </p:nvSpPr>
        <p:spPr bwMode="auto">
          <a:xfrm>
            <a:off x="5269458" y="6346279"/>
            <a:ext cx="3816350"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lnSpc>
                <a:spcPct val="80000"/>
              </a:lnSpc>
            </a:pPr>
            <a:r>
              <a:rPr lang="de-CH" sz="1600" dirty="0" smtClean="0">
                <a:solidFill>
                  <a:srgbClr val="FFFFFF"/>
                </a:solidFill>
              </a:rPr>
              <a:t>pixelio.de</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3276402" y="44624"/>
            <a:ext cx="5832102"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 Schuldschein, der auf unseren Namen ausgestellt war und dessen Inhalt uns anklagte, weil wir die Forderungen des Gesetzes nicht erfüllt hatten, hat er für nicht mehr gültig erklärt. Er hat ihn ans Kreuz genagelt und damit für immer beseitigt.“</a:t>
            </a:r>
            <a:endParaRPr lang="de-DE" sz="3200" dirty="0">
              <a:ln>
                <a:solidFill>
                  <a:srgbClr val="000000"/>
                </a:solidFill>
              </a:ln>
              <a:solidFill>
                <a:srgbClr val="FFFFFF"/>
              </a:solidFill>
              <a:latin typeface="Arial Rounded MT Bold" pitchFamily="34" charset="0"/>
            </a:endParaRPr>
          </a:p>
        </p:txBody>
      </p:sp>
      <p:sp>
        <p:nvSpPr>
          <p:cNvPr id="316419" name="Text Box 3"/>
          <p:cNvSpPr txBox="1">
            <a:spLocks noChangeArrowheads="1"/>
          </p:cNvSpPr>
          <p:nvPr/>
        </p:nvSpPr>
        <p:spPr bwMode="auto">
          <a:xfrm>
            <a:off x="2915543" y="5127923"/>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Kolosser-Brief 2,14</a:t>
            </a:r>
            <a:endParaRPr lang="de-DE" sz="2400" dirty="0">
              <a:ln>
                <a:solidFill>
                  <a:srgbClr val="000000"/>
                </a:solidFill>
              </a:ln>
              <a:solidFill>
                <a:srgbClr val="FFFFFF"/>
              </a:solidFill>
              <a:latin typeface="Arial Rounded MT Bold" pitchFamily="34" charset="0"/>
            </a:endParaRPr>
          </a:p>
        </p:txBody>
      </p:sp>
      <p:sp>
        <p:nvSpPr>
          <p:cNvPr id="316420" name="Rectangle 4"/>
          <p:cNvSpPr>
            <a:spLocks noGrp="1" noChangeArrowheads="1"/>
          </p:cNvSpPr>
          <p:nvPr>
            <p:ph type="subTitle" idx="1"/>
          </p:nvPr>
        </p:nvSpPr>
        <p:spPr>
          <a:xfrm>
            <a:off x="30138" y="6237312"/>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Verbreite </a:t>
            </a:r>
            <a:r>
              <a:rPr lang="de-CH" sz="1600" dirty="0">
                <a:solidFill>
                  <a:srgbClr val="FFFFFF"/>
                </a:solidFill>
              </a:rPr>
              <a:t>die beste </a:t>
            </a:r>
            <a:r>
              <a:rPr lang="de-CH" sz="1600" dirty="0" smtClean="0">
                <a:solidFill>
                  <a:srgbClr val="FFFFFF"/>
                </a:solidFill>
              </a:rPr>
              <a:t>Botschaft</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735</Words>
  <Application>Microsoft Office PowerPoint</Application>
  <PresentationFormat>Bildschirmpräsentation (4:3)</PresentationFormat>
  <Paragraphs>67</Paragraphs>
  <Slides>25</Slides>
  <Notes>0</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01072134</vt:lpstr>
      <vt:lpstr>Begreife Gottes Anliegen!</vt:lpstr>
      <vt:lpstr>PowerPoint-Präsentation</vt:lpstr>
      <vt:lpstr>I.    Gott will retten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Gott will senden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Verbreite die beste Botschaft! - Teil 1/3 - Begreife Gottes Anliegen!</dc:title>
  <dc:creator>Jürg Birnstiel</dc:creator>
  <cp:lastModifiedBy>Me</cp:lastModifiedBy>
  <cp:revision>247</cp:revision>
  <cp:lastPrinted>1601-01-01T00:00:00Z</cp:lastPrinted>
  <dcterms:created xsi:type="dcterms:W3CDTF">2005-04-13T18:10:29Z</dcterms:created>
  <dcterms:modified xsi:type="dcterms:W3CDTF">2011-12-09T20:53:01Z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