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9" r:id="rId3"/>
    <p:sldId id="272" r:id="rId4"/>
    <p:sldId id="293" r:id="rId5"/>
    <p:sldId id="294" r:id="rId6"/>
    <p:sldId id="295" r:id="rId7"/>
    <p:sldId id="276" r:id="rId8"/>
    <p:sldId id="296" r:id="rId9"/>
    <p:sldId id="297" r:id="rId10"/>
    <p:sldId id="298" r:id="rId11"/>
    <p:sldId id="299" r:id="rId12"/>
    <p:sldId id="300" r:id="rId13"/>
    <p:sldId id="301" r:id="rId14"/>
    <p:sldId id="302" r:id="rId15"/>
    <p:sldId id="265" r:id="rId16"/>
    <p:sldId id="292" r:id="rId17"/>
    <p:sldId id="303" r:id="rId18"/>
    <p:sldId id="304" r:id="rId19"/>
    <p:sldId id="305" r:id="rId20"/>
    <p:sldId id="306" r:id="rId21"/>
    <p:sldId id="291" r:id="rId22"/>
    <p:sldId id="307" r:id="rId23"/>
    <p:sldId id="308"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66"/>
    <a:srgbClr val="FFFF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p:scale>
          <a:sx n="100" d="100"/>
          <a:sy n="100" d="100"/>
        </p:scale>
        <p:origin x="-1212" y="1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F49C638-6EE0-42E4-AB12-7F848D341B45}" type="slidenum">
              <a:rPr lang="en-US"/>
              <a:pPr>
                <a:defRPr/>
              </a:pPr>
              <a:t>‹Nr.›</a:t>
            </a:fld>
            <a:endParaRPr lang="en-US"/>
          </a:p>
        </p:txBody>
      </p:sp>
    </p:spTree>
    <p:extLst>
      <p:ext uri="{BB962C8B-B14F-4D97-AF65-F5344CB8AC3E}">
        <p14:creationId xmlns:p14="http://schemas.microsoft.com/office/powerpoint/2010/main" val="1638127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102034044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1394010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39000" y="990600"/>
            <a:ext cx="1905000" cy="4800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24000" y="990600"/>
            <a:ext cx="5562600" cy="4800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4771318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15388627"/>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13236142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24000" y="2286000"/>
            <a:ext cx="37338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10200" y="2286000"/>
            <a:ext cx="37338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2850870"/>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41902343"/>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276108006"/>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309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29442819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4100931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99FF"/>
            </a:gs>
          </a:gsLst>
          <a:lin ang="5400000" scaled="1"/>
        </a:gradFill>
        <a:effectLst/>
      </p:bgPr>
    </p:bg>
    <p:spTree>
      <p:nvGrpSpPr>
        <p:cNvPr id="1" name=""/>
        <p:cNvGrpSpPr/>
        <p:nvPr/>
      </p:nvGrpSpPr>
      <p:grpSpPr>
        <a:xfrm>
          <a:off x="0" y="0"/>
          <a:ext cx="0" cy="0"/>
          <a:chOff x="0" y="0"/>
          <a:chExt cx="0" cy="0"/>
        </a:xfrm>
      </p:grpSpPr>
      <p:pic>
        <p:nvPicPr>
          <p:cNvPr id="1026" name="Picture 8" descr="fatherson-1.tiff                                               001D13B3CS.Web-Mintel.1451             C01DAF5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0"/>
            <a:ext cx="9525000" cy="715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524000" y="990600"/>
            <a:ext cx="762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524000" y="22860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ChangeArrowheads="1"/>
          </p:cNvSpPr>
          <p:nvPr userDrawn="1"/>
        </p:nvSpPr>
        <p:spPr bwMode="auto">
          <a:xfrm>
            <a:off x="7086600" y="5791200"/>
            <a:ext cx="1930400" cy="274638"/>
          </a:xfrm>
          <a:prstGeom prst="rect">
            <a:avLst/>
          </a:prstGeom>
          <a:noFill/>
          <a:ln w="9525">
            <a:noFill/>
            <a:miter lim="800000"/>
            <a:headEnd/>
            <a:tailEnd/>
          </a:ln>
          <a:effectLst/>
        </p:spPr>
        <p:txBody>
          <a:bodyPr wrap="none">
            <a:spAutoFit/>
          </a:bodyPr>
          <a:lstStyle/>
          <a:p>
            <a:pPr algn="ctr">
              <a:spcBef>
                <a:spcPct val="50000"/>
              </a:spcBef>
              <a:defRPr/>
            </a:pPr>
            <a:r>
              <a:rPr lang="en-US" sz="800" b="1">
                <a:solidFill>
                  <a:srgbClr val="000086"/>
                </a:solidFill>
                <a:latin typeface="Arial" charset="0"/>
              </a:rPr>
              <a:t>© 2008 Gospel Light. </a:t>
            </a:r>
            <a:r>
              <a:rPr lang="en-US" sz="800" b="1" i="1">
                <a:solidFill>
                  <a:srgbClr val="000086"/>
                </a:solidFill>
                <a:latin typeface="Arial" charset="0"/>
              </a:rPr>
              <a:t>Take It Home.</a:t>
            </a:r>
            <a:r>
              <a:rPr lang="en-US" sz="1200" b="1">
                <a:solidFill>
                  <a:srgbClr val="000086"/>
                </a:solidFill>
                <a:latin typeface="Arial" charset="0"/>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defRPr>
      </a:lvl2pPr>
      <a:lvl3pPr algn="ctr" rtl="0" eaLnBrk="0" fontAlgn="base" hangingPunct="0">
        <a:spcBef>
          <a:spcPct val="0"/>
        </a:spcBef>
        <a:spcAft>
          <a:spcPct val="0"/>
        </a:spcAft>
        <a:defRPr sz="4400">
          <a:solidFill>
            <a:srgbClr val="000066"/>
          </a:solidFill>
          <a:latin typeface="Arial" charset="0"/>
        </a:defRPr>
      </a:lvl3pPr>
      <a:lvl4pPr algn="ctr" rtl="0" eaLnBrk="0" fontAlgn="base" hangingPunct="0">
        <a:spcBef>
          <a:spcPct val="0"/>
        </a:spcBef>
        <a:spcAft>
          <a:spcPct val="0"/>
        </a:spcAft>
        <a:defRPr sz="4400">
          <a:solidFill>
            <a:srgbClr val="000066"/>
          </a:solidFill>
          <a:latin typeface="Arial" charset="0"/>
        </a:defRPr>
      </a:lvl4pPr>
      <a:lvl5pPr algn="ctr" rtl="0" eaLnBrk="0" fontAlgn="base" hangingPunct="0">
        <a:spcBef>
          <a:spcPct val="0"/>
        </a:spcBef>
        <a:spcAft>
          <a:spcPct val="0"/>
        </a:spcAft>
        <a:defRPr sz="4400">
          <a:solidFill>
            <a:srgbClr val="000066"/>
          </a:solidFill>
          <a:latin typeface="Arial" charset="0"/>
        </a:defRPr>
      </a:lvl5pPr>
      <a:lvl6pPr marL="457200" algn="ctr" rtl="0" fontAlgn="base">
        <a:spcBef>
          <a:spcPct val="0"/>
        </a:spcBef>
        <a:spcAft>
          <a:spcPct val="0"/>
        </a:spcAft>
        <a:defRPr sz="4400">
          <a:solidFill>
            <a:srgbClr val="000066"/>
          </a:solidFill>
          <a:latin typeface="Arial" charset="0"/>
        </a:defRPr>
      </a:lvl6pPr>
      <a:lvl7pPr marL="914400" algn="ctr" rtl="0" fontAlgn="base">
        <a:spcBef>
          <a:spcPct val="0"/>
        </a:spcBef>
        <a:spcAft>
          <a:spcPct val="0"/>
        </a:spcAft>
        <a:defRPr sz="4400">
          <a:solidFill>
            <a:srgbClr val="000066"/>
          </a:solidFill>
          <a:latin typeface="Arial" charset="0"/>
        </a:defRPr>
      </a:lvl7pPr>
      <a:lvl8pPr marL="1371600" algn="ctr" rtl="0" fontAlgn="base">
        <a:spcBef>
          <a:spcPct val="0"/>
        </a:spcBef>
        <a:spcAft>
          <a:spcPct val="0"/>
        </a:spcAft>
        <a:defRPr sz="4400">
          <a:solidFill>
            <a:srgbClr val="000066"/>
          </a:solidFill>
          <a:latin typeface="Arial" charset="0"/>
        </a:defRPr>
      </a:lvl8pPr>
      <a:lvl9pPr marL="1828800" algn="ctr" rtl="0" fontAlgn="base">
        <a:spcBef>
          <a:spcPct val="0"/>
        </a:spcBef>
        <a:spcAft>
          <a:spcPct val="0"/>
        </a:spcAft>
        <a:defRPr sz="4400">
          <a:solidFill>
            <a:srgbClr val="000066"/>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ChangeArrowheads="1"/>
          </p:cNvSpPr>
          <p:nvPr/>
        </p:nvSpPr>
        <p:spPr bwMode="auto">
          <a:xfrm>
            <a:off x="4841219" y="5013176"/>
            <a:ext cx="4302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err="1" smtClean="0">
                <a:solidFill>
                  <a:srgbClr val="000066"/>
                </a:solidFill>
                <a:latin typeface="Arial" charset="0"/>
              </a:rPr>
              <a:t>Gedanken</a:t>
            </a:r>
            <a:r>
              <a:rPr lang="en-US" b="1" dirty="0" smtClean="0">
                <a:solidFill>
                  <a:srgbClr val="000066"/>
                </a:solidFill>
                <a:latin typeface="Arial" charset="0"/>
              </a:rPr>
              <a:t> </a:t>
            </a:r>
            <a:r>
              <a:rPr lang="en-US" b="1" dirty="0" err="1" smtClean="0">
                <a:solidFill>
                  <a:srgbClr val="000066"/>
                </a:solidFill>
                <a:latin typeface="Arial" charset="0"/>
              </a:rPr>
              <a:t>zum</a:t>
            </a:r>
            <a:r>
              <a:rPr lang="en-US" b="1" dirty="0" smtClean="0">
                <a:solidFill>
                  <a:srgbClr val="000066"/>
                </a:solidFill>
                <a:latin typeface="Arial" charset="0"/>
              </a:rPr>
              <a:t> </a:t>
            </a:r>
            <a:r>
              <a:rPr lang="en-US" b="1" dirty="0" err="1" smtClean="0">
                <a:solidFill>
                  <a:srgbClr val="000066"/>
                </a:solidFill>
                <a:latin typeface="Arial" charset="0"/>
              </a:rPr>
              <a:t>Schulanfang</a:t>
            </a:r>
            <a:endParaRPr lang="en-US" b="1" dirty="0">
              <a:solidFill>
                <a:srgbClr val="000066"/>
              </a:solidFill>
              <a:latin typeface="Arial" charset="0"/>
            </a:endParaRPr>
          </a:p>
        </p:txBody>
      </p:sp>
      <p:sp>
        <p:nvSpPr>
          <p:cNvPr id="2052" name="Text Box 17"/>
          <p:cNvSpPr txBox="1">
            <a:spLocks noChangeArrowheads="1"/>
          </p:cNvSpPr>
          <p:nvPr/>
        </p:nvSpPr>
        <p:spPr bwMode="auto">
          <a:xfrm>
            <a:off x="2627784" y="1373684"/>
            <a:ext cx="67448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800" b="1" i="1" dirty="0" err="1" smtClean="0">
                <a:solidFill>
                  <a:srgbClr val="000066"/>
                </a:solidFill>
                <a:latin typeface="Arial" charset="0"/>
              </a:rPr>
              <a:t>Wählt</a:t>
            </a:r>
            <a:r>
              <a:rPr lang="en-US" sz="4800" b="1" i="1" dirty="0" smtClean="0">
                <a:solidFill>
                  <a:srgbClr val="000066"/>
                </a:solidFill>
                <a:latin typeface="Arial" charset="0"/>
              </a:rPr>
              <a:t> </a:t>
            </a:r>
            <a:r>
              <a:rPr lang="en-US" sz="4800" b="1" i="1" dirty="0" err="1" smtClean="0">
                <a:solidFill>
                  <a:srgbClr val="000066"/>
                </a:solidFill>
                <a:latin typeface="Arial" charset="0"/>
              </a:rPr>
              <a:t>heute</a:t>
            </a:r>
            <a:r>
              <a:rPr lang="en-US" sz="4800" b="1" i="1" dirty="0" smtClean="0">
                <a:solidFill>
                  <a:srgbClr val="000066"/>
                </a:solidFill>
                <a:latin typeface="Arial" charset="0"/>
              </a:rPr>
              <a:t>,</a:t>
            </a:r>
          </a:p>
          <a:p>
            <a:pPr eaLnBrk="1" hangingPunct="1">
              <a:spcBef>
                <a:spcPct val="50000"/>
              </a:spcBef>
            </a:pPr>
            <a:r>
              <a:rPr lang="en-US" sz="4800" b="1" i="1" dirty="0" err="1" smtClean="0">
                <a:solidFill>
                  <a:srgbClr val="000066"/>
                </a:solidFill>
                <a:latin typeface="Arial" charset="0"/>
              </a:rPr>
              <a:t>wem</a:t>
            </a:r>
            <a:r>
              <a:rPr lang="en-US" sz="4800" b="1" i="1" dirty="0" smtClean="0">
                <a:solidFill>
                  <a:srgbClr val="000066"/>
                </a:solidFill>
                <a:latin typeface="Arial" charset="0"/>
              </a:rPr>
              <a:t> </a:t>
            </a:r>
            <a:r>
              <a:rPr lang="en-US" sz="4800" b="1" i="1" dirty="0" err="1" smtClean="0">
                <a:solidFill>
                  <a:srgbClr val="000066"/>
                </a:solidFill>
                <a:latin typeface="Arial" charset="0"/>
              </a:rPr>
              <a:t>ihr</a:t>
            </a:r>
            <a:r>
              <a:rPr lang="en-US" sz="4800" b="1" i="1" dirty="0" smtClean="0">
                <a:solidFill>
                  <a:srgbClr val="000066"/>
                </a:solidFill>
                <a:latin typeface="Arial" charset="0"/>
              </a:rPr>
              <a:t> </a:t>
            </a:r>
            <a:r>
              <a:rPr lang="en-US" sz="4800" b="1" i="1" dirty="0" err="1" smtClean="0">
                <a:solidFill>
                  <a:srgbClr val="000066"/>
                </a:solidFill>
                <a:latin typeface="Arial" charset="0"/>
              </a:rPr>
              <a:t>dienen</a:t>
            </a:r>
            <a:r>
              <a:rPr lang="en-US" sz="4800" b="1" i="1" dirty="0" smtClean="0">
                <a:solidFill>
                  <a:srgbClr val="000066"/>
                </a:solidFill>
                <a:latin typeface="Arial" charset="0"/>
              </a:rPr>
              <a:t> </a:t>
            </a:r>
            <a:r>
              <a:rPr lang="en-US" sz="4800" b="1" i="1" dirty="0" err="1" smtClean="0">
                <a:solidFill>
                  <a:srgbClr val="000066"/>
                </a:solidFill>
                <a:latin typeface="Arial" charset="0"/>
              </a:rPr>
              <a:t>wollt</a:t>
            </a:r>
            <a:r>
              <a:rPr lang="en-US" sz="4800" b="1" i="1" dirty="0" smtClean="0">
                <a:solidFill>
                  <a:srgbClr val="000066"/>
                </a:solidFill>
                <a:latin typeface="Arial" charset="0"/>
              </a:rPr>
              <a:t>!</a:t>
            </a:r>
            <a:endParaRPr lang="en-US" sz="4800" dirty="0">
              <a:solidFill>
                <a:srgbClr val="000066"/>
              </a:solidFill>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4084476" y="149227"/>
            <a:ext cx="47984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2.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richten</a:t>
            </a:r>
            <a:r>
              <a:rPr lang="en-US" sz="4000" b="1" dirty="0" smtClean="0">
                <a:solidFill>
                  <a:srgbClr val="000066"/>
                </a:solidFill>
                <a:latin typeface="Arial" charset="0"/>
              </a:rPr>
              <a:t> </a:t>
            </a:r>
            <a:r>
              <a:rPr lang="en-US" sz="4000" b="1" dirty="0" err="1" smtClean="0">
                <a:solidFill>
                  <a:srgbClr val="000066"/>
                </a:solidFill>
                <a:latin typeface="Arial" charset="0"/>
              </a:rPr>
              <a:t>nicht</a:t>
            </a:r>
            <a:endParaRPr lang="en-US" sz="4000" b="1" dirty="0">
              <a:solidFill>
                <a:srgbClr val="000066"/>
              </a:solidFill>
              <a:latin typeface="Arial" charset="0"/>
            </a:endParaRPr>
          </a:p>
        </p:txBody>
      </p:sp>
      <p:sp>
        <p:nvSpPr>
          <p:cNvPr id="5" name="Text Box 2"/>
          <p:cNvSpPr txBox="1">
            <a:spLocks noChangeArrowheads="1"/>
          </p:cNvSpPr>
          <p:nvPr/>
        </p:nvSpPr>
        <p:spPr bwMode="auto">
          <a:xfrm>
            <a:off x="1752600" y="1340768"/>
            <a:ext cx="7139880" cy="3785652"/>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„In meinem früheren Brief habe ich euch vor dem Umgang mit Menschen gewarnt, die ein unmoralisches Leben führen.“</a:t>
            </a:r>
            <a:endParaRPr lang="en-US" dirty="0"/>
          </a:p>
        </p:txBody>
      </p:sp>
      <p:sp>
        <p:nvSpPr>
          <p:cNvPr id="6" name="Text Box 2"/>
          <p:cNvSpPr txBox="1">
            <a:spLocks noChangeArrowheads="1"/>
          </p:cNvSpPr>
          <p:nvPr/>
        </p:nvSpPr>
        <p:spPr bwMode="auto">
          <a:xfrm>
            <a:off x="1259632" y="4869160"/>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1.Korinther-Brief 5,9</a:t>
            </a:r>
            <a:endParaRPr lang="en-US" sz="2000" i="1" dirty="0">
              <a:latin typeface="Arial Rounded MT Bold" pitchFamily="34" charset="0"/>
            </a:endParaRPr>
          </a:p>
        </p:txBody>
      </p:sp>
    </p:spTree>
    <p:extLst>
      <p:ext uri="{BB962C8B-B14F-4D97-AF65-F5344CB8AC3E}">
        <p14:creationId xmlns:p14="http://schemas.microsoft.com/office/powerpoint/2010/main" val="301954758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4084476" y="149227"/>
            <a:ext cx="47984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2.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richten</a:t>
            </a:r>
            <a:r>
              <a:rPr lang="en-US" sz="4000" b="1" dirty="0" smtClean="0">
                <a:solidFill>
                  <a:srgbClr val="000066"/>
                </a:solidFill>
                <a:latin typeface="Arial" charset="0"/>
              </a:rPr>
              <a:t> </a:t>
            </a:r>
            <a:r>
              <a:rPr lang="en-US" sz="4000" b="1" dirty="0" err="1" smtClean="0">
                <a:solidFill>
                  <a:srgbClr val="000066"/>
                </a:solidFill>
                <a:latin typeface="Arial" charset="0"/>
              </a:rPr>
              <a:t>nicht</a:t>
            </a:r>
            <a:endParaRPr lang="en-US" sz="4000" b="1" dirty="0">
              <a:solidFill>
                <a:srgbClr val="000066"/>
              </a:solidFill>
              <a:latin typeface="Arial" charset="0"/>
            </a:endParaRPr>
          </a:p>
        </p:txBody>
      </p:sp>
      <p:sp>
        <p:nvSpPr>
          <p:cNvPr id="5" name="Text Box 2"/>
          <p:cNvSpPr txBox="1">
            <a:spLocks noChangeArrowheads="1"/>
          </p:cNvSpPr>
          <p:nvPr/>
        </p:nvSpPr>
        <p:spPr bwMode="auto">
          <a:xfrm>
            <a:off x="1960587" y="1340768"/>
            <a:ext cx="7291933" cy="3970318"/>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2800" dirty="0"/>
              <a:t>„Dabei dachte ich natürlich nicht an Menschen, mit denen ihr zwar in dieser Welt zu tun habt, die aber Gott nicht kennen. Wenn ihr den Kontakt mit allen vermeiden wolltet, die ein unmoralisches Leben führen, geldgierig sind, andere berauben oder Götzen anbeten, bliebe euch nichts anderes übrig, als die Welt zu verlassen.“</a:t>
            </a:r>
            <a:endParaRPr lang="en-US" sz="2800" dirty="0"/>
          </a:p>
        </p:txBody>
      </p:sp>
      <p:sp>
        <p:nvSpPr>
          <p:cNvPr id="6" name="Text Box 2"/>
          <p:cNvSpPr txBox="1">
            <a:spLocks noChangeArrowheads="1"/>
          </p:cNvSpPr>
          <p:nvPr/>
        </p:nvSpPr>
        <p:spPr bwMode="auto">
          <a:xfrm>
            <a:off x="1667519" y="5157192"/>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1.Korinther-Brief 5,10</a:t>
            </a:r>
            <a:endParaRPr lang="en-US" sz="2000" i="1" dirty="0">
              <a:latin typeface="Arial Rounded MT Bold" pitchFamily="34" charset="0"/>
            </a:endParaRPr>
          </a:p>
        </p:txBody>
      </p:sp>
    </p:spTree>
    <p:extLst>
      <p:ext uri="{BB962C8B-B14F-4D97-AF65-F5344CB8AC3E}">
        <p14:creationId xmlns:p14="http://schemas.microsoft.com/office/powerpoint/2010/main" val="1558557618"/>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2181517" y="155579"/>
            <a:ext cx="69624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3.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lernen</a:t>
            </a:r>
            <a:r>
              <a:rPr lang="en-US" sz="4000" b="1" dirty="0" smtClean="0">
                <a:solidFill>
                  <a:srgbClr val="000066"/>
                </a:solidFill>
                <a:latin typeface="Arial" charset="0"/>
              </a:rPr>
              <a:t> von Menschen</a:t>
            </a:r>
            <a:endParaRPr lang="en-US" sz="4000" b="1" dirty="0">
              <a:solidFill>
                <a:srgbClr val="000066"/>
              </a:solidFill>
              <a:latin typeface="Arial" charset="0"/>
            </a:endParaRPr>
          </a:p>
        </p:txBody>
      </p:sp>
    </p:spTree>
    <p:extLst>
      <p:ext uri="{BB962C8B-B14F-4D97-AF65-F5344CB8AC3E}">
        <p14:creationId xmlns:p14="http://schemas.microsoft.com/office/powerpoint/2010/main" val="282595980"/>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2181517" y="155579"/>
            <a:ext cx="696248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3.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lernen</a:t>
            </a:r>
            <a:r>
              <a:rPr lang="en-US" sz="4000" b="1" dirty="0" smtClean="0">
                <a:solidFill>
                  <a:srgbClr val="000066"/>
                </a:solidFill>
                <a:latin typeface="Arial" charset="0"/>
              </a:rPr>
              <a:t> von Menschen</a:t>
            </a:r>
            <a:endParaRPr lang="en-US" sz="4000" b="1" dirty="0">
              <a:solidFill>
                <a:srgbClr val="000066"/>
              </a:solidFill>
              <a:latin typeface="Arial" charset="0"/>
            </a:endParaRPr>
          </a:p>
        </p:txBody>
      </p:sp>
      <p:sp>
        <p:nvSpPr>
          <p:cNvPr id="5" name="Text Box 2"/>
          <p:cNvSpPr txBox="1">
            <a:spLocks noChangeArrowheads="1"/>
          </p:cNvSpPr>
          <p:nvPr/>
        </p:nvSpPr>
        <p:spPr bwMode="auto">
          <a:xfrm>
            <a:off x="1763688" y="1268760"/>
            <a:ext cx="7488832" cy="3539430"/>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3200" dirty="0"/>
              <a:t>„Richtet eure Gedanken ganz auf die Dinge, die wahr und achtenswert, gerecht, rein und unanstössig sind und allgemeine Zustimmung verdienen; beschäftigt </a:t>
            </a:r>
            <a:r>
              <a:rPr lang="de-CH" sz="3200" dirty="0" smtClean="0"/>
              <a:t>euch</a:t>
            </a:r>
            <a:br>
              <a:rPr lang="de-CH" sz="3200" dirty="0" smtClean="0"/>
            </a:br>
            <a:r>
              <a:rPr lang="de-CH" sz="3200" dirty="0" smtClean="0"/>
              <a:t>mit </a:t>
            </a:r>
            <a:r>
              <a:rPr lang="de-CH" sz="3200" dirty="0"/>
              <a:t>dem, was vorbildlich </a:t>
            </a:r>
            <a:r>
              <a:rPr lang="de-CH" sz="3200" dirty="0" smtClean="0"/>
              <a:t>ist</a:t>
            </a:r>
            <a:br>
              <a:rPr lang="de-CH" sz="3200" dirty="0" smtClean="0"/>
            </a:br>
            <a:r>
              <a:rPr lang="de-CH" sz="3200" dirty="0" smtClean="0"/>
              <a:t>und </a:t>
            </a:r>
            <a:r>
              <a:rPr lang="de-CH" sz="3200" dirty="0"/>
              <a:t>zu Recht gelobt wird.“</a:t>
            </a:r>
            <a:endParaRPr lang="en-US" sz="3200" dirty="0"/>
          </a:p>
        </p:txBody>
      </p:sp>
      <p:sp>
        <p:nvSpPr>
          <p:cNvPr id="6" name="Text Box 2"/>
          <p:cNvSpPr txBox="1">
            <a:spLocks noChangeArrowheads="1"/>
          </p:cNvSpPr>
          <p:nvPr/>
        </p:nvSpPr>
        <p:spPr bwMode="auto">
          <a:xfrm>
            <a:off x="1639366" y="4808190"/>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Philipper-Brief 4,8</a:t>
            </a:r>
            <a:endParaRPr lang="en-US" sz="2000" i="1" dirty="0">
              <a:latin typeface="Arial Rounded MT Bold" pitchFamily="34" charset="0"/>
            </a:endParaRPr>
          </a:p>
        </p:txBody>
      </p:sp>
    </p:spTree>
    <p:extLst>
      <p:ext uri="{BB962C8B-B14F-4D97-AF65-F5344CB8AC3E}">
        <p14:creationId xmlns:p14="http://schemas.microsoft.com/office/powerpoint/2010/main" val="360676497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201613"/>
            <a:ext cx="6486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smtClean="0">
                <a:solidFill>
                  <a:srgbClr val="000066"/>
                </a:solidFill>
                <a:latin typeface="Arial" charset="0"/>
              </a:rPr>
              <a:t>II. </a:t>
            </a:r>
            <a:r>
              <a:rPr lang="en-US" sz="4000" b="1" dirty="0" err="1" smtClean="0">
                <a:solidFill>
                  <a:srgbClr val="000066"/>
                </a:solidFill>
                <a:latin typeface="Arial" charset="0"/>
              </a:rPr>
              <a:t>Unterschätzter</a:t>
            </a:r>
            <a:r>
              <a:rPr lang="en-US" sz="4000" b="1" dirty="0" smtClean="0">
                <a:solidFill>
                  <a:srgbClr val="000066"/>
                </a:solidFill>
                <a:latin typeface="Arial" charset="0"/>
              </a:rPr>
              <a:t> </a:t>
            </a:r>
            <a:r>
              <a:rPr lang="en-US" sz="4000" b="1" dirty="0" err="1" smtClean="0">
                <a:solidFill>
                  <a:srgbClr val="000066"/>
                </a:solidFill>
                <a:latin typeface="Arial" charset="0"/>
              </a:rPr>
              <a:t>Einfluss</a:t>
            </a:r>
            <a:endParaRPr lang="en-US" sz="4000" b="1" dirty="0">
              <a:solidFill>
                <a:srgbClr val="000066"/>
              </a:solidFill>
              <a:latin typeface="Arial" charset="0"/>
            </a:endParaRPr>
          </a:p>
        </p:txBody>
      </p:sp>
    </p:spTree>
    <p:extLst>
      <p:ext uri="{BB962C8B-B14F-4D97-AF65-F5344CB8AC3E}">
        <p14:creationId xmlns:p14="http://schemas.microsoft.com/office/powerpoint/2010/main" val="199476354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Text Box 8"/>
          <p:cNvSpPr txBox="1">
            <a:spLocks noChangeArrowheads="1"/>
          </p:cNvSpPr>
          <p:nvPr/>
        </p:nvSpPr>
        <p:spPr bwMode="auto">
          <a:xfrm>
            <a:off x="2925762" y="1495326"/>
            <a:ext cx="5966718" cy="3478213"/>
          </a:xfrm>
          <a:prstGeom prst="rect">
            <a:avLst/>
          </a:prstGeom>
          <a:noFill/>
          <a:ln w="9525">
            <a:noFill/>
            <a:miter lim="800000"/>
            <a:headEnd/>
            <a:tailEnd/>
          </a:ln>
        </p:spPr>
        <p:txBody>
          <a:bodyPr wrap="square">
            <a:spAutoFit/>
          </a:bodyPr>
          <a:lstStyle/>
          <a:p>
            <a:pPr>
              <a:spcBef>
                <a:spcPct val="20000"/>
              </a:spcBef>
              <a:buFontTx/>
              <a:buChar char="•"/>
              <a:defRPr/>
            </a:pPr>
            <a:r>
              <a:rPr lang="de-DE" sz="2000" dirty="0">
                <a:latin typeface="+mj-lt"/>
              </a:rPr>
              <a:t> </a:t>
            </a:r>
            <a:r>
              <a:rPr lang="de-DE" sz="2000" dirty="0" smtClean="0">
                <a:latin typeface="+mj-lt"/>
              </a:rPr>
              <a:t>der </a:t>
            </a:r>
            <a:r>
              <a:rPr lang="de-DE" sz="2000" dirty="0">
                <a:latin typeface="+mj-lt"/>
              </a:rPr>
              <a:t>Jugendlichen der Gemeinde betrachten ihre Mutter als sehr </a:t>
            </a:r>
            <a:r>
              <a:rPr lang="de-DE" sz="2000" dirty="0" smtClean="0">
                <a:latin typeface="+mj-lt"/>
              </a:rPr>
              <a:t>christlich. </a:t>
            </a:r>
            <a:r>
              <a:rPr lang="de-DE" sz="2000" dirty="0">
                <a:latin typeface="+mj-lt"/>
              </a:rPr>
              <a:t/>
            </a:r>
            <a:br>
              <a:rPr lang="de-DE" sz="2000" dirty="0">
                <a:latin typeface="+mj-lt"/>
              </a:rPr>
            </a:br>
            <a:endParaRPr lang="de-DE" sz="1400" dirty="0">
              <a:latin typeface="+mj-lt"/>
            </a:endParaRPr>
          </a:p>
          <a:p>
            <a:pPr>
              <a:spcBef>
                <a:spcPct val="20000"/>
              </a:spcBef>
              <a:buFontTx/>
              <a:buChar char="•"/>
              <a:defRPr/>
            </a:pPr>
            <a:r>
              <a:rPr lang="de-DE" sz="2000" dirty="0">
                <a:latin typeface="+mj-lt"/>
              </a:rPr>
              <a:t> </a:t>
            </a:r>
            <a:r>
              <a:rPr lang="de-DE" sz="2000" dirty="0" smtClean="0">
                <a:latin typeface="+mj-lt"/>
              </a:rPr>
              <a:t>der </a:t>
            </a:r>
            <a:r>
              <a:rPr lang="de-DE" sz="2000" dirty="0">
                <a:latin typeface="+mj-lt"/>
              </a:rPr>
              <a:t>Jugendlichen der Gemeinde betrachten ihren Vater als sehr </a:t>
            </a:r>
            <a:r>
              <a:rPr lang="de-DE" sz="2000" dirty="0" smtClean="0">
                <a:latin typeface="+mj-lt"/>
              </a:rPr>
              <a:t>christlich. </a:t>
            </a:r>
            <a:r>
              <a:rPr lang="de-DE" sz="2000" dirty="0">
                <a:latin typeface="+mj-lt"/>
              </a:rPr>
              <a:t/>
            </a:r>
            <a:br>
              <a:rPr lang="de-DE" sz="2000" dirty="0">
                <a:latin typeface="+mj-lt"/>
              </a:rPr>
            </a:br>
            <a:endParaRPr lang="de-DE" sz="1400" dirty="0">
              <a:latin typeface="+mj-lt"/>
            </a:endParaRPr>
          </a:p>
          <a:p>
            <a:pPr>
              <a:spcBef>
                <a:spcPct val="20000"/>
              </a:spcBef>
              <a:buFontTx/>
              <a:buChar char="•"/>
              <a:defRPr/>
            </a:pPr>
            <a:r>
              <a:rPr lang="de-DE" sz="2000" dirty="0">
                <a:latin typeface="+mj-lt"/>
              </a:rPr>
              <a:t> </a:t>
            </a:r>
            <a:r>
              <a:rPr lang="de-DE" sz="2000" dirty="0" smtClean="0">
                <a:latin typeface="+mj-lt"/>
              </a:rPr>
              <a:t>der </a:t>
            </a:r>
            <a:r>
              <a:rPr lang="de-DE" sz="2000" dirty="0">
                <a:latin typeface="+mj-lt"/>
              </a:rPr>
              <a:t>Jugendlichen der Gemeinde haben entweder Familienandacht, Gebet oder Bibellesen zu Hause </a:t>
            </a:r>
            <a:r>
              <a:rPr lang="de-DE" sz="2000" dirty="0" smtClean="0">
                <a:latin typeface="+mj-lt"/>
              </a:rPr>
              <a:t>erlebt</a:t>
            </a:r>
            <a:r>
              <a:rPr lang="de-DE" sz="2000" dirty="0">
                <a:latin typeface="+mj-lt"/>
              </a:rPr>
              <a:t>.</a:t>
            </a:r>
          </a:p>
          <a:p>
            <a:pPr>
              <a:spcBef>
                <a:spcPct val="20000"/>
              </a:spcBef>
              <a:buFontTx/>
              <a:buChar char="•"/>
              <a:defRPr/>
            </a:pPr>
            <a:r>
              <a:rPr lang="de-DE" sz="2000" dirty="0">
                <a:latin typeface="+mj-lt"/>
              </a:rPr>
              <a:t> </a:t>
            </a:r>
            <a:r>
              <a:rPr lang="de-DE" sz="2000" dirty="0" smtClean="0">
                <a:latin typeface="+mj-lt"/>
              </a:rPr>
              <a:t>der </a:t>
            </a:r>
            <a:r>
              <a:rPr lang="de-DE" sz="2000" dirty="0">
                <a:latin typeface="+mj-lt"/>
              </a:rPr>
              <a:t>Jugendlichen der Gemeinde haben in einem Familiendienst-Projekt </a:t>
            </a:r>
            <a:r>
              <a:rPr lang="de-DE" sz="2000" dirty="0" smtClean="0">
                <a:latin typeface="+mj-lt"/>
              </a:rPr>
              <a:t>mitgemacht.</a:t>
            </a:r>
            <a:endParaRPr lang="en-US" sz="2000" b="1" dirty="0">
              <a:latin typeface="+mj-lt"/>
            </a:endParaRPr>
          </a:p>
        </p:txBody>
      </p:sp>
      <p:sp>
        <p:nvSpPr>
          <p:cNvPr id="14345" name="Text Box 9"/>
          <p:cNvSpPr txBox="1">
            <a:spLocks noChangeArrowheads="1"/>
          </p:cNvSpPr>
          <p:nvPr/>
        </p:nvSpPr>
        <p:spPr bwMode="auto">
          <a:xfrm>
            <a:off x="1941512" y="1412776"/>
            <a:ext cx="1143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130000"/>
              </a:lnSpc>
              <a:spcBef>
                <a:spcPct val="20000"/>
              </a:spcBef>
            </a:pPr>
            <a:r>
              <a:rPr lang="en-US" sz="3200" b="1" dirty="0" smtClean="0"/>
              <a:t>48%</a:t>
            </a:r>
            <a:endParaRPr lang="en-US" sz="3200" b="1" dirty="0"/>
          </a:p>
          <a:p>
            <a:pPr eaLnBrk="1" hangingPunct="1">
              <a:lnSpc>
                <a:spcPct val="130000"/>
              </a:lnSpc>
              <a:spcBef>
                <a:spcPct val="20000"/>
              </a:spcBef>
            </a:pPr>
            <a:endParaRPr lang="en-US" sz="400" b="1" dirty="0"/>
          </a:p>
          <a:p>
            <a:pPr eaLnBrk="1" hangingPunct="1">
              <a:lnSpc>
                <a:spcPct val="130000"/>
              </a:lnSpc>
              <a:spcBef>
                <a:spcPct val="20000"/>
              </a:spcBef>
            </a:pPr>
            <a:r>
              <a:rPr lang="en-US" sz="3200" b="1" dirty="0"/>
              <a:t>23%</a:t>
            </a:r>
          </a:p>
          <a:p>
            <a:pPr eaLnBrk="1" hangingPunct="1">
              <a:lnSpc>
                <a:spcPct val="130000"/>
              </a:lnSpc>
              <a:spcBef>
                <a:spcPct val="20000"/>
              </a:spcBef>
            </a:pPr>
            <a:endParaRPr lang="en-US" sz="400" b="1" dirty="0"/>
          </a:p>
          <a:p>
            <a:pPr eaLnBrk="1" hangingPunct="1">
              <a:lnSpc>
                <a:spcPct val="130000"/>
              </a:lnSpc>
              <a:spcBef>
                <a:spcPct val="20000"/>
              </a:spcBef>
            </a:pPr>
            <a:r>
              <a:rPr lang="en-US" sz="3200" b="1" dirty="0"/>
              <a:t>27%</a:t>
            </a:r>
          </a:p>
          <a:p>
            <a:pPr eaLnBrk="1" hangingPunct="1">
              <a:lnSpc>
                <a:spcPct val="130000"/>
              </a:lnSpc>
              <a:spcBef>
                <a:spcPct val="20000"/>
              </a:spcBef>
            </a:pPr>
            <a:endParaRPr lang="en-US" sz="1600" b="1" dirty="0"/>
          </a:p>
          <a:p>
            <a:pPr eaLnBrk="1" hangingPunct="1">
              <a:lnSpc>
                <a:spcPct val="130000"/>
              </a:lnSpc>
              <a:spcBef>
                <a:spcPct val="20000"/>
              </a:spcBef>
            </a:pPr>
            <a:r>
              <a:rPr lang="en-US" sz="3200" b="1" dirty="0"/>
              <a:t>29%</a:t>
            </a:r>
          </a:p>
        </p:txBody>
      </p:sp>
      <p:sp>
        <p:nvSpPr>
          <p:cNvPr id="14351" name="Rectangle 15"/>
          <p:cNvSpPr>
            <a:spLocks noChangeArrowheads="1"/>
          </p:cNvSpPr>
          <p:nvPr/>
        </p:nvSpPr>
        <p:spPr bwMode="auto">
          <a:xfrm>
            <a:off x="381000" y="5943600"/>
            <a:ext cx="1098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pPr>
            <a:r>
              <a:rPr lang="en-US" sz="3200" b="1"/>
              <a:t>	</a:t>
            </a: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57313" y="1000125"/>
            <a:ext cx="8305800" cy="838200"/>
          </a:xfrm>
        </p:spPr>
        <p:txBody>
          <a:bodyPr/>
          <a:lstStyle/>
          <a:p>
            <a:pPr eaLnBrk="1" hangingPunct="1"/>
            <a:r>
              <a:rPr lang="de-DE" sz="2800" smtClean="0"/>
              <a:t>Die bedeutendsten religiösen Einflüsse</a:t>
            </a:r>
            <a:endParaRPr lang="en-US" sz="2800" smtClean="0"/>
          </a:p>
        </p:txBody>
      </p:sp>
      <p:sp>
        <p:nvSpPr>
          <p:cNvPr id="5123" name="Rectangle 3"/>
          <p:cNvSpPr>
            <a:spLocks noGrp="1" noChangeArrowheads="1"/>
          </p:cNvSpPr>
          <p:nvPr>
            <p:ph type="body" idx="1"/>
          </p:nvPr>
        </p:nvSpPr>
        <p:spPr>
          <a:xfrm>
            <a:off x="2214563" y="1857375"/>
            <a:ext cx="6705600" cy="3227809"/>
          </a:xfrm>
        </p:spPr>
        <p:txBody>
          <a:bodyPr/>
          <a:lstStyle/>
          <a:p>
            <a:pPr eaLnBrk="1" hangingPunct="1">
              <a:lnSpc>
                <a:spcPct val="90000"/>
              </a:lnSpc>
              <a:buFontTx/>
              <a:buNone/>
              <a:defRPr/>
            </a:pPr>
            <a:r>
              <a:rPr lang="en-US" sz="2700" dirty="0" smtClean="0"/>
              <a:t>				</a:t>
            </a:r>
            <a:r>
              <a:rPr lang="en-US" sz="2400" dirty="0" smtClean="0">
                <a:latin typeface="+mj-lt"/>
              </a:rPr>
              <a:t>          </a:t>
            </a:r>
            <a:r>
              <a:rPr lang="en-US" sz="2000" u="sng" dirty="0" err="1" smtClean="0">
                <a:latin typeface="+mj-lt"/>
              </a:rPr>
              <a:t>Jungen</a:t>
            </a:r>
            <a:r>
              <a:rPr lang="en-US" sz="2400" b="1" dirty="0" smtClean="0">
                <a:latin typeface="+mj-lt"/>
              </a:rPr>
              <a:t>	        </a:t>
            </a:r>
            <a:r>
              <a:rPr lang="en-US" sz="2000" u="sng" dirty="0" err="1" smtClean="0">
                <a:latin typeface="+mj-lt"/>
              </a:rPr>
              <a:t>Mädchen</a:t>
            </a:r>
            <a:endParaRPr lang="en-US" sz="2000" u="sng" dirty="0" smtClean="0">
              <a:latin typeface="+mj-lt"/>
            </a:endParaRPr>
          </a:p>
          <a:p>
            <a:pPr eaLnBrk="1" hangingPunct="1">
              <a:lnSpc>
                <a:spcPct val="90000"/>
              </a:lnSpc>
              <a:defRPr/>
            </a:pPr>
            <a:r>
              <a:rPr lang="en-US" sz="2000" b="1" dirty="0" smtClean="0">
                <a:latin typeface="+mj-lt"/>
              </a:rPr>
              <a:t>Mutter			</a:t>
            </a:r>
            <a:r>
              <a:rPr lang="en-US" sz="2000" b="1" dirty="0" smtClean="0">
                <a:solidFill>
                  <a:srgbClr val="FF0000"/>
                </a:solidFill>
                <a:latin typeface="+mj-lt"/>
              </a:rPr>
              <a:t>81%</a:t>
            </a:r>
            <a:r>
              <a:rPr lang="en-US" sz="2000" b="1" dirty="0" smtClean="0">
                <a:latin typeface="+mj-lt"/>
              </a:rPr>
              <a:t> 		</a:t>
            </a:r>
            <a:r>
              <a:rPr lang="en-US" sz="2000" b="1" dirty="0" smtClean="0">
                <a:solidFill>
                  <a:srgbClr val="FF0000"/>
                </a:solidFill>
                <a:latin typeface="+mj-lt"/>
              </a:rPr>
              <a:t>74%</a:t>
            </a:r>
            <a:r>
              <a:rPr lang="en-US" sz="2000" b="1" dirty="0" smtClean="0">
                <a:latin typeface="+mj-lt"/>
              </a:rPr>
              <a:t> </a:t>
            </a:r>
          </a:p>
          <a:p>
            <a:pPr eaLnBrk="1" hangingPunct="1">
              <a:lnSpc>
                <a:spcPct val="90000"/>
              </a:lnSpc>
              <a:defRPr/>
            </a:pPr>
            <a:r>
              <a:rPr lang="en-US" sz="2000" b="1" dirty="0" err="1" smtClean="0">
                <a:latin typeface="+mj-lt"/>
              </a:rPr>
              <a:t>Vater</a:t>
            </a:r>
            <a:r>
              <a:rPr lang="en-US" sz="2000" b="1" dirty="0" smtClean="0">
                <a:latin typeface="+mj-lt"/>
              </a:rPr>
              <a:t>			61% 		50% </a:t>
            </a:r>
          </a:p>
          <a:p>
            <a:pPr eaLnBrk="1" hangingPunct="1">
              <a:lnSpc>
                <a:spcPct val="90000"/>
              </a:lnSpc>
              <a:defRPr/>
            </a:pPr>
            <a:r>
              <a:rPr lang="en-US" sz="2000" b="1" dirty="0" smtClean="0">
                <a:latin typeface="+mj-lt"/>
              </a:rPr>
              <a:t>Pastor			57% 		44% </a:t>
            </a:r>
          </a:p>
          <a:p>
            <a:pPr eaLnBrk="1" hangingPunct="1">
              <a:lnSpc>
                <a:spcPct val="90000"/>
              </a:lnSpc>
              <a:defRPr/>
            </a:pPr>
            <a:r>
              <a:rPr lang="en-US" sz="2000" b="1" dirty="0" err="1" smtClean="0">
                <a:latin typeface="+mj-lt"/>
              </a:rPr>
              <a:t>Grosseltern</a:t>
            </a:r>
            <a:r>
              <a:rPr lang="en-US" sz="2000" b="1" dirty="0" smtClean="0">
                <a:latin typeface="+mj-lt"/>
              </a:rPr>
              <a:t>			30% 		29%</a:t>
            </a:r>
          </a:p>
          <a:p>
            <a:pPr eaLnBrk="1" hangingPunct="1">
              <a:lnSpc>
                <a:spcPct val="90000"/>
              </a:lnSpc>
              <a:defRPr/>
            </a:pPr>
            <a:r>
              <a:rPr lang="en-US" sz="2000" b="1" dirty="0" err="1" smtClean="0">
                <a:latin typeface="+mj-lt"/>
              </a:rPr>
              <a:t>Sonntagschule</a:t>
            </a:r>
            <a:r>
              <a:rPr lang="en-US" sz="2000" b="1" dirty="0" smtClean="0">
                <a:latin typeface="+mj-lt"/>
              </a:rPr>
              <a:t>		26% 		26%</a:t>
            </a:r>
          </a:p>
          <a:p>
            <a:pPr eaLnBrk="1" hangingPunct="1">
              <a:lnSpc>
                <a:spcPct val="90000"/>
              </a:lnSpc>
              <a:defRPr/>
            </a:pPr>
            <a:r>
              <a:rPr lang="en-US" sz="2000" b="1" dirty="0" err="1" smtClean="0">
                <a:latin typeface="+mj-lt"/>
              </a:rPr>
              <a:t>Jugendgruppe</a:t>
            </a:r>
            <a:r>
              <a:rPr lang="en-US" sz="2000" b="1" dirty="0" smtClean="0">
                <a:latin typeface="+mj-lt"/>
              </a:rPr>
              <a:t>		24%		25%</a:t>
            </a:r>
          </a:p>
          <a:p>
            <a:pPr eaLnBrk="1" hangingPunct="1">
              <a:lnSpc>
                <a:spcPct val="90000"/>
              </a:lnSpc>
              <a:defRPr/>
            </a:pPr>
            <a:r>
              <a:rPr lang="en-US" sz="2000" b="1" dirty="0" err="1" smtClean="0">
                <a:latin typeface="+mj-lt"/>
              </a:rPr>
              <a:t>Gemeindefreizeiten</a:t>
            </a:r>
            <a:r>
              <a:rPr lang="en-US" sz="2000" b="1" dirty="0" smtClean="0">
                <a:latin typeface="+mj-lt"/>
              </a:rPr>
              <a:t>		20%		28%</a:t>
            </a:r>
          </a:p>
          <a:p>
            <a:pPr eaLnBrk="1" hangingPunct="1">
              <a:lnSpc>
                <a:spcPct val="90000"/>
              </a:lnSpc>
              <a:defRPr/>
            </a:pPr>
            <a:r>
              <a:rPr lang="en-US" sz="2000" b="1" dirty="0" err="1" smtClean="0">
                <a:latin typeface="+mj-lt"/>
              </a:rPr>
              <a:t>Sommercamps</a:t>
            </a:r>
            <a:r>
              <a:rPr lang="en-US" sz="2000" b="1" dirty="0" smtClean="0">
                <a:latin typeface="+mj-lt"/>
              </a:rPr>
              <a:t>		11%		17% </a:t>
            </a:r>
          </a:p>
          <a:p>
            <a:pPr eaLnBrk="1" hangingPunct="1">
              <a:lnSpc>
                <a:spcPct val="90000"/>
              </a:lnSpc>
              <a:defRPr/>
            </a:pPr>
            <a:endParaRPr lang="en-US" sz="2700" b="1" dirty="0" smtClean="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dissolv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dissolv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ssolve">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dissolve">
                                      <p:cBhvr>
                                        <p:cTn id="27" dur="5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dissolve">
                                      <p:cBhvr>
                                        <p:cTn id="32" dur="500"/>
                                        <p:tgtEl>
                                          <p:spTgt spid="512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dissolve">
                                      <p:cBhvr>
                                        <p:cTn id="37" dur="500"/>
                                        <p:tgtEl>
                                          <p:spTgt spid="512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dissolve">
                                      <p:cBhvr>
                                        <p:cTn id="42" dur="500"/>
                                        <p:tgtEl>
                                          <p:spTgt spid="512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dissolve">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763688" y="155579"/>
            <a:ext cx="74821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Transparentes</a:t>
            </a:r>
            <a:r>
              <a:rPr lang="en-US" sz="4000" b="1" dirty="0" smtClean="0">
                <a:solidFill>
                  <a:srgbClr val="000066"/>
                </a:solidFill>
                <a:latin typeface="Arial" charset="0"/>
              </a:rPr>
              <a:t> </a:t>
            </a:r>
            <a:r>
              <a:rPr lang="en-US" sz="4000" b="1" dirty="0" err="1" smtClean="0">
                <a:solidFill>
                  <a:srgbClr val="000066"/>
                </a:solidFill>
                <a:latin typeface="Arial" charset="0"/>
              </a:rPr>
              <a:t>Gebetsleben</a:t>
            </a:r>
            <a:endParaRPr lang="en-US" sz="4000" b="1" dirty="0">
              <a:solidFill>
                <a:srgbClr val="000066"/>
              </a:solidFill>
              <a:latin typeface="Arial" charset="0"/>
            </a:endParaRPr>
          </a:p>
        </p:txBody>
      </p:sp>
    </p:spTree>
    <p:extLst>
      <p:ext uri="{BB962C8B-B14F-4D97-AF65-F5344CB8AC3E}">
        <p14:creationId xmlns:p14="http://schemas.microsoft.com/office/powerpoint/2010/main" val="182290215"/>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547664" y="155579"/>
            <a:ext cx="765145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2. </a:t>
            </a:r>
            <a:r>
              <a:rPr lang="en-US" sz="4000" b="1" dirty="0" err="1" smtClean="0">
                <a:solidFill>
                  <a:srgbClr val="000066"/>
                </a:solidFill>
                <a:latin typeface="Arial" charset="0"/>
              </a:rPr>
              <a:t>Engagiertes</a:t>
            </a:r>
            <a:r>
              <a:rPr lang="en-US" sz="4000" b="1" dirty="0" smtClean="0">
                <a:solidFill>
                  <a:srgbClr val="000066"/>
                </a:solidFill>
                <a:latin typeface="Arial" charset="0"/>
              </a:rPr>
              <a:t> </a:t>
            </a:r>
            <a:r>
              <a:rPr lang="en-US" sz="4000" b="1" dirty="0" err="1" smtClean="0">
                <a:solidFill>
                  <a:srgbClr val="000066"/>
                </a:solidFill>
                <a:latin typeface="Arial" charset="0"/>
              </a:rPr>
              <a:t>Gemeindeleben</a:t>
            </a:r>
            <a:endParaRPr lang="en-US" sz="4000" b="1" dirty="0">
              <a:solidFill>
                <a:srgbClr val="000066"/>
              </a:solidFill>
              <a:latin typeface="Arial" charset="0"/>
            </a:endParaRPr>
          </a:p>
        </p:txBody>
      </p:sp>
    </p:spTree>
    <p:extLst>
      <p:ext uri="{BB962C8B-B14F-4D97-AF65-F5344CB8AC3E}">
        <p14:creationId xmlns:p14="http://schemas.microsoft.com/office/powerpoint/2010/main" val="28673059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179512" y="155579"/>
            <a:ext cx="90492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3. </a:t>
            </a:r>
            <a:r>
              <a:rPr lang="en-US" sz="4000" b="1" dirty="0" err="1" smtClean="0">
                <a:solidFill>
                  <a:srgbClr val="000066"/>
                </a:solidFill>
                <a:latin typeface="Arial" charset="0"/>
              </a:rPr>
              <a:t>Gelebte</a:t>
            </a:r>
            <a:r>
              <a:rPr lang="en-US" sz="4000" b="1" dirty="0" smtClean="0">
                <a:solidFill>
                  <a:srgbClr val="000066"/>
                </a:solidFill>
                <a:latin typeface="Arial" charset="0"/>
              </a:rPr>
              <a:t> </a:t>
            </a:r>
            <a:r>
              <a:rPr lang="en-US" sz="4000" b="1" dirty="0" err="1" smtClean="0">
                <a:solidFill>
                  <a:srgbClr val="000066"/>
                </a:solidFill>
                <a:latin typeface="Arial" charset="0"/>
              </a:rPr>
              <a:t>Barmherzigkeit</a:t>
            </a:r>
            <a:r>
              <a:rPr lang="en-US" sz="4000" b="1" dirty="0" smtClean="0">
                <a:solidFill>
                  <a:srgbClr val="000066"/>
                </a:solidFill>
                <a:latin typeface="Arial" charset="0"/>
              </a:rPr>
              <a:t> und </a:t>
            </a:r>
            <a:r>
              <a:rPr lang="en-US" sz="4000" b="1" dirty="0" err="1" smtClean="0">
                <a:solidFill>
                  <a:srgbClr val="000066"/>
                </a:solidFill>
                <a:latin typeface="Arial" charset="0"/>
              </a:rPr>
              <a:t>Liebe</a:t>
            </a:r>
            <a:endParaRPr lang="en-US" sz="4000" b="1" dirty="0">
              <a:solidFill>
                <a:srgbClr val="000066"/>
              </a:solidFill>
              <a:latin typeface="Arial" charset="0"/>
            </a:endParaRPr>
          </a:p>
        </p:txBody>
      </p:sp>
    </p:spTree>
    <p:extLst>
      <p:ext uri="{BB962C8B-B14F-4D97-AF65-F5344CB8AC3E}">
        <p14:creationId xmlns:p14="http://schemas.microsoft.com/office/powerpoint/2010/main" val="215406860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52600" y="1700808"/>
            <a:ext cx="7139880" cy="2554545"/>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„Nun hasst sie die Welt, weil sie nicht zu ihr gehören, so wie auch ich nicht zu ihr gehöre.“</a:t>
            </a:r>
            <a:endParaRPr lang="en-US" dirty="0"/>
          </a:p>
        </p:txBody>
      </p:sp>
      <p:sp>
        <p:nvSpPr>
          <p:cNvPr id="7" name="Text Box 2"/>
          <p:cNvSpPr txBox="1">
            <a:spLocks noChangeArrowheads="1"/>
          </p:cNvSpPr>
          <p:nvPr/>
        </p:nvSpPr>
        <p:spPr bwMode="auto">
          <a:xfrm>
            <a:off x="1619672" y="4365104"/>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Johannes-Evangelium 17,14</a:t>
            </a:r>
            <a:endParaRPr lang="en-US" sz="2000" i="1" dirty="0">
              <a:latin typeface="Arial Rounded MT Bold"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4011875" y="149233"/>
            <a:ext cx="51366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4. </a:t>
            </a:r>
            <a:r>
              <a:rPr lang="en-US" sz="4000" b="1" dirty="0" err="1" smtClean="0">
                <a:solidFill>
                  <a:srgbClr val="000066"/>
                </a:solidFill>
                <a:latin typeface="Arial" charset="0"/>
              </a:rPr>
              <a:t>Erkennbare</a:t>
            </a:r>
            <a:r>
              <a:rPr lang="en-US" sz="4000" b="1" dirty="0" smtClean="0">
                <a:solidFill>
                  <a:srgbClr val="000066"/>
                </a:solidFill>
                <a:latin typeface="Arial" charset="0"/>
              </a:rPr>
              <a:t> </a:t>
            </a:r>
            <a:r>
              <a:rPr lang="en-US" sz="4000" b="1" dirty="0" err="1" smtClean="0">
                <a:solidFill>
                  <a:srgbClr val="000066"/>
                </a:solidFill>
                <a:latin typeface="Arial" charset="0"/>
              </a:rPr>
              <a:t>Werte</a:t>
            </a:r>
            <a:endParaRPr lang="en-US" sz="4000" b="1" dirty="0">
              <a:solidFill>
                <a:srgbClr val="000066"/>
              </a:solidFill>
              <a:latin typeface="Arial" charset="0"/>
            </a:endParaRPr>
          </a:p>
        </p:txBody>
      </p:sp>
    </p:spTree>
    <p:extLst>
      <p:ext uri="{BB962C8B-B14F-4D97-AF65-F5344CB8AC3E}">
        <p14:creationId xmlns:p14="http://schemas.microsoft.com/office/powerpoint/2010/main" val="35825868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6"/>
          <p:cNvSpPr txBox="1">
            <a:spLocks noChangeArrowheads="1"/>
          </p:cNvSpPr>
          <p:nvPr/>
        </p:nvSpPr>
        <p:spPr bwMode="auto">
          <a:xfrm>
            <a:off x="-122933" y="77723"/>
            <a:ext cx="90154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800" b="1" i="1" dirty="0" err="1" smtClean="0">
                <a:solidFill>
                  <a:srgbClr val="000066"/>
                </a:solidFill>
                <a:latin typeface="Arial" charset="0"/>
              </a:rPr>
              <a:t>Schlussgedanke</a:t>
            </a:r>
            <a:endParaRPr lang="en-US" sz="4800" dirty="0">
              <a:solidFill>
                <a:srgbClr val="000066"/>
              </a:solidFill>
            </a:endParaRP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040632" y="1268760"/>
            <a:ext cx="7139880" cy="3970318"/>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sz="2800" dirty="0"/>
              <a:t>„Wenn ihr dazu nicht bereit seid, dann entscheidet euch heute, wem sonst ihr dienen wollt: den Göttern, die eure Vorfahren im Land jenseits des </a:t>
            </a:r>
            <a:r>
              <a:rPr lang="de-CH" sz="2800" dirty="0" err="1"/>
              <a:t>Eufrats</a:t>
            </a:r>
            <a:r>
              <a:rPr lang="de-CH" sz="2800" dirty="0"/>
              <a:t> verehrt haben, oder den Göttern der Amoriter, in deren Land ihr jetzt </a:t>
            </a:r>
            <a:r>
              <a:rPr lang="de-CH" sz="2800" dirty="0" smtClean="0"/>
              <a:t>lebt.</a:t>
            </a:r>
            <a:br>
              <a:rPr lang="de-CH" sz="2800" dirty="0" smtClean="0"/>
            </a:br>
            <a:r>
              <a:rPr lang="de-CH" sz="2800" dirty="0" smtClean="0"/>
              <a:t>Ich </a:t>
            </a:r>
            <a:r>
              <a:rPr lang="de-CH" sz="2800" dirty="0"/>
              <a:t>und meine ganze Hausgemeinschaft sind entschlossen, dem Herrn zu dienen.“</a:t>
            </a:r>
            <a:endParaRPr lang="en-US" sz="2800" dirty="0"/>
          </a:p>
        </p:txBody>
      </p:sp>
      <p:sp>
        <p:nvSpPr>
          <p:cNvPr id="6" name="Text Box 2"/>
          <p:cNvSpPr txBox="1">
            <a:spLocks noChangeArrowheads="1"/>
          </p:cNvSpPr>
          <p:nvPr/>
        </p:nvSpPr>
        <p:spPr bwMode="auto">
          <a:xfrm>
            <a:off x="1639366" y="5157192"/>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Josua 24,15</a:t>
            </a:r>
            <a:endParaRPr lang="en-US" sz="2000" i="1" dirty="0">
              <a:latin typeface="Arial Rounded MT Bold" pitchFamily="34" charset="0"/>
            </a:endParaRPr>
          </a:p>
        </p:txBody>
      </p:sp>
    </p:spTree>
    <p:extLst>
      <p:ext uri="{BB962C8B-B14F-4D97-AF65-F5344CB8AC3E}">
        <p14:creationId xmlns:p14="http://schemas.microsoft.com/office/powerpoint/2010/main" val="2529881628"/>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004120" y="1412776"/>
            <a:ext cx="7139880" cy="2554545"/>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„Ich und meine ganze Hausgemeinschaft sind entschlossen, dem </a:t>
            </a:r>
            <a:r>
              <a:rPr lang="de-CH" dirty="0" smtClean="0"/>
              <a:t>Herrn</a:t>
            </a:r>
            <a:br>
              <a:rPr lang="de-CH" dirty="0" smtClean="0"/>
            </a:br>
            <a:r>
              <a:rPr lang="de-CH" dirty="0" smtClean="0"/>
              <a:t>zu </a:t>
            </a:r>
            <a:r>
              <a:rPr lang="de-CH" dirty="0"/>
              <a:t>dienen.“</a:t>
            </a:r>
            <a:endParaRPr lang="en-US" dirty="0"/>
          </a:p>
        </p:txBody>
      </p:sp>
      <p:sp>
        <p:nvSpPr>
          <p:cNvPr id="6" name="Text Box 2"/>
          <p:cNvSpPr txBox="1">
            <a:spLocks noChangeArrowheads="1"/>
          </p:cNvSpPr>
          <p:nvPr/>
        </p:nvSpPr>
        <p:spPr bwMode="auto">
          <a:xfrm>
            <a:off x="1547664" y="4077072"/>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Josua 24,15</a:t>
            </a:r>
            <a:endParaRPr lang="en-US" sz="2000" i="1" dirty="0">
              <a:latin typeface="Arial Rounded MT Bold" pitchFamily="34" charset="0"/>
            </a:endParaRPr>
          </a:p>
        </p:txBody>
      </p:sp>
    </p:spTree>
    <p:extLst>
      <p:ext uri="{BB962C8B-B14F-4D97-AF65-F5344CB8AC3E}">
        <p14:creationId xmlns:p14="http://schemas.microsoft.com/office/powerpoint/2010/main" val="305904137"/>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ChangeArrowheads="1"/>
          </p:cNvSpPr>
          <p:nvPr/>
        </p:nvSpPr>
        <p:spPr bwMode="auto">
          <a:xfrm>
            <a:off x="0" y="201613"/>
            <a:ext cx="7302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smtClean="0">
                <a:solidFill>
                  <a:srgbClr val="000066"/>
                </a:solidFill>
                <a:latin typeface="Arial" charset="0"/>
              </a:rPr>
              <a:t>I. In </a:t>
            </a:r>
            <a:r>
              <a:rPr lang="en-US" sz="4000" b="1" dirty="0" err="1" smtClean="0">
                <a:solidFill>
                  <a:srgbClr val="000066"/>
                </a:solidFill>
                <a:latin typeface="Arial" charset="0"/>
              </a:rPr>
              <a:t>einer</a:t>
            </a:r>
            <a:r>
              <a:rPr lang="en-US" sz="4000" b="1" dirty="0" smtClean="0">
                <a:solidFill>
                  <a:srgbClr val="000066"/>
                </a:solidFill>
                <a:latin typeface="Arial" charset="0"/>
              </a:rPr>
              <a:t> </a:t>
            </a:r>
            <a:r>
              <a:rPr lang="en-US" sz="4000" b="1" dirty="0" err="1" smtClean="0">
                <a:solidFill>
                  <a:srgbClr val="000066"/>
                </a:solidFill>
                <a:latin typeface="Arial" charset="0"/>
              </a:rPr>
              <a:t>fremden</a:t>
            </a:r>
            <a:r>
              <a:rPr lang="en-US" sz="4000" b="1" dirty="0" smtClean="0">
                <a:solidFill>
                  <a:srgbClr val="000066"/>
                </a:solidFill>
                <a:latin typeface="Arial" charset="0"/>
              </a:rPr>
              <a:t> Welt </a:t>
            </a:r>
            <a:r>
              <a:rPr lang="en-US" sz="4000" b="1" dirty="0" err="1" smtClean="0">
                <a:solidFill>
                  <a:srgbClr val="000066"/>
                </a:solidFill>
                <a:latin typeface="Arial" charset="0"/>
              </a:rPr>
              <a:t>leben</a:t>
            </a:r>
            <a:endParaRPr lang="en-US" sz="4000" b="1" dirty="0">
              <a:solidFill>
                <a:srgbClr val="000066"/>
              </a:solidFill>
              <a:latin typeface="Arial" charset="0"/>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52600" y="1700808"/>
            <a:ext cx="7139880" cy="1938992"/>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„Seht, ich sende euch wie Schafe mitten unter die Wölfe.“</a:t>
            </a:r>
            <a:endParaRPr lang="en-US" dirty="0"/>
          </a:p>
        </p:txBody>
      </p:sp>
      <p:sp>
        <p:nvSpPr>
          <p:cNvPr id="7" name="Text Box 2"/>
          <p:cNvSpPr txBox="1">
            <a:spLocks noChangeArrowheads="1"/>
          </p:cNvSpPr>
          <p:nvPr/>
        </p:nvSpPr>
        <p:spPr bwMode="auto">
          <a:xfrm>
            <a:off x="1619672" y="3573016"/>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Matthäus-Evangelium 10,16</a:t>
            </a:r>
            <a:endParaRPr lang="en-US" sz="2000" i="1" dirty="0">
              <a:latin typeface="Arial Rounded MT Bold" pitchFamily="34" charset="0"/>
            </a:endParaRPr>
          </a:p>
        </p:txBody>
      </p:sp>
    </p:spTree>
    <p:extLst>
      <p:ext uri="{BB962C8B-B14F-4D97-AF65-F5344CB8AC3E}">
        <p14:creationId xmlns:p14="http://schemas.microsoft.com/office/powerpoint/2010/main" val="2448488137"/>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52600" y="1700808"/>
            <a:ext cx="7139880" cy="1938992"/>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„Seid darum klug wie die Schlangen und ohne Falsch wie die Tauben.“</a:t>
            </a:r>
            <a:endParaRPr lang="en-US" dirty="0"/>
          </a:p>
        </p:txBody>
      </p:sp>
      <p:sp>
        <p:nvSpPr>
          <p:cNvPr id="7" name="Text Box 2"/>
          <p:cNvSpPr txBox="1">
            <a:spLocks noChangeArrowheads="1"/>
          </p:cNvSpPr>
          <p:nvPr/>
        </p:nvSpPr>
        <p:spPr bwMode="auto">
          <a:xfrm>
            <a:off x="1619672" y="3861048"/>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Matthäus-Evangelium 10,16</a:t>
            </a:r>
            <a:endParaRPr lang="en-US" sz="2000" i="1" dirty="0">
              <a:latin typeface="Arial Rounded MT Bold" pitchFamily="34" charset="0"/>
            </a:endParaRPr>
          </a:p>
        </p:txBody>
      </p:sp>
    </p:spTree>
    <p:extLst>
      <p:ext uri="{BB962C8B-B14F-4D97-AF65-F5344CB8AC3E}">
        <p14:creationId xmlns:p14="http://schemas.microsoft.com/office/powerpoint/2010/main" val="76958321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3271835" y="165101"/>
            <a:ext cx="58516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lieben</a:t>
            </a:r>
            <a:r>
              <a:rPr lang="en-US" sz="4000" b="1" dirty="0" smtClean="0">
                <a:solidFill>
                  <a:srgbClr val="000066"/>
                </a:solidFill>
                <a:latin typeface="Arial" charset="0"/>
              </a:rPr>
              <a:t> Menschen</a:t>
            </a:r>
            <a:endParaRPr lang="en-US" sz="4000" b="1" dirty="0">
              <a:solidFill>
                <a:srgbClr val="000066"/>
              </a:solidFill>
              <a:latin typeface="Arial" charset="0"/>
            </a:endParaRPr>
          </a:p>
        </p:txBody>
      </p:sp>
    </p:spTree>
    <p:extLst>
      <p:ext uri="{BB962C8B-B14F-4D97-AF65-F5344CB8AC3E}">
        <p14:creationId xmlns:p14="http://schemas.microsoft.com/office/powerpoint/2010/main" val="390610231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3271835" y="165101"/>
            <a:ext cx="58516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lieben</a:t>
            </a:r>
            <a:r>
              <a:rPr lang="en-US" sz="4000" b="1" dirty="0" smtClean="0">
                <a:solidFill>
                  <a:srgbClr val="000066"/>
                </a:solidFill>
                <a:latin typeface="Arial" charset="0"/>
              </a:rPr>
              <a:t> Menschen</a:t>
            </a:r>
            <a:endParaRPr lang="en-US" sz="4000" b="1" dirty="0">
              <a:solidFill>
                <a:srgbClr val="000066"/>
              </a:solidFill>
              <a:latin typeface="Arial" charset="0"/>
            </a:endParaRPr>
          </a:p>
        </p:txBody>
      </p:sp>
      <p:sp>
        <p:nvSpPr>
          <p:cNvPr id="5" name="Text Box 2"/>
          <p:cNvSpPr txBox="1">
            <a:spLocks noChangeArrowheads="1"/>
          </p:cNvSpPr>
          <p:nvPr/>
        </p:nvSpPr>
        <p:spPr bwMode="auto">
          <a:xfrm>
            <a:off x="1752600" y="1700808"/>
            <a:ext cx="7139880" cy="2554545"/>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„Wenn es möglich ist und soweit es an euch </a:t>
            </a:r>
            <a:r>
              <a:rPr lang="de-CH" dirty="0" smtClean="0"/>
              <a:t>liegt,</a:t>
            </a:r>
            <a:br>
              <a:rPr lang="de-CH" dirty="0" smtClean="0"/>
            </a:br>
            <a:r>
              <a:rPr lang="de-CH" dirty="0" smtClean="0"/>
              <a:t>lebt </a:t>
            </a:r>
            <a:r>
              <a:rPr lang="de-CH" dirty="0"/>
              <a:t>mit allen </a:t>
            </a:r>
            <a:r>
              <a:rPr lang="de-CH" dirty="0" smtClean="0"/>
              <a:t>Menschen</a:t>
            </a:r>
            <a:br>
              <a:rPr lang="de-CH" dirty="0" smtClean="0"/>
            </a:br>
            <a:r>
              <a:rPr lang="de-CH" dirty="0" smtClean="0"/>
              <a:t>in </a:t>
            </a:r>
            <a:r>
              <a:rPr lang="de-CH" dirty="0"/>
              <a:t>Frieden.“</a:t>
            </a:r>
            <a:endParaRPr lang="en-US" dirty="0"/>
          </a:p>
        </p:txBody>
      </p:sp>
      <p:sp>
        <p:nvSpPr>
          <p:cNvPr id="6" name="Text Box 2"/>
          <p:cNvSpPr txBox="1">
            <a:spLocks noChangeArrowheads="1"/>
          </p:cNvSpPr>
          <p:nvPr/>
        </p:nvSpPr>
        <p:spPr bwMode="auto">
          <a:xfrm>
            <a:off x="1403648" y="4221088"/>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Römer-Brief 12,18</a:t>
            </a:r>
            <a:endParaRPr lang="en-US" sz="2000" i="1" dirty="0">
              <a:latin typeface="Arial Rounded MT Bold"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3271835" y="165101"/>
            <a:ext cx="58516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1.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lieben</a:t>
            </a:r>
            <a:r>
              <a:rPr lang="en-US" sz="4000" b="1" dirty="0" smtClean="0">
                <a:solidFill>
                  <a:srgbClr val="000066"/>
                </a:solidFill>
                <a:latin typeface="Arial" charset="0"/>
              </a:rPr>
              <a:t> Menschen</a:t>
            </a:r>
            <a:endParaRPr lang="en-US" sz="4000" b="1" dirty="0">
              <a:solidFill>
                <a:srgbClr val="000066"/>
              </a:solidFill>
              <a:latin typeface="Arial" charset="0"/>
            </a:endParaRPr>
          </a:p>
        </p:txBody>
      </p:sp>
      <p:sp>
        <p:nvSpPr>
          <p:cNvPr id="5" name="Text Box 2"/>
          <p:cNvSpPr txBox="1">
            <a:spLocks noChangeArrowheads="1"/>
          </p:cNvSpPr>
          <p:nvPr/>
        </p:nvSpPr>
        <p:spPr bwMode="auto">
          <a:xfrm>
            <a:off x="1752600" y="1411029"/>
            <a:ext cx="7139880" cy="3170099"/>
          </a:xfrm>
          <a:prstGeom prst="rect">
            <a:avLst/>
          </a:prstGeom>
          <a:noFill/>
          <a:ln w="9525">
            <a:noFill/>
            <a:miter lim="800000"/>
            <a:headEnd/>
            <a:tailEnd/>
          </a:ln>
        </p:spPr>
        <p:txBody>
          <a:bodyPr wrap="square">
            <a:spAutoFit/>
          </a:bodyPr>
          <a:lstStyle>
            <a:defPPr>
              <a:defRPr lang="en-US"/>
            </a:defPPr>
            <a:lvl1pPr>
              <a:spcBef>
                <a:spcPct val="50000"/>
              </a:spcBef>
              <a:defRPr sz="4000">
                <a:latin typeface="Arial Rounded MT Bold" pitchFamily="34" charset="0"/>
              </a:defRPr>
            </a:lvl1pPr>
          </a:lstStyle>
          <a:p>
            <a:r>
              <a:rPr lang="de-CH" dirty="0"/>
              <a:t>„Doch dann ist die Güte Gottes, unseres Retters, und seine Liebe zu uns Menschen sichtbar geworden.“</a:t>
            </a:r>
            <a:endParaRPr lang="en-US" dirty="0"/>
          </a:p>
        </p:txBody>
      </p:sp>
      <p:sp>
        <p:nvSpPr>
          <p:cNvPr id="6" name="Text Box 2"/>
          <p:cNvSpPr txBox="1">
            <a:spLocks noChangeArrowheads="1"/>
          </p:cNvSpPr>
          <p:nvPr/>
        </p:nvSpPr>
        <p:spPr bwMode="auto">
          <a:xfrm>
            <a:off x="1043608" y="4386808"/>
            <a:ext cx="7391400" cy="400110"/>
          </a:xfrm>
          <a:prstGeom prst="rect">
            <a:avLst/>
          </a:prstGeom>
          <a:noFill/>
          <a:ln w="9525">
            <a:noFill/>
            <a:miter lim="800000"/>
            <a:headEnd/>
            <a:tailEnd/>
          </a:ln>
        </p:spPr>
        <p:txBody>
          <a:bodyPr>
            <a:spAutoFit/>
          </a:bodyPr>
          <a:lstStyle/>
          <a:p>
            <a:pPr algn="r">
              <a:spcBef>
                <a:spcPct val="50000"/>
              </a:spcBef>
              <a:defRPr/>
            </a:pPr>
            <a:r>
              <a:rPr lang="de-CH" sz="2000" dirty="0" smtClean="0">
                <a:latin typeface="Arial Rounded MT Bold" pitchFamily="34" charset="0"/>
              </a:rPr>
              <a:t>Titus-Brief 3,4</a:t>
            </a:r>
            <a:endParaRPr lang="en-US" sz="2000" i="1" dirty="0">
              <a:latin typeface="Arial Rounded MT Bold" pitchFamily="34" charset="0"/>
            </a:endParaRPr>
          </a:p>
        </p:txBody>
      </p:sp>
    </p:spTree>
    <p:extLst>
      <p:ext uri="{BB962C8B-B14F-4D97-AF65-F5344CB8AC3E}">
        <p14:creationId xmlns:p14="http://schemas.microsoft.com/office/powerpoint/2010/main" val="6814019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ChangeArrowheads="1"/>
          </p:cNvSpPr>
          <p:nvPr/>
        </p:nvSpPr>
        <p:spPr bwMode="auto">
          <a:xfrm>
            <a:off x="4084476" y="149227"/>
            <a:ext cx="47984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4000" b="1" dirty="0" smtClean="0">
                <a:solidFill>
                  <a:srgbClr val="000066"/>
                </a:solidFill>
                <a:latin typeface="Arial" charset="0"/>
              </a:rPr>
              <a:t>2. </a:t>
            </a:r>
            <a:r>
              <a:rPr lang="en-US" sz="4000" b="1" dirty="0" err="1" smtClean="0">
                <a:solidFill>
                  <a:srgbClr val="000066"/>
                </a:solidFill>
                <a:latin typeface="Arial" charset="0"/>
              </a:rPr>
              <a:t>Wir</a:t>
            </a:r>
            <a:r>
              <a:rPr lang="en-US" sz="4000" b="1" dirty="0" smtClean="0">
                <a:solidFill>
                  <a:srgbClr val="000066"/>
                </a:solidFill>
                <a:latin typeface="Arial" charset="0"/>
              </a:rPr>
              <a:t> </a:t>
            </a:r>
            <a:r>
              <a:rPr lang="en-US" sz="4000" b="1" dirty="0" err="1" smtClean="0">
                <a:solidFill>
                  <a:srgbClr val="000066"/>
                </a:solidFill>
                <a:latin typeface="Arial" charset="0"/>
              </a:rPr>
              <a:t>richten</a:t>
            </a:r>
            <a:r>
              <a:rPr lang="en-US" sz="4000" b="1" dirty="0" smtClean="0">
                <a:solidFill>
                  <a:srgbClr val="000066"/>
                </a:solidFill>
                <a:latin typeface="Arial" charset="0"/>
              </a:rPr>
              <a:t> </a:t>
            </a:r>
            <a:r>
              <a:rPr lang="en-US" sz="4000" b="1" dirty="0" err="1" smtClean="0">
                <a:solidFill>
                  <a:srgbClr val="000066"/>
                </a:solidFill>
                <a:latin typeface="Arial" charset="0"/>
              </a:rPr>
              <a:t>nicht</a:t>
            </a:r>
            <a:endParaRPr lang="en-US" sz="4000" b="1" dirty="0">
              <a:solidFill>
                <a:srgbClr val="000066"/>
              </a:solidFill>
              <a:latin typeface="Arial" charset="0"/>
            </a:endParaRPr>
          </a:p>
        </p:txBody>
      </p:sp>
    </p:spTree>
    <p:extLst>
      <p:ext uri="{BB962C8B-B14F-4D97-AF65-F5344CB8AC3E}">
        <p14:creationId xmlns:p14="http://schemas.microsoft.com/office/powerpoint/2010/main" val="16319589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Bildschirmpräsentation (4:3)</PresentationFormat>
  <Paragraphs>60</Paragraphs>
  <Slides>23</Slides>
  <Notes>0</Notes>
  <HiddenSlides>0</HiddenSlides>
  <MMClips>0</MMClips>
  <ScaleCrop>false</ScaleCrop>
  <HeadingPairs>
    <vt:vector size="4" baseType="variant">
      <vt:variant>
        <vt:lpstr>Design</vt:lpstr>
      </vt:variant>
      <vt:variant>
        <vt:i4>1</vt:i4>
      </vt:variant>
      <vt:variant>
        <vt:lpstr>Folientitel</vt:lpstr>
      </vt:variant>
      <vt:variant>
        <vt:i4>23</vt:i4>
      </vt:variant>
    </vt:vector>
  </HeadingPairs>
  <TitlesOfParts>
    <vt:vector size="24" baseType="lpstr">
      <vt:lpstr>Default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bedeutendsten religiösen Einflüsse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Wählt heute, wem ihr dienen wollt! - Gedanken zum Schulanfang - Folien</dc:title>
  <dc:creator>Jürg Birnstiel</dc:creator>
  <cp:lastModifiedBy>Me</cp:lastModifiedBy>
  <cp:revision>75</cp:revision>
  <dcterms:created xsi:type="dcterms:W3CDTF">2006-02-16T22:44:03Z</dcterms:created>
  <dcterms:modified xsi:type="dcterms:W3CDTF">2011-12-03T21:47:42Z</dcterms:modified>
</cp:coreProperties>
</file>