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3"/>
  </p:notesMasterIdLst>
  <p:sldIdLst>
    <p:sldId id="256" r:id="rId3"/>
    <p:sldId id="1032" r:id="rId4"/>
    <p:sldId id="1033" r:id="rId5"/>
    <p:sldId id="1034" r:id="rId6"/>
    <p:sldId id="1057" r:id="rId7"/>
    <p:sldId id="1058" r:id="rId8"/>
    <p:sldId id="1059" r:id="rId9"/>
    <p:sldId id="1060" r:id="rId10"/>
    <p:sldId id="1061" r:id="rId11"/>
    <p:sldId id="1062" r:id="rId12"/>
    <p:sldId id="1063" r:id="rId13"/>
    <p:sldId id="430" r:id="rId14"/>
    <p:sldId id="1035" r:id="rId15"/>
    <p:sldId id="1020" r:id="rId16"/>
    <p:sldId id="1036" r:id="rId17"/>
    <p:sldId id="1037" r:id="rId18"/>
    <p:sldId id="975" r:id="rId19"/>
    <p:sldId id="1038" r:id="rId20"/>
    <p:sldId id="1039" r:id="rId21"/>
    <p:sldId id="1040" r:id="rId22"/>
    <p:sldId id="1041" r:id="rId23"/>
    <p:sldId id="1042" r:id="rId24"/>
    <p:sldId id="1043" r:id="rId25"/>
    <p:sldId id="1044" r:id="rId26"/>
    <p:sldId id="981" r:id="rId27"/>
    <p:sldId id="1045" r:id="rId28"/>
    <p:sldId id="1046" r:id="rId29"/>
    <p:sldId id="1047" r:id="rId30"/>
    <p:sldId id="1048" r:id="rId31"/>
    <p:sldId id="1049" r:id="rId32"/>
    <p:sldId id="1050" r:id="rId33"/>
    <p:sldId id="1051" r:id="rId34"/>
    <p:sldId id="1052" r:id="rId35"/>
    <p:sldId id="1053" r:id="rId36"/>
    <p:sldId id="263" r:id="rId37"/>
    <p:sldId id="982" r:id="rId38"/>
    <p:sldId id="1054" r:id="rId39"/>
    <p:sldId id="1055" r:id="rId40"/>
    <p:sldId id="1056" r:id="rId41"/>
    <p:sldId id="325" r:id="rId42"/>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000000"/>
    <a:srgbClr val="CC00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64" autoAdjust="0"/>
  </p:normalViewPr>
  <p:slideViewPr>
    <p:cSldViewPr>
      <p:cViewPr>
        <p:scale>
          <a:sx n="132" d="100"/>
          <a:sy n="132" d="100"/>
        </p:scale>
        <p:origin x="-113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061" y="142761"/>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Der Heilige Geist kommt zu mir</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5673170"/>
            <a:ext cx="8929718" cy="1068198"/>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Was Jesus über den Heiligen Geist sagt (Teil 1/3)</a:t>
            </a:r>
            <a:endParaRPr lang="de-CH" sz="2800" dirty="0">
              <a:ln>
                <a:solidFill>
                  <a:schemeClr val="accent3">
                    <a:lumMod val="10000"/>
                  </a:schemeClr>
                </a:solidFill>
              </a:ln>
            </a:endParaRPr>
          </a:p>
        </p:txBody>
      </p:sp>
      <p:sp>
        <p:nvSpPr>
          <p:cNvPr id="4" name="Rectangle 3"/>
          <p:cNvSpPr txBox="1">
            <a:spLocks noChangeArrowheads="1"/>
          </p:cNvSpPr>
          <p:nvPr/>
        </p:nvSpPr>
        <p:spPr bwMode="auto">
          <a:xfrm>
            <a:off x="22796" y="3213100"/>
            <a:ext cx="8929718" cy="648072"/>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rgbClr val="FFFFFF"/>
                </a:solidFill>
                <a:latin typeface="Arial Rounded MT Bold" pitchFamily="34" charset="0"/>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400" dirty="0" smtClean="0">
                <a:ln>
                  <a:solidFill>
                    <a:schemeClr val="accent3">
                      <a:lumMod val="10000"/>
                    </a:schemeClr>
                  </a:solidFill>
                </a:ln>
              </a:rPr>
              <a:t>Johannes-Evangelium 14,15-26</a:t>
            </a:r>
            <a:endParaRPr lang="de-CH" sz="24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6871"/>
            <a:ext cx="9001000" cy="507831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Jesus gab ihm zur Antwort: „Wenn jemand mich liebt, wird er sich nach meinem Wort richten. Mein Vater wird ihn lieben, und wir werden zu ihm kommen und bei ihm wohnen. Wer mich nicht liebt, richtet sich nicht nach meinen Worten. Und was ich euch sage, ist nicht mein Wort; ihr hört das Wort des Vaters, der mich gesandt hat.“</a:t>
            </a:r>
          </a:p>
        </p:txBody>
      </p:sp>
      <p:sp>
        <p:nvSpPr>
          <p:cNvPr id="5" name="Rectangle 3"/>
          <p:cNvSpPr>
            <a:spLocks noChangeArrowheads="1"/>
          </p:cNvSpPr>
          <p:nvPr/>
        </p:nvSpPr>
        <p:spPr bwMode="auto">
          <a:xfrm>
            <a:off x="2555776" y="530120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14,23-24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04782080"/>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928992"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„Diese Dinge sage ich euch, solange ich noch bei euch bin. Der Helfer, der Heilige Geist, den der Vater in meinem Namen senden wird, wird euch alles Weitere lehren und euch an alles erinnern, was ich euch gesagt habe.“</a:t>
            </a:r>
          </a:p>
        </p:txBody>
      </p:sp>
      <p:sp>
        <p:nvSpPr>
          <p:cNvPr id="5" name="Rectangle 3"/>
          <p:cNvSpPr>
            <a:spLocks noChangeArrowheads="1"/>
          </p:cNvSpPr>
          <p:nvPr/>
        </p:nvSpPr>
        <p:spPr bwMode="auto">
          <a:xfrm>
            <a:off x="2555776" y="378904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14,25-26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788016481"/>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16632"/>
            <a:ext cx="8928992" cy="1274195"/>
          </a:xfrm>
          <a:noFill/>
        </p:spPr>
        <p:txBody>
          <a:bodyPr wrap="square" anchor="t">
            <a:spAutoFit/>
          </a:bodyPr>
          <a:lstStyle/>
          <a:p>
            <a:pPr marL="1117600" indent="-1117600" algn="l">
              <a:buFontTx/>
              <a:buAutoNum type="romanUcPeriod"/>
            </a:pPr>
            <a:r>
              <a:rPr lang="de-DE" sz="4800" dirty="0" smtClean="0">
                <a:ln>
                  <a:solidFill>
                    <a:schemeClr val="accent3">
                      <a:lumMod val="10000"/>
                    </a:schemeClr>
                  </a:solidFill>
                </a:ln>
                <a:solidFill>
                  <a:schemeClr val="bg1"/>
                </a:solidFill>
              </a:rPr>
              <a:t>Gott lässt mich nicht allein</a:t>
            </a:r>
            <a:endParaRPr lang="de-CH" sz="48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5234" y="44624"/>
            <a:ext cx="6707006"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„Ich nenne euch Freunde und nicht mehr Diener. Denn ein Diener weiss nicht, was sein Herr tut; ich aber habe euch alles mitgeteilt, was ich von meinem Vater gehört habe.“</a:t>
            </a:r>
          </a:p>
        </p:txBody>
      </p:sp>
      <p:sp>
        <p:nvSpPr>
          <p:cNvPr id="5" name="Rectangle 3"/>
          <p:cNvSpPr>
            <a:spLocks noChangeArrowheads="1"/>
          </p:cNvSpPr>
          <p:nvPr/>
        </p:nvSpPr>
        <p:spPr bwMode="auto">
          <a:xfrm>
            <a:off x="2555776" y="508518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15,15</a:t>
            </a:r>
          </a:p>
        </p:txBody>
      </p:sp>
    </p:spTree>
    <p:extLst>
      <p:ext uri="{BB962C8B-B14F-4D97-AF65-F5344CB8AC3E}">
        <p14:creationId xmlns:p14="http://schemas.microsoft.com/office/powerpoint/2010/main" val="1789246531"/>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4624"/>
            <a:ext cx="8065467"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werde euch nicht als hilflose Waisen zurücklassen; ich komme zu euch.“</a:t>
            </a:r>
          </a:p>
        </p:txBody>
      </p:sp>
      <p:sp>
        <p:nvSpPr>
          <p:cNvPr id="5" name="Rectangle 3"/>
          <p:cNvSpPr>
            <a:spLocks noChangeArrowheads="1"/>
          </p:cNvSpPr>
          <p:nvPr/>
        </p:nvSpPr>
        <p:spPr bwMode="auto">
          <a:xfrm>
            <a:off x="2411760" y="220486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14,18</a:t>
            </a:r>
          </a:p>
        </p:txBody>
      </p:sp>
    </p:spTree>
    <p:extLst>
      <p:ext uri="{BB962C8B-B14F-4D97-AF65-F5344CB8AC3E}">
        <p14:creationId xmlns:p14="http://schemas.microsoft.com/office/powerpoint/2010/main" val="1163359887"/>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4624"/>
            <a:ext cx="8065467"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„Wenn ihr mich liebt, werdet ihr meine Gebote halten.“</a:t>
            </a:r>
          </a:p>
        </p:txBody>
      </p:sp>
      <p:sp>
        <p:nvSpPr>
          <p:cNvPr id="5" name="Rectangle 3"/>
          <p:cNvSpPr>
            <a:spLocks noChangeArrowheads="1"/>
          </p:cNvSpPr>
          <p:nvPr/>
        </p:nvSpPr>
        <p:spPr bwMode="auto">
          <a:xfrm>
            <a:off x="2411760" y="162880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14,15</a:t>
            </a:r>
          </a:p>
        </p:txBody>
      </p:sp>
    </p:spTree>
    <p:extLst>
      <p:ext uri="{BB962C8B-B14F-4D97-AF65-F5344CB8AC3E}">
        <p14:creationId xmlns:p14="http://schemas.microsoft.com/office/powerpoint/2010/main" val="2096758208"/>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4623"/>
            <a:ext cx="8065467"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„Der Vater wird euch an meiner Stelle einen anderen Helfer geben, der für immer bei euch sein wird; ich werde ihn darum bitten.“</a:t>
            </a:r>
          </a:p>
        </p:txBody>
      </p:sp>
      <p:sp>
        <p:nvSpPr>
          <p:cNvPr id="5" name="Rectangle 3"/>
          <p:cNvSpPr>
            <a:spLocks noChangeArrowheads="1"/>
          </p:cNvSpPr>
          <p:nvPr/>
        </p:nvSpPr>
        <p:spPr bwMode="auto">
          <a:xfrm>
            <a:off x="2411760" y="299695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14,16</a:t>
            </a:r>
          </a:p>
        </p:txBody>
      </p:sp>
    </p:spTree>
    <p:extLst>
      <p:ext uri="{BB962C8B-B14F-4D97-AF65-F5344CB8AC3E}">
        <p14:creationId xmlns:p14="http://schemas.microsoft.com/office/powerpoint/2010/main" val="10690437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7992888"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„Glaubt mir: Es ist gut für euch, dass ich weggehe. Denn wenn ich nicht von euch wegginge, käme der Helfer nicht zu euch; wenn ich aber gehe, werde ich ihn zu euch senden.“</a:t>
            </a:r>
          </a:p>
        </p:txBody>
      </p:sp>
      <p:sp>
        <p:nvSpPr>
          <p:cNvPr id="5" name="Rectangle 3"/>
          <p:cNvSpPr>
            <a:spLocks noChangeArrowheads="1"/>
          </p:cNvSpPr>
          <p:nvPr/>
        </p:nvSpPr>
        <p:spPr bwMode="auto">
          <a:xfrm>
            <a:off x="2411760" y="371703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16,7</a:t>
            </a: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22578"/>
            <a:ext cx="8065467"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„Gott wird euch den Geist der Wahrheit geben, den die Welt nicht bekommen kann, weil sie ihn nicht sieht und nicht kennt. Aber ihr kennt ihn, denn er bleibt bei euch und wird in euch sein.“</a:t>
            </a:r>
          </a:p>
        </p:txBody>
      </p:sp>
      <p:sp>
        <p:nvSpPr>
          <p:cNvPr id="5" name="Rectangle 3"/>
          <p:cNvSpPr>
            <a:spLocks noChangeArrowheads="1"/>
          </p:cNvSpPr>
          <p:nvPr/>
        </p:nvSpPr>
        <p:spPr bwMode="auto">
          <a:xfrm>
            <a:off x="2411760" y="458112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14,17</a:t>
            </a:r>
          </a:p>
        </p:txBody>
      </p:sp>
    </p:spTree>
    <p:extLst>
      <p:ext uri="{BB962C8B-B14F-4D97-AF65-F5344CB8AC3E}">
        <p14:creationId xmlns:p14="http://schemas.microsoft.com/office/powerpoint/2010/main" val="235254923"/>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„Nur noch kurze Zeit, dann sieht die Welt mich nicht mehr.“</a:t>
            </a:r>
          </a:p>
        </p:txBody>
      </p:sp>
      <p:sp>
        <p:nvSpPr>
          <p:cNvPr id="5" name="Rectangle 3"/>
          <p:cNvSpPr>
            <a:spLocks noChangeArrowheads="1"/>
          </p:cNvSpPr>
          <p:nvPr/>
        </p:nvSpPr>
        <p:spPr bwMode="auto">
          <a:xfrm>
            <a:off x="2411760" y="170080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14,19</a:t>
            </a:r>
          </a:p>
        </p:txBody>
      </p:sp>
    </p:spTree>
    <p:extLst>
      <p:ext uri="{BB962C8B-B14F-4D97-AF65-F5344CB8AC3E}">
        <p14:creationId xmlns:p14="http://schemas.microsoft.com/office/powerpoint/2010/main" val="1863940043"/>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42877"/>
            <a:ext cx="7416824"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„Gleichzeitig sahen sie so etwas wie Flammenzungen, die sich verteilten und sich auf jeden Einzelnen von ihnen niederliessen</a:t>
            </a:r>
            <a:r>
              <a:rPr lang="de-CH" sz="4000" kern="1200" dirty="0" smtClean="0">
                <a:ln>
                  <a:solidFill>
                    <a:srgbClr val="000000"/>
                  </a:solidFill>
                </a:ln>
                <a:ea typeface="+mn-ea"/>
                <a:cs typeface="+mn-cs"/>
              </a:rPr>
              <a:t>.“</a:t>
            </a:r>
            <a:endParaRPr lang="de-CH" sz="4000" kern="1200" dirty="0">
              <a:ln>
                <a:solidFill>
                  <a:srgbClr val="000000"/>
                </a:solidFill>
              </a:ln>
              <a:ea typeface="+mn-ea"/>
              <a:cs typeface="+mn-cs"/>
            </a:endParaRPr>
          </a:p>
        </p:txBody>
      </p:sp>
      <p:sp>
        <p:nvSpPr>
          <p:cNvPr id="744451" name="Rectangle 3"/>
          <p:cNvSpPr>
            <a:spLocks noChangeArrowheads="1"/>
          </p:cNvSpPr>
          <p:nvPr/>
        </p:nvSpPr>
        <p:spPr bwMode="auto">
          <a:xfrm>
            <a:off x="3131840" y="3356992"/>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smtClean="0">
                <a:ln>
                  <a:solidFill>
                    <a:srgbClr val="000000"/>
                  </a:solidFill>
                </a:ln>
                <a:solidFill>
                  <a:srgbClr val="FFFFFF"/>
                </a:solidFill>
                <a:latin typeface="Arial Rounded MT Bold" pitchFamily="34" charset="0"/>
              </a:rPr>
              <a:t>Apostelgeschichte 2,3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3545561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„Ihr aber werdet mich sehen, und weil ich lebe, werdet auch ihr leben.“</a:t>
            </a:r>
          </a:p>
        </p:txBody>
      </p:sp>
      <p:sp>
        <p:nvSpPr>
          <p:cNvPr id="5" name="Rectangle 3"/>
          <p:cNvSpPr>
            <a:spLocks noChangeArrowheads="1"/>
          </p:cNvSpPr>
          <p:nvPr/>
        </p:nvSpPr>
        <p:spPr bwMode="auto">
          <a:xfrm>
            <a:off x="2411760" y="198884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14,19</a:t>
            </a:r>
          </a:p>
        </p:txBody>
      </p:sp>
    </p:spTree>
    <p:extLst>
      <p:ext uri="{BB962C8B-B14F-4D97-AF65-F5344CB8AC3E}">
        <p14:creationId xmlns:p14="http://schemas.microsoft.com/office/powerpoint/2010/main" val="656756055"/>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4676" y="75396"/>
            <a:ext cx="6987604"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„Später zeigte </a:t>
            </a:r>
            <a:r>
              <a:rPr lang="de-CH" sz="4000" kern="1200" dirty="0" smtClean="0">
                <a:ln>
                  <a:solidFill>
                    <a:srgbClr val="000000"/>
                  </a:solidFill>
                </a:ln>
                <a:ea typeface="+mn-ea"/>
                <a:cs typeface="+mn-cs"/>
              </a:rPr>
              <a:t>sich Jesus mehr </a:t>
            </a:r>
            <a:r>
              <a:rPr lang="de-CH" sz="4000" kern="1200" dirty="0">
                <a:ln>
                  <a:solidFill>
                    <a:srgbClr val="000000"/>
                  </a:solidFill>
                </a:ln>
                <a:ea typeface="+mn-ea"/>
                <a:cs typeface="+mn-cs"/>
              </a:rPr>
              <a:t>als fünfhundert von seinen Nachfolgern auf einmal; einige sind inzwischen gestorben, aber die meisten leben noch.“</a:t>
            </a:r>
          </a:p>
        </p:txBody>
      </p:sp>
      <p:sp>
        <p:nvSpPr>
          <p:cNvPr id="5" name="Rectangle 3"/>
          <p:cNvSpPr>
            <a:spLocks noChangeArrowheads="1"/>
          </p:cNvSpPr>
          <p:nvPr/>
        </p:nvSpPr>
        <p:spPr bwMode="auto">
          <a:xfrm>
            <a:off x="2411760" y="386104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1.Korinther-Brief 15,6</a:t>
            </a:r>
          </a:p>
        </p:txBody>
      </p:sp>
    </p:spTree>
    <p:extLst>
      <p:ext uri="{BB962C8B-B14F-4D97-AF65-F5344CB8AC3E}">
        <p14:creationId xmlns:p14="http://schemas.microsoft.com/office/powerpoint/2010/main" val="1693358387"/>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3" y="44624"/>
            <a:ext cx="6768753" cy="132343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„Weil ich </a:t>
            </a:r>
            <a:r>
              <a:rPr lang="de-CH" sz="4000" kern="1200" dirty="0" smtClean="0">
                <a:ln>
                  <a:solidFill>
                    <a:srgbClr val="000000"/>
                  </a:solidFill>
                </a:ln>
                <a:ea typeface="+mn-ea"/>
                <a:cs typeface="+mn-cs"/>
              </a:rPr>
              <a:t>lebe,</a:t>
            </a:r>
            <a:br>
              <a:rPr lang="de-CH" sz="4000" kern="1200" dirty="0" smtClean="0">
                <a:ln>
                  <a:solidFill>
                    <a:srgbClr val="000000"/>
                  </a:solidFill>
                </a:ln>
                <a:ea typeface="+mn-ea"/>
                <a:cs typeface="+mn-cs"/>
              </a:rPr>
            </a:br>
            <a:r>
              <a:rPr lang="de-CH" sz="4000" kern="1200" dirty="0" smtClean="0">
                <a:ln>
                  <a:solidFill>
                    <a:srgbClr val="000000"/>
                  </a:solidFill>
                </a:ln>
                <a:ea typeface="+mn-ea"/>
                <a:cs typeface="+mn-cs"/>
              </a:rPr>
              <a:t>werdet </a:t>
            </a:r>
            <a:r>
              <a:rPr lang="de-CH" sz="4000" kern="1200" dirty="0">
                <a:ln>
                  <a:solidFill>
                    <a:srgbClr val="000000"/>
                  </a:solidFill>
                </a:ln>
                <a:ea typeface="+mn-ea"/>
                <a:cs typeface="+mn-cs"/>
              </a:rPr>
              <a:t>auch ihr leben.“</a:t>
            </a:r>
          </a:p>
        </p:txBody>
      </p:sp>
      <p:sp>
        <p:nvSpPr>
          <p:cNvPr id="5" name="Rectangle 3"/>
          <p:cNvSpPr>
            <a:spLocks noChangeArrowheads="1"/>
          </p:cNvSpPr>
          <p:nvPr/>
        </p:nvSpPr>
        <p:spPr bwMode="auto">
          <a:xfrm>
            <a:off x="2411760" y="155679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14,19</a:t>
            </a:r>
          </a:p>
        </p:txBody>
      </p:sp>
    </p:spTree>
    <p:extLst>
      <p:ext uri="{BB962C8B-B14F-4D97-AF65-F5344CB8AC3E}">
        <p14:creationId xmlns:p14="http://schemas.microsoft.com/office/powerpoint/2010/main" val="2270859340"/>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0298" y="35907"/>
            <a:ext cx="6927966"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„Christus ist der Erste, den Gott auferweckt hat, und seine Auferstehung gibt uns die </a:t>
            </a:r>
            <a:r>
              <a:rPr lang="de-CH" sz="4000" u="sng" kern="1200" dirty="0">
                <a:ln>
                  <a:solidFill>
                    <a:srgbClr val="000000"/>
                  </a:solidFill>
                </a:ln>
                <a:solidFill>
                  <a:srgbClr val="FFFF00"/>
                </a:solidFill>
                <a:ea typeface="+mn-ea"/>
                <a:cs typeface="+mn-cs"/>
              </a:rPr>
              <a:t>Gewähr</a:t>
            </a:r>
            <a:r>
              <a:rPr lang="de-CH" sz="4000" kern="1200" dirty="0">
                <a:ln>
                  <a:solidFill>
                    <a:srgbClr val="000000"/>
                  </a:solidFill>
                </a:ln>
                <a:ea typeface="+mn-ea"/>
                <a:cs typeface="+mn-cs"/>
              </a:rPr>
              <a:t>, dass auch die, die im Glauben an ihn gestorben sind, auferstehen werden.“</a:t>
            </a:r>
          </a:p>
        </p:txBody>
      </p:sp>
      <p:sp>
        <p:nvSpPr>
          <p:cNvPr id="5" name="Rectangle 3"/>
          <p:cNvSpPr>
            <a:spLocks noChangeArrowheads="1"/>
          </p:cNvSpPr>
          <p:nvPr/>
        </p:nvSpPr>
        <p:spPr bwMode="auto">
          <a:xfrm>
            <a:off x="2555775" y="436510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1.Korinther-Brief 15,20</a:t>
            </a:r>
          </a:p>
        </p:txBody>
      </p:sp>
    </p:spTree>
    <p:extLst>
      <p:ext uri="{BB962C8B-B14F-4D97-AF65-F5344CB8AC3E}">
        <p14:creationId xmlns:p14="http://schemas.microsoft.com/office/powerpoint/2010/main" val="888436201"/>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„Wer sich an meine Gebote hält und sie befolgt, der liebt mich wirklich. Und wer mich liebt, den wird mein Vater lieben; und auch ich werde ihn lieben und mich ihm zu erkennen geben.“</a:t>
            </a:r>
          </a:p>
        </p:txBody>
      </p:sp>
      <p:sp>
        <p:nvSpPr>
          <p:cNvPr id="5" name="Rectangle 3"/>
          <p:cNvSpPr>
            <a:spLocks noChangeArrowheads="1"/>
          </p:cNvSpPr>
          <p:nvPr/>
        </p:nvSpPr>
        <p:spPr bwMode="auto">
          <a:xfrm>
            <a:off x="2411760" y="400506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14,21</a:t>
            </a:r>
          </a:p>
        </p:txBody>
      </p:sp>
    </p:spTree>
    <p:extLst>
      <p:ext uri="{BB962C8B-B14F-4D97-AF65-F5344CB8AC3E}">
        <p14:creationId xmlns:p14="http://schemas.microsoft.com/office/powerpoint/2010/main" val="1255771583"/>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757130"/>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   Gott wohnt in mir!</a:t>
            </a:r>
            <a:endParaRPr lang="de-CH" sz="54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424936"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„Und dann werden die Menschen den Menschensohn mit grosser Macht und Herrlichkeit auf einer Wolke kommen sehen.“</a:t>
            </a:r>
          </a:p>
        </p:txBody>
      </p:sp>
      <p:sp>
        <p:nvSpPr>
          <p:cNvPr id="5" name="Rectangle 3"/>
          <p:cNvSpPr>
            <a:spLocks noChangeArrowheads="1"/>
          </p:cNvSpPr>
          <p:nvPr/>
        </p:nvSpPr>
        <p:spPr bwMode="auto">
          <a:xfrm>
            <a:off x="2483768" y="270892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Lukas-Evangelium 21,27</a:t>
            </a:r>
          </a:p>
        </p:txBody>
      </p:sp>
    </p:spTree>
    <p:extLst>
      <p:ext uri="{BB962C8B-B14F-4D97-AF65-F5344CB8AC3E}">
        <p14:creationId xmlns:p14="http://schemas.microsoft.com/office/powerpoint/2010/main" val="137894202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„Herr, wie kommt es denn, dass du dich nur uns zu erkennen geben willst und nicht der Welt?“</a:t>
            </a:r>
          </a:p>
        </p:txBody>
      </p:sp>
      <p:sp>
        <p:nvSpPr>
          <p:cNvPr id="5" name="Rectangle 3"/>
          <p:cNvSpPr>
            <a:spLocks noChangeArrowheads="1"/>
          </p:cNvSpPr>
          <p:nvPr/>
        </p:nvSpPr>
        <p:spPr bwMode="auto">
          <a:xfrm>
            <a:off x="2411760" y="227687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14,22</a:t>
            </a:r>
          </a:p>
        </p:txBody>
      </p:sp>
    </p:spTree>
    <p:extLst>
      <p:ext uri="{BB962C8B-B14F-4D97-AF65-F5344CB8AC3E}">
        <p14:creationId xmlns:p14="http://schemas.microsoft.com/office/powerpoint/2010/main" val="3340174533"/>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„Wenn jemand mich liebt, wird er sich nach meinem Wort richten.“</a:t>
            </a:r>
          </a:p>
        </p:txBody>
      </p:sp>
      <p:sp>
        <p:nvSpPr>
          <p:cNvPr id="5" name="Rectangle 3"/>
          <p:cNvSpPr>
            <a:spLocks noChangeArrowheads="1"/>
          </p:cNvSpPr>
          <p:nvPr/>
        </p:nvSpPr>
        <p:spPr bwMode="auto">
          <a:xfrm>
            <a:off x="2411760" y="184482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14,23</a:t>
            </a:r>
          </a:p>
        </p:txBody>
      </p:sp>
    </p:spTree>
    <p:extLst>
      <p:ext uri="{BB962C8B-B14F-4D97-AF65-F5344CB8AC3E}">
        <p14:creationId xmlns:p14="http://schemas.microsoft.com/office/powerpoint/2010/main" val="71910212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„Mein Vater wird ihn lieben, und wir werden zu ihm kommen und bei ihm wohnen.“</a:t>
            </a:r>
          </a:p>
        </p:txBody>
      </p:sp>
      <p:sp>
        <p:nvSpPr>
          <p:cNvPr id="5" name="Rectangle 3"/>
          <p:cNvSpPr>
            <a:spLocks noChangeArrowheads="1"/>
          </p:cNvSpPr>
          <p:nvPr/>
        </p:nvSpPr>
        <p:spPr bwMode="auto">
          <a:xfrm>
            <a:off x="2411760" y="191683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14,23</a:t>
            </a:r>
          </a:p>
        </p:txBody>
      </p:sp>
    </p:spTree>
    <p:extLst>
      <p:ext uri="{BB962C8B-B14F-4D97-AF65-F5344CB8AC3E}">
        <p14:creationId xmlns:p14="http://schemas.microsoft.com/office/powerpoint/2010/main" val="120383791"/>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42877"/>
            <a:ext cx="7848872"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„Alle wurden mit dem Heiligen Geist erfüllt, und sie begannen, in fremden Sprachen zu reden; jeder sprach so, wie der Geist es ihm eingab.“</a:t>
            </a:r>
          </a:p>
        </p:txBody>
      </p:sp>
      <p:sp>
        <p:nvSpPr>
          <p:cNvPr id="744451" name="Rectangle 3"/>
          <p:cNvSpPr>
            <a:spLocks noChangeArrowheads="1"/>
          </p:cNvSpPr>
          <p:nvPr/>
        </p:nvSpPr>
        <p:spPr bwMode="auto">
          <a:xfrm>
            <a:off x="3131840" y="3140968"/>
            <a:ext cx="566380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Apostelgeschichte 2,4</a:t>
            </a:r>
          </a:p>
        </p:txBody>
      </p:sp>
    </p:spTree>
    <p:extLst>
      <p:ext uri="{BB962C8B-B14F-4D97-AF65-F5344CB8AC3E}">
        <p14:creationId xmlns:p14="http://schemas.microsoft.com/office/powerpoint/2010/main" val="1789079663"/>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770485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„Wenn jemand an mich glaubt, werden aus seinem Inneren, wie es in der Schrift heisst, Ströme von lebendigem Wasser fliessen.“</a:t>
            </a:r>
          </a:p>
        </p:txBody>
      </p:sp>
      <p:sp>
        <p:nvSpPr>
          <p:cNvPr id="5" name="Rectangle 3"/>
          <p:cNvSpPr>
            <a:spLocks noChangeArrowheads="1"/>
          </p:cNvSpPr>
          <p:nvPr/>
        </p:nvSpPr>
        <p:spPr bwMode="auto">
          <a:xfrm>
            <a:off x="179512" y="342900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l">
              <a:spcBef>
                <a:spcPct val="50000"/>
              </a:spcBef>
            </a:pPr>
            <a:r>
              <a:rPr lang="de-CH" sz="2000" dirty="0">
                <a:ln>
                  <a:solidFill>
                    <a:srgbClr val="000000"/>
                  </a:solidFill>
                </a:ln>
                <a:solidFill>
                  <a:srgbClr val="FFFFFF"/>
                </a:solidFill>
                <a:latin typeface="Arial Rounded MT Bold" pitchFamily="34" charset="0"/>
              </a:rPr>
              <a:t>Johannes-Evangelium 7,38</a:t>
            </a:r>
          </a:p>
        </p:txBody>
      </p:sp>
    </p:spTree>
    <p:extLst>
      <p:ext uri="{BB962C8B-B14F-4D97-AF65-F5344CB8AC3E}">
        <p14:creationId xmlns:p14="http://schemas.microsoft.com/office/powerpoint/2010/main" val="3680154182"/>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84976"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„Jesus sagte das im Hinblick auf den Heiligen Geist, den die empfangen sollten, die an Jesus glaubten. Der Geist war zu jenem Zeitpunkt noch nicht gekommen, weil Jesus noch nicht in seiner Herrlichkeit offenbart worden war.“</a:t>
            </a:r>
          </a:p>
        </p:txBody>
      </p:sp>
      <p:sp>
        <p:nvSpPr>
          <p:cNvPr id="5" name="Rectangle 3"/>
          <p:cNvSpPr>
            <a:spLocks noChangeArrowheads="1"/>
          </p:cNvSpPr>
          <p:nvPr/>
        </p:nvSpPr>
        <p:spPr bwMode="auto">
          <a:xfrm>
            <a:off x="107504" y="414908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l">
              <a:spcBef>
                <a:spcPct val="50000"/>
              </a:spcBef>
            </a:pPr>
            <a:r>
              <a:rPr lang="de-CH" sz="2000" dirty="0">
                <a:ln>
                  <a:solidFill>
                    <a:srgbClr val="000000"/>
                  </a:solidFill>
                </a:ln>
                <a:solidFill>
                  <a:srgbClr val="FFFFFF"/>
                </a:solidFill>
                <a:latin typeface="Arial Rounded MT Bold" pitchFamily="34" charset="0"/>
              </a:rPr>
              <a:t>Johannes-Evangelium 7,39</a:t>
            </a:r>
          </a:p>
        </p:txBody>
      </p:sp>
    </p:spTree>
    <p:extLst>
      <p:ext uri="{BB962C8B-B14F-4D97-AF65-F5344CB8AC3E}">
        <p14:creationId xmlns:p14="http://schemas.microsoft.com/office/powerpoint/2010/main" val="3769385061"/>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35907"/>
            <a:ext cx="7560840"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„Kehrt um und jeder von euch lasse sich auf den Namen von Jesus Christus taufen! Dann wird Gott euch eure Sünden vergeben, und ihr werdet seine Gabe, den Heiligen Geist, bekommen.“</a:t>
            </a:r>
          </a:p>
        </p:txBody>
      </p:sp>
      <p:sp>
        <p:nvSpPr>
          <p:cNvPr id="5" name="Rectangle 3"/>
          <p:cNvSpPr>
            <a:spLocks noChangeArrowheads="1"/>
          </p:cNvSpPr>
          <p:nvPr/>
        </p:nvSpPr>
        <p:spPr bwMode="auto">
          <a:xfrm>
            <a:off x="611560" y="443711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Apostelgeschichte 2,38</a:t>
            </a:r>
          </a:p>
        </p:txBody>
      </p:sp>
    </p:spTree>
    <p:extLst>
      <p:ext uri="{BB962C8B-B14F-4D97-AF65-F5344CB8AC3E}">
        <p14:creationId xmlns:p14="http://schemas.microsoft.com/office/powerpoint/2010/main" val="1741812283"/>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0" y="28937"/>
            <a:ext cx="6444208" cy="5632311"/>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„Denn der Geist, den ihr empfangen habt, macht euch nicht zu Sklaven, sodass ihr von neuem in Angst und Furcht leben müsstet; er hat euch zu Söhnen und Töchtern gemacht, und durch ihn rufen wir, wenn wir beten: »Abba, Vater!«“</a:t>
            </a:r>
          </a:p>
        </p:txBody>
      </p:sp>
      <p:sp>
        <p:nvSpPr>
          <p:cNvPr id="5" name="Rectangle 3"/>
          <p:cNvSpPr>
            <a:spLocks noChangeArrowheads="1"/>
          </p:cNvSpPr>
          <p:nvPr/>
        </p:nvSpPr>
        <p:spPr bwMode="auto">
          <a:xfrm>
            <a:off x="2652613" y="562117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Römer-Brief 8,15</a:t>
            </a:r>
          </a:p>
        </p:txBody>
      </p:sp>
    </p:spTree>
    <p:extLst>
      <p:ext uri="{BB962C8B-B14F-4D97-AF65-F5344CB8AC3E}">
        <p14:creationId xmlns:p14="http://schemas.microsoft.com/office/powerpoint/2010/main" val="1878854357"/>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7704855"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„An jenem Tag werdet ihr erkennen, dass ich in meinem Vater bin und dass ihr in mir seid und ich in euch bin.“</a:t>
            </a:r>
          </a:p>
        </p:txBody>
      </p:sp>
      <p:sp>
        <p:nvSpPr>
          <p:cNvPr id="5" name="Rectangle 3"/>
          <p:cNvSpPr>
            <a:spLocks noChangeArrowheads="1"/>
          </p:cNvSpPr>
          <p:nvPr/>
        </p:nvSpPr>
        <p:spPr bwMode="auto">
          <a:xfrm>
            <a:off x="2411760" y="278092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14,20</a:t>
            </a:r>
          </a:p>
        </p:txBody>
      </p:sp>
    </p:spTree>
    <p:extLst>
      <p:ext uri="{BB962C8B-B14F-4D97-AF65-F5344CB8AC3E}">
        <p14:creationId xmlns:p14="http://schemas.microsoft.com/office/powerpoint/2010/main" val="472630295"/>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28937"/>
            <a:ext cx="7056784" cy="5632311"/>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„Habt ihr den Geist Gottes bekommen, weil ihr die Vorschriften des Gesetzes befolgt habt, oder habt ihr ihn bekommen, weil ihr die Botschaft, die euch verkündet wurde, im Glauben angenommen habt?“</a:t>
            </a:r>
          </a:p>
        </p:txBody>
      </p:sp>
      <p:sp>
        <p:nvSpPr>
          <p:cNvPr id="744451" name="Rectangle 3"/>
          <p:cNvSpPr>
            <a:spLocks noChangeArrowheads="1"/>
          </p:cNvSpPr>
          <p:nvPr/>
        </p:nvSpPr>
        <p:spPr bwMode="auto">
          <a:xfrm>
            <a:off x="1043608" y="5845334"/>
            <a:ext cx="530376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Galater-Brief 3,2</a:t>
            </a: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424936"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„Gott selbst ist es, der uns zusammen mit euch im Glauben an Christus, seinen Gesalbten, festigt. Er hat uns alle gesalbt und damit in seinen Dienst gestellt;“</a:t>
            </a:r>
          </a:p>
        </p:txBody>
      </p:sp>
      <p:sp>
        <p:nvSpPr>
          <p:cNvPr id="5" name="Rectangle 3"/>
          <p:cNvSpPr>
            <a:spLocks noChangeArrowheads="1"/>
          </p:cNvSpPr>
          <p:nvPr/>
        </p:nvSpPr>
        <p:spPr bwMode="auto">
          <a:xfrm>
            <a:off x="2411760" y="378904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2.Korinther-Brief 1,21</a:t>
            </a:r>
          </a:p>
        </p:txBody>
      </p:sp>
    </p:spTree>
    <p:extLst>
      <p:ext uri="{BB962C8B-B14F-4D97-AF65-F5344CB8AC3E}">
        <p14:creationId xmlns:p14="http://schemas.microsoft.com/office/powerpoint/2010/main" val="3544786631"/>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„er hat uns auch sein Siegel aufgedrückt als Bestätigung dafür, dass wir jetzt sein Eigentum sind, und hat uns seinen Geist ins Herz gegeben als Unterpfand und Anzahlung für das, was er uns noch schenken will.“</a:t>
            </a:r>
          </a:p>
        </p:txBody>
      </p:sp>
      <p:sp>
        <p:nvSpPr>
          <p:cNvPr id="5" name="Rectangle 3"/>
          <p:cNvSpPr>
            <a:spLocks noChangeArrowheads="1"/>
          </p:cNvSpPr>
          <p:nvPr/>
        </p:nvSpPr>
        <p:spPr bwMode="auto">
          <a:xfrm>
            <a:off x="2483768" y="4365104"/>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2.Korinther-Brief 1,22</a:t>
            </a:r>
          </a:p>
        </p:txBody>
      </p:sp>
    </p:spTree>
    <p:extLst>
      <p:ext uri="{BB962C8B-B14F-4D97-AF65-F5344CB8AC3E}">
        <p14:creationId xmlns:p14="http://schemas.microsoft.com/office/powerpoint/2010/main" val="42162702"/>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065467"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„Der Helfer, der Heilige Geist, den der Vater in meinem Namen senden wird, wird euch alles Weitere lehren und euch an alles erinnern, was ich euch gesagt habe.“</a:t>
            </a:r>
          </a:p>
        </p:txBody>
      </p:sp>
      <p:sp>
        <p:nvSpPr>
          <p:cNvPr id="5" name="Rectangle 3"/>
          <p:cNvSpPr>
            <a:spLocks noChangeArrowheads="1"/>
          </p:cNvSpPr>
          <p:nvPr/>
        </p:nvSpPr>
        <p:spPr bwMode="auto">
          <a:xfrm>
            <a:off x="2411760" y="371703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14,26</a:t>
            </a:r>
          </a:p>
        </p:txBody>
      </p:sp>
    </p:spTree>
    <p:extLst>
      <p:ext uri="{BB962C8B-B14F-4D97-AF65-F5344CB8AC3E}">
        <p14:creationId xmlns:p14="http://schemas.microsoft.com/office/powerpoint/2010/main" val="202047283"/>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21856"/>
            <a:ext cx="8424936"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„Ich habe euch mit Wasser getauft, er aber wird euch mit dem Heiligen Geist taufen.“</a:t>
            </a:r>
          </a:p>
        </p:txBody>
      </p:sp>
      <p:sp>
        <p:nvSpPr>
          <p:cNvPr id="5" name="Rectangle 3"/>
          <p:cNvSpPr>
            <a:spLocks noChangeArrowheads="1"/>
          </p:cNvSpPr>
          <p:nvPr/>
        </p:nvSpPr>
        <p:spPr bwMode="auto">
          <a:xfrm>
            <a:off x="2555776" y="2060848"/>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Markus-Evangelium 1,8</a:t>
            </a:r>
          </a:p>
        </p:txBody>
      </p:sp>
    </p:spTree>
    <p:extLst>
      <p:ext uri="{BB962C8B-B14F-4D97-AF65-F5344CB8AC3E}">
        <p14:creationId xmlns:p14="http://schemas.microsoft.com/office/powerpoint/2010/main" val="1075917910"/>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563"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„Wenn ihr mich liebt, werdet ihr meine Gebote halten. Und der Vater wird euch an meiner Stelle einen anderen Helfer geben, der für immer bei euch sein wird; ich werde ihn darum bitten.“</a:t>
            </a:r>
          </a:p>
        </p:txBody>
      </p:sp>
      <p:sp>
        <p:nvSpPr>
          <p:cNvPr id="5" name="Rectangle 3"/>
          <p:cNvSpPr>
            <a:spLocks noChangeArrowheads="1"/>
          </p:cNvSpPr>
          <p:nvPr/>
        </p:nvSpPr>
        <p:spPr bwMode="auto">
          <a:xfrm>
            <a:off x="2555776" y="306896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14,15-16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6205510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563"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„Er wird euch den Geist der Wahrheit geben, den die Welt nicht bekommen kann, weil sie ihn nicht sieht und nicht kennt. Aber ihr kennt ihn, denn er bleibt bei euch und wird in euch sein. Ich werde euch nicht als hilflose Waisen zurücklassen; ich komme zu euch.“ </a:t>
            </a:r>
          </a:p>
        </p:txBody>
      </p:sp>
      <p:sp>
        <p:nvSpPr>
          <p:cNvPr id="5" name="Rectangle 3"/>
          <p:cNvSpPr>
            <a:spLocks noChangeArrowheads="1"/>
          </p:cNvSpPr>
          <p:nvPr/>
        </p:nvSpPr>
        <p:spPr bwMode="auto">
          <a:xfrm>
            <a:off x="2555776" y="429309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14,17-18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36862216"/>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44624"/>
            <a:ext cx="8929563"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„Nur noch kurze Zeit, dann sieht die Welt mich nicht mehr. Ihr aber werdet mich sehen, und weil ich lebe, werdet auch ihr leben. An jenem Tag werdet ihr erkennen, dass ich in meinem Vater bin und dass ihr in mir seid und ich in euch bin.“</a:t>
            </a:r>
          </a:p>
        </p:txBody>
      </p:sp>
      <p:sp>
        <p:nvSpPr>
          <p:cNvPr id="5" name="Rectangle 3"/>
          <p:cNvSpPr>
            <a:spLocks noChangeArrowheads="1"/>
          </p:cNvSpPr>
          <p:nvPr/>
        </p:nvSpPr>
        <p:spPr bwMode="auto">
          <a:xfrm>
            <a:off x="2555776" y="3892986"/>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14,19-20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48524287"/>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065467"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„Wer sich an meine Gebote hält und sie befolgt, der liebt mich wirklich. Und wer mich liebt, den wird mein Vater lieben; und auch ich werde ihn lieben und mich ihm zu erkennen geben.“</a:t>
            </a:r>
          </a:p>
        </p:txBody>
      </p:sp>
      <p:sp>
        <p:nvSpPr>
          <p:cNvPr id="5" name="Rectangle 3"/>
          <p:cNvSpPr>
            <a:spLocks noChangeArrowheads="1"/>
          </p:cNvSpPr>
          <p:nvPr/>
        </p:nvSpPr>
        <p:spPr bwMode="auto">
          <a:xfrm>
            <a:off x="2555776" y="3356992"/>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14,21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70647231"/>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8832155"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 fragte ihn Judas (der andere Judas, nicht Judas </a:t>
            </a:r>
            <a:r>
              <a:rPr lang="de-CH" sz="3600" kern="1200" dirty="0" err="1">
                <a:ln>
                  <a:solidFill>
                    <a:srgbClr val="000000"/>
                  </a:solidFill>
                </a:ln>
                <a:ea typeface="+mn-ea"/>
                <a:cs typeface="+mn-cs"/>
              </a:rPr>
              <a:t>Iskariot</a:t>
            </a:r>
            <a:r>
              <a:rPr lang="de-CH" sz="3600" kern="1200" dirty="0">
                <a:ln>
                  <a:solidFill>
                    <a:srgbClr val="000000"/>
                  </a:solidFill>
                </a:ln>
                <a:ea typeface="+mn-ea"/>
                <a:cs typeface="+mn-cs"/>
              </a:rPr>
              <a:t>): »Herr, wie kommt es denn, dass du dich nur uns zu erkennen geben willst und nicht der Welt?«</a:t>
            </a:r>
          </a:p>
        </p:txBody>
      </p:sp>
      <p:sp>
        <p:nvSpPr>
          <p:cNvPr id="5" name="Rectangle 3"/>
          <p:cNvSpPr>
            <a:spLocks noChangeArrowheads="1"/>
          </p:cNvSpPr>
          <p:nvPr/>
        </p:nvSpPr>
        <p:spPr bwMode="auto">
          <a:xfrm>
            <a:off x="2555776" y="3068960"/>
            <a:ext cx="638388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000" dirty="0">
                <a:ln>
                  <a:solidFill>
                    <a:srgbClr val="000000"/>
                  </a:solidFill>
                </a:ln>
                <a:solidFill>
                  <a:srgbClr val="FFFFFF"/>
                </a:solidFill>
                <a:latin typeface="Arial Rounded MT Bold" pitchFamily="34" charset="0"/>
              </a:rPr>
              <a:t>Johannes-Evangelium </a:t>
            </a:r>
            <a:r>
              <a:rPr lang="de-CH" sz="2000" dirty="0" smtClean="0">
                <a:ln>
                  <a:solidFill>
                    <a:srgbClr val="000000"/>
                  </a:solidFill>
                </a:ln>
                <a:solidFill>
                  <a:srgbClr val="FFFFFF"/>
                </a:solidFill>
                <a:latin typeface="Arial Rounded MT Bold" pitchFamily="34" charset="0"/>
              </a:rPr>
              <a:t>14,22</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54164482"/>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1214</Words>
  <Application>Microsoft Office PowerPoint</Application>
  <PresentationFormat>Bildschirmpräsentation (4:3)</PresentationFormat>
  <Paragraphs>76</Paragraphs>
  <Slides>40</Slides>
  <Notes>0</Notes>
  <HiddenSlides>0</HiddenSlides>
  <MMClips>0</MMClips>
  <ScaleCrop>false</ScaleCrop>
  <HeadingPairs>
    <vt:vector size="4" baseType="variant">
      <vt:variant>
        <vt:lpstr>Design</vt:lpstr>
      </vt:variant>
      <vt:variant>
        <vt:i4>2</vt:i4>
      </vt:variant>
      <vt:variant>
        <vt:lpstr>Folientitel</vt:lpstr>
      </vt:variant>
      <vt:variant>
        <vt:i4>40</vt:i4>
      </vt:variant>
    </vt:vector>
  </HeadingPairs>
  <TitlesOfParts>
    <vt:vector size="42" baseType="lpstr">
      <vt:lpstr>01072134</vt:lpstr>
      <vt:lpstr>1_01072134</vt:lpstr>
      <vt:lpstr>Der Heilige Geist kommt zu mir</vt:lpstr>
      <vt:lpstr>„Gleichzeitig sahen sie so etwas wie Flammenzungen, die sich verteilten und sich auf jeden Einzelnen von ihnen niederliessen.“</vt:lpstr>
      <vt:lpstr>„Alle wurden mit dem Heiligen Geist erfüllt, und sie begannen, in fremden Sprachen zu reden; jeder sprach so, wie der Geist es ihm eingab.“</vt:lpstr>
      <vt:lpstr>„Ich habe euch mit Wasser getauft, er aber wird euch mit dem Heiligen Geist taufen.“</vt:lpstr>
      <vt:lpstr>„Wenn ihr mich liebt, werdet ihr meine Gebote halten. Und der Vater wird euch an meiner Stelle einen anderen Helfer geben, der für immer bei euch sein wird; ich werde ihn darum bitten.“</vt:lpstr>
      <vt:lpstr>„Er wird euch den Geist der Wahrheit geben, den die Welt nicht bekommen kann, weil sie ihn nicht sieht und nicht kennt. Aber ihr kennt ihn, denn er bleibt bei euch und wird in euch sein. Ich werde euch nicht als hilflose Waisen zurücklassen; ich komme zu euch.“ </vt:lpstr>
      <vt:lpstr>„Nur noch kurze Zeit, dann sieht die Welt mich nicht mehr. Ihr aber werdet mich sehen, und weil ich lebe, werdet auch ihr leben. An jenem Tag werdet ihr erkennen, dass ich in meinem Vater bin und dass ihr in mir seid und ich in euch bin.“</vt:lpstr>
      <vt:lpstr>„Wer sich an meine Gebote hält und sie befolgt, der liebt mich wirklich. Und wer mich liebt, den wird mein Vater lieben; und auch ich werde ihn lieben und mich ihm zu erkennen geben.“</vt:lpstr>
      <vt:lpstr>Da fragte ihn Judas (der andere Judas, nicht Judas Iskariot): »Herr, wie kommt es denn, dass du dich nur uns zu erkennen geben willst und nicht der Welt?«</vt:lpstr>
      <vt:lpstr>Jesus gab ihm zur Antwort: „Wenn jemand mich liebt, wird er sich nach meinem Wort richten. Mein Vater wird ihn lieben, und wir werden zu ihm kommen und bei ihm wohnen. Wer mich nicht liebt, richtet sich nicht nach meinen Worten. Und was ich euch sage, ist nicht mein Wort; ihr hört das Wort des Vaters, der mich gesandt hat.“</vt:lpstr>
      <vt:lpstr>„Diese Dinge sage ich euch, solange ich noch bei euch bin. Der Helfer, der Heilige Geist, den der Vater in meinem Namen senden wird, wird euch alles Weitere lehren und euch an alles erinnern, was ich euch gesagt habe.“</vt:lpstr>
      <vt:lpstr>Gott lässt mich nicht allein</vt:lpstr>
      <vt:lpstr>„Ich nenne euch Freunde und nicht mehr Diener. Denn ein Diener weiss nicht, was sein Herr tut; ich aber habe euch alles mitgeteilt, was ich von meinem Vater gehört habe.“</vt:lpstr>
      <vt:lpstr>„Ich werde euch nicht als hilflose Waisen zurücklassen; ich komme zu euch.“</vt:lpstr>
      <vt:lpstr>„Wenn ihr mich liebt, werdet ihr meine Gebote halten.“</vt:lpstr>
      <vt:lpstr>„Der Vater wird euch an meiner Stelle einen anderen Helfer geben, der für immer bei euch sein wird; ich werde ihn darum bitten.“</vt:lpstr>
      <vt:lpstr>„Glaubt mir: Es ist gut für euch, dass ich weggehe. Denn wenn ich nicht von euch wegginge, käme der Helfer nicht zu euch; wenn ich aber gehe, werde ich ihn zu euch senden.“</vt:lpstr>
      <vt:lpstr>„Gott wird euch den Geist der Wahrheit geben, den die Welt nicht bekommen kann, weil sie ihn nicht sieht und nicht kennt. Aber ihr kennt ihn, denn er bleibt bei euch und wird in euch sein.“</vt:lpstr>
      <vt:lpstr>„Nur noch kurze Zeit, dann sieht die Welt mich nicht mehr.“</vt:lpstr>
      <vt:lpstr>„Ihr aber werdet mich sehen, und weil ich lebe, werdet auch ihr leben.“</vt:lpstr>
      <vt:lpstr>„Später zeigte sich Jesus mehr als fünfhundert von seinen Nachfolgern auf einmal; einige sind inzwischen gestorben, aber die meisten leben noch.“</vt:lpstr>
      <vt:lpstr>„Weil ich lebe, werdet auch ihr leben.“</vt:lpstr>
      <vt:lpstr>„Christus ist der Erste, den Gott auferweckt hat, und seine Auferstehung gibt uns die Gewähr, dass auch die, die im Glauben an ihn gestorben sind, auferstehen werden.“</vt:lpstr>
      <vt:lpstr>„Wer sich an meine Gebote hält und sie befolgt, der liebt mich wirklich. Und wer mich liebt, den wird mein Vater lieben; und auch ich werde ihn lieben und mich ihm zu erkennen geben.“</vt:lpstr>
      <vt:lpstr>II.   Gott wohnt in mir!</vt:lpstr>
      <vt:lpstr>„Und dann werden die Menschen den Menschensohn mit grosser Macht und Herrlichkeit auf einer Wolke kommen sehen.“</vt:lpstr>
      <vt:lpstr>„Herr, wie kommt es denn, dass du dich nur uns zu erkennen geben willst und nicht der Welt?“</vt:lpstr>
      <vt:lpstr>„Wenn jemand mich liebt, wird er sich nach meinem Wort richten.“</vt:lpstr>
      <vt:lpstr>„Mein Vater wird ihn lieben, und wir werden zu ihm kommen und bei ihm wohnen.“</vt:lpstr>
      <vt:lpstr>„Wenn jemand an mich glaubt, werden aus seinem Inneren, wie es in der Schrift heisst, Ströme von lebendigem Wasser fliessen.“</vt:lpstr>
      <vt:lpstr>„Jesus sagte das im Hinblick auf den Heiligen Geist, den die empfangen sollten, die an Jesus glaubten. Der Geist war zu jenem Zeitpunkt noch nicht gekommen, weil Jesus noch nicht in seiner Herrlichkeit offenbart worden war.“</vt:lpstr>
      <vt:lpstr>„Kehrt um und jeder von euch lasse sich auf den Namen von Jesus Christus taufen! Dann wird Gott euch eure Sünden vergeben, und ihr werdet seine Gabe, den Heiligen Geist, bekommen.“</vt:lpstr>
      <vt:lpstr>„Denn der Geist, den ihr empfangen habt, macht euch nicht zu Sklaven, sodass ihr von neuem in Angst und Furcht leben müsstet; er hat euch zu Söhnen und Töchtern gemacht, und durch ihn rufen wir, wenn wir beten: »Abba, Vater!«“</vt:lpstr>
      <vt:lpstr>„An jenem Tag werdet ihr erkennen, dass ich in meinem Vater bin und dass ihr in mir seid und ich in euch bin.“</vt:lpstr>
      <vt:lpstr>Schlussgedanke </vt:lpstr>
      <vt:lpstr>„Habt ihr den Geist Gottes bekommen, weil ihr die Vorschriften des Gesetzes befolgt habt, oder habt ihr ihn bekommen, weil ihr die Botschaft, die euch verkündet wurde, im Glauben angenommen habt?“</vt:lpstr>
      <vt:lpstr>„Gott selbst ist es, der uns zusammen mit euch im Glauben an Christus, seinen Gesalbten, festigt. Er hat uns alle gesalbt und damit in seinen Dienst gestellt;“</vt:lpstr>
      <vt:lpstr>„er hat uns auch sein Siegel aufgedrückt als Bestätigung dafür, dass wir jetzt sein Eigentum sind, und hat uns seinen Geist ins Herz gegeben als Unterpfand und Anzahlung für das, was er uns noch schenken will.“</vt:lpstr>
      <vt:lpstr>„Der Helfer, der Heilige Geist, den der Vater in meinem Namen senden wird, wird euch alles Weitere lehren und euch an alles erinnern, was ich euch gesagt habe.“</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Jesus über den Heiligen Geist sagt - Teil 1/3 - Der Heilige Geist kommt zu mir - Folien</dc:title>
  <dc:creator>Jürg Birnstiel</dc:creator>
  <cp:lastModifiedBy>Me</cp:lastModifiedBy>
  <cp:revision>1001</cp:revision>
  <cp:lastPrinted>1601-01-01T00:00:00Z</cp:lastPrinted>
  <dcterms:created xsi:type="dcterms:W3CDTF">2005-04-13T18:10:29Z</dcterms:created>
  <dcterms:modified xsi:type="dcterms:W3CDTF">2011-07-12T21:32:44Z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