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5" r:id="rId2"/>
  </p:sldMasterIdLst>
  <p:notesMasterIdLst>
    <p:notesMasterId r:id="rId30"/>
  </p:notesMasterIdLst>
  <p:handoutMasterIdLst>
    <p:handoutMasterId r:id="rId31"/>
  </p:handoutMasterIdLst>
  <p:sldIdLst>
    <p:sldId id="735" r:id="rId3"/>
    <p:sldId id="737" r:id="rId4"/>
    <p:sldId id="757" r:id="rId5"/>
    <p:sldId id="758" r:id="rId6"/>
    <p:sldId id="258" r:id="rId7"/>
    <p:sldId id="736" r:id="rId8"/>
    <p:sldId id="738" r:id="rId9"/>
    <p:sldId id="739" r:id="rId10"/>
    <p:sldId id="740" r:id="rId11"/>
    <p:sldId id="741" r:id="rId12"/>
    <p:sldId id="742" r:id="rId13"/>
    <p:sldId id="743" r:id="rId14"/>
    <p:sldId id="744" r:id="rId15"/>
    <p:sldId id="745" r:id="rId16"/>
    <p:sldId id="746" r:id="rId17"/>
    <p:sldId id="747" r:id="rId18"/>
    <p:sldId id="314" r:id="rId19"/>
    <p:sldId id="748" r:id="rId20"/>
    <p:sldId id="749" r:id="rId21"/>
    <p:sldId id="750" r:id="rId22"/>
    <p:sldId id="751" r:id="rId23"/>
    <p:sldId id="752" r:id="rId24"/>
    <p:sldId id="753" r:id="rId25"/>
    <p:sldId id="259" r:id="rId26"/>
    <p:sldId id="754" r:id="rId27"/>
    <p:sldId id="755" r:id="rId28"/>
    <p:sldId id="756" r:id="rId2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98" autoAdjust="0"/>
  </p:normalViewPr>
  <p:slideViewPr>
    <p:cSldViewPr>
      <p:cViewPr>
        <p:scale>
          <a:sx n="110" d="100"/>
          <a:sy n="110" d="100"/>
        </p:scale>
        <p:origin x="-1650"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pPr lvl="0"/>
            <a:r>
              <a:rPr lang="de-CH" noProof="0" smtClean="0"/>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71C9BE2C-7AA1-43DD-9937-CAA7CB9FD330}" type="slidenum">
              <a:rPr lang="de-CH"/>
              <a:pPr/>
              <a:t>‹Nr.›</a:t>
            </a:fld>
            <a:endParaRPr lang="de-CH"/>
          </a:p>
        </p:txBody>
      </p:sp>
    </p:spTree>
  </p:cSld>
  <p:clrMapOvr>
    <a:masterClrMapping/>
  </p:clrMapOvr>
  <p:transition spd="slow" advClick="0" advTm="1500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solidFill>
                <a:srgbClr val="336699"/>
              </a:solidFill>
            </a:endParaRPr>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solidFill>
                <a:srgbClr val="336699"/>
              </a:solidFill>
            </a:endParaRPr>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125293E8-58D2-4923-A1FE-6D96C16B075E}" type="slidenum">
              <a:rPr lang="de-CH">
                <a:solidFill>
                  <a:srgbClr val="336699"/>
                </a:solidFill>
              </a:rPr>
              <a:pPr/>
              <a:t>‹Nr.›</a:t>
            </a:fld>
            <a:endParaRPr lang="de-CH">
              <a:solidFill>
                <a:srgbClr val="336699"/>
              </a:solidFill>
            </a:endParaRPr>
          </a:p>
        </p:txBody>
      </p:sp>
    </p:spTree>
  </p:cSld>
  <p:clrMap bg1="lt1" tx1="dk1" bg2="lt2" tx2="dk2" accent1="accent1" accent2="accent2" accent3="accent3" accent4="accent4" accent5="accent5" accent6="accent6" hlink="hlink" folHlink="folHlink"/>
  <p:sldLayoutIdLst>
    <p:sldLayoutId id="2147483716" r:id="rId1"/>
  </p:sldLayoutIdLst>
  <p:transition spd="slow" advClick="0" advTm="15000">
    <p:circle/>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059832" y="116632"/>
            <a:ext cx="5896744" cy="2308324"/>
          </a:xfrm>
        </p:spPr>
        <p:txBody>
          <a:bodyPr wrap="square">
            <a:spAutoFit/>
          </a:bodyPr>
          <a:lstStyle/>
          <a:p>
            <a:pPr algn="r"/>
            <a:r>
              <a:rPr lang="de-DE" altLang="de-DE" sz="7200" dirty="0" smtClean="0">
                <a:solidFill>
                  <a:schemeClr val="tx1"/>
                </a:solidFill>
                <a:effectLst/>
                <a:latin typeface="Univers LT Std 47 Cn Lt" pitchFamily="34" charset="0"/>
              </a:rPr>
              <a:t>Warum wir nicht sündlos sind</a:t>
            </a:r>
            <a:endParaRPr lang="de-DE" altLang="de-DE" sz="72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2627784" y="6093296"/>
            <a:ext cx="6336704" cy="461665"/>
          </a:xfrm>
        </p:spPr>
        <p:txBody>
          <a:bodyPr wrap="square">
            <a:spAutoFit/>
          </a:bodyPr>
          <a:lstStyle/>
          <a:p>
            <a:pPr algn="r"/>
            <a:r>
              <a:rPr lang="de-DE" altLang="de-DE" sz="2400" dirty="0" smtClean="0">
                <a:effectLst/>
                <a:latin typeface="Univers LT Std 47 Cn Lt" pitchFamily="34" charset="0"/>
              </a:rPr>
              <a:t>Reihe: Was wir über Sünde wissen müssen (1/7)</a:t>
            </a:r>
            <a:endParaRPr lang="de-DE" altLang="de-DE" sz="240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1. Mose 3,6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339752" y="44624"/>
            <a:ext cx="6696744" cy="3970318"/>
          </a:xfrm>
        </p:spPr>
        <p:txBody>
          <a:bodyPr wrap="square">
            <a:spAutoFit/>
          </a:bodyPr>
          <a:lstStyle/>
          <a:p>
            <a:pPr algn="l"/>
            <a:r>
              <a:rPr lang="de-CH" altLang="de-DE" sz="3600" dirty="0">
                <a:solidFill>
                  <a:schemeClr val="tx1"/>
                </a:solidFill>
                <a:effectLst/>
                <a:latin typeface="Univers LT Std 47 Cn Lt" pitchFamily="34" charset="0"/>
              </a:rPr>
              <a:t>„Eva sah den Baum an: Seine Früchte mussten köstlich schmecken, sie anzusehen war eine Augenweide und </a:t>
            </a:r>
            <a:r>
              <a:rPr lang="de-CH" altLang="de-DE" sz="3600" u="sng" dirty="0">
                <a:solidFill>
                  <a:schemeClr val="tx1"/>
                </a:solidFill>
                <a:effectLst/>
                <a:latin typeface="Univers LT Std 47 Cn Lt" pitchFamily="34" charset="0"/>
              </a:rPr>
              <a:t>es war verlockend, dass man davon klug werden sollte!</a:t>
            </a:r>
            <a:r>
              <a:rPr lang="de-CH" altLang="de-DE" sz="3600" dirty="0">
                <a:solidFill>
                  <a:schemeClr val="tx1"/>
                </a:solidFill>
                <a:effectLst/>
                <a:latin typeface="Univers LT Std 47 Cn Lt" pitchFamily="34" charset="0"/>
              </a:rPr>
              <a:t> Sie nahm von den Früchten und ass. Dann gab sie auch ihrem Mann davon und er ass ebenso.“</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13754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1. Mose 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339752" y="116632"/>
            <a:ext cx="6696744" cy="2862322"/>
          </a:xfrm>
        </p:spPr>
        <p:txBody>
          <a:bodyPr wrap="square">
            <a:spAutoFit/>
          </a:bodyPr>
          <a:lstStyle/>
          <a:p>
            <a:pPr algn="l"/>
            <a:r>
              <a:rPr lang="de-CH" altLang="de-DE" sz="3600" dirty="0">
                <a:solidFill>
                  <a:schemeClr val="tx1"/>
                </a:solidFill>
                <a:effectLst/>
                <a:latin typeface="Univers LT Std 47 Cn Lt" pitchFamily="34" charset="0"/>
              </a:rPr>
              <a:t>„Da gingen den beiden die Augen auf und sie merkten, dass sie nackt waren. Deshalb flochten sie Feigenblätter zusammen und machten sich Lendenschurze.“</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10111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Römer-Brief 5,12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843808" y="188640"/>
            <a:ext cx="6264696" cy="2862322"/>
          </a:xfrm>
        </p:spPr>
        <p:txBody>
          <a:bodyPr wrap="square">
            <a:spAutoFit/>
          </a:bodyPr>
          <a:lstStyle/>
          <a:p>
            <a:pPr algn="l"/>
            <a:r>
              <a:rPr lang="de-CH" altLang="de-DE" sz="3600" dirty="0">
                <a:solidFill>
                  <a:schemeClr val="tx1"/>
                </a:solidFill>
                <a:effectLst/>
                <a:latin typeface="Univers LT Std 47 Cn Lt" pitchFamily="34" charset="0"/>
              </a:rPr>
              <a:t>„Durch einen einzigen Menschen – Adam – hielt die Sünde in der Welt Einzug und durch die Sünde der Tod, und auf diese Weise ist der Tod zu allen Menschen gekommen.“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8560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1. Mose 3,22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339752" y="188640"/>
            <a:ext cx="6696744" cy="1754326"/>
          </a:xfrm>
        </p:spPr>
        <p:txBody>
          <a:bodyPr wrap="square">
            <a:spAutoFit/>
          </a:bodyPr>
          <a:lstStyle/>
          <a:p>
            <a:pPr algn="l"/>
            <a:r>
              <a:rPr lang="de-CH" altLang="de-DE" sz="3600" dirty="0">
                <a:solidFill>
                  <a:schemeClr val="tx1"/>
                </a:solidFill>
                <a:effectLst/>
                <a:latin typeface="Univers LT Std 47 Cn Lt" pitchFamily="34" charset="0"/>
              </a:rPr>
              <a:t>„Nun ist der Mensch wie einer von uns geworden und weiss, was gut und was schlecht ist</a:t>
            </a:r>
            <a:r>
              <a:rPr lang="de-CH" altLang="de-DE" sz="3600" dirty="0" smtClean="0">
                <a:solidFill>
                  <a:schemeClr val="tx1"/>
                </a:solidFill>
                <a:effectLst/>
                <a:latin typeface="Univers LT Std 47 Cn Lt" pitchFamily="34" charset="0"/>
              </a:rPr>
              <a: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55463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1.Johannes-Brief 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339752" y="260648"/>
            <a:ext cx="6696744" cy="1754326"/>
          </a:xfrm>
        </p:spPr>
        <p:txBody>
          <a:bodyPr wrap="square">
            <a:spAutoFit/>
          </a:bodyPr>
          <a:lstStyle/>
          <a:p>
            <a:pPr algn="l"/>
            <a:r>
              <a:rPr lang="de-CH" altLang="de-DE" sz="3600" dirty="0">
                <a:solidFill>
                  <a:schemeClr val="tx1"/>
                </a:solidFill>
                <a:effectLst/>
                <a:latin typeface="Univers LT Std 47 Cn Lt" pitchFamily="34" charset="0"/>
              </a:rPr>
              <a:t>„Wenn wir behaupten, ohne Sünde zu sein, betrügen wir uns selbst und verschliessen uns der Wahrheit.“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85494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Johannes-Evangelium 16,8-9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339752" y="116632"/>
            <a:ext cx="6696744" cy="2308324"/>
          </a:xfrm>
        </p:spPr>
        <p:txBody>
          <a:bodyPr wrap="square">
            <a:spAutoFit/>
          </a:bodyPr>
          <a:lstStyle/>
          <a:p>
            <a:pPr algn="l"/>
            <a:r>
              <a:rPr lang="de-CH" altLang="de-DE" sz="3600" dirty="0">
                <a:solidFill>
                  <a:schemeClr val="tx1"/>
                </a:solidFill>
                <a:effectLst/>
                <a:latin typeface="Univers LT Std 47 Cn Lt" pitchFamily="34" charset="0"/>
              </a:rPr>
              <a:t>„Er wird den Menschen die Augen für die Sünde öffnen. Er wird ihnen zeigen, worin ihre Sünde besteht: darin, dass sie nicht an mich glauben.“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05156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1. Johannes-Brief 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339752" y="393631"/>
            <a:ext cx="6696744" cy="1754326"/>
          </a:xfrm>
        </p:spPr>
        <p:txBody>
          <a:bodyPr wrap="square">
            <a:spAutoFit/>
          </a:bodyPr>
          <a:lstStyle/>
          <a:p>
            <a:pPr algn="l"/>
            <a:r>
              <a:rPr lang="de-CH" altLang="de-DE" sz="3600" dirty="0">
                <a:solidFill>
                  <a:schemeClr val="tx1"/>
                </a:solidFill>
                <a:effectLst/>
                <a:latin typeface="Univers LT Std 47 Cn Lt" pitchFamily="34" charset="0"/>
              </a:rPr>
              <a:t>„Wer sündigt, lehnt sich damit gegen Gottes Ordnungen auf; Sünde ist ihrem Wesen nach Auflehnung gegen Gott.“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17289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72008" y="260648"/>
            <a:ext cx="8964488" cy="830997"/>
          </a:xfrm>
        </p:spPr>
        <p:txBody>
          <a:bodyPr wrap="square">
            <a:spAutoFit/>
          </a:bodyPr>
          <a:lstStyle/>
          <a:p>
            <a:pPr algn="l"/>
            <a:r>
              <a:rPr lang="de-DE" altLang="de-DE" sz="4800" dirty="0" smtClean="0">
                <a:solidFill>
                  <a:schemeClr val="tx1"/>
                </a:solidFill>
                <a:effectLst/>
                <a:latin typeface="Univers LT Std 47 Cn Lt" pitchFamily="34" charset="0"/>
              </a:rPr>
              <a:t>II. Weil Sünden unsere Tatbeweise sind</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06805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Römer-Brief 5,12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771800" y="116632"/>
            <a:ext cx="6264696" cy="3416320"/>
          </a:xfrm>
        </p:spPr>
        <p:txBody>
          <a:bodyPr wrap="square">
            <a:spAutoFit/>
          </a:bodyPr>
          <a:lstStyle/>
          <a:p>
            <a:pPr algn="l"/>
            <a:r>
              <a:rPr lang="de-CH" altLang="de-DE" sz="3600" dirty="0">
                <a:solidFill>
                  <a:schemeClr val="tx1"/>
                </a:solidFill>
                <a:effectLst/>
                <a:latin typeface="Univers LT Std 47 Cn Lt" pitchFamily="34" charset="0"/>
              </a:rPr>
              <a:t>„Durch einen einzigen Menschen – Adam – hielt die Sünde in der Welt Einzug und durch die Sünde der Tod, und auf diese Weise ist der Tod zu allen Menschen gekommen, </a:t>
            </a:r>
            <a:r>
              <a:rPr lang="de-CH" altLang="de-DE" sz="3600" u="sng" dirty="0">
                <a:solidFill>
                  <a:schemeClr val="tx1"/>
                </a:solidFill>
                <a:effectLst/>
                <a:latin typeface="Univers LT Std 47 Cn Lt" pitchFamily="34" charset="0"/>
              </a:rPr>
              <a:t>denn alle haben gesündigt.“</a:t>
            </a:r>
            <a:endParaRPr lang="de-DE" altLang="de-DE" sz="3600" u="sng"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95098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Römer-Brief 3,22-23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347864" y="44624"/>
            <a:ext cx="5688632" cy="3416320"/>
          </a:xfrm>
        </p:spPr>
        <p:txBody>
          <a:bodyPr wrap="square">
            <a:spAutoFit/>
          </a:bodyPr>
          <a:lstStyle/>
          <a:p>
            <a:pPr algn="l"/>
            <a:r>
              <a:rPr lang="de-CH" altLang="de-DE" sz="3600" dirty="0">
                <a:solidFill>
                  <a:schemeClr val="tx1"/>
                </a:solidFill>
                <a:effectLst/>
                <a:latin typeface="Univers LT Std 47 Cn Lt" pitchFamily="34" charset="0"/>
              </a:rPr>
              <a:t>„Es macht keinen Unterschied, ob jemand Jude oder Nichtjude ist, denn alle haben gesündigt, und in ihrem Leben kommt Gottes Herrlichkeit </a:t>
            </a:r>
            <a:r>
              <a:rPr lang="de-CH" altLang="de-DE" sz="3600" dirty="0" smtClean="0">
                <a:solidFill>
                  <a:schemeClr val="tx1"/>
                </a:solidFill>
                <a:effectLst/>
                <a:latin typeface="Univers LT Std 47 Cn Lt" pitchFamily="34" charset="0"/>
              </a:rPr>
              <a:t>nicht</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mehr </a:t>
            </a:r>
            <a:r>
              <a:rPr lang="de-CH" altLang="de-DE" sz="3600" dirty="0">
                <a:solidFill>
                  <a:schemeClr val="tx1"/>
                </a:solidFill>
                <a:effectLst/>
                <a:latin typeface="Univers LT Std 47 Cn Lt" pitchFamily="34" charset="0"/>
              </a:rPr>
              <a:t>zum Ausdruck.“</a:t>
            </a:r>
            <a:endParaRPr lang="de-DE" altLang="de-DE" sz="3600" u="sng"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70138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276999"/>
          </a:xfrm>
        </p:spPr>
        <p:txBody>
          <a:bodyPr>
            <a:spAutoFit/>
          </a:bodyPr>
          <a:lstStyle/>
          <a:p>
            <a:pPr algn="l"/>
            <a:r>
              <a:rPr lang="de-CH" altLang="de-DE" sz="1200" dirty="0">
                <a:effectLst/>
                <a:latin typeface="Univers LT Std 47 Cn Lt" pitchFamily="34" charset="0"/>
              </a:rPr>
              <a:t>Hugo Stamm: Sünde – ein antiquierter Begriff (Sektenblog vom 16. August 2014)</a:t>
            </a:r>
            <a:endParaRPr lang="de-DE" altLang="de-DE" sz="1200" dirty="0">
              <a:effectLst/>
              <a:latin typeface="Univers LT Std 47 Cn Lt" pitchFamily="34" charset="0"/>
            </a:endParaRPr>
          </a:p>
        </p:txBody>
      </p:sp>
      <p:sp>
        <p:nvSpPr>
          <p:cNvPr id="7" name="Rectangle 2"/>
          <p:cNvSpPr>
            <a:spLocks noGrp="1" noChangeArrowheads="1"/>
          </p:cNvSpPr>
          <p:nvPr>
            <p:ph type="ctrTitle"/>
          </p:nvPr>
        </p:nvSpPr>
        <p:spPr>
          <a:xfrm>
            <a:off x="2195736" y="116632"/>
            <a:ext cx="6840760" cy="2308324"/>
          </a:xfrm>
        </p:spPr>
        <p:txBody>
          <a:bodyPr wrap="square">
            <a:spAutoFit/>
          </a:bodyPr>
          <a:lstStyle/>
          <a:p>
            <a:pPr algn="l"/>
            <a:r>
              <a:rPr lang="de-CH" altLang="de-DE" sz="3600" dirty="0" smtClean="0">
                <a:solidFill>
                  <a:schemeClr val="tx1"/>
                </a:solidFill>
                <a:effectLst/>
                <a:latin typeface="Univers LT Std 47 Cn Lt" pitchFamily="34" charset="0"/>
              </a:rPr>
              <a:t>„Da die Welt heute komplexer ist als zu Zeiten von Adam und Eva oder den Evangelisten, sollten wir den Begriff der Sünde in der Mottenkiste versenken.“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53761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Römer-Brief 6,23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475656" y="836712"/>
            <a:ext cx="7560840" cy="646331"/>
          </a:xfrm>
        </p:spPr>
        <p:txBody>
          <a:bodyPr wrap="square">
            <a:spAutoFit/>
          </a:bodyPr>
          <a:lstStyle/>
          <a:p>
            <a:pPr algn="l"/>
            <a:r>
              <a:rPr lang="de-CH" altLang="de-DE" sz="3600" dirty="0">
                <a:solidFill>
                  <a:schemeClr val="tx1"/>
                </a:solidFill>
                <a:effectLst/>
                <a:latin typeface="Univers LT Std 47 Cn Lt" pitchFamily="34" charset="0"/>
              </a:rPr>
              <a:t>„Der Lohn, den die Sünde zahlt, ist der Tod.“</a:t>
            </a:r>
            <a:endParaRPr lang="de-DE" altLang="de-DE" sz="3600" u="sng"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81343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1. Johannes-Brief 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99792" y="116632"/>
            <a:ext cx="6264696" cy="2308324"/>
          </a:xfrm>
        </p:spPr>
        <p:txBody>
          <a:bodyPr wrap="square">
            <a:spAutoFit/>
          </a:bodyPr>
          <a:lstStyle/>
          <a:p>
            <a:pPr algn="l"/>
            <a:r>
              <a:rPr lang="de-CH" altLang="de-DE" sz="3600" dirty="0" smtClean="0">
                <a:solidFill>
                  <a:schemeClr val="tx1"/>
                </a:solidFill>
                <a:effectLst/>
                <a:latin typeface="Univers LT Std 47 Cn Lt" pitchFamily="34" charset="0"/>
              </a:rPr>
              <a:t>„Ihr </a:t>
            </a:r>
            <a:r>
              <a:rPr lang="de-CH" altLang="de-DE" sz="3600" dirty="0">
                <a:solidFill>
                  <a:schemeClr val="tx1"/>
                </a:solidFill>
                <a:effectLst/>
                <a:latin typeface="Univers LT Std 47 Cn Lt" pitchFamily="34" charset="0"/>
              </a:rPr>
              <a:t>wisst, dass Jesus in dieser Welt erschienen ist, um die Sünden der Menschen wegzunehmen, und dass er selbst ohne jede Sünde ist.“</a:t>
            </a:r>
            <a:endParaRPr lang="de-DE" altLang="de-DE" sz="3600" u="sng"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86039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Römer-Brief 5,19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555776" y="62622"/>
            <a:ext cx="6552728" cy="2862322"/>
          </a:xfrm>
        </p:spPr>
        <p:txBody>
          <a:bodyPr wrap="square">
            <a:spAutoFit/>
          </a:bodyPr>
          <a:lstStyle/>
          <a:p>
            <a:pPr algn="l"/>
            <a:r>
              <a:rPr lang="de-CH" altLang="de-DE" sz="3600" dirty="0">
                <a:solidFill>
                  <a:schemeClr val="tx1"/>
                </a:solidFill>
                <a:effectLst/>
                <a:latin typeface="Univers LT Std 47 Cn Lt" pitchFamily="34" charset="0"/>
              </a:rPr>
              <a:t>„Genauso, wie durch den Ungehorsam eines Einzigen (Adam) alle zu Sündern wurden, werden durch den Gehorsam eines Einzigen (Jesus) alle zu Gerechten.“</a:t>
            </a:r>
            <a:endParaRPr lang="de-DE" altLang="de-DE" sz="3600" u="sng"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72893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Römer-Brief 6,6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843808" y="106754"/>
            <a:ext cx="6120680" cy="3970318"/>
          </a:xfrm>
        </p:spPr>
        <p:txBody>
          <a:bodyPr wrap="square">
            <a:spAutoFit/>
          </a:bodyPr>
          <a:lstStyle/>
          <a:p>
            <a:pPr algn="l"/>
            <a:r>
              <a:rPr lang="de-CH" altLang="de-DE" sz="3600" dirty="0">
                <a:solidFill>
                  <a:schemeClr val="tx1"/>
                </a:solidFill>
                <a:effectLst/>
                <a:latin typeface="Univers LT Std 47 Cn Lt" pitchFamily="34" charset="0"/>
              </a:rPr>
              <a:t>„Was wir verstehen müssen, ist dies: Der Mensch, der wir waren, als wir noch ohne Christus lebten, ist mit ihm gekreuzigt worden, </a:t>
            </a:r>
            <a:r>
              <a:rPr lang="de-CH" altLang="de-DE" sz="3600" u="sng" dirty="0">
                <a:solidFill>
                  <a:schemeClr val="tx1"/>
                </a:solidFill>
                <a:effectLst/>
                <a:latin typeface="Univers LT Std 47 Cn Lt" pitchFamily="34" charset="0"/>
              </a:rPr>
              <a:t>damit unser sündiges Wesen unwirksam gemacht wird und wir nicht länger der Sünde dienen.“</a:t>
            </a:r>
            <a:endParaRPr lang="de-DE" altLang="de-DE" sz="3600" u="sng"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26327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188640"/>
            <a:ext cx="8568952" cy="1446550"/>
          </a:xfrm>
        </p:spPr>
        <p:txBody>
          <a:bodyPr wrap="square">
            <a:spAutoFit/>
          </a:bodyPr>
          <a:lstStyle/>
          <a:p>
            <a:pPr algn="l"/>
            <a:r>
              <a:rPr lang="de-DE" altLang="de-DE" sz="8800" dirty="0" smtClean="0">
                <a:solidFill>
                  <a:schemeClr val="tx1"/>
                </a:solidFill>
                <a:effectLst/>
                <a:latin typeface="Univers LT Std 47 Cn Lt" pitchFamily="34" charset="0"/>
              </a:rPr>
              <a:t>Schlussgedanke</a:t>
            </a:r>
            <a:endParaRPr lang="de-DE" altLang="de-DE" sz="8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Lukas-Evangelium 5,8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491880" y="620688"/>
            <a:ext cx="5472608" cy="1200329"/>
          </a:xfrm>
        </p:spPr>
        <p:txBody>
          <a:bodyPr wrap="square">
            <a:spAutoFit/>
          </a:bodyPr>
          <a:lstStyle/>
          <a:p>
            <a:pPr algn="l"/>
            <a:r>
              <a:rPr lang="de-CH" altLang="de-DE" sz="3600" dirty="0">
                <a:solidFill>
                  <a:schemeClr val="tx1"/>
                </a:solidFill>
                <a:effectLst/>
                <a:latin typeface="Univers LT Std 47 Cn Lt" pitchFamily="34" charset="0"/>
              </a:rPr>
              <a:t>„Herr, geh fort von </a:t>
            </a:r>
            <a:r>
              <a:rPr lang="de-CH" altLang="de-DE" sz="3600" dirty="0" smtClean="0">
                <a:solidFill>
                  <a:schemeClr val="tx1"/>
                </a:solidFill>
                <a:effectLst/>
                <a:latin typeface="Univers LT Std 47 Cn Lt" pitchFamily="34" charset="0"/>
              </a:rPr>
              <a:t>mir!</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Ich </a:t>
            </a:r>
            <a:r>
              <a:rPr lang="de-CH" altLang="de-DE" sz="3600" dirty="0">
                <a:solidFill>
                  <a:schemeClr val="tx1"/>
                </a:solidFill>
                <a:effectLst/>
                <a:latin typeface="Univers LT Std 47 Cn Lt" pitchFamily="34" charset="0"/>
              </a:rPr>
              <a:t>bin ein sündiger Mensch.“</a:t>
            </a:r>
            <a:endParaRPr lang="de-DE" altLang="de-DE" sz="3600" u="sng"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4813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2. Korinther-Brief 5,21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619672" y="116632"/>
            <a:ext cx="7416824" cy="2862322"/>
          </a:xfrm>
        </p:spPr>
        <p:txBody>
          <a:bodyPr wrap="square">
            <a:spAutoFit/>
          </a:bodyPr>
          <a:lstStyle/>
          <a:p>
            <a:pPr algn="l"/>
            <a:r>
              <a:rPr lang="de-CH" altLang="de-DE" sz="3600" dirty="0">
                <a:solidFill>
                  <a:schemeClr val="tx1"/>
                </a:solidFill>
                <a:effectLst/>
                <a:latin typeface="Univers LT Std 47 Cn Lt" pitchFamily="34" charset="0"/>
              </a:rPr>
              <a:t>„Jesus, der ohne jede Sünde war, hat Gott für uns zur Sünde gemacht, damit wir durch die Verbindung mit ihm die Gerechtigkeit bekommen, mit der wir vor Gott bestehen können.“</a:t>
            </a:r>
            <a:endParaRPr lang="de-DE" altLang="de-DE" sz="3600" u="sng"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97784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Römer-Brief 6,23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79712" y="116632"/>
            <a:ext cx="7056784" cy="2308324"/>
          </a:xfrm>
        </p:spPr>
        <p:txBody>
          <a:bodyPr wrap="square">
            <a:spAutoFit/>
          </a:bodyPr>
          <a:lstStyle/>
          <a:p>
            <a:pPr algn="l"/>
            <a:r>
              <a:rPr lang="de-CH" altLang="de-DE" sz="3600" smtClean="0">
                <a:solidFill>
                  <a:schemeClr val="tx1"/>
                </a:solidFill>
                <a:effectLst/>
                <a:latin typeface="Univers LT Std 47 Cn Lt" pitchFamily="34" charset="0"/>
              </a:rPr>
              <a:t>„Der </a:t>
            </a:r>
            <a:r>
              <a:rPr lang="de-CH" altLang="de-DE" sz="3600" dirty="0">
                <a:solidFill>
                  <a:schemeClr val="tx1"/>
                </a:solidFill>
                <a:effectLst/>
                <a:latin typeface="Univers LT Std 47 Cn Lt" pitchFamily="34" charset="0"/>
              </a:rPr>
              <a:t>Lohn, den die Sünde zahlt, ist der Tod; aber das Geschenk, das Gott uns in seiner Gnade macht, ist das ewige Leben in Jesus Christus, unserem Herrn.“</a:t>
            </a:r>
            <a:endParaRPr lang="de-DE" altLang="de-DE" sz="3600" u="sng"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57894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44624"/>
            <a:ext cx="3704080" cy="4439822"/>
          </a:xfrm>
          <a:prstGeom prst="rect">
            <a:avLst/>
          </a:prstGeom>
        </p:spPr>
      </p:pic>
      <p:sp>
        <p:nvSpPr>
          <p:cNvPr id="5" name="Rectangle 2"/>
          <p:cNvSpPr txBox="1">
            <a:spLocks noChangeArrowheads="1"/>
          </p:cNvSpPr>
          <p:nvPr/>
        </p:nvSpPr>
        <p:spPr bwMode="auto">
          <a:xfrm>
            <a:off x="107504" y="6093296"/>
            <a:ext cx="5832648" cy="605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eaLnBrk="1" hangingPunct="1">
              <a:lnSpc>
                <a:spcPts val="4400"/>
              </a:lnSpc>
              <a:defRPr sz="2800">
                <a:solidFill>
                  <a:srgbClr val="EBF1F7"/>
                </a:solidFill>
                <a:latin typeface="Univers LT Std 47 Cn Lt" pitchFamily="34" charset="0"/>
                <a:ea typeface="+mj-ea"/>
                <a:cs typeface="+mj-cs"/>
              </a:defRPr>
            </a:lvl1pPr>
            <a:lvl2pPr>
              <a:lnSpc>
                <a:spcPct val="80000"/>
              </a:lnSpc>
              <a:defRPr sz="4000">
                <a:solidFill>
                  <a:srgbClr val="FFFFFF"/>
                </a:solidFill>
                <a:latin typeface="Arial Rounded MT Bold" pitchFamily="34" charset="0"/>
              </a:defRPr>
            </a:lvl2pPr>
            <a:lvl3pPr>
              <a:lnSpc>
                <a:spcPct val="80000"/>
              </a:lnSpc>
              <a:defRPr sz="4000">
                <a:solidFill>
                  <a:srgbClr val="FFFFFF"/>
                </a:solidFill>
                <a:latin typeface="Arial Rounded MT Bold" pitchFamily="34" charset="0"/>
              </a:defRPr>
            </a:lvl3pPr>
            <a:lvl4pPr>
              <a:lnSpc>
                <a:spcPct val="80000"/>
              </a:lnSpc>
              <a:defRPr sz="4000">
                <a:solidFill>
                  <a:srgbClr val="FFFFFF"/>
                </a:solidFill>
                <a:latin typeface="Arial Rounded MT Bold" pitchFamily="34" charset="0"/>
              </a:defRPr>
            </a:lvl4pPr>
            <a:lvl5pPr>
              <a:lnSpc>
                <a:spcPct val="80000"/>
              </a:lnSpc>
              <a:defRPr sz="4000">
                <a:solidFill>
                  <a:srgbClr val="FFFFFF"/>
                </a:solidFill>
                <a:latin typeface="Arial Rounded MT Bold" pitchFamily="34" charset="0"/>
              </a:defRPr>
            </a:lvl5pPr>
            <a:lvl6pPr marL="457200" fontAlgn="base">
              <a:lnSpc>
                <a:spcPct val="80000"/>
              </a:lnSpc>
              <a:spcBef>
                <a:spcPct val="0"/>
              </a:spcBef>
              <a:spcAft>
                <a:spcPct val="0"/>
              </a:spcAft>
              <a:defRPr sz="4000">
                <a:solidFill>
                  <a:srgbClr val="FFFFFF"/>
                </a:solidFill>
                <a:latin typeface="Arial Rounded MT Bold" pitchFamily="34" charset="0"/>
              </a:defRPr>
            </a:lvl6pPr>
            <a:lvl7pPr marL="914400" fontAlgn="base">
              <a:lnSpc>
                <a:spcPct val="80000"/>
              </a:lnSpc>
              <a:spcBef>
                <a:spcPct val="0"/>
              </a:spcBef>
              <a:spcAft>
                <a:spcPct val="0"/>
              </a:spcAft>
              <a:defRPr sz="4000">
                <a:solidFill>
                  <a:srgbClr val="FFFFFF"/>
                </a:solidFill>
                <a:latin typeface="Arial Rounded MT Bold" pitchFamily="34" charset="0"/>
              </a:defRPr>
            </a:lvl7pPr>
            <a:lvl8pPr marL="1371600" fontAlgn="base">
              <a:lnSpc>
                <a:spcPct val="80000"/>
              </a:lnSpc>
              <a:spcBef>
                <a:spcPct val="0"/>
              </a:spcBef>
              <a:spcAft>
                <a:spcPct val="0"/>
              </a:spcAft>
              <a:defRPr sz="4000">
                <a:solidFill>
                  <a:srgbClr val="FFFFFF"/>
                </a:solidFill>
                <a:latin typeface="Arial Rounded MT Bold" pitchFamily="34" charset="0"/>
              </a:defRPr>
            </a:lvl8pPr>
            <a:lvl9pPr marL="1828800" fontAlgn="base">
              <a:lnSpc>
                <a:spcPct val="80000"/>
              </a:lnSpc>
              <a:spcBef>
                <a:spcPct val="0"/>
              </a:spcBef>
              <a:spcAft>
                <a:spcPct val="0"/>
              </a:spcAft>
              <a:defRPr sz="4000">
                <a:solidFill>
                  <a:srgbClr val="FFFFFF"/>
                </a:solidFill>
                <a:latin typeface="Arial Rounded MT Bold" pitchFamily="34" charset="0"/>
              </a:defRPr>
            </a:lvl9pPr>
          </a:lstStyle>
          <a:p>
            <a:r>
              <a:rPr lang="de-DE" dirty="0" smtClean="0"/>
              <a:t>Einladung zur aktuellen Predigtreihe</a:t>
            </a:r>
            <a:endParaRPr lang="de-DE" dirty="0"/>
          </a:p>
        </p:txBody>
      </p:sp>
    </p:spTree>
    <p:extLst>
      <p:ext uri="{BB962C8B-B14F-4D97-AF65-F5344CB8AC3E}">
        <p14:creationId xmlns:p14="http://schemas.microsoft.com/office/powerpoint/2010/main" val="346356664"/>
      </p:ext>
    </p:extLst>
  </p:cSld>
  <p:clrMapOvr>
    <a:masterClrMapping/>
  </p:clrMapOvr>
  <p:transition spd="slow" advClick="0" advTm="15000">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059832" y="116632"/>
            <a:ext cx="5896744" cy="2308324"/>
          </a:xfrm>
        </p:spPr>
        <p:txBody>
          <a:bodyPr wrap="square">
            <a:spAutoFit/>
          </a:bodyPr>
          <a:lstStyle/>
          <a:p>
            <a:pPr algn="r"/>
            <a:r>
              <a:rPr lang="de-DE" altLang="de-DE" sz="7200" dirty="0" smtClean="0">
                <a:solidFill>
                  <a:schemeClr val="tx1"/>
                </a:solidFill>
                <a:effectLst/>
                <a:latin typeface="Univers LT Std 47 Cn Lt" pitchFamily="34" charset="0"/>
              </a:rPr>
              <a:t>Warum wir nicht sündlos sind</a:t>
            </a:r>
            <a:endParaRPr lang="de-DE" altLang="de-DE" sz="72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2627784" y="6093296"/>
            <a:ext cx="6336704" cy="461665"/>
          </a:xfrm>
        </p:spPr>
        <p:txBody>
          <a:bodyPr wrap="square">
            <a:spAutoFit/>
          </a:bodyPr>
          <a:lstStyle/>
          <a:p>
            <a:pPr algn="r"/>
            <a:r>
              <a:rPr lang="de-DE" altLang="de-DE" sz="2400" dirty="0" smtClean="0">
                <a:effectLst/>
                <a:latin typeface="Univers LT Std 47 Cn Lt" pitchFamily="34" charset="0"/>
              </a:rPr>
              <a:t>Reihe: Was wir über Sünde wissen müssen (1/7)</a:t>
            </a:r>
            <a:endParaRPr lang="de-DE" altLang="de-DE" sz="2400" dirty="0">
              <a:effectLst/>
              <a:latin typeface="Univers LT Std 47 Cn Lt" pitchFamily="34" charset="0"/>
            </a:endParaRPr>
          </a:p>
        </p:txBody>
      </p:sp>
    </p:spTree>
    <p:extLst>
      <p:ext uri="{BB962C8B-B14F-4D97-AF65-F5344CB8AC3E}">
        <p14:creationId xmlns:p14="http://schemas.microsoft.com/office/powerpoint/2010/main" val="2571193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332656"/>
            <a:ext cx="8928992" cy="923330"/>
          </a:xfrm>
        </p:spPr>
        <p:txBody>
          <a:bodyPr wrap="square">
            <a:spAutoFit/>
          </a:bodyPr>
          <a:lstStyle/>
          <a:p>
            <a:pPr algn="l"/>
            <a:r>
              <a:rPr lang="de-DE" altLang="de-DE" dirty="0" smtClean="0">
                <a:solidFill>
                  <a:schemeClr val="tx1"/>
                </a:solidFill>
                <a:effectLst/>
                <a:latin typeface="Univers LT Std 47 Cn Lt" pitchFamily="34" charset="0"/>
              </a:rPr>
              <a:t>I. Wie Sünde unser Schicksal ist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14782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1. Mose 2,25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195736" y="670629"/>
            <a:ext cx="6840760" cy="1200329"/>
          </a:xfrm>
        </p:spPr>
        <p:txBody>
          <a:bodyPr wrap="square">
            <a:spAutoFit/>
          </a:bodyPr>
          <a:lstStyle/>
          <a:p>
            <a:pPr algn="l"/>
            <a:r>
              <a:rPr lang="de-CH" altLang="de-DE" sz="3600" dirty="0">
                <a:solidFill>
                  <a:schemeClr val="tx1"/>
                </a:solidFill>
                <a:effectLst/>
                <a:latin typeface="Univers LT Std 47 Cn Lt" pitchFamily="34" charset="0"/>
              </a:rPr>
              <a:t>„Adam und Eva waren nackt, aber sie schämten sich nicht voreinander.“</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69702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1. Mose 2,16-17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87624" y="260648"/>
            <a:ext cx="7848872" cy="1754326"/>
          </a:xfrm>
        </p:spPr>
        <p:txBody>
          <a:bodyPr wrap="square">
            <a:spAutoFit/>
          </a:bodyPr>
          <a:lstStyle/>
          <a:p>
            <a:pPr algn="l"/>
            <a:r>
              <a:rPr lang="de-CH" altLang="de-DE" sz="3600" dirty="0">
                <a:solidFill>
                  <a:schemeClr val="tx1"/>
                </a:solidFill>
                <a:effectLst/>
                <a:latin typeface="Univers LT Std 47 Cn Lt" pitchFamily="34" charset="0"/>
              </a:rPr>
              <a:t>„Du darfst von allen Bäumen des Gartens essen, nur nicht vom Baum der Erkenntnis des Guten und Bösen. Sonst musst du sterben.“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2078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1. Mose 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87624" y="814645"/>
            <a:ext cx="7848872" cy="646331"/>
          </a:xfrm>
        </p:spPr>
        <p:txBody>
          <a:bodyPr wrap="square">
            <a:spAutoFit/>
          </a:bodyPr>
          <a:lstStyle/>
          <a:p>
            <a:pPr algn="r"/>
            <a:r>
              <a:rPr lang="de-CH" altLang="de-DE" sz="3600" dirty="0">
                <a:solidFill>
                  <a:schemeClr val="tx1"/>
                </a:solidFill>
                <a:effectLst/>
                <a:latin typeface="Univers LT Std 47 Cn Lt" pitchFamily="34" charset="0"/>
              </a:rPr>
              <a:t>„Ihr werdet bestimmt nicht sterben!“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1326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1520" y="6165304"/>
            <a:ext cx="6400800" cy="400110"/>
          </a:xfrm>
        </p:spPr>
        <p:txBody>
          <a:bodyPr>
            <a:spAutoFit/>
          </a:bodyPr>
          <a:lstStyle/>
          <a:p>
            <a:pPr algn="l"/>
            <a:r>
              <a:rPr lang="de-CH" altLang="de-DE" sz="2000" dirty="0" smtClean="0">
                <a:effectLst/>
                <a:latin typeface="Univers LT Std 47 Cn Lt" pitchFamily="34" charset="0"/>
              </a:rPr>
              <a:t>1. Mose 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707904" y="34746"/>
            <a:ext cx="5400600" cy="3970318"/>
          </a:xfrm>
        </p:spPr>
        <p:txBody>
          <a:bodyPr wrap="square">
            <a:spAutoFit/>
          </a:bodyPr>
          <a:lstStyle/>
          <a:p>
            <a:pPr algn="l"/>
            <a:r>
              <a:rPr lang="de-CH" altLang="de-DE" sz="3600" dirty="0">
                <a:solidFill>
                  <a:schemeClr val="tx1"/>
                </a:solidFill>
                <a:effectLst/>
                <a:latin typeface="Univers LT Std 47 Cn Lt" pitchFamily="34" charset="0"/>
              </a:rPr>
              <a:t>„Gott weiss: Sobald ihr davon esst, werden euch die Augen aufgehen; </a:t>
            </a:r>
            <a:r>
              <a:rPr lang="de-CH" altLang="de-DE" sz="3600" u="sng" dirty="0">
                <a:solidFill>
                  <a:schemeClr val="tx1"/>
                </a:solidFill>
                <a:effectLst/>
                <a:latin typeface="Univers LT Std 47 Cn Lt" pitchFamily="34" charset="0"/>
              </a:rPr>
              <a:t>ihr werdet wie Gott sein</a:t>
            </a:r>
            <a:r>
              <a:rPr lang="de-CH" altLang="de-DE" sz="3600" dirty="0">
                <a:solidFill>
                  <a:schemeClr val="tx1"/>
                </a:solidFill>
                <a:effectLst/>
                <a:latin typeface="Univers LT Std 47 Cn Lt" pitchFamily="34" charset="0"/>
              </a:rPr>
              <a:t> und wissen, was gut und was schlecht ist. Dann werdet ihr euer Leben selbst in die Hand nehmen können.“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32669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734</Words>
  <Application>Microsoft Office PowerPoint</Application>
  <PresentationFormat>Bildschirmpräsentation (4:3)</PresentationFormat>
  <Paragraphs>76</Paragraphs>
  <Slides>27</Slides>
  <Notes>26</Notes>
  <HiddenSlides>0</HiddenSlides>
  <MMClips>0</MMClips>
  <ScaleCrop>false</ScaleCrop>
  <HeadingPairs>
    <vt:vector size="4" baseType="variant">
      <vt:variant>
        <vt:lpstr>Design</vt:lpstr>
      </vt:variant>
      <vt:variant>
        <vt:i4>2</vt:i4>
      </vt:variant>
      <vt:variant>
        <vt:lpstr>Folientitel</vt:lpstr>
      </vt:variant>
      <vt:variant>
        <vt:i4>27</vt:i4>
      </vt:variant>
    </vt:vector>
  </HeadingPairs>
  <TitlesOfParts>
    <vt:vector size="29" baseType="lpstr">
      <vt:lpstr>Designvorlage 'Berggipfel'</vt:lpstr>
      <vt:lpstr>1_01072134</vt:lpstr>
      <vt:lpstr>Warum wir nicht sündlos sind</vt:lpstr>
      <vt:lpstr>„Da die Welt heute komplexer ist als zu Zeiten von Adam und Eva oder den Evangelisten, sollten wir den Begriff der Sünde in der Mottenkiste versenken.“</vt:lpstr>
      <vt:lpstr>PowerPoint-Präsentation</vt:lpstr>
      <vt:lpstr>Warum wir nicht sündlos sind</vt:lpstr>
      <vt:lpstr>I. Wie Sünde unser Schicksal ist</vt:lpstr>
      <vt:lpstr>„Adam und Eva waren nackt, aber sie schämten sich nicht voreinander.“</vt:lpstr>
      <vt:lpstr>„Du darfst von allen Bäumen des Gartens essen, nur nicht vom Baum der Erkenntnis des Guten und Bösen. Sonst musst du sterben.“</vt:lpstr>
      <vt:lpstr>„Ihr werdet bestimmt nicht sterben!“</vt:lpstr>
      <vt:lpstr>„Gott weiss: Sobald ihr davon esst, werden euch die Augen aufgehen; ihr werdet wie Gott sein und wissen, was gut und was schlecht ist. Dann werdet ihr euer Leben selbst in die Hand nehmen können.“</vt:lpstr>
      <vt:lpstr>„Eva sah den Baum an: Seine Früchte mussten köstlich schmecken, sie anzusehen war eine Augenweide und es war verlockend, dass man davon klug werden sollte! Sie nahm von den Früchten und ass. Dann gab sie auch ihrem Mann davon und er ass ebenso.“</vt:lpstr>
      <vt:lpstr>„Da gingen den beiden die Augen auf und sie merkten, dass sie nackt waren. Deshalb flochten sie Feigenblätter zusammen und machten sich Lendenschurze.“</vt:lpstr>
      <vt:lpstr>„Durch einen einzigen Menschen – Adam – hielt die Sünde in der Welt Einzug und durch die Sünde der Tod, und auf diese Weise ist der Tod zu allen Menschen gekommen.“</vt:lpstr>
      <vt:lpstr>„Nun ist der Mensch wie einer von uns geworden und weiss, was gut und was schlecht ist.“</vt:lpstr>
      <vt:lpstr>„Wenn wir behaupten, ohne Sünde zu sein, betrügen wir uns selbst und verschliessen uns der Wahrheit.“</vt:lpstr>
      <vt:lpstr>„Er wird den Menschen die Augen für die Sünde öffnen. Er wird ihnen zeigen, worin ihre Sünde besteht: darin, dass sie nicht an mich glauben.“</vt:lpstr>
      <vt:lpstr>„Wer sündigt, lehnt sich damit gegen Gottes Ordnungen auf; Sünde ist ihrem Wesen nach Auflehnung gegen Gott.“</vt:lpstr>
      <vt:lpstr>II. Weil Sünden unsere Tatbeweise sind</vt:lpstr>
      <vt:lpstr>„Durch einen einzigen Menschen – Adam – hielt die Sünde in der Welt Einzug und durch die Sünde der Tod, und auf diese Weise ist der Tod zu allen Menschen gekommen, denn alle haben gesündigt.“</vt:lpstr>
      <vt:lpstr>„Es macht keinen Unterschied, ob jemand Jude oder Nichtjude ist, denn alle haben gesündigt, und in ihrem Leben kommt Gottes Herrlichkeit nicht mehr zum Ausdruck.“</vt:lpstr>
      <vt:lpstr>„Der Lohn, den die Sünde zahlt, ist der Tod.“</vt:lpstr>
      <vt:lpstr>„Ihr wisst, dass Jesus in dieser Welt erschienen ist, um die Sünden der Menschen wegzunehmen, und dass er selbst ohne jede Sünde ist.“</vt:lpstr>
      <vt:lpstr>„Genauso, wie durch den Ungehorsam eines Einzigen (Adam) alle zu Sündern wurden, werden durch den Gehorsam eines Einzigen (Jesus) alle zu Gerechten.“</vt:lpstr>
      <vt:lpstr>„Was wir verstehen müssen, ist dies: Der Mensch, der wir waren, als wir noch ohne Christus lebten, ist mit ihm gekreuzigt worden, damit unser sündiges Wesen unwirksam gemacht wird und wir nicht länger der Sünde dienen.“</vt:lpstr>
      <vt:lpstr>Schlussgedanke</vt:lpstr>
      <vt:lpstr>„Herr, geh fort von mir! Ich bin ein sündiger Mensch.“</vt:lpstr>
      <vt:lpstr>„Jesus, der ohne jede Sünde war, hat Gott für uns zur Sünde gemacht, damit wir durch die Verbindung mit ihm die Gerechtigkeit bekommen, mit der wir vor Gott bestehen können.“</vt:lpstr>
      <vt:lpstr>„Der Lohn, den die Sünde zahlt, ist der Tod; aber das Geschenk, das Gott uns in seiner Gnade macht, ist das ewige Leben in Jesus Christus, unserem Herrn.“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wir über Sünde wissen müssen - Teil 1/7 - Warum wir nicht sündlos sind - Folien</dc:title>
  <dc:creator>Jürg Birnstiel</dc:creator>
  <cp:lastModifiedBy>Me</cp:lastModifiedBy>
  <cp:revision>321</cp:revision>
  <dcterms:created xsi:type="dcterms:W3CDTF">2013-11-12T15:20:47Z</dcterms:created>
  <dcterms:modified xsi:type="dcterms:W3CDTF">2015-03-26T21:06:00Z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