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800" r:id="rId3"/>
    <p:sldId id="801" r:id="rId4"/>
    <p:sldId id="258" r:id="rId5"/>
    <p:sldId id="736" r:id="rId6"/>
    <p:sldId id="785" r:id="rId7"/>
    <p:sldId id="786" r:id="rId8"/>
    <p:sldId id="787" r:id="rId9"/>
    <p:sldId id="788" r:id="rId10"/>
    <p:sldId id="789" r:id="rId11"/>
    <p:sldId id="790" r:id="rId12"/>
    <p:sldId id="791" r:id="rId13"/>
    <p:sldId id="792" r:id="rId14"/>
    <p:sldId id="793" r:id="rId15"/>
    <p:sldId id="314" r:id="rId16"/>
    <p:sldId id="752" r:id="rId17"/>
    <p:sldId id="794" r:id="rId18"/>
    <p:sldId id="795" r:id="rId19"/>
    <p:sldId id="796" r:id="rId20"/>
    <p:sldId id="797" r:id="rId21"/>
    <p:sldId id="798" r:id="rId22"/>
    <p:sldId id="799" r:id="rId23"/>
    <p:sldId id="802" r:id="rId24"/>
    <p:sldId id="259" r:id="rId25"/>
    <p:sldId id="784" r:id="rId26"/>
    <p:sldId id="803"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15616" y="116632"/>
            <a:ext cx="7840960" cy="2308324"/>
          </a:xfrm>
        </p:spPr>
        <p:txBody>
          <a:bodyPr wrap="square">
            <a:spAutoFit/>
          </a:bodyPr>
          <a:lstStyle/>
          <a:p>
            <a:pPr algn="r"/>
            <a:r>
              <a:rPr lang="de-DE" altLang="de-DE" sz="7200" dirty="0" smtClean="0">
                <a:solidFill>
                  <a:schemeClr val="tx1"/>
                </a:solidFill>
                <a:effectLst/>
                <a:latin typeface="Univers LT Std 47 Cn Lt" pitchFamily="34" charset="0"/>
              </a:rPr>
              <a:t>Wie wir erfolgreich Sünden vermeiden</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6093296"/>
            <a:ext cx="6336704" cy="461665"/>
          </a:xfrm>
        </p:spPr>
        <p:txBody>
          <a:bodyPr wrap="square">
            <a:spAutoFit/>
          </a:bodyPr>
          <a:lstStyle/>
          <a:p>
            <a:pPr algn="r"/>
            <a:r>
              <a:rPr lang="de-DE" altLang="de-DE" sz="2400" dirty="0" smtClean="0">
                <a:effectLst/>
                <a:latin typeface="Univers LT Std 47 Cn Lt" pitchFamily="34" charset="0"/>
              </a:rPr>
              <a:t>Reihe: Was wir über Sünde wissen müssen (4/7)</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5,19-21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59632" y="116632"/>
            <a:ext cx="7776864" cy="4031873"/>
          </a:xfrm>
        </p:spPr>
        <p:txBody>
          <a:bodyPr wrap="square">
            <a:spAutoFit/>
          </a:bodyPr>
          <a:lstStyle/>
          <a:p>
            <a:pPr algn="l"/>
            <a:r>
              <a:rPr lang="de-CH" altLang="de-DE" sz="3200" dirty="0">
                <a:solidFill>
                  <a:schemeClr val="tx1"/>
                </a:solidFill>
                <a:effectLst/>
                <a:latin typeface="Univers LT Std 47 Cn Lt" pitchFamily="34" charset="0"/>
              </a:rPr>
              <a:t>„Die Auswirkungen sind klar ersichtlich, wenn man sich von der eigenen Natur beherrschen lässt: sexuelle Unmoral, Schamlosigkeit, Ausschweifung, Götzendienst, okkulte Praktiken, Feindseligkeiten, Streit, Eifersucht, Wutausbrüche, Rechthaberei, Zerwürfnisse, Spaltungen, Neid, Trunkenheit, Fressgier und noch vieles andere, was genauso verwerflich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741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106760"/>
            <a:ext cx="7056784" cy="2862322"/>
          </a:xfrm>
        </p:spPr>
        <p:txBody>
          <a:bodyPr wrap="square">
            <a:spAutoFit/>
          </a:bodyPr>
          <a:lstStyle/>
          <a:p>
            <a:pPr algn="l"/>
            <a:r>
              <a:rPr lang="de-CH" altLang="de-DE" sz="3600" dirty="0">
                <a:solidFill>
                  <a:schemeClr val="tx1"/>
                </a:solidFill>
                <a:effectLst/>
                <a:latin typeface="Univers LT Std 47 Cn Lt" pitchFamily="34" charset="0"/>
              </a:rPr>
              <a:t>„Ich kann euch diesbezüglich nur warnen, wie ich es schon früher getan habe: Wer so lebt und handelt, wird keinen Anteil am Reich Gottes bekommen, dem Erbe, das Gott für uns bereithält.“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2138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267744" y="44624"/>
            <a:ext cx="6768752" cy="2800767"/>
          </a:xfrm>
        </p:spPr>
        <p:txBody>
          <a:bodyPr wrap="square">
            <a:spAutoFit/>
          </a:bodyPr>
          <a:lstStyle/>
          <a:p>
            <a:pPr algn="l"/>
            <a:r>
              <a:rPr lang="de-CH" altLang="de-DE" sz="4400" dirty="0">
                <a:solidFill>
                  <a:schemeClr val="tx1"/>
                </a:solidFill>
                <a:effectLst/>
                <a:latin typeface="Univers LT Std 47 Cn Lt" pitchFamily="34" charset="0"/>
              </a:rPr>
              <a:t>„Wer zu Jesus Christus gehört, hat seine eigene Natur mit ihren Leidenschaften und Begierden gekreuzigt.“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664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27584" y="116632"/>
            <a:ext cx="8208912" cy="2800767"/>
          </a:xfrm>
        </p:spPr>
        <p:txBody>
          <a:bodyPr wrap="square">
            <a:spAutoFit/>
          </a:bodyPr>
          <a:lstStyle/>
          <a:p>
            <a:pPr algn="l"/>
            <a:r>
              <a:rPr lang="de-CH" altLang="de-DE" sz="4400" dirty="0">
                <a:solidFill>
                  <a:schemeClr val="tx1"/>
                </a:solidFill>
                <a:effectLst/>
                <a:latin typeface="Univers LT Std 47 Cn Lt" pitchFamily="34" charset="0"/>
              </a:rPr>
              <a:t>„Lasst den Geist Gottes euer Verhalten bestimmen, dann werdet ihr nicht mehr den Begierden eurer eigenen Natur nachgeben.“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59668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2123658"/>
          </a:xfrm>
        </p:spPr>
        <p:txBody>
          <a:bodyPr wrap="square">
            <a:spAutoFit/>
          </a:bodyPr>
          <a:lstStyle/>
          <a:p>
            <a:pPr algn="l"/>
            <a:r>
              <a:rPr lang="de-CH" altLang="de-DE" sz="4400" dirty="0">
                <a:solidFill>
                  <a:schemeClr val="tx1"/>
                </a:solidFill>
                <a:effectLst/>
                <a:latin typeface="Univers LT Std 47 Cn Lt" pitchFamily="34" charset="0"/>
              </a:rPr>
              <a:t>„Wer also meint, er stehe fest und sicher, der gebe Acht, dass er nicht zu Fall kommt.“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7734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964488" cy="1569660"/>
          </a:xfrm>
        </p:spPr>
        <p:txBody>
          <a:bodyPr wrap="square">
            <a:spAutoFit/>
          </a:bodyPr>
          <a:lstStyle/>
          <a:p>
            <a:pPr algn="l"/>
            <a:r>
              <a:rPr lang="de-DE" altLang="de-DE" sz="4800" dirty="0" smtClean="0">
                <a:solidFill>
                  <a:schemeClr val="tx1"/>
                </a:solidFill>
                <a:effectLst/>
                <a:latin typeface="Univers LT Std 47 Cn Lt" pitchFamily="34" charset="0"/>
              </a:rPr>
              <a:t>II. Der erfolgreiche Widerstand ist </a:t>
            </a:r>
            <a:br>
              <a:rPr lang="de-DE" altLang="de-DE" sz="4800" dirty="0" smtClean="0">
                <a:solidFill>
                  <a:schemeClr val="tx1"/>
                </a:solidFill>
                <a:effectLst/>
                <a:latin typeface="Univers LT Std 47 Cn Lt" pitchFamily="34" charset="0"/>
              </a:rPr>
            </a:br>
            <a:r>
              <a:rPr lang="de-DE" altLang="de-DE" sz="4800" dirty="0" smtClean="0">
                <a:solidFill>
                  <a:schemeClr val="tx1"/>
                </a:solidFill>
                <a:effectLst/>
                <a:latin typeface="Univers LT Std 47 Cn Lt" pitchFamily="34" charset="0"/>
              </a:rPr>
              <a:t>    möglich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44624"/>
            <a:ext cx="6336704" cy="3785652"/>
          </a:xfrm>
        </p:spPr>
        <p:txBody>
          <a:bodyPr wrap="square">
            <a:spAutoFit/>
          </a:bodyPr>
          <a:lstStyle/>
          <a:p>
            <a:pPr algn="l"/>
            <a:r>
              <a:rPr lang="de-CH" altLang="de-DE" sz="4000" dirty="0">
                <a:solidFill>
                  <a:schemeClr val="tx1"/>
                </a:solidFill>
                <a:effectLst/>
                <a:latin typeface="Univers LT Std 47 Cn Lt" pitchFamily="34" charset="0"/>
              </a:rPr>
              <a:t>„Wenn ihr euer Leben von eurer eigenen Natur bestimmen lasst, müsst ihr sterben. Doch wenn ihr in der Kraft von Gottes Geist die alten Verhaltensweisen tötet, werdet ihr leben.“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2893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A. Sei ehrlich mit dir selber</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3623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B. Wisse, was du willst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290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Epheser-Brief 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44624"/>
            <a:ext cx="6480720" cy="3046988"/>
          </a:xfrm>
        </p:spPr>
        <p:txBody>
          <a:bodyPr wrap="square">
            <a:spAutoFit/>
          </a:bodyPr>
          <a:lstStyle/>
          <a:p>
            <a:pPr algn="l"/>
            <a:r>
              <a:rPr lang="de-CH" altLang="de-DE" sz="4800" dirty="0">
                <a:solidFill>
                  <a:schemeClr val="tx1"/>
                </a:solidFill>
                <a:effectLst/>
                <a:latin typeface="Univers LT Std 47 Cn Lt" pitchFamily="34" charset="0"/>
              </a:rPr>
              <a:t>„Greift zu dem Schwert, das der Heilige Geist euch gibt; dieses Schwert ist das Wort Gottes.“</a:t>
            </a:r>
            <a:endParaRPr lang="de-DE" altLang="de-DE" sz="48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974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109323"/>
            <a:ext cx="4032448" cy="4032448"/>
          </a:xfrm>
          <a:prstGeom prst="rect">
            <a:avLst/>
          </a:prstGeom>
        </p:spPr>
      </p:pic>
    </p:spTree>
    <p:extLst>
      <p:ext uri="{BB962C8B-B14F-4D97-AF65-F5344CB8AC3E}">
        <p14:creationId xmlns:p14="http://schemas.microsoft.com/office/powerpoint/2010/main" val="3342490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47664" y="44624"/>
            <a:ext cx="7488832" cy="3170099"/>
          </a:xfrm>
        </p:spPr>
        <p:txBody>
          <a:bodyPr wrap="square">
            <a:spAutoFit/>
          </a:bodyPr>
          <a:lstStyle/>
          <a:p>
            <a:pPr algn="l"/>
            <a:r>
              <a:rPr lang="de-CH" altLang="de-DE" sz="4000" dirty="0">
                <a:solidFill>
                  <a:schemeClr val="tx1"/>
                </a:solidFill>
                <a:effectLst/>
                <a:latin typeface="Univers LT Std 47 Cn Lt" pitchFamily="34" charset="0"/>
              </a:rPr>
              <a:t>„Wir wissen, dass jemand, der aus Gott geboren ist, nicht sündigt; denn der Sohn Gottes hält seine schützende Hand über ihn, sodass der Böse – der Teufel – ihm nicht schaden kann.“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9714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B. Benutze ein hilfreiches Bild</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3204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Jakobus-Brief 1,14-15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3608" y="44624"/>
            <a:ext cx="7992888" cy="3785652"/>
          </a:xfrm>
        </p:spPr>
        <p:txBody>
          <a:bodyPr wrap="square">
            <a:spAutoFit/>
          </a:bodyPr>
          <a:lstStyle/>
          <a:p>
            <a:pPr algn="l"/>
            <a:r>
              <a:rPr lang="de-CH" altLang="de-DE" sz="4000" dirty="0">
                <a:solidFill>
                  <a:schemeClr val="tx1"/>
                </a:solidFill>
                <a:effectLst/>
                <a:latin typeface="Univers LT Std 47 Cn Lt" pitchFamily="34" charset="0"/>
              </a:rPr>
              <a:t>„Wenn jemand in Versuchung gerät, ist es seine eigene Begierde, die ihn reizt und in die Falle lockt. Nachdem die Begierde dann schwanger geworden ist, bringt sie die Sünde zur Welt; die Sünde aber, wenn sie ausgewachsen ist, gebiert den Tod.“</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2123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Jakobus-Brief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44624"/>
            <a:ext cx="5256584" cy="3477875"/>
          </a:xfrm>
        </p:spPr>
        <p:txBody>
          <a:bodyPr wrap="square">
            <a:spAutoFit/>
          </a:bodyPr>
          <a:lstStyle/>
          <a:p>
            <a:pPr algn="l"/>
            <a:r>
              <a:rPr lang="de-CH" altLang="de-DE" sz="4400" dirty="0">
                <a:solidFill>
                  <a:schemeClr val="tx1"/>
                </a:solidFill>
                <a:effectLst/>
                <a:latin typeface="Univers LT Std 47 Cn Lt" pitchFamily="34" charset="0"/>
              </a:rPr>
              <a:t>„Ordnet euch daher Gott unter! Und dem Teufel widersteht, dann </a:t>
            </a:r>
            <a:r>
              <a:rPr lang="de-CH" altLang="de-DE" sz="4400" dirty="0" smtClean="0">
                <a:solidFill>
                  <a:schemeClr val="tx1"/>
                </a:solidFill>
                <a:effectLst/>
                <a:latin typeface="Univers LT Std 47 Cn Lt" pitchFamily="34" charset="0"/>
              </a:rPr>
              <a:t>wird</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er </a:t>
            </a:r>
            <a:r>
              <a:rPr lang="de-CH" altLang="de-DE" sz="4400" dirty="0">
                <a:solidFill>
                  <a:schemeClr val="tx1"/>
                </a:solidFill>
                <a:effectLst/>
                <a:latin typeface="Univers LT Std 47 Cn Lt" pitchFamily="34" charset="0"/>
              </a:rPr>
              <a:t>von euch ablassen und fliehen.“</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6061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59632" y="27923"/>
            <a:ext cx="7848872" cy="4031873"/>
          </a:xfrm>
        </p:spPr>
        <p:txBody>
          <a:bodyPr wrap="square">
            <a:spAutoFit/>
          </a:bodyPr>
          <a:lstStyle/>
          <a:p>
            <a:pPr algn="l"/>
            <a:r>
              <a:rPr lang="de-CH" altLang="de-DE" sz="3200" dirty="0">
                <a:solidFill>
                  <a:schemeClr val="tx1"/>
                </a:solidFill>
                <a:effectLst/>
                <a:latin typeface="Univers LT Std 47 Cn Lt" pitchFamily="34" charset="0"/>
              </a:rPr>
              <a:t>„Wir sind also von einer grossen Schar von Zeugen umgeben, deren Leben uns zeigt, dass es durch den Glauben möglich ist, den uns aufgetragenen Kampf zu bestehen. Deshalb wollen auch wir – wie Läufer bei einem Wettkampf – mit aller Ausdauer dem Ziel entgegenlaufen. Wir wollen alles ablegen, was uns beim Laufen hindert, uns von der Sünde trennen, die uns so leicht gefangen nimmt.“</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557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051720" y="117207"/>
            <a:ext cx="7056784" cy="4031873"/>
          </a:xfrm>
        </p:spPr>
        <p:txBody>
          <a:bodyPr wrap="square">
            <a:spAutoFit/>
          </a:bodyPr>
          <a:lstStyle/>
          <a:p>
            <a:pPr algn="l"/>
            <a:r>
              <a:rPr lang="de-CH" altLang="de-DE" sz="3200" dirty="0">
                <a:solidFill>
                  <a:schemeClr val="tx1"/>
                </a:solidFill>
                <a:effectLst/>
                <a:latin typeface="Univers LT Std 47 Cn Lt" pitchFamily="34" charset="0"/>
              </a:rPr>
              <a:t>„Wir wollen unseren Blick auf Jesus richten, den Wegbereiter des Glaubens, der uns ans Ziel vorausgegangen ist. Weil Jesus wusste, welche Freude auf ihn wartete, nahm er den Tod am Kreuz auf sich, und auch die Schande, die damit verbunden war, konnte ihn nicht abschrecken. Deshalb sitzt er jetzt auf dem Thron im Himmel an Gottes rechter Seite.“</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40223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116632"/>
            <a:ext cx="5178519" cy="3888432"/>
          </a:xfrm>
          <a:prstGeom prst="rect">
            <a:avLst/>
          </a:prstGeom>
        </p:spPr>
      </p:pic>
    </p:spTree>
    <p:extLst>
      <p:ext uri="{BB962C8B-B14F-4D97-AF65-F5344CB8AC3E}">
        <p14:creationId xmlns:p14="http://schemas.microsoft.com/office/powerpoint/2010/main" val="492893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Die innere Zerrissenheit ist normal</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19872" y="116632"/>
            <a:ext cx="5616624" cy="2800767"/>
          </a:xfrm>
        </p:spPr>
        <p:txBody>
          <a:bodyPr wrap="square">
            <a:spAutoFit/>
          </a:bodyPr>
          <a:lstStyle/>
          <a:p>
            <a:pPr algn="l"/>
            <a:r>
              <a:rPr lang="de-CH" altLang="de-DE" sz="4400" dirty="0">
                <a:solidFill>
                  <a:schemeClr val="tx1"/>
                </a:solidFill>
                <a:effectLst/>
                <a:latin typeface="Univers LT Std 47 Cn Lt" pitchFamily="34" charset="0"/>
              </a:rPr>
              <a:t>„Geht von der Tatsache aus, dass ihr für die Sünde tot seid, aber in Jesus Christus für Gott lebt.“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9702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2.Korinther-Brief 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44624"/>
            <a:ext cx="5688632" cy="3170099"/>
          </a:xfrm>
        </p:spPr>
        <p:txBody>
          <a:bodyPr wrap="square">
            <a:spAutoFit/>
          </a:bodyPr>
          <a:lstStyle/>
          <a:p>
            <a:pPr algn="l"/>
            <a:r>
              <a:rPr lang="de-CH" altLang="de-DE" sz="4000" dirty="0">
                <a:solidFill>
                  <a:schemeClr val="tx1"/>
                </a:solidFill>
                <a:effectLst/>
                <a:latin typeface="Univers LT Std 47 Cn Lt" pitchFamily="34" charset="0"/>
              </a:rPr>
              <a:t>„Ich habe euch schon früher gewarnt und zwar gilt meine Warnung denen, die bis heute nicht mit ihren alten Sünden gebrochen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9006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20280" y="44624"/>
            <a:ext cx="6516216" cy="2800767"/>
          </a:xfrm>
        </p:spPr>
        <p:txBody>
          <a:bodyPr wrap="square">
            <a:spAutoFit/>
          </a:bodyPr>
          <a:lstStyle/>
          <a:p>
            <a:pPr algn="l"/>
            <a:r>
              <a:rPr lang="de-CH" altLang="de-DE" sz="4400" dirty="0">
                <a:solidFill>
                  <a:schemeClr val="tx1"/>
                </a:solidFill>
                <a:effectLst/>
                <a:latin typeface="Univers LT Std 47 Cn Lt" pitchFamily="34" charset="0"/>
              </a:rPr>
              <a:t>„Lasst die Sünde nicht herrschen in eurem sterblichen Leibe, und leistet seinen Begierden keinen Gehorsam.“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2959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835696" y="44624"/>
            <a:ext cx="7272808" cy="3539430"/>
          </a:xfrm>
        </p:spPr>
        <p:txBody>
          <a:bodyPr wrap="square">
            <a:spAutoFit/>
          </a:bodyPr>
          <a:lstStyle/>
          <a:p>
            <a:pPr algn="l"/>
            <a:r>
              <a:rPr lang="de-CH" altLang="de-DE" sz="3200" dirty="0">
                <a:solidFill>
                  <a:schemeClr val="tx1"/>
                </a:solidFill>
                <a:effectLst/>
                <a:latin typeface="Univers LT Std 47 Cn Lt" pitchFamily="34" charset="0"/>
              </a:rPr>
              <a:t>„Sogar wir (Christen), denen Gott doch bereits seinen Geist gegeben hat, den ersten Teil des künftigen Erbes, sogar wir seufzen innerlich noch, weil die volle Verwirklichung </a:t>
            </a:r>
            <a:r>
              <a:rPr lang="de-CH" altLang="de-DE" sz="3200" dirty="0" smtClean="0">
                <a:solidFill>
                  <a:schemeClr val="tx1"/>
                </a:solidFill>
                <a:effectLst/>
                <a:latin typeface="Univers LT Std 47 Cn Lt" pitchFamily="34" charset="0"/>
              </a:rPr>
              <a:t>dessen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noch </a:t>
            </a:r>
            <a:r>
              <a:rPr lang="de-CH" altLang="de-DE" sz="3200" dirty="0">
                <a:solidFill>
                  <a:schemeClr val="tx1"/>
                </a:solidFill>
                <a:effectLst/>
                <a:latin typeface="Univers LT Std 47 Cn Lt" pitchFamily="34" charset="0"/>
              </a:rPr>
              <a:t>aussteht, wozu wir als Gottes </a:t>
            </a:r>
            <a:r>
              <a:rPr lang="de-CH" altLang="de-DE" sz="3200" dirty="0" smtClean="0">
                <a:solidFill>
                  <a:schemeClr val="tx1"/>
                </a:solidFill>
                <a:effectLst/>
                <a:latin typeface="Univers LT Std 47 Cn Lt" pitchFamily="34" charset="0"/>
              </a:rPr>
              <a:t>Söhne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Töchter bestimmt sind: Wir warten </a:t>
            </a:r>
            <a:r>
              <a:rPr lang="de-CH" altLang="de-DE" sz="3200" dirty="0" smtClean="0">
                <a:solidFill>
                  <a:schemeClr val="tx1"/>
                </a:solidFill>
                <a:effectLst/>
                <a:latin typeface="Univers LT Std 47 Cn Lt" pitchFamily="34" charset="0"/>
              </a:rPr>
              <a:t>darauf,</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dass </a:t>
            </a:r>
            <a:r>
              <a:rPr lang="de-CH" altLang="de-DE" sz="3200" dirty="0">
                <a:solidFill>
                  <a:schemeClr val="tx1"/>
                </a:solidFill>
                <a:effectLst/>
                <a:latin typeface="Univers LT Std 47 Cn Lt" pitchFamily="34" charset="0"/>
              </a:rPr>
              <a:t>auch unser Körper erlöst wird.“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99980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051720" y="116632"/>
            <a:ext cx="6984776" cy="3539430"/>
          </a:xfrm>
        </p:spPr>
        <p:txBody>
          <a:bodyPr wrap="square">
            <a:spAutoFit/>
          </a:bodyPr>
          <a:lstStyle/>
          <a:p>
            <a:pPr algn="l"/>
            <a:r>
              <a:rPr lang="de-CH" altLang="de-DE" sz="3200" dirty="0">
                <a:solidFill>
                  <a:schemeClr val="tx1"/>
                </a:solidFill>
                <a:effectLst/>
                <a:latin typeface="Univers LT Std 47 Cn Lt" pitchFamily="34" charset="0"/>
              </a:rPr>
              <a:t>„Die menschliche Natur richtet sich mit ihrem Begehren gegen den Geist Gottes, und der Geist Gottes richtet sich mit seinem Begehren gegen die menschliche Natur. Die </a:t>
            </a:r>
            <a:r>
              <a:rPr lang="de-CH" altLang="de-DE" sz="3200" dirty="0" smtClean="0">
                <a:solidFill>
                  <a:schemeClr val="tx1"/>
                </a:solidFill>
                <a:effectLst/>
                <a:latin typeface="Univers LT Std 47 Cn Lt" pitchFamily="34" charset="0"/>
              </a:rPr>
              <a:t>beiden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liegen </a:t>
            </a:r>
            <a:r>
              <a:rPr lang="de-CH" altLang="de-DE" sz="3200" dirty="0">
                <a:solidFill>
                  <a:schemeClr val="tx1"/>
                </a:solidFill>
                <a:effectLst/>
                <a:latin typeface="Univers LT Std 47 Cn Lt" pitchFamily="34" charset="0"/>
              </a:rPr>
              <a:t>im Streit miteinander, und jede </a:t>
            </a:r>
            <a:r>
              <a:rPr lang="de-CH" altLang="de-DE" sz="3200" dirty="0" smtClean="0">
                <a:solidFill>
                  <a:schemeClr val="tx1"/>
                </a:solidFill>
                <a:effectLst/>
                <a:latin typeface="Univers LT Std 47 Cn Lt" pitchFamily="34" charset="0"/>
              </a:rPr>
              <a:t>Seite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will </a:t>
            </a:r>
            <a:r>
              <a:rPr lang="de-CH" altLang="de-DE" sz="3200" dirty="0">
                <a:solidFill>
                  <a:schemeClr val="tx1"/>
                </a:solidFill>
                <a:effectLst/>
                <a:latin typeface="Univers LT Std 47 Cn Lt" pitchFamily="34" charset="0"/>
              </a:rPr>
              <a:t>verhindern, dass ihr das tut, wozu die andere Seite euch drängt.“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2694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697</Words>
  <Application>Microsoft Office PowerPoint</Application>
  <PresentationFormat>Bildschirmpräsentation (4:3)</PresentationFormat>
  <Paragraphs>68</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Wie wir erfolgreich Sünden vermeiden</vt:lpstr>
      <vt:lpstr>PowerPoint-Präsentation</vt:lpstr>
      <vt:lpstr>PowerPoint-Präsentation</vt:lpstr>
      <vt:lpstr>I. Die innere Zerrissenheit ist normal</vt:lpstr>
      <vt:lpstr>„Geht von der Tatsache aus, dass ihr für die Sünde tot seid, aber in Jesus Christus für Gott lebt.“</vt:lpstr>
      <vt:lpstr>„Ich habe euch schon früher gewarnt und zwar gilt meine Warnung denen, die bis heute nicht mit ihren alten Sünden gebrochen haben.“</vt:lpstr>
      <vt:lpstr>„Lasst die Sünde nicht herrschen in eurem sterblichen Leibe, und leistet seinen Begierden keinen Gehorsam.“</vt:lpstr>
      <vt:lpstr>„Sogar wir (Christen), denen Gott doch bereits seinen Geist gegeben hat, den ersten Teil des künftigen Erbes, sogar wir seufzen innerlich noch, weil die volle Verwirklichung dessen noch aussteht, wozu wir als Gottes Söhne und Töchter bestimmt sind: Wir warten darauf, dass auch unser Körper erlöst wird.“</vt:lpstr>
      <vt:lpstr>„Die menschliche Natur richtet sich mit ihrem Begehren gegen den Geist Gottes, und der Geist Gottes richtet sich mit seinem Begehren gegen die menschliche Natur. Die beiden liegen im Streit miteinander, und jede Seite will verhindern, dass ihr das tut, wozu die andere Seite euch drängt.“</vt:lpstr>
      <vt:lpstr>„Die Auswirkungen sind klar ersichtlich, wenn man sich von der eigenen Natur beherrschen lässt: sexuelle Unmoral, Schamlosigkeit, Ausschweifung, Götzendienst, okkulte Praktiken, Feindseligkeiten, Streit, Eifersucht, Wutausbrüche, Rechthaberei, Zerwürfnisse, Spaltungen, Neid, Trunkenheit, Fressgier und noch vieles andere, was genauso verwerflich ist.“</vt:lpstr>
      <vt:lpstr>„Ich kann euch diesbezüglich nur warnen, wie ich es schon früher getan habe: Wer so lebt und handelt, wird keinen Anteil am Reich Gottes bekommen, dem Erbe, das Gott für uns bereithält.“</vt:lpstr>
      <vt:lpstr>„Wer zu Jesus Christus gehört, hat seine eigene Natur mit ihren Leidenschaften und Begierden gekreuzigt.“</vt:lpstr>
      <vt:lpstr>„Lasst den Geist Gottes euer Verhalten bestimmen, dann werdet ihr nicht mehr den Begierden eurer eigenen Natur nachgeben.“</vt:lpstr>
      <vt:lpstr>„Wer also meint, er stehe fest und sicher, der gebe Acht, dass er nicht zu Fall kommt.“</vt:lpstr>
      <vt:lpstr>II. Der erfolgreiche Widerstand ist      möglich</vt:lpstr>
      <vt:lpstr>„Wenn ihr euer Leben von eurer eigenen Natur bestimmen lasst, müsst ihr sterben. Doch wenn ihr in der Kraft von Gottes Geist die alten Verhaltensweisen tötet, werdet ihr leben.“</vt:lpstr>
      <vt:lpstr>A. Sei ehrlich mit dir selber</vt:lpstr>
      <vt:lpstr>B. Wisse, was du willst</vt:lpstr>
      <vt:lpstr>„Greift zu dem Schwert, das der Heilige Geist euch gibt; dieses Schwert ist das Wort Gottes.“</vt:lpstr>
      <vt:lpstr>„Wir wissen, dass jemand, der aus Gott geboren ist, nicht sündigt; denn der Sohn Gottes hält seine schützende Hand über ihn, sodass der Böse – der Teufel – ihm nicht schaden kann.“</vt:lpstr>
      <vt:lpstr>B. Benutze ein hilfreiches Bild</vt:lpstr>
      <vt:lpstr>„Wenn jemand in Versuchung gerät, ist es seine eigene Begierde, die ihn reizt und in die Falle lockt. Nachdem die Begierde dann schwanger geworden ist, bringt sie die Sünde zur Welt; die Sünde aber, wenn sie ausgewachsen ist, gebiert den Tod.“</vt:lpstr>
      <vt:lpstr>„Ordnet euch daher Gott unter! Und dem Teufel widersteht, dann wird er von euch ablassen und fliehen.“</vt:lpstr>
      <vt:lpstr>Schlussgedanke</vt:lpstr>
      <vt:lpstr>„Wir sind also von einer grossen Schar von Zeugen umgeben, deren Leben uns zeigt, dass es durch den Glauben möglich ist, den uns aufgetragenen Kampf zu bestehen. Deshalb wollen auch wir – wie Läufer bei einem Wettkampf – mit aller Ausdauer dem Ziel entgegenlaufen. Wir wollen alles ablegen, was uns beim Laufen hindert, uns von der Sünde trennen, die uns so leicht gefangen nimmt.“</vt:lpstr>
      <vt:lpstr>„Wir wollen unseren Blick auf Jesus richten, den Wegbereiter des Glaubens, der uns ans Ziel vorausgegangen ist. Weil Jesus wusste, welche Freude auf ihn wartete, nahm er den Tod am Kreuz auf sich, und auch die Schande, die damit verbunden war, konnte ihn nicht abschrecken. Deshalb sitzt er jetzt auf dem Thron im Himmel an Gottes rechter Seite.“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wir über Sünde wissen müssen - Teil 4/7 - Wie wir erfolgreich Sünden vermeiden - Folien</dc:title>
  <dc:creator>Jürg Birnstiel</dc:creator>
  <cp:lastModifiedBy>Me</cp:lastModifiedBy>
  <cp:revision>347</cp:revision>
  <dcterms:created xsi:type="dcterms:W3CDTF">2013-11-12T15:20:47Z</dcterms:created>
  <dcterms:modified xsi:type="dcterms:W3CDTF">2015-03-26T21:34:41Z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