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3"/>
  </p:notesMasterIdLst>
  <p:handoutMasterIdLst>
    <p:handoutMasterId r:id="rId44"/>
  </p:handoutMasterIdLst>
  <p:sldIdLst>
    <p:sldId id="1110" r:id="rId2"/>
    <p:sldId id="1261" r:id="rId3"/>
    <p:sldId id="1358" r:id="rId4"/>
    <p:sldId id="1359" r:id="rId5"/>
    <p:sldId id="1360" r:id="rId6"/>
    <p:sldId id="1361" r:id="rId7"/>
    <p:sldId id="1362" r:id="rId8"/>
    <p:sldId id="1363" r:id="rId9"/>
    <p:sldId id="1364" r:id="rId10"/>
    <p:sldId id="1365" r:id="rId11"/>
    <p:sldId id="1366" r:id="rId12"/>
    <p:sldId id="1367" r:id="rId13"/>
    <p:sldId id="1368" r:id="rId14"/>
    <p:sldId id="1369" r:id="rId15"/>
    <p:sldId id="1370" r:id="rId16"/>
    <p:sldId id="1237" r:id="rId17"/>
    <p:sldId id="1371" r:id="rId18"/>
    <p:sldId id="1372" r:id="rId19"/>
    <p:sldId id="1373" r:id="rId20"/>
    <p:sldId id="1374" r:id="rId21"/>
    <p:sldId id="1375" r:id="rId22"/>
    <p:sldId id="1376" r:id="rId23"/>
    <p:sldId id="1377" r:id="rId24"/>
    <p:sldId id="1378" r:id="rId25"/>
    <p:sldId id="1379" r:id="rId26"/>
    <p:sldId id="1357" r:id="rId27"/>
    <p:sldId id="1380" r:id="rId28"/>
    <p:sldId id="1381" r:id="rId29"/>
    <p:sldId id="1382" r:id="rId30"/>
    <p:sldId id="1383" r:id="rId31"/>
    <p:sldId id="1384" r:id="rId32"/>
    <p:sldId id="1385" r:id="rId33"/>
    <p:sldId id="1386" r:id="rId34"/>
    <p:sldId id="1387" r:id="rId35"/>
    <p:sldId id="1313" r:id="rId36"/>
    <p:sldId id="1388" r:id="rId37"/>
    <p:sldId id="1389" r:id="rId38"/>
    <p:sldId id="1390" r:id="rId39"/>
    <p:sldId id="1391" r:id="rId40"/>
    <p:sldId id="1107" r:id="rId41"/>
    <p:sldId id="1392" r:id="rId42"/>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96118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22796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80897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96331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70659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336408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543589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34117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5684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2507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157350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160259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970730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094866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19941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053217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718790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634773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92321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04774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951923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611530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14442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351509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88344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710136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817551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14776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072308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656950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44287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893189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09121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78015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70462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92359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52617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55218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24192" y="188640"/>
            <a:ext cx="4223792" cy="6186309"/>
          </a:xfrm>
        </p:spPr>
        <p:txBody>
          <a:bodyPr wrap="square">
            <a:spAutoFit/>
          </a:bodyPr>
          <a:lstStyle/>
          <a:p>
            <a:pPr algn="l"/>
            <a:r>
              <a:rPr lang="de-DE" altLang="de-DE" sz="3600" dirty="0">
                <a:solidFill>
                  <a:schemeClr val="tx1"/>
                </a:solidFill>
                <a:effectLst/>
                <a:latin typeface="Source Sans Pro Black" panose="020B0803030403020204" pitchFamily="34" charset="0"/>
                <a:ea typeface="Source Sans Pro Black" panose="020B0803030403020204" pitchFamily="34" charset="0"/>
              </a:rPr>
              <a:t>Die </a:t>
            </a:r>
            <a:r>
              <a:rPr lang="de-DE" altLang="de-DE" sz="3600" dirty="0" err="1">
                <a:solidFill>
                  <a:schemeClr val="tx1"/>
                </a:solidFill>
                <a:effectLst/>
                <a:latin typeface="Source Sans Pro Black" panose="020B0803030403020204" pitchFamily="34" charset="0"/>
                <a:ea typeface="Source Sans Pro Black" panose="020B0803030403020204" pitchFamily="34" charset="0"/>
              </a:rPr>
              <a:t>grosse</a:t>
            </a:r>
            <a:r>
              <a:rPr lang="de-DE" altLang="de-DE" sz="3600" dirty="0">
                <a:solidFill>
                  <a:schemeClr val="tx1"/>
                </a:solidFill>
                <a:effectLst/>
                <a:latin typeface="Source Sans Pro Black" panose="020B0803030403020204" pitchFamily="34" charset="0"/>
                <a:ea typeface="Source Sans Pro Black" panose="020B0803030403020204" pitchFamily="34" charset="0"/>
              </a:rPr>
              <a:t> Enttäuschung über Gott</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Jona 4,1-11</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Reihe: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Widerstand gegen Gott – </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Der Fall </a:t>
            </a:r>
            <a:r>
              <a:rPr lang="de-DE" altLang="de-DE" sz="2400">
                <a:solidFill>
                  <a:schemeClr val="tx1"/>
                </a:solidFill>
                <a:effectLst/>
                <a:latin typeface="Source Sans Pro" panose="020B0503030403020204" pitchFamily="34" charset="0"/>
                <a:ea typeface="Source Sans Pro" panose="020B0503030403020204" pitchFamily="34" charset="0"/>
              </a:rPr>
              <a:t>Jona (5/5</a:t>
            </a:r>
            <a:r>
              <a:rPr lang="de-DE" altLang="de-DE" sz="2400" dirty="0">
                <a:solidFill>
                  <a:schemeClr val="tx1"/>
                </a:solidFill>
                <a:effectLst/>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475708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9923"/>
            <a:ext cx="3672408" cy="440120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Da </a:t>
            </a:r>
            <a:r>
              <a:rPr lang="de-DE" altLang="de-DE" sz="2800" dirty="0" err="1">
                <a:solidFill>
                  <a:schemeClr val="tx1"/>
                </a:solidFill>
                <a:effectLst/>
                <a:latin typeface="Source Sans Pro" panose="020B0503030403020204" pitchFamily="34" charset="0"/>
                <a:ea typeface="Source Sans Pro" panose="020B0503030403020204" pitchFamily="34" charset="0"/>
              </a:rPr>
              <a:t>liess</a:t>
            </a:r>
            <a:r>
              <a:rPr lang="de-DE" altLang="de-DE" sz="2800" dirty="0">
                <a:solidFill>
                  <a:schemeClr val="tx1"/>
                </a:solidFill>
                <a:effectLst/>
                <a:latin typeface="Source Sans Pro" panose="020B0503030403020204" pitchFamily="34" charset="0"/>
                <a:ea typeface="Source Sans Pro" panose="020B0503030403020204" pitchFamily="34" charset="0"/>
              </a:rPr>
              <a:t> Gott, der HERR, eine Rizinusstaude über Jona emporwachsen,</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die sollte ihm Schatten geben und seinen Ärger vertreiben.</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Jona freute sich riesig über diese wunderbare Staude.</a:t>
            </a:r>
          </a:p>
        </p:txBody>
      </p:sp>
    </p:spTree>
    <p:extLst>
      <p:ext uri="{BB962C8B-B14F-4D97-AF65-F5344CB8AC3E}">
        <p14:creationId xmlns:p14="http://schemas.microsoft.com/office/powerpoint/2010/main" val="1799147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263691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8640"/>
            <a:ext cx="3672408"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Aber früh am nächsten Morgen schickte Gott einen Wurm. Der nagte den Rizinus an, so dass er verdorrte.</a:t>
            </a:r>
          </a:p>
        </p:txBody>
      </p:sp>
    </p:spTree>
    <p:extLst>
      <p:ext uri="{BB962C8B-B14F-4D97-AF65-F5344CB8AC3E}">
        <p14:creationId xmlns:p14="http://schemas.microsoft.com/office/powerpoint/2010/main" val="4211456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11712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483209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Als dann die Sonne aufging, </a:t>
            </a:r>
            <a:r>
              <a:rPr lang="de-DE" altLang="de-DE" sz="2800" dirty="0" err="1">
                <a:solidFill>
                  <a:schemeClr val="tx1"/>
                </a:solidFill>
                <a:effectLst/>
                <a:latin typeface="Source Sans Pro" panose="020B0503030403020204" pitchFamily="34" charset="0"/>
                <a:ea typeface="Source Sans Pro" panose="020B0503030403020204" pitchFamily="34" charset="0"/>
              </a:rPr>
              <a:t>liess</a:t>
            </a:r>
            <a:r>
              <a:rPr lang="de-DE" altLang="de-DE" sz="2800" dirty="0">
                <a:solidFill>
                  <a:schemeClr val="tx1"/>
                </a:solidFill>
                <a:effectLst/>
                <a:latin typeface="Source Sans Pro" panose="020B0503030403020204" pitchFamily="34" charset="0"/>
                <a:ea typeface="Source Sans Pro" panose="020B0503030403020204" pitchFamily="34" charset="0"/>
              </a:rPr>
              <a:t> Gott einen </a:t>
            </a:r>
            <a:r>
              <a:rPr lang="de-DE" altLang="de-DE" sz="2800" dirty="0" err="1">
                <a:solidFill>
                  <a:schemeClr val="tx1"/>
                </a:solidFill>
                <a:effectLst/>
                <a:latin typeface="Source Sans Pro" panose="020B0503030403020204" pitchFamily="34" charset="0"/>
                <a:ea typeface="Source Sans Pro" panose="020B0503030403020204" pitchFamily="34" charset="0"/>
              </a:rPr>
              <a:t>heissen</a:t>
            </a:r>
            <a:r>
              <a:rPr lang="de-DE" altLang="de-DE" sz="2800" dirty="0">
                <a:solidFill>
                  <a:schemeClr val="tx1"/>
                </a:solidFill>
                <a:effectLst/>
                <a:latin typeface="Source Sans Pro" panose="020B0503030403020204" pitchFamily="34" charset="0"/>
                <a:ea typeface="Source Sans Pro" panose="020B0503030403020204" pitchFamily="34" charset="0"/>
              </a:rPr>
              <a:t> Ostwind kommen. Die Sonne brannte Jona auf den Kopf, und ihm wurde ganz elend. Er wünschte sich den Tod und sagte: »Sterben will ich, das ist besser als weiterleben!«</a:t>
            </a:r>
          </a:p>
        </p:txBody>
      </p:sp>
    </p:spTree>
    <p:extLst>
      <p:ext uri="{BB962C8B-B14F-4D97-AF65-F5344CB8AC3E}">
        <p14:creationId xmlns:p14="http://schemas.microsoft.com/office/powerpoint/2010/main" val="2683359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422108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Aber Gott fragte ihn: »Hast du ein Recht dazu, wegen dieser Pflanze so zornig zu sein?« »Doch«, sagte Jona, »mit vollem Recht bin ich zornig und wünsche mir den Tod!«</a:t>
            </a:r>
          </a:p>
        </p:txBody>
      </p:sp>
    </p:spTree>
    <p:extLst>
      <p:ext uri="{BB962C8B-B14F-4D97-AF65-F5344CB8AC3E}">
        <p14:creationId xmlns:p14="http://schemas.microsoft.com/office/powerpoint/2010/main" val="2140492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01317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483209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Da sagte der HERR: »Schau her, du hast diese Staude nicht </a:t>
            </a:r>
            <a:r>
              <a:rPr lang="de-DE" altLang="de-DE" sz="2800" dirty="0" err="1">
                <a:solidFill>
                  <a:schemeClr val="tx1"/>
                </a:solidFill>
                <a:effectLst/>
                <a:latin typeface="Source Sans Pro" panose="020B0503030403020204" pitchFamily="34" charset="0"/>
                <a:ea typeface="Source Sans Pro" panose="020B0503030403020204" pitchFamily="34" charset="0"/>
              </a:rPr>
              <a:t>grossgezogen</a:t>
            </a:r>
            <a:r>
              <a:rPr lang="de-DE" altLang="de-DE" sz="2800" dirty="0">
                <a:solidFill>
                  <a:schemeClr val="tx1"/>
                </a:solidFill>
                <a:effectLst/>
                <a:latin typeface="Source Sans Pro" panose="020B0503030403020204" pitchFamily="34" charset="0"/>
                <a:ea typeface="Source Sans Pro" panose="020B0503030403020204" pitchFamily="34" charset="0"/>
              </a:rPr>
              <a:t>, du hast sie nicht gehegt und gepflegt; sie ist in der einen Nacht gewachsen und in der andern abgestorben. Trotzdem tut sie dir leid.</a:t>
            </a:r>
          </a:p>
        </p:txBody>
      </p:sp>
    </p:spTree>
    <p:extLst>
      <p:ext uri="{BB962C8B-B14F-4D97-AF65-F5344CB8AC3E}">
        <p14:creationId xmlns:p14="http://schemas.microsoft.com/office/powerpoint/2010/main" val="2227335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486916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60648"/>
            <a:ext cx="3672408" cy="440120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Und mir sollte nicht diese </a:t>
            </a:r>
            <a:r>
              <a:rPr lang="de-DE" altLang="de-DE" sz="2800" dirty="0" err="1">
                <a:solidFill>
                  <a:schemeClr val="tx1"/>
                </a:solidFill>
                <a:effectLst/>
                <a:latin typeface="Source Sans Pro" panose="020B0503030403020204" pitchFamily="34" charset="0"/>
                <a:ea typeface="Source Sans Pro" panose="020B0503030403020204" pitchFamily="34" charset="0"/>
              </a:rPr>
              <a:t>grosse</a:t>
            </a:r>
            <a:r>
              <a:rPr lang="de-DE" altLang="de-DE" sz="2800" dirty="0">
                <a:solidFill>
                  <a:schemeClr val="tx1"/>
                </a:solidFill>
                <a:effectLst/>
                <a:latin typeface="Source Sans Pro" panose="020B0503030403020204" pitchFamily="34" charset="0"/>
                <a:ea typeface="Source Sans Pro" panose="020B0503030403020204" pitchFamily="34" charset="0"/>
              </a:rPr>
              <a:t> Stadt Ninive leid tun,</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in der mehr als hundertzwanzigtausend Menschen leben, die rechts und links nicht unterscheiden können, und dazu noch das viele Vieh?«</a:t>
            </a:r>
          </a:p>
        </p:txBody>
      </p:sp>
    </p:spTree>
    <p:extLst>
      <p:ext uri="{BB962C8B-B14F-4D97-AF65-F5344CB8AC3E}">
        <p14:creationId xmlns:p14="http://schemas.microsoft.com/office/powerpoint/2010/main" val="11221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256240" y="188640"/>
            <a:ext cx="3791744" cy="1569660"/>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Nein! So gut darfst du nicht sein!</a:t>
            </a:r>
          </a:p>
        </p:txBody>
      </p:sp>
    </p:spTree>
    <p:extLst>
      <p:ext uri="{BB962C8B-B14F-4D97-AF65-F5344CB8AC3E}">
        <p14:creationId xmlns:p14="http://schemas.microsoft.com/office/powerpoint/2010/main" val="1172988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51723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5. Mose 18,22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0237"/>
            <a:ext cx="3672408" cy="526297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„Wenn ein Prophet im Namen des HERRN etwas sagt und seine Voraussage trifft nicht ein, dann hat der HERR nicht durch ihn geredet; er hat in eigenem Auftrag gesprochen. Einen solchen Propheten braucht ihr nicht ernst zu nehmen.“</a:t>
            </a:r>
          </a:p>
        </p:txBody>
      </p:sp>
    </p:spTree>
    <p:extLst>
      <p:ext uri="{BB962C8B-B14F-4D97-AF65-F5344CB8AC3E}">
        <p14:creationId xmlns:p14="http://schemas.microsoft.com/office/powerpoint/2010/main" val="3286358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598121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3406"/>
            <a:ext cx="3672408" cy="569386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„Ach HERR, genau das habe ich vermutet, als ich noch zu Hause war! Darum wollte ich ja auch nach Spanien fliehen. Ich wusste es doch: Du bist voll Liebe und Erbarmen, du hast Geduld, deine Güte kennt keine Grenzen. Das Unheil, das du androhst, tut dir hinterher leid.“</a:t>
            </a:r>
          </a:p>
        </p:txBody>
      </p:sp>
    </p:spTree>
    <p:extLst>
      <p:ext uri="{BB962C8B-B14F-4D97-AF65-F5344CB8AC3E}">
        <p14:creationId xmlns:p14="http://schemas.microsoft.com/office/powerpoint/2010/main" val="1706100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537321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Jeremia 18,7-8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8640"/>
            <a:ext cx="3672408" cy="483209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„Einmal sage ich zu einem Volk oder Königreich, dass ich es </a:t>
            </a:r>
            <a:r>
              <a:rPr lang="de-DE" altLang="de-DE" sz="2800" dirty="0" err="1">
                <a:solidFill>
                  <a:schemeClr val="tx1"/>
                </a:solidFill>
                <a:effectLst/>
                <a:latin typeface="Source Sans Pro" panose="020B0503030403020204" pitchFamily="34" charset="0"/>
                <a:ea typeface="Source Sans Pro" panose="020B0503030403020204" pitchFamily="34" charset="0"/>
              </a:rPr>
              <a:t>ausreissen</a:t>
            </a:r>
            <a:r>
              <a:rPr lang="de-DE" altLang="de-DE" sz="2800" dirty="0">
                <a:solidFill>
                  <a:schemeClr val="tx1"/>
                </a:solidFill>
                <a:effectLst/>
                <a:latin typeface="Source Sans Pro" panose="020B0503030403020204" pitchFamily="34" charset="0"/>
                <a:ea typeface="Source Sans Pro" panose="020B0503030403020204" pitchFamily="34" charset="0"/>
              </a:rPr>
              <a:t> oder zerstören will. Wenn dann aber dieses Volk sich ändert und sein böses Treiben lässt, tut es mir leid, und ich führe nicht aus, was ich ihm angedroht habe.“</a:t>
            </a:r>
          </a:p>
        </p:txBody>
      </p:sp>
    </p:spTree>
    <p:extLst>
      <p:ext uri="{BB962C8B-B14F-4D97-AF65-F5344CB8AC3E}">
        <p14:creationId xmlns:p14="http://schemas.microsoft.com/office/powerpoint/2010/main" val="239950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220486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476091"/>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„Noch vierzig Tage, und Ninive ist ein Trümmerhaufen!“</a:t>
            </a:r>
          </a:p>
        </p:txBody>
      </p:sp>
    </p:spTree>
    <p:extLst>
      <p:ext uri="{BB962C8B-B14F-4D97-AF65-F5344CB8AC3E}">
        <p14:creationId xmlns:p14="http://schemas.microsoft.com/office/powerpoint/2010/main" val="1316312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602128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Jeremia 18,9-10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3406"/>
            <a:ext cx="3672408" cy="569386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„Ein anderes Mal sage ich zu einem Volk oder Königreich, dass ich es aufbauen und fest einpflanzen will. Wenn dann aber dieses Volk tut, was mir missfällt, und mir nicht gehorcht, dann lasse ich nichts von all dem Guten kommen, das ich ihm versprochen hatte.“</a:t>
            </a:r>
          </a:p>
        </p:txBody>
      </p:sp>
    </p:spTree>
    <p:extLst>
      <p:ext uri="{BB962C8B-B14F-4D97-AF65-F5344CB8AC3E}">
        <p14:creationId xmlns:p14="http://schemas.microsoft.com/office/powerpoint/2010/main" val="2843982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56612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Apostelgeschichte 10,34-35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8640"/>
            <a:ext cx="3672408" cy="526297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„Jetzt wird mir erst richtig klar, dass Gott keine Unterschiede zwischen den Menschen macht! Er fragt nicht danach, zu welchem Volk jemand gehört, sondern nimmt jeden an, der Ehrfurcht vor ihm hat und tut, was gut und richtig ist.“</a:t>
            </a:r>
          </a:p>
        </p:txBody>
      </p:sp>
    </p:spTree>
    <p:extLst>
      <p:ext uri="{BB962C8B-B14F-4D97-AF65-F5344CB8AC3E}">
        <p14:creationId xmlns:p14="http://schemas.microsoft.com/office/powerpoint/2010/main" val="803628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27687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8640"/>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„Nimm mein Leben zurück, HERR! Sterben will ich, das ist besser als weiterleben!“</a:t>
            </a:r>
          </a:p>
        </p:txBody>
      </p:sp>
    </p:spTree>
    <p:extLst>
      <p:ext uri="{BB962C8B-B14F-4D97-AF65-F5344CB8AC3E}">
        <p14:creationId xmlns:p14="http://schemas.microsoft.com/office/powerpoint/2010/main" val="2549493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96499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Lukas-Evangelium 15,30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8640"/>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„Nun kommt dieser Mensch da zurück,</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dein Sohn, der dein Vermögen mit Huren durchgebracht hat, und du lässt das </a:t>
            </a:r>
            <a:r>
              <a:rPr lang="de-DE" altLang="de-DE" sz="2800" dirty="0" err="1">
                <a:solidFill>
                  <a:schemeClr val="tx1"/>
                </a:solidFill>
                <a:effectLst/>
                <a:latin typeface="Source Sans Pro" panose="020B0503030403020204" pitchFamily="34" charset="0"/>
                <a:ea typeface="Source Sans Pro" panose="020B0503030403020204" pitchFamily="34" charset="0"/>
              </a:rPr>
              <a:t>Mastkalb</a:t>
            </a:r>
            <a:r>
              <a:rPr lang="de-DE" altLang="de-DE" sz="2800" dirty="0">
                <a:solidFill>
                  <a:schemeClr val="tx1"/>
                </a:solidFill>
                <a:effectLst/>
                <a:latin typeface="Source Sans Pro" panose="020B0503030403020204" pitchFamily="34" charset="0"/>
                <a:ea typeface="Source Sans Pro" panose="020B0503030403020204" pitchFamily="34" charset="0"/>
              </a:rPr>
              <a:t> für ihn schlachten!“</a:t>
            </a:r>
          </a:p>
        </p:txBody>
      </p:sp>
    </p:spTree>
    <p:extLst>
      <p:ext uri="{BB962C8B-B14F-4D97-AF65-F5344CB8AC3E}">
        <p14:creationId xmlns:p14="http://schemas.microsoft.com/office/powerpoint/2010/main" val="3718247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536160" y="198884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404083"/>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„Hast du ein Recht dazu, so zornig zu sein?“</a:t>
            </a:r>
          </a:p>
        </p:txBody>
      </p:sp>
    </p:spTree>
    <p:extLst>
      <p:ext uri="{BB962C8B-B14F-4D97-AF65-F5344CB8AC3E}">
        <p14:creationId xmlns:p14="http://schemas.microsoft.com/office/powerpoint/2010/main" val="4201727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38081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Psalm 145,8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44966"/>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„Der HERR ist voll Liebe und Erbarmen, er hat Geduld, seine Güte kennt keine Grenzen.“</a:t>
            </a:r>
          </a:p>
        </p:txBody>
      </p:sp>
    </p:spTree>
    <p:extLst>
      <p:ext uri="{BB962C8B-B14F-4D97-AF65-F5344CB8AC3E}">
        <p14:creationId xmlns:p14="http://schemas.microsoft.com/office/powerpoint/2010/main" val="248339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256240" y="263550"/>
            <a:ext cx="3791744"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Die Egozentrik eines Privilegierten</a:t>
            </a:r>
          </a:p>
        </p:txBody>
      </p:sp>
    </p:spTree>
    <p:extLst>
      <p:ext uri="{BB962C8B-B14F-4D97-AF65-F5344CB8AC3E}">
        <p14:creationId xmlns:p14="http://schemas.microsoft.com/office/powerpoint/2010/main" val="21933289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63691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4119"/>
            <a:ext cx="3672408"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„Er setzte sich darunter in den Schatten, um zu sehen, was mit der Stadt geschehen würde.“</a:t>
            </a:r>
          </a:p>
        </p:txBody>
      </p:sp>
    </p:spTree>
    <p:extLst>
      <p:ext uri="{BB962C8B-B14F-4D97-AF65-F5344CB8AC3E}">
        <p14:creationId xmlns:p14="http://schemas.microsoft.com/office/powerpoint/2010/main" val="1836307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42900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„Gott, der HERR,</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err="1">
                <a:solidFill>
                  <a:schemeClr val="tx1"/>
                </a:solidFill>
                <a:effectLst/>
                <a:latin typeface="Source Sans Pro" panose="020B0503030403020204" pitchFamily="34" charset="0"/>
                <a:ea typeface="Source Sans Pro" panose="020B0503030403020204" pitchFamily="34" charset="0"/>
              </a:rPr>
              <a:t>liess</a:t>
            </a:r>
            <a:r>
              <a:rPr lang="de-DE" altLang="de-DE" sz="2800" dirty="0">
                <a:solidFill>
                  <a:schemeClr val="tx1"/>
                </a:solidFill>
                <a:effectLst/>
                <a:latin typeface="Source Sans Pro" panose="020B0503030403020204" pitchFamily="34" charset="0"/>
                <a:ea typeface="Source Sans Pro" panose="020B0503030403020204" pitchFamily="34" charset="0"/>
              </a:rPr>
              <a:t> eine Rizinusstaude über Jona emporwachsen,</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die sollte ihm Schatten geben und seinen Ärger vertreiben.“</a:t>
            </a:r>
          </a:p>
        </p:txBody>
      </p:sp>
    </p:spTree>
    <p:extLst>
      <p:ext uri="{BB962C8B-B14F-4D97-AF65-F5344CB8AC3E}">
        <p14:creationId xmlns:p14="http://schemas.microsoft.com/office/powerpoint/2010/main" val="375654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184482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60648"/>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„Jona freute sich riesig über diese wunderbare Staude.“</a:t>
            </a:r>
          </a:p>
        </p:txBody>
      </p:sp>
    </p:spTree>
    <p:extLst>
      <p:ext uri="{BB962C8B-B14F-4D97-AF65-F5344CB8AC3E}">
        <p14:creationId xmlns:p14="http://schemas.microsoft.com/office/powerpoint/2010/main" val="1505993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02889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47288"/>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„Vielleicht lässt Gott sich umstimmen. Vielleicht können wir seinen schweren Zorn besänftigen, und er lässt uns am Leben.“</a:t>
            </a:r>
          </a:p>
        </p:txBody>
      </p:sp>
    </p:spTree>
    <p:extLst>
      <p:ext uri="{BB962C8B-B14F-4D97-AF65-F5344CB8AC3E}">
        <p14:creationId xmlns:p14="http://schemas.microsoft.com/office/powerpoint/2010/main" val="22762348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09278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2958"/>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„Die Sonne brannte Jona auf den Kopf, und ihm wurde ganz elend.“</a:t>
            </a:r>
          </a:p>
        </p:txBody>
      </p:sp>
    </p:spTree>
    <p:extLst>
      <p:ext uri="{BB962C8B-B14F-4D97-AF65-F5344CB8AC3E}">
        <p14:creationId xmlns:p14="http://schemas.microsoft.com/office/powerpoint/2010/main" val="316134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09278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388401"/>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„Sterben will ich,</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das ist besser als weiterleben!“</a:t>
            </a:r>
          </a:p>
        </p:txBody>
      </p:sp>
    </p:spTree>
    <p:extLst>
      <p:ext uri="{BB962C8B-B14F-4D97-AF65-F5344CB8AC3E}">
        <p14:creationId xmlns:p14="http://schemas.microsoft.com/office/powerpoint/2010/main" val="18268418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09278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2958"/>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„Hast du ein Recht dazu, wegen dieser Pflanze so zornig zu sein?“</a:t>
            </a:r>
          </a:p>
        </p:txBody>
      </p:sp>
    </p:spTree>
    <p:extLst>
      <p:ext uri="{BB962C8B-B14F-4D97-AF65-F5344CB8AC3E}">
        <p14:creationId xmlns:p14="http://schemas.microsoft.com/office/powerpoint/2010/main" val="747730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09278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388401"/>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„Mit vollem Recht bin ich zornig und wünsche mir den Tod!“</a:t>
            </a:r>
          </a:p>
        </p:txBody>
      </p:sp>
    </p:spTree>
    <p:extLst>
      <p:ext uri="{BB962C8B-B14F-4D97-AF65-F5344CB8AC3E}">
        <p14:creationId xmlns:p14="http://schemas.microsoft.com/office/powerpoint/2010/main" val="24217674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68507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07915"/>
            <a:ext cx="3672408" cy="440120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„Schau her, du hast diese Staude nicht </a:t>
            </a:r>
            <a:r>
              <a:rPr lang="de-DE" altLang="de-DE" sz="2800" dirty="0" err="1">
                <a:solidFill>
                  <a:schemeClr val="tx1"/>
                </a:solidFill>
                <a:effectLst/>
                <a:latin typeface="Source Sans Pro" panose="020B0503030403020204" pitchFamily="34" charset="0"/>
                <a:ea typeface="Source Sans Pro" panose="020B0503030403020204" pitchFamily="34" charset="0"/>
              </a:rPr>
              <a:t>grossgezogen</a:t>
            </a:r>
            <a:r>
              <a:rPr lang="de-DE" altLang="de-DE" sz="2800" dirty="0">
                <a:solidFill>
                  <a:schemeClr val="tx1"/>
                </a:solidFill>
                <a:effectLst/>
                <a:latin typeface="Source Sans Pro" panose="020B0503030403020204" pitchFamily="34" charset="0"/>
                <a:ea typeface="Source Sans Pro" panose="020B0503030403020204" pitchFamily="34" charset="0"/>
              </a:rPr>
              <a:t>, du hast sie nicht gehegt und gepflegt; sie ist in der einen Nacht gewachsen und in der andern abgestorben. Trotzdem tut sie dir leid.“</a:t>
            </a:r>
          </a:p>
        </p:txBody>
      </p:sp>
    </p:spTree>
    <p:extLst>
      <p:ext uri="{BB962C8B-B14F-4D97-AF65-F5344CB8AC3E}">
        <p14:creationId xmlns:p14="http://schemas.microsoft.com/office/powerpoint/2010/main" val="20911571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96200" y="260648"/>
            <a:ext cx="4223792"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Gott liebt alle Menschen!</a:t>
            </a:r>
          </a:p>
        </p:txBody>
      </p:sp>
    </p:spTree>
    <p:extLst>
      <p:ext uri="{BB962C8B-B14F-4D97-AF65-F5344CB8AC3E}">
        <p14:creationId xmlns:p14="http://schemas.microsoft.com/office/powerpoint/2010/main" val="12669941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32503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8762"/>
            <a:ext cx="3672408"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„Mir sollte diese </a:t>
            </a:r>
            <a:r>
              <a:rPr lang="de-DE" altLang="de-DE" sz="2800" dirty="0" err="1">
                <a:solidFill>
                  <a:schemeClr val="tx1"/>
                </a:solidFill>
                <a:effectLst/>
                <a:latin typeface="Source Sans Pro" panose="020B0503030403020204" pitchFamily="34" charset="0"/>
                <a:ea typeface="Source Sans Pro" panose="020B0503030403020204" pitchFamily="34" charset="0"/>
              </a:rPr>
              <a:t>grosse</a:t>
            </a:r>
            <a:r>
              <a:rPr lang="de-DE" altLang="de-DE" sz="2800" dirty="0">
                <a:solidFill>
                  <a:schemeClr val="tx1"/>
                </a:solidFill>
                <a:effectLst/>
                <a:latin typeface="Source Sans Pro" panose="020B0503030403020204" pitchFamily="34" charset="0"/>
                <a:ea typeface="Source Sans Pro" panose="020B0503030403020204" pitchFamily="34" charset="0"/>
              </a:rPr>
              <a:t> Stadt Ninive nicht leid tun, in der mehr als hundertzwanzigtausend Menschen leben, die rechts und links nicht unterscheiden können, und dazu noch das viele Vieh?“</a:t>
            </a:r>
          </a:p>
        </p:txBody>
      </p:sp>
    </p:spTree>
    <p:extLst>
      <p:ext uri="{BB962C8B-B14F-4D97-AF65-F5344CB8AC3E}">
        <p14:creationId xmlns:p14="http://schemas.microsoft.com/office/powerpoint/2010/main" val="24227181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32503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Hesekiel 18,23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8762"/>
            <a:ext cx="3672408"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„Meint ihr, ich hätte Freude daran, wenn ein Mensch wegen seiner Vergehen sterben muss? Nein, ich freue mich, wenn er von seinem falschen Weg umkehrt und am Leben bleibt!“</a:t>
            </a:r>
          </a:p>
        </p:txBody>
      </p:sp>
    </p:spTree>
    <p:extLst>
      <p:ext uri="{BB962C8B-B14F-4D97-AF65-F5344CB8AC3E}">
        <p14:creationId xmlns:p14="http://schemas.microsoft.com/office/powerpoint/2010/main" val="15515224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281286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Römer-Brief 5,8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60648"/>
            <a:ext cx="3672408"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„Gott beweist uns seine Liebe dadurch, dass Christus für uns starb, als wir noch Sünder waren.“</a:t>
            </a:r>
          </a:p>
        </p:txBody>
      </p:sp>
    </p:spTree>
    <p:extLst>
      <p:ext uri="{BB962C8B-B14F-4D97-AF65-F5344CB8AC3E}">
        <p14:creationId xmlns:p14="http://schemas.microsoft.com/office/powerpoint/2010/main" val="17923586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432503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Römer-Brief 5,8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„Deshalb kann es jetzt, nachdem wir aufgrund seines Blutes für gerecht erklärt worden sind, keine Frage mehr sein, dass wir durch ihn vor dem kommenden Zorn Gottes gerettet werden.“</a:t>
            </a:r>
          </a:p>
        </p:txBody>
      </p:sp>
    </p:spTree>
    <p:extLst>
      <p:ext uri="{BB962C8B-B14F-4D97-AF65-F5344CB8AC3E}">
        <p14:creationId xmlns:p14="http://schemas.microsoft.com/office/powerpoint/2010/main" val="1773709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338893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3,10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48449"/>
            <a:ext cx="3672408"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„Gott sah, dass sie sich von ihrem bösen Treiben abwandten.</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Da tat es ihm leid, sie zu vernichten, und er führte seine Drohung nicht aus.“</a:t>
            </a:r>
          </a:p>
        </p:txBody>
      </p:sp>
    </p:spTree>
    <p:extLst>
      <p:ext uri="{BB962C8B-B14F-4D97-AF65-F5344CB8AC3E}">
        <p14:creationId xmlns:p14="http://schemas.microsoft.com/office/powerpoint/2010/main" val="13133270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551723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1,14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526297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„Er, der das Wort ist, wurde ein Mensch von Fleisch und Blut und lebte unter </a:t>
            </a:r>
            <a:r>
              <a:rPr lang="de-DE" altLang="de-DE" sz="2800">
                <a:solidFill>
                  <a:schemeClr val="tx1"/>
                </a:solidFill>
                <a:effectLst/>
                <a:latin typeface="Source Sans Pro" panose="020B0503030403020204" pitchFamily="34" charset="0"/>
                <a:ea typeface="Source Sans Pro" panose="020B0503030403020204" pitchFamily="34" charset="0"/>
              </a:rPr>
              <a:t>uns.</a:t>
            </a:r>
            <a:br>
              <a:rPr lang="de-DE" altLang="de-DE" sz="2800">
                <a:solidFill>
                  <a:schemeClr val="tx1"/>
                </a:solidFill>
                <a:effectLst/>
                <a:latin typeface="Source Sans Pro" panose="020B0503030403020204" pitchFamily="34" charset="0"/>
                <a:ea typeface="Source Sans Pro" panose="020B0503030403020204" pitchFamily="34" charset="0"/>
              </a:rPr>
            </a:br>
            <a:r>
              <a:rPr lang="de-DE" altLang="de-DE" sz="2800">
                <a:solidFill>
                  <a:schemeClr val="tx1"/>
                </a:solidFill>
                <a:effectLst/>
                <a:latin typeface="Source Sans Pro" panose="020B0503030403020204" pitchFamily="34" charset="0"/>
                <a:ea typeface="Source Sans Pro" panose="020B0503030403020204" pitchFamily="34" charset="0"/>
              </a:rPr>
              <a:t>Wir </a:t>
            </a:r>
            <a:r>
              <a:rPr lang="de-DE" altLang="de-DE" sz="2800" dirty="0">
                <a:solidFill>
                  <a:schemeClr val="tx1"/>
                </a:solidFill>
                <a:effectLst/>
                <a:latin typeface="Source Sans Pro" panose="020B0503030403020204" pitchFamily="34" charset="0"/>
                <a:ea typeface="Source Sans Pro" panose="020B0503030403020204" pitchFamily="34" charset="0"/>
              </a:rPr>
              <a:t>sahen seine Herrlichkeit,</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eine Herrlichkeit voller Gnade und Wahrheit, wie nur er als der einzige Sohn sie besitzt, er, der vom Vater kommt.“</a:t>
            </a:r>
          </a:p>
        </p:txBody>
      </p:sp>
    </p:spTree>
    <p:extLst>
      <p:ext uri="{BB962C8B-B14F-4D97-AF65-F5344CB8AC3E}">
        <p14:creationId xmlns:p14="http://schemas.microsoft.com/office/powerpoint/2010/main" val="3544690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191683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332656"/>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Das gefiel Jona gar nicht, und er wurde zornig.</a:t>
            </a:r>
          </a:p>
        </p:txBody>
      </p:sp>
    </p:spTree>
    <p:extLst>
      <p:ext uri="{BB962C8B-B14F-4D97-AF65-F5344CB8AC3E}">
        <p14:creationId xmlns:p14="http://schemas.microsoft.com/office/powerpoint/2010/main" val="73420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605322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6124754"/>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Er sagte: »Ach HERR, genau das habe ich vermutet, als ich noch zu Hause war! Darum wollte ich ja auch nach Spanien fliehen. Ich wusste es doch:</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Du bist voll Liebe und Erbarmen, du hast Geduld, deine Güte kennt keine Grenzen. Das Unheil, das du androhst, tut dir hinterher leid.</a:t>
            </a:r>
          </a:p>
        </p:txBody>
      </p:sp>
    </p:spTree>
    <p:extLst>
      <p:ext uri="{BB962C8B-B14F-4D97-AF65-F5344CB8AC3E}">
        <p14:creationId xmlns:p14="http://schemas.microsoft.com/office/powerpoint/2010/main" val="175791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263691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46127"/>
            <a:ext cx="3672408"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Deshalb nimm mein Leben zurück, HERR! Sterben will ich,</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das ist besser als weiterleben!«</a:t>
            </a:r>
          </a:p>
        </p:txBody>
      </p:sp>
    </p:spTree>
    <p:extLst>
      <p:ext uri="{BB962C8B-B14F-4D97-AF65-F5344CB8AC3E}">
        <p14:creationId xmlns:p14="http://schemas.microsoft.com/office/powerpoint/2010/main" val="148094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263691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461570"/>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Aber der HERR fragte ihn: »Hast du ein Recht dazu, so zornig zu sein?«</a:t>
            </a:r>
          </a:p>
        </p:txBody>
      </p:sp>
    </p:spTree>
    <p:extLst>
      <p:ext uri="{BB962C8B-B14F-4D97-AF65-F5344CB8AC3E}">
        <p14:creationId xmlns:p14="http://schemas.microsoft.com/office/powerpoint/2010/main" val="980052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475708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Jona 4,5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9923"/>
            <a:ext cx="3672408" cy="440120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Jona </a:t>
            </a:r>
            <a:r>
              <a:rPr lang="de-DE" altLang="de-DE" sz="2800" dirty="0" err="1">
                <a:solidFill>
                  <a:schemeClr val="tx1"/>
                </a:solidFill>
                <a:effectLst/>
                <a:latin typeface="Source Sans Pro" panose="020B0503030403020204" pitchFamily="34" charset="0"/>
                <a:ea typeface="Source Sans Pro" panose="020B0503030403020204" pitchFamily="34" charset="0"/>
              </a:rPr>
              <a:t>verliess</a:t>
            </a:r>
            <a:r>
              <a:rPr lang="de-DE" altLang="de-DE" sz="2800" dirty="0">
                <a:solidFill>
                  <a:schemeClr val="tx1"/>
                </a:solidFill>
                <a:effectLst/>
                <a:latin typeface="Source Sans Pro" panose="020B0503030403020204" pitchFamily="34" charset="0"/>
                <a:ea typeface="Source Sans Pro" panose="020B0503030403020204" pitchFamily="34" charset="0"/>
              </a:rPr>
              <a:t> die Stadt in Richtung Osten.</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In einiger Entfernung hielt er an und machte sich ein Laubdach.</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Er setzte sich darunter in den Schatten, um zu sehen, was mit der Stadt geschehen würde.</a:t>
            </a:r>
          </a:p>
        </p:txBody>
      </p:sp>
    </p:spTree>
    <p:extLst>
      <p:ext uri="{BB962C8B-B14F-4D97-AF65-F5344CB8AC3E}">
        <p14:creationId xmlns:p14="http://schemas.microsoft.com/office/powerpoint/2010/main" val="2118223687"/>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1021</Words>
  <Application>Microsoft Office PowerPoint</Application>
  <PresentationFormat>Benutzerdefiniert</PresentationFormat>
  <Paragraphs>118</Paragraphs>
  <Slides>41</Slides>
  <Notes>41</Notes>
  <HiddenSlides>0</HiddenSlides>
  <MMClips>0</MMClips>
  <ScaleCrop>false</ScaleCrop>
  <HeadingPairs>
    <vt:vector size="4" baseType="variant">
      <vt:variant>
        <vt:lpstr>Design</vt:lpstr>
      </vt:variant>
      <vt:variant>
        <vt:i4>1</vt:i4>
      </vt:variant>
      <vt:variant>
        <vt:lpstr>Folientitel</vt:lpstr>
      </vt:variant>
      <vt:variant>
        <vt:i4>41</vt:i4>
      </vt:variant>
    </vt:vector>
  </HeadingPairs>
  <TitlesOfParts>
    <vt:vector size="42" baseType="lpstr">
      <vt:lpstr>Designvorlage 'Berggipfel'</vt:lpstr>
      <vt:lpstr>Die grosse Enttäuschung über Gott  Jona 4,1-11        Reihe: Widerstand gegen Gott –  Der Fall Jona (5/5)</vt:lpstr>
      <vt:lpstr>„Noch vierzig Tage, und Ninive ist ein Trümmerhaufen!“</vt:lpstr>
      <vt:lpstr>„Vielleicht lässt Gott sich umstimmen. Vielleicht können wir seinen schweren Zorn besänftigen, und er lässt uns am Leben.“</vt:lpstr>
      <vt:lpstr>„Gott sah, dass sie sich von ihrem bösen Treiben abwandten. Da tat es ihm leid, sie zu vernichten, und er führte seine Drohung nicht aus.“</vt:lpstr>
      <vt:lpstr>Das gefiel Jona gar nicht, und er wurde zornig.</vt:lpstr>
      <vt:lpstr>Er sagte: »Ach HERR, genau das habe ich vermutet, als ich noch zu Hause war! Darum wollte ich ja auch nach Spanien fliehen. Ich wusste es doch: Du bist voll Liebe und Erbarmen, du hast Geduld, deine Güte kennt keine Grenzen. Das Unheil, das du androhst, tut dir hinterher leid.</vt:lpstr>
      <vt:lpstr>Deshalb nimm mein Leben zurück, HERR! Sterben will ich, das ist besser als weiterleben!«</vt:lpstr>
      <vt:lpstr>Aber der HERR fragte ihn: »Hast du ein Recht dazu, so zornig zu sein?«</vt:lpstr>
      <vt:lpstr>Jona verliess die Stadt in Richtung Osten. In einiger Entfernung hielt er an und machte sich ein Laubdach. Er setzte sich darunter in den Schatten, um zu sehen, was mit der Stadt geschehen würde.</vt:lpstr>
      <vt:lpstr>Da liess Gott, der HERR, eine Rizinusstaude über Jona emporwachsen, die sollte ihm Schatten geben und seinen Ärger vertreiben. Jona freute sich riesig über diese wunderbare Staude.</vt:lpstr>
      <vt:lpstr>Aber früh am nächsten Morgen schickte Gott einen Wurm. Der nagte den Rizinus an, so dass er verdorrte.</vt:lpstr>
      <vt:lpstr>Als dann die Sonne aufging, liess Gott einen heissen Ostwind kommen. Die Sonne brannte Jona auf den Kopf, und ihm wurde ganz elend. Er wünschte sich den Tod und sagte: »Sterben will ich, das ist besser als weiterleben!«</vt:lpstr>
      <vt:lpstr>Aber Gott fragte ihn: »Hast du ein Recht dazu, wegen dieser Pflanze so zornig zu sein?« »Doch«, sagte Jona, »mit vollem Recht bin ich zornig und wünsche mir den Tod!«</vt:lpstr>
      <vt:lpstr>Da sagte der HERR: »Schau her, du hast diese Staude nicht grossgezogen, du hast sie nicht gehegt und gepflegt; sie ist in der einen Nacht gewachsen und in der andern abgestorben. Trotzdem tut sie dir leid.</vt:lpstr>
      <vt:lpstr>Und mir sollte nicht diese grosse Stadt Ninive leid tun, in der mehr als hundertzwanzigtausend Menschen leben, die rechts und links nicht unterscheiden können, und dazu noch das viele Vieh?«</vt:lpstr>
      <vt:lpstr>I. Nein! So gut darfst du nicht sein!</vt:lpstr>
      <vt:lpstr>„Wenn ein Prophet im Namen des HERRN etwas sagt und seine Voraussage trifft nicht ein, dann hat der HERR nicht durch ihn geredet; er hat in eigenem Auftrag gesprochen. Einen solchen Propheten braucht ihr nicht ernst zu nehmen.“</vt:lpstr>
      <vt:lpstr>„Ach HERR, genau das habe ich vermutet, als ich noch zu Hause war! Darum wollte ich ja auch nach Spanien fliehen. Ich wusste es doch: Du bist voll Liebe und Erbarmen, du hast Geduld, deine Güte kennt keine Grenzen. Das Unheil, das du androhst, tut dir hinterher leid.“</vt:lpstr>
      <vt:lpstr>„Einmal sage ich zu einem Volk oder Königreich, dass ich es ausreissen oder zerstören will. Wenn dann aber dieses Volk sich ändert und sein böses Treiben lässt, tut es mir leid, und ich führe nicht aus, was ich ihm angedroht habe.“</vt:lpstr>
      <vt:lpstr>„Ein anderes Mal sage ich zu einem Volk oder Königreich, dass ich es aufbauen und fest einpflanzen will. Wenn dann aber dieses Volk tut, was mir missfällt, und mir nicht gehorcht, dann lasse ich nichts von all dem Guten kommen, das ich ihm versprochen hatte.“</vt:lpstr>
      <vt:lpstr>„Jetzt wird mir erst richtig klar, dass Gott keine Unterschiede zwischen den Menschen macht! Er fragt nicht danach, zu welchem Volk jemand gehört, sondern nimmt jeden an, der Ehrfurcht vor ihm hat und tut, was gut und richtig ist.“</vt:lpstr>
      <vt:lpstr>„Nimm mein Leben zurück, HERR! Sterben will ich, das ist besser als weiterleben!“</vt:lpstr>
      <vt:lpstr>„Nun kommt dieser Mensch da zurück, dein Sohn, der dein Vermögen mit Huren durchgebracht hat, und du lässt das Mastkalb für ihn schlachten!“</vt:lpstr>
      <vt:lpstr>„Hast du ein Recht dazu, so zornig zu sein?“</vt:lpstr>
      <vt:lpstr>„Der HERR ist voll Liebe und Erbarmen, er hat Geduld, seine Güte kennt keine Grenzen.“</vt:lpstr>
      <vt:lpstr>II. Die Egozentrik eines Privilegierten</vt:lpstr>
      <vt:lpstr>„Er setzte sich darunter in den Schatten, um zu sehen, was mit der Stadt geschehen würde.“</vt:lpstr>
      <vt:lpstr>„Gott, der HERR, liess eine Rizinusstaude über Jona emporwachsen, die sollte ihm Schatten geben und seinen Ärger vertreiben.“</vt:lpstr>
      <vt:lpstr>„Jona freute sich riesig über diese wunderbare Staude.“</vt:lpstr>
      <vt:lpstr>„Die Sonne brannte Jona auf den Kopf, und ihm wurde ganz elend.“</vt:lpstr>
      <vt:lpstr>„Sterben will ich, das ist besser als weiterleben!“</vt:lpstr>
      <vt:lpstr>„Hast du ein Recht dazu, wegen dieser Pflanze so zornig zu sein?“</vt:lpstr>
      <vt:lpstr>„Mit vollem Recht bin ich zornig und wünsche mir den Tod!“</vt:lpstr>
      <vt:lpstr>„Schau her, du hast diese Staude nicht grossgezogen, du hast sie nicht gehegt und gepflegt; sie ist in der einen Nacht gewachsen und in der andern abgestorben. Trotzdem tut sie dir leid.“</vt:lpstr>
      <vt:lpstr>III. Gott liebt alle Menschen!</vt:lpstr>
      <vt:lpstr>„Mir sollte diese grosse Stadt Ninive nicht leid tun, in der mehr als hundertzwanzigtausend Menschen leben, die rechts und links nicht unterscheiden können, und dazu noch das viele Vieh?“</vt:lpstr>
      <vt:lpstr>„Meint ihr, ich hätte Freude daran, wenn ein Mensch wegen seiner Vergehen sterben muss? Nein, ich freue mich, wenn er von seinem falschen Weg umkehrt und am Leben bleibt!“</vt:lpstr>
      <vt:lpstr>„Gott beweist uns seine Liebe dadurch, dass Christus für uns starb, als wir noch Sünder waren.“</vt:lpstr>
      <vt:lpstr>„Deshalb kann es jetzt, nachdem wir aufgrund seines Blutes für gerecht erklärt worden sind, keine Frage mehr sein, dass wir durch ihn vor dem kommenden Zorn Gottes gerettet werden.“</vt:lpstr>
      <vt:lpstr>Schlussgedanke</vt:lpstr>
      <vt:lpstr>„Er, der das Wort ist, wurde ein Mensch von Fleisch und Blut und lebte unter uns. Wir sahen seine Herrlichkeit, eine Herrlichkeit voller Gnade und Wahrheit, wie nur er als der einzige Sohn sie besitzt, er, der vom Vater kommt.“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Widerstand gegen Gott - Der Fall Jona - Teil 5/5 - Die grosse Enttäuschung über Gott - Folien</dc:title>
  <dc:creator>Jürg Birnstiel</dc:creator>
  <cp:lastModifiedBy>Me</cp:lastModifiedBy>
  <cp:revision>1018</cp:revision>
  <dcterms:created xsi:type="dcterms:W3CDTF">2013-11-12T15:20:47Z</dcterms:created>
  <dcterms:modified xsi:type="dcterms:W3CDTF">2021-02-15T17:37:03Z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