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02" r:id="rId3"/>
    <p:sldId id="537" r:id="rId4"/>
    <p:sldId id="535" r:id="rId5"/>
    <p:sldId id="536" r:id="rId6"/>
    <p:sldId id="556" r:id="rId7"/>
    <p:sldId id="557" r:id="rId8"/>
    <p:sldId id="430" r:id="rId9"/>
    <p:sldId id="538" r:id="rId10"/>
    <p:sldId id="541" r:id="rId11"/>
    <p:sldId id="558" r:id="rId12"/>
    <p:sldId id="540" r:id="rId13"/>
    <p:sldId id="545" r:id="rId14"/>
    <p:sldId id="559" r:id="rId15"/>
    <p:sldId id="560" r:id="rId16"/>
    <p:sldId id="561" r:id="rId17"/>
    <p:sldId id="563" r:id="rId18"/>
    <p:sldId id="518" r:id="rId19"/>
    <p:sldId id="543" r:id="rId20"/>
    <p:sldId id="516" r:id="rId21"/>
    <p:sldId id="564" r:id="rId22"/>
    <p:sldId id="565" r:id="rId23"/>
    <p:sldId id="548" r:id="rId24"/>
    <p:sldId id="263" r:id="rId25"/>
    <p:sldId id="532" r:id="rId26"/>
    <p:sldId id="566" r:id="rId27"/>
    <p:sldId id="567" r:id="rId28"/>
    <p:sldId id="562" r:id="rId29"/>
    <p:sldId id="546" r:id="rId30"/>
    <p:sldId id="547" r:id="rId31"/>
    <p:sldId id="555" r:id="rId32"/>
    <p:sldId id="325" r:id="rId3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1760" autoAdjust="0"/>
  </p:normalViewPr>
  <p:slideViewPr>
    <p:cSldViewPr>
      <p:cViewPr>
        <p:scale>
          <a:sx n="100" d="100"/>
          <a:sy n="100" d="100"/>
        </p:scale>
        <p:origin x="-2676" y="-5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79512" y="476672"/>
            <a:ext cx="8424936" cy="1569660"/>
          </a:xfrm>
          <a:effectLst>
            <a:outerShdw dist="35921" dir="2700000" algn="ctr" rotWithShape="0">
              <a:srgbClr val="000000"/>
            </a:outerShdw>
          </a:effectLst>
        </p:spPr>
        <p:txBody>
          <a:bodyPr wrap="square">
            <a:spAutoFit/>
          </a:bodyPr>
          <a:lstStyle/>
          <a:p>
            <a:pPr algn="l"/>
            <a:r>
              <a:rPr lang="de-CH" sz="6000" dirty="0" smtClean="0">
                <a:ln>
                  <a:solidFill>
                    <a:srgbClr val="000000"/>
                  </a:solidFill>
                </a:ln>
                <a:solidFill>
                  <a:schemeClr val="bg1"/>
                </a:solidFill>
                <a:latin typeface="Arial Rounded MT Bold" pitchFamily="34" charset="0"/>
              </a:rPr>
              <a:t>So werden Menschen zu Christen</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65625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Wie Christen leben </a:t>
            </a:r>
            <a:r>
              <a:rPr lang="de-CH" sz="2800" kern="1200" dirty="0" smtClean="0">
                <a:ln>
                  <a:solidFill>
                    <a:srgbClr val="000000"/>
                  </a:solidFill>
                </a:ln>
                <a:solidFill>
                  <a:schemeClr val="bg1"/>
                </a:solidFill>
                <a:latin typeface="Arial Rounded MT Bold" pitchFamily="34" charset="0"/>
                <a:ea typeface="+mj-ea"/>
                <a:cs typeface="+mj-cs"/>
              </a:rPr>
              <a:t>(2/4</a:t>
            </a:r>
            <a:r>
              <a:rPr lang="de-CH" sz="2800" kern="1200" dirty="0">
                <a:ln>
                  <a:solidFill>
                    <a:srgbClr val="000000"/>
                  </a:solidFill>
                </a:ln>
                <a:solidFill>
                  <a:schemeClr val="bg1"/>
                </a:solidFill>
                <a:latin typeface="Arial Rounded MT Bold" pitchFamily="34" charset="0"/>
                <a:ea typeface="+mj-ea"/>
                <a:cs typeface="+mj-cs"/>
              </a:rPr>
              <a:t>)      </a:t>
            </a:r>
          </a:p>
        </p:txBody>
      </p:sp>
      <p:sp>
        <p:nvSpPr>
          <p:cNvPr id="4" name="Rectangle 3"/>
          <p:cNvSpPr txBox="1">
            <a:spLocks noChangeArrowheads="1"/>
          </p:cNvSpPr>
          <p:nvPr/>
        </p:nvSpPr>
        <p:spPr bwMode="auto">
          <a:xfrm>
            <a:off x="539552" y="3950825"/>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1,6-8      </a:t>
            </a:r>
            <a:endParaRPr lang="de-CH" sz="3200" dirty="0"/>
          </a:p>
        </p:txBody>
      </p:sp>
      <p:sp>
        <p:nvSpPr>
          <p:cNvPr id="5" name="Rectangle 3"/>
          <p:cNvSpPr txBox="1">
            <a:spLocks noChangeArrowheads="1"/>
          </p:cNvSpPr>
          <p:nvPr/>
        </p:nvSpPr>
        <p:spPr bwMode="auto">
          <a:xfrm>
            <a:off x="541213" y="6068034"/>
            <a:ext cx="8423275"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1</a:t>
            </a: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419872" y="262389"/>
            <a:ext cx="5688632"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5400" dirty="0">
                <a:ln>
                  <a:solidFill>
                    <a:srgbClr val="000000"/>
                  </a:solidFill>
                </a:ln>
                <a:solidFill>
                  <a:srgbClr val="FFFFFF"/>
                </a:solidFill>
                <a:latin typeface="Arial Rounded MT Bold" pitchFamily="34" charset="0"/>
              </a:rPr>
              <a:t>„Die Saat ist das Wort Gottes.“</a:t>
            </a:r>
            <a:endParaRPr lang="de-DE" sz="5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8,11</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42949505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„Seit dem Tag, an dem euch Gottes Gnade zum ersten Mal verkündet wurde und ihr erkannt habt, </a:t>
            </a:r>
            <a:r>
              <a:rPr lang="de-CH" sz="3200" dirty="0" smtClean="0">
                <a:ln>
                  <a:solidFill>
                    <a:srgbClr val="000000"/>
                  </a:solidFill>
                </a:ln>
                <a:solidFill>
                  <a:srgbClr val="FFFFFF"/>
                </a:solidFill>
                <a:latin typeface="Arial Rounded MT Bold" pitchFamily="34" charset="0"/>
              </a:rPr>
              <a:t>was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diese </a:t>
            </a:r>
            <a:r>
              <a:rPr lang="de-CH" sz="3200" dirty="0">
                <a:ln>
                  <a:solidFill>
                    <a:srgbClr val="000000"/>
                  </a:solidFill>
                </a:ln>
                <a:solidFill>
                  <a:srgbClr val="FFFFFF"/>
                </a:solidFill>
                <a:latin typeface="Arial Rounded MT Bold" pitchFamily="34" charset="0"/>
              </a:rPr>
              <a:t>Botschaft bedeutet.“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672063627"/>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„Dass sie für gerecht erklärt werden, beruht auf seiner Gnade. Es </a:t>
            </a:r>
            <a:r>
              <a:rPr lang="de-CH" sz="3600" dirty="0" smtClean="0">
                <a:ln>
                  <a:solidFill>
                    <a:srgbClr val="000000"/>
                  </a:solidFill>
                </a:ln>
                <a:solidFill>
                  <a:srgbClr val="FFFFFF"/>
                </a:solidFill>
                <a:latin typeface="Arial Rounded MT Bold" pitchFamily="34" charset="0"/>
              </a:rPr>
              <a:t>ist sein </a:t>
            </a:r>
            <a:r>
              <a:rPr lang="de-CH" sz="3600" dirty="0">
                <a:ln>
                  <a:solidFill>
                    <a:srgbClr val="000000"/>
                  </a:solidFill>
                </a:ln>
                <a:solidFill>
                  <a:srgbClr val="FFFFFF"/>
                </a:solidFill>
                <a:latin typeface="Arial Rounded MT Bold" pitchFamily="34" charset="0"/>
              </a:rPr>
              <a:t>freies Geschenk aufgrund </a:t>
            </a:r>
            <a:r>
              <a:rPr lang="de-CH" sz="3600" dirty="0" smtClean="0">
                <a:ln>
                  <a:solidFill>
                    <a:srgbClr val="000000"/>
                  </a:solidFill>
                </a:ln>
                <a:solidFill>
                  <a:srgbClr val="FFFFFF"/>
                </a:solidFill>
                <a:latin typeface="Arial Rounded MT Bold" pitchFamily="34" charset="0"/>
              </a:rPr>
              <a:t>der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Erlösung </a:t>
            </a:r>
            <a:r>
              <a:rPr lang="de-CH" sz="3600" dirty="0">
                <a:ln>
                  <a:solidFill>
                    <a:srgbClr val="000000"/>
                  </a:solidFill>
                </a:ln>
                <a:solidFill>
                  <a:srgbClr val="FFFFFF"/>
                </a:solidFill>
                <a:latin typeface="Arial Rounded MT Bold" pitchFamily="34" charset="0"/>
              </a:rPr>
              <a:t>durch Jesus Christus.“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52477" y="278092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3,24</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06271794"/>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200" dirty="0">
                <a:ln>
                  <a:solidFill>
                    <a:srgbClr val="000000"/>
                  </a:solidFill>
                </a:ln>
                <a:solidFill>
                  <a:srgbClr val="FFFFFF"/>
                </a:solidFill>
                <a:latin typeface="Arial Rounded MT Bold" pitchFamily="34" charset="0"/>
              </a:rPr>
              <a:t>„Ihr seid ja von neuem geboren, </a:t>
            </a:r>
            <a:r>
              <a:rPr lang="de-CH" sz="3200" dirty="0" smtClean="0">
                <a:ln>
                  <a:solidFill>
                    <a:srgbClr val="000000"/>
                  </a:solidFill>
                </a:ln>
                <a:solidFill>
                  <a:srgbClr val="FFFFFF"/>
                </a:solidFill>
                <a:latin typeface="Arial Rounded MT Bold" pitchFamily="34" charset="0"/>
              </a:rPr>
              <a:t>und dieses </a:t>
            </a:r>
            <a:r>
              <a:rPr lang="de-CH" sz="3200" dirty="0">
                <a:ln>
                  <a:solidFill>
                    <a:srgbClr val="000000"/>
                  </a:solidFill>
                </a:ln>
                <a:solidFill>
                  <a:srgbClr val="FFFFFF"/>
                </a:solidFill>
                <a:latin typeface="Arial Rounded MT Bold" pitchFamily="34" charset="0"/>
              </a:rPr>
              <a:t>neue Leben hat seinen Ursprung nicht in einem vergänglichen Samen, sondern in einem unvergänglichen, in dem lebendigen Wort Gottes, das für immer bestand hat.“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8027" y="299695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1.Petrus-Brief 1,23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356064618"/>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6684"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smtClean="0">
                <a:ln>
                  <a:solidFill>
                    <a:srgbClr val="000000"/>
                  </a:solidFill>
                </a:ln>
                <a:solidFill>
                  <a:srgbClr val="FFFFFF"/>
                </a:solidFill>
                <a:latin typeface="Arial Rounded MT Bold" pitchFamily="34" charset="0"/>
              </a:rPr>
              <a:t>„Dieses </a:t>
            </a:r>
            <a:r>
              <a:rPr lang="de-CH" sz="3600" dirty="0">
                <a:ln>
                  <a:solidFill>
                    <a:srgbClr val="000000"/>
                  </a:solidFill>
                </a:ln>
                <a:solidFill>
                  <a:srgbClr val="FFFFFF"/>
                </a:solidFill>
                <a:latin typeface="Arial Rounded MT Bold" pitchFamily="34" charset="0"/>
              </a:rPr>
              <a:t>Wort ist nichts anderes als das Evangelium, das euch verkündet wurde.“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184482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1.Petrus-Brief 1,25</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46781363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„Ihr habt erkannt, was diese Botschaft bedeutet.“</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218241813"/>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6000" r="-16000"/>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44624"/>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„Einiges fiel auf guten </a:t>
            </a:r>
            <a:r>
              <a:rPr lang="de-CH" sz="4000" dirty="0" smtClean="0">
                <a:ln>
                  <a:solidFill>
                    <a:srgbClr val="000000"/>
                  </a:solidFill>
                </a:ln>
                <a:solidFill>
                  <a:srgbClr val="FFFFFF"/>
                </a:solidFill>
                <a:latin typeface="Arial Rounded MT Bold" pitchFamily="34" charset="0"/>
              </a:rPr>
              <a:t>Boden, ging </a:t>
            </a:r>
            <a:r>
              <a:rPr lang="de-CH" sz="4000" dirty="0">
                <a:ln>
                  <a:solidFill>
                    <a:srgbClr val="000000"/>
                  </a:solidFill>
                </a:ln>
                <a:solidFill>
                  <a:srgbClr val="FFFFFF"/>
                </a:solidFill>
                <a:latin typeface="Arial Rounded MT Bold" pitchFamily="34" charset="0"/>
              </a:rPr>
              <a:t>auf und brachte hundertfache Frucht.“</a:t>
            </a:r>
            <a:endParaRPr lang="de-DE" sz="40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
        <p:nvSpPr>
          <p:cNvPr id="4" name="Text Box 3"/>
          <p:cNvSpPr txBox="1">
            <a:spLocks noChangeArrowheads="1"/>
          </p:cNvSpPr>
          <p:nvPr/>
        </p:nvSpPr>
        <p:spPr bwMode="auto">
          <a:xfrm>
            <a:off x="1187624" y="184482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8,8</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94717300"/>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116632"/>
            <a:ext cx="885698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„Wer auf mein Wort hört und dem glaubt, der mich gesandt hat, </a:t>
            </a:r>
            <a:r>
              <a:rPr lang="de-CH" sz="3600" dirty="0" smtClean="0">
                <a:ln>
                  <a:solidFill>
                    <a:srgbClr val="000000"/>
                  </a:solidFill>
                </a:ln>
                <a:solidFill>
                  <a:srgbClr val="FFFFFF"/>
                </a:solidFill>
                <a:latin typeface="Arial Rounded MT Bold" pitchFamily="34" charset="0"/>
              </a:rPr>
              <a:t>der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hat </a:t>
            </a:r>
            <a:r>
              <a:rPr lang="de-CH" sz="3600" dirty="0">
                <a:ln>
                  <a:solidFill>
                    <a:srgbClr val="000000"/>
                  </a:solidFill>
                </a:ln>
                <a:solidFill>
                  <a:srgbClr val="FFFFFF"/>
                </a:solidFill>
                <a:latin typeface="Arial Rounded MT Bold" pitchFamily="34" charset="0"/>
              </a:rPr>
              <a:t>das ewige Leben. Auf ihn kommt keine Verurteilung mehr zu; er </a:t>
            </a:r>
            <a:r>
              <a:rPr lang="de-CH" sz="3600" dirty="0" smtClean="0">
                <a:ln>
                  <a:solidFill>
                    <a:srgbClr val="000000"/>
                  </a:solidFill>
                </a:ln>
                <a:solidFill>
                  <a:srgbClr val="FFFFFF"/>
                </a:solidFill>
                <a:latin typeface="Arial Rounded MT Bold" pitchFamily="34" charset="0"/>
              </a:rPr>
              <a:t>hat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den </a:t>
            </a:r>
            <a:r>
              <a:rPr lang="de-CH" sz="3600" dirty="0">
                <a:ln>
                  <a:solidFill>
                    <a:srgbClr val="000000"/>
                  </a:solidFill>
                </a:ln>
                <a:solidFill>
                  <a:srgbClr val="FFFFFF"/>
                </a:solidFill>
                <a:latin typeface="Arial Rounded MT Bold" pitchFamily="34" charset="0"/>
              </a:rPr>
              <a:t>Schritt vom Tod ins Leben getan.“</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32849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5,24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257199062"/>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192660" y="1196752"/>
            <a:ext cx="7920880"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Durch menschliche Anstrengung</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992888"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„Euer Lehrer in all diesen Dingen war </a:t>
            </a:r>
            <a:r>
              <a:rPr lang="de-CH" sz="3200" dirty="0" err="1">
                <a:ln>
                  <a:solidFill>
                    <a:srgbClr val="000000"/>
                  </a:solidFill>
                </a:ln>
                <a:solidFill>
                  <a:srgbClr val="FFFFFF"/>
                </a:solidFill>
                <a:latin typeface="Arial Rounded MT Bold" pitchFamily="34" charset="0"/>
              </a:rPr>
              <a:t>Epaphras</a:t>
            </a:r>
            <a:r>
              <a:rPr lang="de-CH" sz="3200" dirty="0">
                <a:ln>
                  <a:solidFill>
                    <a:srgbClr val="000000"/>
                  </a:solidFill>
                </a:ln>
                <a:solidFill>
                  <a:srgbClr val="FFFFFF"/>
                </a:solidFill>
                <a:latin typeface="Arial Rounded MT Bold" pitchFamily="34" charset="0"/>
              </a:rPr>
              <a:t>, unser geliebter Mitarbeiter und ein treuer Diener Christi, der sich mit ganzer Kraft für euch einsetzt.“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37700" y="249289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21828"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39309927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6000" r="-16000"/>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44624"/>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Wir wollen mit Menschen wachsen, die durch Begegnungen mit uns zu Jesus finden.</a:t>
            </a:r>
            <a:endParaRPr lang="de-DE" sz="40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188913"/>
            <a:ext cx="9001000"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„Wir können es nicht ohne Gott tun, aber er hat sich dazu entschieden es nicht ohne uns zu tun!“</a:t>
            </a:r>
            <a:endParaRPr lang="de-CH" sz="40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059832" y="2348880"/>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Rick Warren</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4805835"/>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44624"/>
            <a:ext cx="8785249"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„Geht zu allen Völkern und macht die Menschen zu meinen Jüngern.“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07231" y="155679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Matthäus-Evangelium 28,19</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7886229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„Tauft sie auf den Namen des Vaters, des Sohnes und des Heiligen Geistes und lehrt sie, alles zu befolgen, was ich euch geboten habe. Und seid gewiss: Ich bin jeden Tag bei </a:t>
            </a:r>
            <a:r>
              <a:rPr lang="de-CH" sz="3600" dirty="0" smtClean="0">
                <a:ln>
                  <a:solidFill>
                    <a:srgbClr val="000000"/>
                  </a:solidFill>
                </a:ln>
                <a:solidFill>
                  <a:srgbClr val="FFFFFF"/>
                </a:solidFill>
                <a:latin typeface="Arial Rounded MT Bold" pitchFamily="34" charset="0"/>
              </a:rPr>
              <a:t>euch,</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bis </a:t>
            </a:r>
            <a:r>
              <a:rPr lang="de-CH" sz="3600" dirty="0">
                <a:ln>
                  <a:solidFill>
                    <a:srgbClr val="000000"/>
                  </a:solidFill>
                </a:ln>
                <a:solidFill>
                  <a:srgbClr val="FFFFFF"/>
                </a:solidFill>
                <a:latin typeface="Arial Rounded MT Bold" pitchFamily="34" charset="0"/>
              </a:rPr>
              <a:t>zum Ende der Welt.“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123728" y="3831431"/>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28,20</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41330746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131840" y="44624"/>
            <a:ext cx="5976664"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 Herrn anrufen kann man nur, wenn man an ihn glaubt. An ihn glauben kann man nur, wenn man von ihm gehört hat. Von ihm hören kann man nur, wenn jemand da ist, der die Botschaft von ihm verkündet.“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986" y="407707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10,14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867708318"/>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65062" y="36513"/>
            <a:ext cx="8971433"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„In der Person von Christus hat Gott die Welt mit sich versöhnt, sodass er den Menschen ihre Verfehlungen nicht anrechnet; und uns hat er die Aufgabe anvertraut, diese Versöhnungsbotschaft zu verkünden.“</a:t>
            </a:r>
            <a:endParaRPr lang="de-DE" sz="32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915542" y="2924944"/>
            <a:ext cx="5976938"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5,19</a:t>
            </a:r>
            <a:endParaRPr lang="de-DE" sz="20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30297027"/>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65062" y="36513"/>
            <a:ext cx="8971433"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„Deshalb treten wir im Auftrag von Christus als seine Gesandten auf; Gott selbst ist es, der die Menschen durch uns zur Umkehr ruft. Wir bitten im Namen von Christus: Nehmt die Versöhnung an, die </a:t>
            </a:r>
            <a:r>
              <a:rPr lang="de-CH" sz="3200" dirty="0" smtClean="0">
                <a:ln>
                  <a:solidFill>
                    <a:srgbClr val="000000"/>
                  </a:solidFill>
                </a:ln>
                <a:solidFill>
                  <a:srgbClr val="FFFFFF"/>
                </a:solidFill>
                <a:latin typeface="Arial Rounded MT Bold" pitchFamily="34" charset="0"/>
              </a:rPr>
              <a:t>Gott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euch </a:t>
            </a:r>
            <a:r>
              <a:rPr lang="de-CH" sz="3200" dirty="0">
                <a:ln>
                  <a:solidFill>
                    <a:srgbClr val="000000"/>
                  </a:solidFill>
                </a:ln>
                <a:solidFill>
                  <a:srgbClr val="FFFFFF"/>
                </a:solidFill>
                <a:latin typeface="Arial Rounded MT Bold" pitchFamily="34" charset="0"/>
              </a:rPr>
              <a:t>anbietet!“</a:t>
            </a:r>
            <a:endParaRPr lang="de-DE" sz="32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915816" y="2996952"/>
            <a:ext cx="5976938"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5,20</a:t>
            </a:r>
            <a:endParaRPr lang="de-DE" sz="20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951977478"/>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65062" y="36513"/>
            <a:ext cx="8971433"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 (Jesus), der ohne jede Sünde war, hat Gott für uns zur Sünde gemacht, damit wir durch die Verbindung mit ihm die Gerechtigkeit </a:t>
            </a:r>
            <a:r>
              <a:rPr lang="de-CH" sz="3200" dirty="0" smtClean="0">
                <a:ln>
                  <a:solidFill>
                    <a:srgbClr val="000000"/>
                  </a:solidFill>
                </a:ln>
                <a:solidFill>
                  <a:srgbClr val="FFFFFF"/>
                </a:solidFill>
                <a:latin typeface="Arial Rounded MT Bold" pitchFamily="34" charset="0"/>
              </a:rPr>
              <a:t>bekommen,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mit </a:t>
            </a:r>
            <a:r>
              <a:rPr lang="de-CH" sz="3200" dirty="0">
                <a:ln>
                  <a:solidFill>
                    <a:srgbClr val="000000"/>
                  </a:solidFill>
                </a:ln>
                <a:solidFill>
                  <a:srgbClr val="FFFFFF"/>
                </a:solidFill>
                <a:latin typeface="Arial Rounded MT Bold" pitchFamily="34" charset="0"/>
              </a:rPr>
              <a:t>der wir vor </a:t>
            </a:r>
            <a:r>
              <a:rPr lang="de-CH" sz="3200" dirty="0" smtClean="0">
                <a:ln>
                  <a:solidFill>
                    <a:srgbClr val="000000"/>
                  </a:solidFill>
                </a:ln>
                <a:solidFill>
                  <a:srgbClr val="FFFFFF"/>
                </a:solidFill>
                <a:latin typeface="Arial Rounded MT Bold" pitchFamily="34" charset="0"/>
              </a:rPr>
              <a:t>Gott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bestehen </a:t>
            </a:r>
            <a:r>
              <a:rPr lang="de-CH" sz="3200" dirty="0">
                <a:ln>
                  <a:solidFill>
                    <a:srgbClr val="000000"/>
                  </a:solidFill>
                </a:ln>
                <a:solidFill>
                  <a:srgbClr val="FFFFFF"/>
                </a:solidFill>
                <a:latin typeface="Arial Rounded MT Bold" pitchFamily="34" charset="0"/>
              </a:rPr>
              <a:t>können.“</a:t>
            </a:r>
            <a:endParaRPr lang="de-DE" sz="32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915816" y="3080902"/>
            <a:ext cx="5976938"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5,21</a:t>
            </a:r>
            <a:endParaRPr lang="de-DE" sz="20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526383425"/>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920880"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„Er war es auch, der uns von der Liebe berichtet hat, die Gottes Geist in euch wirkt.“ </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3659"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77787"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917209406"/>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„Denn wer sein Leben retten will, wird es verlieren; wer aber sein Leben um meinetwillen verliert, wird es finden.“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9885" y="22048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16,25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877475258"/>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„Paulus, Apostel Jesu Christi nach Gottes Plan und Willen, und der Bruder Timotheus an die Geschwister in Kolossä. Euch allen, die ihr aufgrund des Glaubens mit Christus verbunden seid und zu Gottes heiligem Volk gehört, wünschen wir Gnade und Frieden von Gott, unserem Vater.“</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37700" y="37170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920880"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haben gehört, </a:t>
            </a:r>
            <a:r>
              <a:rPr lang="de-CH" sz="3600" dirty="0" smtClean="0">
                <a:ln>
                  <a:solidFill>
                    <a:srgbClr val="000000"/>
                  </a:solidFill>
                </a:ln>
                <a:solidFill>
                  <a:srgbClr val="FFFFFF"/>
                </a:solidFill>
                <a:latin typeface="Arial Rounded MT Bold" pitchFamily="34" charset="0"/>
              </a:rPr>
              <a:t>was </a:t>
            </a:r>
            <a:r>
              <a:rPr lang="de-CH" sz="3600" dirty="0">
                <a:ln>
                  <a:solidFill>
                    <a:srgbClr val="000000"/>
                  </a:solidFill>
                </a:ln>
                <a:solidFill>
                  <a:srgbClr val="FFFFFF"/>
                </a:solidFill>
                <a:latin typeface="Arial Rounded MT Bold" pitchFamily="34" charset="0"/>
              </a:rPr>
              <a:t>für eine Liebe ihr allen </a:t>
            </a:r>
            <a:r>
              <a:rPr lang="de-CH" sz="3600" dirty="0" smtClean="0">
                <a:ln>
                  <a:solidFill>
                    <a:srgbClr val="000000"/>
                  </a:solidFill>
                </a:ln>
                <a:solidFill>
                  <a:srgbClr val="FFFFFF"/>
                </a:solidFill>
                <a:latin typeface="Arial Rounded MT Bold" pitchFamily="34" charset="0"/>
              </a:rPr>
              <a:t>entgegenbringt,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die </a:t>
            </a:r>
            <a:r>
              <a:rPr lang="de-CH" sz="3600" dirty="0">
                <a:ln>
                  <a:solidFill>
                    <a:srgbClr val="000000"/>
                  </a:solidFill>
                </a:ln>
                <a:solidFill>
                  <a:srgbClr val="FFFFFF"/>
                </a:solidFill>
                <a:latin typeface="Arial Rounded MT Bold" pitchFamily="34" charset="0"/>
              </a:rPr>
              <a:t>zu Gottes heiligem Volk gehören.“</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3659"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77787"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76845791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6000" r="-16000"/>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44624"/>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Wir wollen mit Menschen wachsen, die durch Begegnungen mit uns zu Jesus finden.</a:t>
            </a:r>
            <a:endParaRPr lang="de-DE" sz="40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687832710"/>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13690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„Jedes Mal, wenn wir für euch beten, danken wir Gott, dem Vater unseres Herrn Jesus Christus, für euch. Denn wir haben gehört, wie lebendig euer Glaube an Jesus Christus ist und was für eine Liebe ihr allen entgegenbringt, die zu Gottes heiligem Volk gehören.“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92376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1,3-4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12953"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81372607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84887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„Angespornt werdet ihr dabei von der Hoffnung auf das, was Gott im Himmel für euch bereithält. Davon habt ihr ja von Anfang an gehört – seit </a:t>
            </a:r>
            <a:r>
              <a:rPr lang="de-CH" sz="3200" dirty="0" smtClean="0">
                <a:ln>
                  <a:solidFill>
                    <a:srgbClr val="000000"/>
                  </a:solidFill>
                </a:ln>
                <a:solidFill>
                  <a:srgbClr val="FFFFFF"/>
                </a:solidFill>
                <a:latin typeface="Arial Rounded MT Bold" pitchFamily="34" charset="0"/>
              </a:rPr>
              <a:t>damals,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als </a:t>
            </a:r>
            <a:r>
              <a:rPr lang="de-CH" sz="3200" dirty="0">
                <a:ln>
                  <a:solidFill>
                    <a:srgbClr val="000000"/>
                  </a:solidFill>
                </a:ln>
                <a:solidFill>
                  <a:srgbClr val="FFFFFF"/>
                </a:solidFill>
                <a:latin typeface="Arial Rounded MT Bold" pitchFamily="34" charset="0"/>
              </a:rPr>
              <a:t>die Botschaft der Wahrheit, das Evangelium, zu euch gekommen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35010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4860032"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448748861"/>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84887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„Und genauso, wie diese Botschaft überall in der Welt Früchte trägt und sich immer weiter ausbreitet, genauso tut sie das auch bei euch seit dem Tag, an dem euch Gottes Gnade zum ersten Mal verkündet wurde und ihr erkannt habt, was diese Botschaft bedeutet.“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38517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4860032"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25197329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84887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„Euer Lehrer in all diesen Dingen war </a:t>
            </a:r>
            <a:r>
              <a:rPr lang="de-CH" sz="3200" dirty="0" err="1">
                <a:ln>
                  <a:solidFill>
                    <a:srgbClr val="000000"/>
                  </a:solidFill>
                </a:ln>
                <a:solidFill>
                  <a:srgbClr val="FFFFFF"/>
                </a:solidFill>
                <a:latin typeface="Arial Rounded MT Bold" pitchFamily="34" charset="0"/>
              </a:rPr>
              <a:t>Epaphras</a:t>
            </a:r>
            <a:r>
              <a:rPr lang="de-CH" sz="3200" dirty="0">
                <a:ln>
                  <a:solidFill>
                    <a:srgbClr val="000000"/>
                  </a:solidFill>
                </a:ln>
                <a:solidFill>
                  <a:srgbClr val="FFFFFF"/>
                </a:solidFill>
                <a:latin typeface="Arial Rounded MT Bold" pitchFamily="34" charset="0"/>
              </a:rPr>
              <a:t>, unser geliebter Mitarbeiter und ein treuer Diener Christi, der sich mit ganzer Kraft für euch einsetzt. Er war es auch, der uns von der Liebe berichtet hat, die Gottes Geist </a:t>
            </a:r>
            <a:r>
              <a:rPr lang="de-CH" sz="3200" dirty="0" smtClean="0">
                <a:ln>
                  <a:solidFill>
                    <a:srgbClr val="000000"/>
                  </a:solidFill>
                </a:ln>
                <a:solidFill>
                  <a:srgbClr val="FFFFFF"/>
                </a:solidFill>
                <a:latin typeface="Arial Rounded MT Bold" pitchFamily="34" charset="0"/>
              </a:rPr>
              <a:t>in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euch </a:t>
            </a:r>
            <a:r>
              <a:rPr lang="de-CH" sz="3200" dirty="0">
                <a:ln>
                  <a:solidFill>
                    <a:srgbClr val="000000"/>
                  </a:solidFill>
                </a:ln>
                <a:solidFill>
                  <a:srgbClr val="FFFFFF"/>
                </a:solidFill>
                <a:latin typeface="Arial Rounded MT Bold" pitchFamily="34" charset="0"/>
              </a:rPr>
              <a:t>wirkt.“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38517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1,7-8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4860032"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404583671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187624" y="1142976"/>
            <a:ext cx="8136904"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Durch die Verkündigung</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Wie Christen leben</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„Genauso, wie diese Botschaft überall in der Welt Früchte trägt und sich immer weiter ausbreitet, </a:t>
            </a:r>
            <a:r>
              <a:rPr lang="de-CH" sz="3200" dirty="0" smtClean="0">
                <a:ln>
                  <a:solidFill>
                    <a:srgbClr val="000000"/>
                  </a:solidFill>
                </a:ln>
                <a:solidFill>
                  <a:srgbClr val="FFFFFF"/>
                </a:solidFill>
                <a:latin typeface="Arial Rounded MT Bold" pitchFamily="34" charset="0"/>
              </a:rPr>
              <a:t>genauso</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tut </a:t>
            </a:r>
            <a:r>
              <a:rPr lang="de-CH" sz="3200" dirty="0">
                <a:ln>
                  <a:solidFill>
                    <a:srgbClr val="000000"/>
                  </a:solidFill>
                </a:ln>
                <a:solidFill>
                  <a:srgbClr val="FFFFFF"/>
                </a:solidFill>
                <a:latin typeface="Arial Rounded MT Bold" pitchFamily="34" charset="0"/>
              </a:rPr>
              <a:t>sie das auch bei euch.“</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850506220"/>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908</Words>
  <Application>Microsoft Office PowerPoint</Application>
  <PresentationFormat>Bildschirmpräsentation (4:3)</PresentationFormat>
  <Paragraphs>90</Paragraphs>
  <Slides>32</Slides>
  <Notes>0</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01072134</vt:lpstr>
      <vt:lpstr>So werden Menschen zu Christen</vt:lpstr>
      <vt:lpstr>PowerPoint-Präsentation</vt:lpstr>
      <vt:lpstr>PowerPoint-Präsentation</vt:lpstr>
      <vt:lpstr>PowerPoint-Präsentation</vt:lpstr>
      <vt:lpstr>PowerPoint-Präsentation</vt:lpstr>
      <vt:lpstr>PowerPoint-Präsentation</vt:lpstr>
      <vt:lpstr>PowerPoint-Präsentation</vt:lpstr>
      <vt:lpstr>I.    Durch die Verkündigung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Durch menschliche Anstrengung</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Christen leben - Teil 2/4 - So werden Menschen zu Christen - Folien</dc:title>
  <dc:creator>Jürg Birnstiel</dc:creator>
  <cp:lastModifiedBy>Me</cp:lastModifiedBy>
  <cp:revision>326</cp:revision>
  <cp:lastPrinted>1601-01-01T00:00:00Z</cp:lastPrinted>
  <dcterms:created xsi:type="dcterms:W3CDTF">2005-04-13T18:10:29Z</dcterms:created>
  <dcterms:modified xsi:type="dcterms:W3CDTF">2012-06-23T20:19:25Z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