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2"/>
  </p:notesMasterIdLst>
  <p:handoutMasterIdLst>
    <p:handoutMasterId r:id="rId43"/>
  </p:handoutMasterIdLst>
  <p:sldIdLst>
    <p:sldId id="1028" r:id="rId2"/>
    <p:sldId id="1024" r:id="rId3"/>
    <p:sldId id="1029" r:id="rId4"/>
    <p:sldId id="1030" r:id="rId5"/>
    <p:sldId id="1031" r:id="rId6"/>
    <p:sldId id="1032" r:id="rId7"/>
    <p:sldId id="1033" r:id="rId8"/>
    <p:sldId id="1034" r:id="rId9"/>
    <p:sldId id="1035" r:id="rId10"/>
    <p:sldId id="1036" r:id="rId11"/>
    <p:sldId id="1037" r:id="rId12"/>
    <p:sldId id="1038" r:id="rId13"/>
    <p:sldId id="896" r:id="rId14"/>
    <p:sldId id="1039" r:id="rId15"/>
    <p:sldId id="1040" r:id="rId16"/>
    <p:sldId id="1041" r:id="rId17"/>
    <p:sldId id="1042" r:id="rId18"/>
    <p:sldId id="1043" r:id="rId19"/>
    <p:sldId id="1044" r:id="rId20"/>
    <p:sldId id="1045" r:id="rId21"/>
    <p:sldId id="1046" r:id="rId22"/>
    <p:sldId id="962" r:id="rId23"/>
    <p:sldId id="1047" r:id="rId24"/>
    <p:sldId id="1048" r:id="rId25"/>
    <p:sldId id="1049" r:id="rId26"/>
    <p:sldId id="1050" r:id="rId27"/>
    <p:sldId id="1051" r:id="rId28"/>
    <p:sldId id="1052" r:id="rId29"/>
    <p:sldId id="1053" r:id="rId30"/>
    <p:sldId id="1054" r:id="rId31"/>
    <p:sldId id="1055" r:id="rId32"/>
    <p:sldId id="1056" r:id="rId33"/>
    <p:sldId id="1058" r:id="rId34"/>
    <p:sldId id="1057" r:id="rId35"/>
    <p:sldId id="990" r:id="rId36"/>
    <p:sldId id="1059" r:id="rId37"/>
    <p:sldId id="1060" r:id="rId38"/>
    <p:sldId id="1061" r:id="rId39"/>
    <p:sldId id="259" r:id="rId40"/>
    <p:sldId id="1062" r:id="rId41"/>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116457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08664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19453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30706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553484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023035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63346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816582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47867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97488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03243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630135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935074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838926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811327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831561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69683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645146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028453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69787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660934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809486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911754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519931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479784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425989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370014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061409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6804267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754011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1354894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37003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72169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43572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20955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84872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80062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5000" b="-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557971"/>
            <a:ext cx="10801200" cy="1200329"/>
          </a:xfrm>
        </p:spPr>
        <p:txBody>
          <a:bodyPr wrap="square">
            <a:spAutoFit/>
          </a:bodyPr>
          <a:lstStyle/>
          <a:p>
            <a:pPr algn="l"/>
            <a:r>
              <a:rPr lang="de-DE" altLang="de-DE" sz="7200" dirty="0">
                <a:solidFill>
                  <a:schemeClr val="tx1"/>
                </a:solidFill>
                <a:effectLst/>
                <a:latin typeface="Source Sans Pro Black" panose="020B0803030403020204" pitchFamily="34" charset="0"/>
                <a:ea typeface="Source Sans Pro Black" panose="020B0803030403020204" pitchFamily="34" charset="0"/>
              </a:rPr>
              <a:t>Gott – bitte tue es nicht!</a:t>
            </a:r>
          </a:p>
        </p:txBody>
      </p:sp>
      <p:sp>
        <p:nvSpPr>
          <p:cNvPr id="409603" name="Rectangle 3"/>
          <p:cNvSpPr>
            <a:spLocks noGrp="1" noChangeArrowheads="1"/>
          </p:cNvSpPr>
          <p:nvPr>
            <p:ph type="subTitle" idx="1"/>
          </p:nvPr>
        </p:nvSpPr>
        <p:spPr>
          <a:xfrm>
            <a:off x="4223792" y="5830042"/>
            <a:ext cx="7705939" cy="461665"/>
          </a:xfrm>
        </p:spPr>
        <p:txBody>
          <a:bodyPr wrap="square">
            <a:spAutoFit/>
          </a:bodyPr>
          <a:lstStyle/>
          <a:p>
            <a:pPr algn="r"/>
            <a:r>
              <a:rPr lang="de-DE" altLang="de-DE" sz="2400" dirty="0">
                <a:effectLst/>
                <a:latin typeface="Source Sans Pro" panose="020B0503030403020204" pitchFamily="34" charset="0"/>
                <a:ea typeface="Source Sans Pro" panose="020B0503030403020204" pitchFamily="34" charset="0"/>
                <a:cs typeface="+mj-cs"/>
              </a:rPr>
              <a:t>Serie: Wir hätten es besser machen sollen! </a:t>
            </a:r>
            <a:r>
              <a:rPr lang="de-DE" altLang="de-DE" sz="2400">
                <a:effectLst/>
                <a:latin typeface="Source Sans Pro" panose="020B0503030403020204" pitchFamily="34" charset="0"/>
                <a:ea typeface="Source Sans Pro" panose="020B0503030403020204" pitchFamily="34" charset="0"/>
                <a:cs typeface="+mj-cs"/>
              </a:rPr>
              <a:t>(3/5</a:t>
            </a:r>
            <a:r>
              <a:rPr lang="de-DE" altLang="de-DE" sz="2400" dirty="0">
                <a:effectLst/>
                <a:latin typeface="Source Sans Pro" panose="020B0503030403020204" pitchFamily="34" charset="0"/>
                <a:ea typeface="Source Sans Pro" panose="020B0503030403020204" pitchFamily="34" charset="0"/>
                <a:cs typeface="+mj-cs"/>
              </a:rPr>
              <a:t>)</a:t>
            </a:r>
          </a:p>
        </p:txBody>
      </p:sp>
      <p:sp>
        <p:nvSpPr>
          <p:cNvPr id="4" name="Rectangle 3"/>
          <p:cNvSpPr txBox="1">
            <a:spLocks noChangeArrowheads="1"/>
          </p:cNvSpPr>
          <p:nvPr/>
        </p:nvSpPr>
        <p:spPr bwMode="auto">
          <a:xfrm>
            <a:off x="3215680" y="3147839"/>
            <a:ext cx="63367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3600" dirty="0">
                <a:effectLst/>
                <a:latin typeface="Source Sans Pro" panose="020B0503030403020204" pitchFamily="34" charset="0"/>
                <a:ea typeface="Source Sans Pro" panose="020B0503030403020204" pitchFamily="34" charset="0"/>
                <a:cs typeface="+mj-cs"/>
              </a:rPr>
              <a:t>4. Mose 14,10-20</a:t>
            </a:r>
          </a:p>
        </p:txBody>
      </p:sp>
    </p:spTree>
    <p:extLst>
      <p:ext uri="{BB962C8B-B14F-4D97-AF65-F5344CB8AC3E}">
        <p14:creationId xmlns:p14="http://schemas.microsoft.com/office/powerpoint/2010/main" val="3418594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70892"/>
            <a:ext cx="10873208" cy="3970318"/>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Ach, lass doch deine Macht an uns sichtbar werden!</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Du hast uns zugesagt: ‘Ich bin der HERR, ich habe Geduld, meine Güte ist grenzenlos. Ich vergebe Schuld und Auflehnung; aber ich lasse nicht alles ungestraft hingehen. Wenn sich jemand gegen mich wendet,</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dann bestrafe ich dafür noch seine Kinder und</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Enkel bis in die dritte und vierte Generation.’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248128" y="425918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14,17-18</a:t>
            </a:r>
          </a:p>
        </p:txBody>
      </p:sp>
    </p:spTree>
    <p:extLst>
      <p:ext uri="{BB962C8B-B14F-4D97-AF65-F5344CB8AC3E}">
        <p14:creationId xmlns:p14="http://schemas.microsoft.com/office/powerpoint/2010/main" val="2985209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0873208"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Weil nun deine Güte so </a:t>
            </a:r>
            <a:r>
              <a:rPr lang="de-DE" altLang="de-DE" sz="4000" dirty="0" err="1">
                <a:solidFill>
                  <a:schemeClr val="tx1"/>
                </a:solidFill>
                <a:effectLst/>
                <a:latin typeface="Source Sans Pro" panose="020B0503030403020204" pitchFamily="34" charset="0"/>
                <a:ea typeface="Source Sans Pro" panose="020B0503030403020204" pitchFamily="34" charset="0"/>
              </a:rPr>
              <a:t>gross</a:t>
            </a:r>
            <a:r>
              <a:rPr lang="de-DE" altLang="de-DE" sz="4000" dirty="0">
                <a:solidFill>
                  <a:schemeClr val="tx1"/>
                </a:solidFill>
                <a:effectLst/>
                <a:latin typeface="Source Sans Pro" panose="020B0503030403020204" pitchFamily="34" charset="0"/>
                <a:ea typeface="Source Sans Pro" panose="020B0503030403020204" pitchFamily="34" charset="0"/>
              </a:rPr>
              <a:t> ist, darum vergib diesem Volk seine Schuld! Du hast ihm ja auch bisher vergeben während der ganzen Zeit,</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seit du es aus Ägypten herausgeführt hast!«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248128" y="393305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14,19</a:t>
            </a:r>
          </a:p>
        </p:txBody>
      </p:sp>
    </p:spTree>
    <p:extLst>
      <p:ext uri="{BB962C8B-B14F-4D97-AF65-F5344CB8AC3E}">
        <p14:creationId xmlns:p14="http://schemas.microsoft.com/office/powerpoint/2010/main" val="1649973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620688"/>
            <a:ext cx="10873208" cy="1446550"/>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Der HERR antwortete: »Ich vergebe ihnen, weil du mich darum bittest.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76120" y="40050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14,20</a:t>
            </a:r>
          </a:p>
        </p:txBody>
      </p:sp>
    </p:spTree>
    <p:extLst>
      <p:ext uri="{BB962C8B-B14F-4D97-AF65-F5344CB8AC3E}">
        <p14:creationId xmlns:p14="http://schemas.microsoft.com/office/powerpoint/2010/main" val="3662848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79376" y="692696"/>
            <a:ext cx="10225136"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 </a:t>
            </a:r>
            <a:r>
              <a:rPr lang="de-CH" altLang="de-DE" sz="6000" dirty="0">
                <a:solidFill>
                  <a:schemeClr val="tx1"/>
                </a:solidFill>
                <a:effectLst/>
                <a:latin typeface="Source Sans Pro Black" panose="020B0803030403020204" pitchFamily="34" charset="0"/>
                <a:ea typeface="Source Sans Pro Black" panose="020B0803030403020204" pitchFamily="34" charset="0"/>
              </a:rPr>
              <a:t>Jetzt reichts!</a:t>
            </a:r>
            <a:endParaRPr lang="de-DE" altLang="de-DE" sz="60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516864"/>
            <a:ext cx="10009112"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„Die ganze Gemeinde Israel schrie laut auf vor Entsetzen und die Leute weinten</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die ganze Nacht.“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76120" y="386104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14,1</a:t>
            </a:r>
          </a:p>
        </p:txBody>
      </p:sp>
    </p:spTree>
    <p:extLst>
      <p:ext uri="{BB962C8B-B14F-4D97-AF65-F5344CB8AC3E}">
        <p14:creationId xmlns:p14="http://schemas.microsoft.com/office/powerpoint/2010/main" val="2360765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404664"/>
            <a:ext cx="10873208"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„Da erschien die Herrlichkeit des HERRN vor den Augen aller Israeliten</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über dem Heiligen Zelt.“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320136" y="393305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14,10</a:t>
            </a:r>
          </a:p>
        </p:txBody>
      </p:sp>
    </p:spTree>
    <p:extLst>
      <p:ext uri="{BB962C8B-B14F-4D97-AF65-F5344CB8AC3E}">
        <p14:creationId xmlns:p14="http://schemas.microsoft.com/office/powerpoint/2010/main" val="2095670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10873208"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„Wir haben Angst, wenn Gott so mit uns redet.</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Wir werden noch alle umkommen!</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Sprich du an seiner Stelle zu uns,</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wir wollen auf dich hören.“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04112"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2. Mose 20,19</a:t>
            </a:r>
          </a:p>
        </p:txBody>
      </p:sp>
    </p:spTree>
    <p:extLst>
      <p:ext uri="{BB962C8B-B14F-4D97-AF65-F5344CB8AC3E}">
        <p14:creationId xmlns:p14="http://schemas.microsoft.com/office/powerpoint/2010/main" val="2841168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404664"/>
            <a:ext cx="10873208"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„Wie lange will mich dieses Volk noch verhöhnen? Wie lange weigern sie sich noch, mir zu vertrauen? Habe ich ihnen nicht genug Beweise meiner Macht und Fürsorge gegeben?“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76120" y="393266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14,11</a:t>
            </a:r>
          </a:p>
        </p:txBody>
      </p:sp>
    </p:spTree>
    <p:extLst>
      <p:ext uri="{BB962C8B-B14F-4D97-AF65-F5344CB8AC3E}">
        <p14:creationId xmlns:p14="http://schemas.microsoft.com/office/powerpoint/2010/main" val="522734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76672"/>
            <a:ext cx="10873208" cy="1446550"/>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„Ich will die Israeliten an der Pest sterben lassen, ich will das ganze Volk ausrotten.“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320136" y="386104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14,12</a:t>
            </a:r>
          </a:p>
        </p:txBody>
      </p:sp>
    </p:spTree>
    <p:extLst>
      <p:ext uri="{BB962C8B-B14F-4D97-AF65-F5344CB8AC3E}">
        <p14:creationId xmlns:p14="http://schemas.microsoft.com/office/powerpoint/2010/main" val="4054827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58438"/>
            <a:ext cx="9361040" cy="4524315"/>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„Ich sah alle Toten, Hohe und Niedrige, vor dem Thron stehen. Die Bücher wurden geöffnet,</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in denen alle Taten aufgeschrieben sind.</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Dann wurde noch ein Buch aufgeschlagen:</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das Buch des Lebens. Den Toten wurde das Urteil gesprochen; es richtete sich nach ihren Taten, die in den Büchern aufgeschrieben waren.“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320136" y="445192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Offenbarung 20,12</a:t>
            </a:r>
          </a:p>
        </p:txBody>
      </p:sp>
    </p:spTree>
    <p:extLst>
      <p:ext uri="{BB962C8B-B14F-4D97-AF65-F5344CB8AC3E}">
        <p14:creationId xmlns:p14="http://schemas.microsoft.com/office/powerpoint/2010/main" val="3372214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260648"/>
            <a:ext cx="10873208"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„Das Land, das wir erkundet haben, ist ein sehr gutes Land, das von Milch und Honig </a:t>
            </a:r>
            <a:r>
              <a:rPr lang="de-DE" altLang="de-DE" sz="4000" dirty="0" err="1">
                <a:solidFill>
                  <a:schemeClr val="tx1"/>
                </a:solidFill>
                <a:effectLst/>
                <a:latin typeface="Source Sans Pro" panose="020B0503030403020204" pitchFamily="34" charset="0"/>
                <a:ea typeface="Source Sans Pro" panose="020B0503030403020204" pitchFamily="34" charset="0"/>
              </a:rPr>
              <a:t>überfliesst</a:t>
            </a:r>
            <a:r>
              <a:rPr lang="de-DE" altLang="de-DE" sz="4000" dirty="0">
                <a:solidFill>
                  <a:schemeClr val="tx1"/>
                </a:solidFill>
                <a:effectLst/>
                <a:latin typeface="Source Sans Pro" panose="020B0503030403020204" pitchFamily="34" charset="0"/>
                <a:ea typeface="Source Sans Pro" panose="020B0503030403020204" pitchFamily="34" charset="0"/>
              </a:rPr>
              <a:t>! Wenn der HERR uns gut ist, wird er uns in dieses Land hineinbringen und es uns geben.“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04112"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14,7-8</a:t>
            </a:r>
          </a:p>
        </p:txBody>
      </p:sp>
    </p:spTree>
    <p:extLst>
      <p:ext uri="{BB962C8B-B14F-4D97-AF65-F5344CB8AC3E}">
        <p14:creationId xmlns:p14="http://schemas.microsoft.com/office/powerpoint/2010/main" val="1830414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10873208"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„Wegen unserer Schuld wurde er gequält und wegen unseres Ungehorsams geschlagen.</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Die Strafe für unsere Schuld traf ihn und</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wir sind gerettet. Er wurde verwundet</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und wir sind heil geworden.“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816080" y="414908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Jesaja 53,5</a:t>
            </a:r>
          </a:p>
        </p:txBody>
      </p:sp>
    </p:spTree>
    <p:extLst>
      <p:ext uri="{BB962C8B-B14F-4D97-AF65-F5344CB8AC3E}">
        <p14:creationId xmlns:p14="http://schemas.microsoft.com/office/powerpoint/2010/main" val="3451664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10873208"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„Wer mein Wort hört und glaubt dem, der mich gesandt hat, der hat das ewige Leben und kommt nicht in das Gericht, sondern er ist vom Tode zum Leben hindurchgedrungen.“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04112" y="486916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Johannes-Evangelium 5,24</a:t>
            </a:r>
          </a:p>
        </p:txBody>
      </p:sp>
    </p:spTree>
    <p:extLst>
      <p:ext uri="{BB962C8B-B14F-4D97-AF65-F5344CB8AC3E}">
        <p14:creationId xmlns:p14="http://schemas.microsoft.com/office/powerpoint/2010/main" val="432316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51384" y="620688"/>
            <a:ext cx="10873208"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II. Tu das nicht! Erbarme dich!</a:t>
            </a:r>
          </a:p>
        </p:txBody>
      </p:sp>
    </p:spTree>
    <p:extLst>
      <p:ext uri="{BB962C8B-B14F-4D97-AF65-F5344CB8AC3E}">
        <p14:creationId xmlns:p14="http://schemas.microsoft.com/office/powerpoint/2010/main" val="2592046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404664"/>
            <a:ext cx="10873208" cy="193899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„Mit dir will ich neu beginnen und deine Nachkommen zu einem Volk machen,</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das noch grösser und stärker ist als sie.“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248128" y="393305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14,12</a:t>
            </a:r>
          </a:p>
        </p:txBody>
      </p:sp>
    </p:spTree>
    <p:extLst>
      <p:ext uri="{BB962C8B-B14F-4D97-AF65-F5344CB8AC3E}">
        <p14:creationId xmlns:p14="http://schemas.microsoft.com/office/powerpoint/2010/main" val="2906627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404664"/>
            <a:ext cx="10873208" cy="193899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„Ich lag damals vierzig Tage und vierzig Nächte im Gebet vor dem HERRN, weil er gedroht hatte,</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euch zu vernichten.“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04112" y="393305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5. Mose 9,25</a:t>
            </a:r>
          </a:p>
        </p:txBody>
      </p:sp>
    </p:spTree>
    <p:extLst>
      <p:ext uri="{BB962C8B-B14F-4D97-AF65-F5344CB8AC3E}">
        <p14:creationId xmlns:p14="http://schemas.microsoft.com/office/powerpoint/2010/main" val="2697349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10873208"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„Was werden dann die Ägypter sagen? Sie haben gesehen, wie du dieses Volk durch deine Macht aus ihrem Land geführt und bis hierher</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gebracht hast.“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248128" y="3948569"/>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14,13</a:t>
            </a:r>
          </a:p>
        </p:txBody>
      </p:sp>
    </p:spTree>
    <p:extLst>
      <p:ext uri="{BB962C8B-B14F-4D97-AF65-F5344CB8AC3E}">
        <p14:creationId xmlns:p14="http://schemas.microsoft.com/office/powerpoint/2010/main" val="2882973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10873208" cy="3416320"/>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„Und was werden die Bewohner dieses Landes sagen? Sie haben gehört, dass du, HERR, selbst mitten unter uns bist, dass du mir Auge in Auge gegenübertrittst, dass deine Wolke über uns steht und dass du vor uns hergehst, bei Tag in einer Wolkensäule und in einer Feuersäule bei Nacht.“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76120" y="40050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14,14</a:t>
            </a:r>
          </a:p>
        </p:txBody>
      </p:sp>
    </p:spTree>
    <p:extLst>
      <p:ext uri="{BB962C8B-B14F-4D97-AF65-F5344CB8AC3E}">
        <p14:creationId xmlns:p14="http://schemas.microsoft.com/office/powerpoint/2010/main" val="14882949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10873208"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„Er war zu schwach, um dieses Volk in das Land zu bringen, das er ihnen mit einem Eid versprochen hatte. Deshalb hat er sie in der Wüste abgeschlachtet.“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76120" y="400467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14,16</a:t>
            </a:r>
          </a:p>
        </p:txBody>
      </p:sp>
    </p:spTree>
    <p:extLst>
      <p:ext uri="{BB962C8B-B14F-4D97-AF65-F5344CB8AC3E}">
        <p14:creationId xmlns:p14="http://schemas.microsoft.com/office/powerpoint/2010/main" val="2956519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258901"/>
            <a:ext cx="11449272"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„Wer Sklave ist, soll trotz des schweren Jochs,</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das er zu tragen hat, seinem Herrn uneingeschränkte Achtung entgegenbringen, damit der Name Gottes und die Lehre des Evangeliums</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nicht in Verruf geraten.“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752184" y="450912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Timotheus-Brief 6,1</a:t>
            </a:r>
          </a:p>
        </p:txBody>
      </p:sp>
    </p:spTree>
    <p:extLst>
      <p:ext uri="{BB962C8B-B14F-4D97-AF65-F5344CB8AC3E}">
        <p14:creationId xmlns:p14="http://schemas.microsoft.com/office/powerpoint/2010/main" val="40786952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76672"/>
            <a:ext cx="10873208" cy="1569660"/>
          </a:xfrm>
        </p:spPr>
        <p:txBody>
          <a:bodyPr wrap="square">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„Ach, lass doch deine Macht an uns sichtbar werden!“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76120" y="40050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14,17</a:t>
            </a:r>
          </a:p>
        </p:txBody>
      </p:sp>
    </p:spTree>
    <p:extLst>
      <p:ext uri="{BB962C8B-B14F-4D97-AF65-F5344CB8AC3E}">
        <p14:creationId xmlns:p14="http://schemas.microsoft.com/office/powerpoint/2010/main" val="2233323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58901"/>
            <a:ext cx="11017224"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„Habt keine Angst vor den Bewohnern des Landes! Wir werden im Handumdrehen mit ihnen fertig.</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Sie sind von ihren Göttern verlassen, aber uns steht der HERR zur Seite. Habt also</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keine Angst vor ihnen!“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960096"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14,9</a:t>
            </a:r>
          </a:p>
        </p:txBody>
      </p:sp>
    </p:spTree>
    <p:extLst>
      <p:ext uri="{BB962C8B-B14F-4D97-AF65-F5344CB8AC3E}">
        <p14:creationId xmlns:p14="http://schemas.microsoft.com/office/powerpoint/2010/main" val="36969580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0225136" cy="3416320"/>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„Du hast uns zugesagt: ‘Ich bin der Herr, ich habe Geduld, meine Güte ist grenzenlos. Ich vergebe Schuld und Auflehnung; aber ich lasse nicht alles ungestraft hingehen. Wenn sich jemand gegen mich wendet, dann bestrafe ich dafür noch seine Kinder und Enkel bis in die dritte und vierte Generation.’“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960096"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14,18</a:t>
            </a:r>
          </a:p>
        </p:txBody>
      </p:sp>
    </p:spTree>
    <p:extLst>
      <p:ext uri="{BB962C8B-B14F-4D97-AF65-F5344CB8AC3E}">
        <p14:creationId xmlns:p14="http://schemas.microsoft.com/office/powerpoint/2010/main" val="1027070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10873208"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„Weil nun deine Güte so </a:t>
            </a:r>
            <a:r>
              <a:rPr lang="de-DE" altLang="de-DE" sz="4000" dirty="0" err="1">
                <a:solidFill>
                  <a:schemeClr val="tx1"/>
                </a:solidFill>
                <a:effectLst/>
                <a:latin typeface="Source Sans Pro" panose="020B0503030403020204" pitchFamily="34" charset="0"/>
                <a:ea typeface="Source Sans Pro" panose="020B0503030403020204" pitchFamily="34" charset="0"/>
              </a:rPr>
              <a:t>gross</a:t>
            </a:r>
            <a:r>
              <a:rPr lang="de-DE" altLang="de-DE" sz="4000" dirty="0">
                <a:solidFill>
                  <a:schemeClr val="tx1"/>
                </a:solidFill>
                <a:effectLst/>
                <a:latin typeface="Source Sans Pro" panose="020B0503030403020204" pitchFamily="34" charset="0"/>
                <a:ea typeface="Source Sans Pro" panose="020B0503030403020204" pitchFamily="34" charset="0"/>
              </a:rPr>
              <a:t> ist, darum vergib diesem Volk seine Schuld! Du hast ihm ja auch bisher vergeben während der ganzen Zeit,</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seit du es aus Ägypten herausgeführt hast!“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04112"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14,19</a:t>
            </a:r>
          </a:p>
        </p:txBody>
      </p:sp>
    </p:spTree>
    <p:extLst>
      <p:ext uri="{BB962C8B-B14F-4D97-AF65-F5344CB8AC3E}">
        <p14:creationId xmlns:p14="http://schemas.microsoft.com/office/powerpoint/2010/main" val="28741718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10873208"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„Gott plante, sie alle umzubringen; doch Mose, sein Erwählter, trat dazwischen, er warf sich für</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sie in die Bresche und wandte den Zorn Gottes von ihnen ab, sodass sie nicht ausgerottet wurden.“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032104"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106,23</a:t>
            </a:r>
          </a:p>
        </p:txBody>
      </p:sp>
    </p:spTree>
    <p:extLst>
      <p:ext uri="{BB962C8B-B14F-4D97-AF65-F5344CB8AC3E}">
        <p14:creationId xmlns:p14="http://schemas.microsoft.com/office/powerpoint/2010/main" val="9073421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404664"/>
            <a:ext cx="10873208"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„Nur einer ist Gott, und nur einer ist auch der Vermittler zwischen Gott und den Menschen: der Mensch Jesus Christus.“</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4329679"/>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Timotheus-Brief 2,5</a:t>
            </a:r>
          </a:p>
        </p:txBody>
      </p:sp>
    </p:spTree>
    <p:extLst>
      <p:ext uri="{BB962C8B-B14F-4D97-AF65-F5344CB8AC3E}">
        <p14:creationId xmlns:p14="http://schemas.microsoft.com/office/powerpoint/2010/main" val="5153753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10873208"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„Wenn jemand sündigt, so haben wir einen Fürsprecher bei dem Vater, Jesus Christus, der gerecht ist. Und er selbst ist die Versöhnung für unsre Sünden, nicht allein aber für die unseren, sondern auch für die der ganzen Welt.“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752184" y="436510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Johannes-Brief 2,2</a:t>
            </a:r>
          </a:p>
        </p:txBody>
      </p:sp>
    </p:spTree>
    <p:extLst>
      <p:ext uri="{BB962C8B-B14F-4D97-AF65-F5344CB8AC3E}">
        <p14:creationId xmlns:p14="http://schemas.microsoft.com/office/powerpoint/2010/main" val="31089042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548680"/>
            <a:ext cx="10441160"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III. Die einzigartige Gnade!</a:t>
            </a:r>
          </a:p>
        </p:txBody>
      </p:sp>
    </p:spTree>
    <p:extLst>
      <p:ext uri="{BB962C8B-B14F-4D97-AF65-F5344CB8AC3E}">
        <p14:creationId xmlns:p14="http://schemas.microsoft.com/office/powerpoint/2010/main" val="36154674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548680"/>
            <a:ext cx="10873208" cy="1569660"/>
          </a:xfrm>
        </p:spPr>
        <p:txBody>
          <a:bodyPr wrap="square">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„Ich vergebe ihnen,</a:t>
            </a:r>
            <a:br>
              <a:rPr lang="de-DE" altLang="de-DE" sz="4800" dirty="0">
                <a:solidFill>
                  <a:schemeClr val="tx1"/>
                </a:solidFill>
                <a:effectLst/>
                <a:latin typeface="Source Sans Pro" panose="020B0503030403020204" pitchFamily="34" charset="0"/>
                <a:ea typeface="Source Sans Pro" panose="020B0503030403020204" pitchFamily="34" charset="0"/>
              </a:rPr>
            </a:br>
            <a:r>
              <a:rPr lang="de-DE" altLang="de-DE" sz="4800" dirty="0">
                <a:solidFill>
                  <a:schemeClr val="tx1"/>
                </a:solidFill>
                <a:effectLst/>
                <a:latin typeface="Source Sans Pro" panose="020B0503030403020204" pitchFamily="34" charset="0"/>
                <a:ea typeface="Source Sans Pro" panose="020B0503030403020204" pitchFamily="34" charset="0"/>
              </a:rPr>
              <a:t>weil du mich darum bittest.“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76120" y="40050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14,20</a:t>
            </a:r>
          </a:p>
        </p:txBody>
      </p:sp>
    </p:spTree>
    <p:extLst>
      <p:ext uri="{BB962C8B-B14F-4D97-AF65-F5344CB8AC3E}">
        <p14:creationId xmlns:p14="http://schemas.microsoft.com/office/powerpoint/2010/main" val="37899439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9721080"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“Ich wusste es doch: Du bist voll Liebe und Erbarmen, du hast Geduld, deine Güte kennt keine Grenzen. Das Unheil, das du androhst, tut dir hinterher Leid.“</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528048" y="3996723"/>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Jona 4,2</a:t>
            </a:r>
          </a:p>
        </p:txBody>
      </p:sp>
    </p:spTree>
    <p:extLst>
      <p:ext uri="{BB962C8B-B14F-4D97-AF65-F5344CB8AC3E}">
        <p14:creationId xmlns:p14="http://schemas.microsoft.com/office/powerpoint/2010/main" val="16118874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476672"/>
            <a:ext cx="10873208"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„Doch wenn wir unsere Sünden bekennen, erweist Gott sich als treu und gerecht: Er vergibt uns unsere Sünden und reinigt uns von allem</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Unrecht, das wir begangen haben.“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422108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Johannes-Brief 1,9</a:t>
            </a:r>
          </a:p>
        </p:txBody>
      </p:sp>
    </p:spTree>
    <p:extLst>
      <p:ext uri="{BB962C8B-B14F-4D97-AF65-F5344CB8AC3E}">
        <p14:creationId xmlns:p14="http://schemas.microsoft.com/office/powerpoint/2010/main" val="42371274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51384" y="692696"/>
            <a:ext cx="8280920"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404664"/>
            <a:ext cx="10873208"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Die ganze Gemeinde (die Israeliten) wollte sie steinigen. Da erschien die Herrlichkeit des HERRN vor den Augen aller Israeliten über dem Heiligen Zelt.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84789" y="40050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14,10</a:t>
            </a:r>
          </a:p>
        </p:txBody>
      </p:sp>
    </p:spTree>
    <p:extLst>
      <p:ext uri="{BB962C8B-B14F-4D97-AF65-F5344CB8AC3E}">
        <p14:creationId xmlns:p14="http://schemas.microsoft.com/office/powerpoint/2010/main" val="24141778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476672"/>
            <a:ext cx="10873208"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„Ist da noch jemand, der sie verurteilen könnte? Jesus Christus ist doch für sie gestorben, mehr noch: Er ist auferweckt worden, und er sitzt an Gottes rechter Seite und tritt für uns ein.“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536160" y="414908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Römer-Brief 8,34</a:t>
            </a:r>
          </a:p>
        </p:txBody>
      </p:sp>
    </p:spTree>
    <p:extLst>
      <p:ext uri="{BB962C8B-B14F-4D97-AF65-F5344CB8AC3E}">
        <p14:creationId xmlns:p14="http://schemas.microsoft.com/office/powerpoint/2010/main" val="4111493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58901"/>
            <a:ext cx="10873208"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Der HERR sagte zu Mose: »Wie lange will mich dieses Volk noch verhöhnen? Wie lange weigern sie sich noch, mir zu vertrauen? Habe ich ihnen nicht genug Beweise meiner Macht und Fürsorge gegeben?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46371" y="40050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14,11</a:t>
            </a:r>
          </a:p>
        </p:txBody>
      </p:sp>
    </p:spTree>
    <p:extLst>
      <p:ext uri="{BB962C8B-B14F-4D97-AF65-F5344CB8AC3E}">
        <p14:creationId xmlns:p14="http://schemas.microsoft.com/office/powerpoint/2010/main" val="475262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10873208"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Ich will sie an der Pest sterben lassen, ich will das ganze Volk ausrotten. Mit dir will ich neu beginnen und deine Nachkommen zu einem Volk machen, das noch grösser und stärker ist als sie.«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248128" y="397080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14,12</a:t>
            </a:r>
          </a:p>
        </p:txBody>
      </p:sp>
    </p:spTree>
    <p:extLst>
      <p:ext uri="{BB962C8B-B14F-4D97-AF65-F5344CB8AC3E}">
        <p14:creationId xmlns:p14="http://schemas.microsoft.com/office/powerpoint/2010/main" val="64524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258901"/>
            <a:ext cx="8784976"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Aber Mose erwiderte: »Was werden dann die Ägypter sagen? Sie haben gesehen, wie du dieses Volk durch deine Macht aus ihrem Land geführt und bis hierher gebracht hast.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04112" y="414908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14,13</a:t>
            </a:r>
          </a:p>
        </p:txBody>
      </p:sp>
    </p:spTree>
    <p:extLst>
      <p:ext uri="{BB962C8B-B14F-4D97-AF65-F5344CB8AC3E}">
        <p14:creationId xmlns:p14="http://schemas.microsoft.com/office/powerpoint/2010/main" val="3014987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0873208" cy="3416320"/>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Und was werden die Bewohner dieses Landes sagen? Sie haben gehört, dass du, HERR, selbst mitten unter uns bist, dass du mir Auge in Auge gegenübertrittst, dass deine Wolke über uns steht und dass du vor uns hergehst, bei Tag in einer Wolkensäule und in einer Feuersäule bei Nacht.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04112"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14,14</a:t>
            </a:r>
          </a:p>
        </p:txBody>
      </p:sp>
    </p:spTree>
    <p:extLst>
      <p:ext uri="{BB962C8B-B14F-4D97-AF65-F5344CB8AC3E}">
        <p14:creationId xmlns:p14="http://schemas.microsoft.com/office/powerpoint/2010/main" val="2479893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0873208" cy="2862322"/>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Und dann tötest du dieses ganze Volk auf einen Schlag! Die Völker, die von deinen Taten gehört haben, werden sagen: ‘Er war zu schwach, um dieses Volk in das Land zu bringen, das er ihnen mit einem Eid versprochen hatte. Deshalb hat er sie in der Wüste abgeschlachtet.’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464152"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4. Mose 14,15-16</a:t>
            </a:r>
          </a:p>
        </p:txBody>
      </p:sp>
    </p:spTree>
    <p:extLst>
      <p:ext uri="{BB962C8B-B14F-4D97-AF65-F5344CB8AC3E}">
        <p14:creationId xmlns:p14="http://schemas.microsoft.com/office/powerpoint/2010/main" val="2015173525"/>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1192</Words>
  <Application>Microsoft Office PowerPoint</Application>
  <PresentationFormat>Benutzerdefiniert</PresentationFormat>
  <Paragraphs>117</Paragraphs>
  <Slides>40</Slides>
  <Notes>40</Notes>
  <HiddenSlides>0</HiddenSlides>
  <MMClips>0</MMClips>
  <ScaleCrop>false</ScaleCrop>
  <HeadingPairs>
    <vt:vector size="4" baseType="variant">
      <vt:variant>
        <vt:lpstr>Design</vt:lpstr>
      </vt:variant>
      <vt:variant>
        <vt:i4>1</vt:i4>
      </vt:variant>
      <vt:variant>
        <vt:lpstr>Folientitel</vt:lpstr>
      </vt:variant>
      <vt:variant>
        <vt:i4>40</vt:i4>
      </vt:variant>
    </vt:vector>
  </HeadingPairs>
  <TitlesOfParts>
    <vt:vector size="41" baseType="lpstr">
      <vt:lpstr>Designvorlage 'Berggipfel'</vt:lpstr>
      <vt:lpstr>Gott – bitte tue es nicht!</vt:lpstr>
      <vt:lpstr>„Das Land, das wir erkundet haben, ist ein sehr gutes Land, das von Milch und Honig überfliesst! Wenn der HERR uns gut ist, wird er uns in dieses Land hineinbringen und es uns geben.“</vt:lpstr>
      <vt:lpstr>„Habt keine Angst vor den Bewohnern des Landes! Wir werden im Handumdrehen mit ihnen fertig. Sie sind von ihren Göttern verlassen, aber uns steht der HERR zur Seite. Habt also keine Angst vor ihnen!“</vt:lpstr>
      <vt:lpstr>Die ganze Gemeinde (die Israeliten) wollte sie steinigen. Da erschien die Herrlichkeit des HERRN vor den Augen aller Israeliten über dem Heiligen Zelt.</vt:lpstr>
      <vt:lpstr>Der HERR sagte zu Mose: »Wie lange will mich dieses Volk noch verhöhnen? Wie lange weigern sie sich noch, mir zu vertrauen? Habe ich ihnen nicht genug Beweise meiner Macht und Fürsorge gegeben?</vt:lpstr>
      <vt:lpstr>Ich will sie an der Pest sterben lassen, ich will das ganze Volk ausrotten. Mit dir will ich neu beginnen und deine Nachkommen zu einem Volk machen, das noch grösser und stärker ist als sie.«</vt:lpstr>
      <vt:lpstr>Aber Mose erwiderte: »Was werden dann die Ägypter sagen? Sie haben gesehen, wie du dieses Volk durch deine Macht aus ihrem Land geführt und bis hierher gebracht hast.</vt:lpstr>
      <vt:lpstr>Und was werden die Bewohner dieses Landes sagen? Sie haben gehört, dass du, HERR, selbst mitten unter uns bist, dass du mir Auge in Auge gegenübertrittst, dass deine Wolke über uns steht und dass du vor uns hergehst, bei Tag in einer Wolkensäule und in einer Feuersäule bei Nacht.</vt:lpstr>
      <vt:lpstr>Und dann tötest du dieses ganze Volk auf einen Schlag! Die Völker, die von deinen Taten gehört haben, werden sagen: ‘Er war zu schwach, um dieses Volk in das Land zu bringen, das er ihnen mit einem Eid versprochen hatte. Deshalb hat er sie in der Wüste abgeschlachtet.’</vt:lpstr>
      <vt:lpstr>Ach, lass doch deine Macht an uns sichtbar werden! Du hast uns zugesagt: ‘Ich bin der HERR, ich habe Geduld, meine Güte ist grenzenlos. Ich vergebe Schuld und Auflehnung; aber ich lasse nicht alles ungestraft hingehen. Wenn sich jemand gegen mich wendet, dann bestrafe ich dafür noch seine Kinder und Enkel bis in die dritte und vierte Generation.’</vt:lpstr>
      <vt:lpstr>Weil nun deine Güte so gross ist, darum vergib diesem Volk seine Schuld! Du hast ihm ja auch bisher vergeben während der ganzen Zeit, seit du es aus Ägypten herausgeführt hast!«</vt:lpstr>
      <vt:lpstr>Der HERR antwortete: »Ich vergebe ihnen, weil du mich darum bittest.</vt:lpstr>
      <vt:lpstr>I. Jetzt reichts!</vt:lpstr>
      <vt:lpstr>„Die ganze Gemeinde Israel schrie laut auf vor Entsetzen und die Leute weinten die ganze Nacht.“</vt:lpstr>
      <vt:lpstr>„Da erschien die Herrlichkeit des HERRN vor den Augen aller Israeliten über dem Heiligen Zelt.“</vt:lpstr>
      <vt:lpstr>„Wir haben Angst, wenn Gott so mit uns redet. Wir werden noch alle umkommen! Sprich du an seiner Stelle zu uns, wir wollen auf dich hören.“</vt:lpstr>
      <vt:lpstr>„Wie lange will mich dieses Volk noch verhöhnen? Wie lange weigern sie sich noch, mir zu vertrauen? Habe ich ihnen nicht genug Beweise meiner Macht und Fürsorge gegeben?“</vt:lpstr>
      <vt:lpstr>„Ich will die Israeliten an der Pest sterben lassen, ich will das ganze Volk ausrotten.“</vt:lpstr>
      <vt:lpstr>„Ich sah alle Toten, Hohe und Niedrige, vor dem Thron stehen. Die Bücher wurden geöffnet, in denen alle Taten aufgeschrieben sind. Dann wurde noch ein Buch aufgeschlagen: das Buch des Lebens. Den Toten wurde das Urteil gesprochen; es richtete sich nach ihren Taten, die in den Büchern aufgeschrieben waren.“</vt:lpstr>
      <vt:lpstr>„Wegen unserer Schuld wurde er gequält und wegen unseres Ungehorsams geschlagen. Die Strafe für unsere Schuld traf ihn und wir sind gerettet. Er wurde verwundet und wir sind heil geworden.“</vt:lpstr>
      <vt:lpstr>„Wer mein Wort hört und glaubt dem, der mich gesandt hat, der hat das ewige Leben und kommt nicht in das Gericht, sondern er ist vom Tode zum Leben hindurchgedrungen.“</vt:lpstr>
      <vt:lpstr>II. Tu das nicht! Erbarme dich!</vt:lpstr>
      <vt:lpstr>„Mit dir will ich neu beginnen und deine Nachkommen zu einem Volk machen, das noch grösser und stärker ist als sie.“</vt:lpstr>
      <vt:lpstr>„Ich lag damals vierzig Tage und vierzig Nächte im Gebet vor dem HERRN, weil er gedroht hatte, euch zu vernichten.“</vt:lpstr>
      <vt:lpstr>„Was werden dann die Ägypter sagen? Sie haben gesehen, wie du dieses Volk durch deine Macht aus ihrem Land geführt und bis hierher gebracht hast.“</vt:lpstr>
      <vt:lpstr>„Und was werden die Bewohner dieses Landes sagen? Sie haben gehört, dass du, HERR, selbst mitten unter uns bist, dass du mir Auge in Auge gegenübertrittst, dass deine Wolke über uns steht und dass du vor uns hergehst, bei Tag in einer Wolkensäule und in einer Feuersäule bei Nacht.“</vt:lpstr>
      <vt:lpstr>„Er war zu schwach, um dieses Volk in das Land zu bringen, das er ihnen mit einem Eid versprochen hatte. Deshalb hat er sie in der Wüste abgeschlachtet.“</vt:lpstr>
      <vt:lpstr>„Wer Sklave ist, soll trotz des schweren Jochs, das er zu tragen hat, seinem Herrn uneingeschränkte Achtung entgegenbringen, damit der Name Gottes und die Lehre des Evangeliums nicht in Verruf geraten.“</vt:lpstr>
      <vt:lpstr>„Ach, lass doch deine Macht an uns sichtbar werden!“</vt:lpstr>
      <vt:lpstr>„Du hast uns zugesagt: ‘Ich bin der Herr, ich habe Geduld, meine Güte ist grenzenlos. Ich vergebe Schuld und Auflehnung; aber ich lasse nicht alles ungestraft hingehen. Wenn sich jemand gegen mich wendet, dann bestrafe ich dafür noch seine Kinder und Enkel bis in die dritte und vierte Generation.’“</vt:lpstr>
      <vt:lpstr>„Weil nun deine Güte so gross ist, darum vergib diesem Volk seine Schuld! Du hast ihm ja auch bisher vergeben während der ganzen Zeit, seit du es aus Ägypten herausgeführt hast!“</vt:lpstr>
      <vt:lpstr>„Gott plante, sie alle umzubringen; doch Mose, sein Erwählter, trat dazwischen, er warf sich für sie in die Bresche und wandte den Zorn Gottes von ihnen ab, sodass sie nicht ausgerottet wurden.“</vt:lpstr>
      <vt:lpstr>„Nur einer ist Gott, und nur einer ist auch der Vermittler zwischen Gott und den Menschen: der Mensch Jesus Christus.“</vt:lpstr>
      <vt:lpstr>„Wenn jemand sündigt, so haben wir einen Fürsprecher bei dem Vater, Jesus Christus, der gerecht ist. Und er selbst ist die Versöhnung für unsre Sünden, nicht allein aber für die unseren, sondern auch für die der ganzen Welt.“</vt:lpstr>
      <vt:lpstr>III. Die einzigartige Gnade!</vt:lpstr>
      <vt:lpstr>„Ich vergebe ihnen, weil du mich darum bittest.“</vt:lpstr>
      <vt:lpstr>“Ich wusste es doch: Du bist voll Liebe und Erbarmen, du hast Geduld, deine Güte kennt keine Grenzen. Das Unheil, das du androhst, tut dir hinterher Leid.“</vt:lpstr>
      <vt:lpstr>„Doch wenn wir unsere Sünden bekennen, erweist Gott sich als treu und gerecht: Er vergibt uns unsere Sünden und reinigt uns von allem Unrecht, das wir begangen haben.“</vt:lpstr>
      <vt:lpstr>Schlussgedanke</vt:lpstr>
      <vt:lpstr>„Ist da noch jemand, der sie verurteilen könnte? Jesus Christus ist doch für sie gestorben, mehr noch: Er ist auferweckt worden, und er sitzt an Gottes rechter Seite und tritt für uns ein.“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 hätten es besser machen sollen - Teil 3/5 - Gott – bitte tue es nicht! - Folien</dc:title>
  <dc:creator>Jürg Birnstiel</dc:creator>
  <cp:lastModifiedBy>Me</cp:lastModifiedBy>
  <cp:revision>757</cp:revision>
  <dcterms:created xsi:type="dcterms:W3CDTF">2013-11-12T15:20:47Z</dcterms:created>
  <dcterms:modified xsi:type="dcterms:W3CDTF">2022-01-25T08:02:23Z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