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11" r:id="rId2"/>
    <p:sldId id="419" r:id="rId3"/>
    <p:sldId id="408" r:id="rId4"/>
    <p:sldId id="409" r:id="rId5"/>
    <p:sldId id="413" r:id="rId6"/>
    <p:sldId id="410" r:id="rId7"/>
    <p:sldId id="412" r:id="rId8"/>
    <p:sldId id="415" r:id="rId9"/>
    <p:sldId id="416" r:id="rId10"/>
    <p:sldId id="417" r:id="rId11"/>
    <p:sldId id="418" r:id="rId12"/>
  </p:sldIdLst>
  <p:sldSz cx="9144000" cy="6858000" type="screen4x3"/>
  <p:notesSz cx="6797675" cy="9926638"/>
  <p:defaultTextStyle>
    <a:defPPr>
      <a:defRPr lang="de-DE"/>
    </a:defPPr>
    <a:lvl1pPr algn="l" rtl="0" fontAlgn="base">
      <a:spcBef>
        <a:spcPct val="0"/>
      </a:spcBef>
      <a:spcAft>
        <a:spcPct val="0"/>
      </a:spcAft>
      <a:defRPr sz="1200" kern="1200">
        <a:solidFill>
          <a:schemeClr val="tx1"/>
        </a:solidFill>
        <a:latin typeface="Myriad Web Pro Condensed" pitchFamily="34" charset="0"/>
        <a:ea typeface="+mn-ea"/>
        <a:cs typeface="+mn-cs"/>
      </a:defRPr>
    </a:lvl1pPr>
    <a:lvl2pPr marL="457200" algn="l" rtl="0" fontAlgn="base">
      <a:spcBef>
        <a:spcPct val="0"/>
      </a:spcBef>
      <a:spcAft>
        <a:spcPct val="0"/>
      </a:spcAft>
      <a:defRPr sz="1200" kern="1200">
        <a:solidFill>
          <a:schemeClr val="tx1"/>
        </a:solidFill>
        <a:latin typeface="Myriad Web Pro Condensed" pitchFamily="34" charset="0"/>
        <a:ea typeface="+mn-ea"/>
        <a:cs typeface="+mn-cs"/>
      </a:defRPr>
    </a:lvl2pPr>
    <a:lvl3pPr marL="914400" algn="l" rtl="0" fontAlgn="base">
      <a:spcBef>
        <a:spcPct val="0"/>
      </a:spcBef>
      <a:spcAft>
        <a:spcPct val="0"/>
      </a:spcAft>
      <a:defRPr sz="1200" kern="1200">
        <a:solidFill>
          <a:schemeClr val="tx1"/>
        </a:solidFill>
        <a:latin typeface="Myriad Web Pro Condensed" pitchFamily="34" charset="0"/>
        <a:ea typeface="+mn-ea"/>
        <a:cs typeface="+mn-cs"/>
      </a:defRPr>
    </a:lvl3pPr>
    <a:lvl4pPr marL="1371600" algn="l" rtl="0" fontAlgn="base">
      <a:spcBef>
        <a:spcPct val="0"/>
      </a:spcBef>
      <a:spcAft>
        <a:spcPct val="0"/>
      </a:spcAft>
      <a:defRPr sz="1200" kern="1200">
        <a:solidFill>
          <a:schemeClr val="tx1"/>
        </a:solidFill>
        <a:latin typeface="Myriad Web Pro Condensed" pitchFamily="34" charset="0"/>
        <a:ea typeface="+mn-ea"/>
        <a:cs typeface="+mn-cs"/>
      </a:defRPr>
    </a:lvl4pPr>
    <a:lvl5pPr marL="1828800" algn="l" rtl="0" fontAlgn="base">
      <a:spcBef>
        <a:spcPct val="0"/>
      </a:spcBef>
      <a:spcAft>
        <a:spcPct val="0"/>
      </a:spcAft>
      <a:defRPr sz="1200" kern="1200">
        <a:solidFill>
          <a:schemeClr val="tx1"/>
        </a:solidFill>
        <a:latin typeface="Myriad Web Pro Condensed" pitchFamily="34" charset="0"/>
        <a:ea typeface="+mn-ea"/>
        <a:cs typeface="+mn-cs"/>
      </a:defRPr>
    </a:lvl5pPr>
    <a:lvl6pPr marL="2286000" algn="l" defTabSz="914400" rtl="0" eaLnBrk="1" latinLnBrk="0" hangingPunct="1">
      <a:defRPr sz="1200" kern="1200">
        <a:solidFill>
          <a:schemeClr val="tx1"/>
        </a:solidFill>
        <a:latin typeface="Myriad Web Pro Condensed" pitchFamily="34" charset="0"/>
        <a:ea typeface="+mn-ea"/>
        <a:cs typeface="+mn-cs"/>
      </a:defRPr>
    </a:lvl6pPr>
    <a:lvl7pPr marL="2743200" algn="l" defTabSz="914400" rtl="0" eaLnBrk="1" latinLnBrk="0" hangingPunct="1">
      <a:defRPr sz="1200" kern="1200">
        <a:solidFill>
          <a:schemeClr val="tx1"/>
        </a:solidFill>
        <a:latin typeface="Myriad Web Pro Condensed" pitchFamily="34" charset="0"/>
        <a:ea typeface="+mn-ea"/>
        <a:cs typeface="+mn-cs"/>
      </a:defRPr>
    </a:lvl7pPr>
    <a:lvl8pPr marL="3200400" algn="l" defTabSz="914400" rtl="0" eaLnBrk="1" latinLnBrk="0" hangingPunct="1">
      <a:defRPr sz="1200" kern="1200">
        <a:solidFill>
          <a:schemeClr val="tx1"/>
        </a:solidFill>
        <a:latin typeface="Myriad Web Pro Condensed" pitchFamily="34" charset="0"/>
        <a:ea typeface="+mn-ea"/>
        <a:cs typeface="+mn-cs"/>
      </a:defRPr>
    </a:lvl8pPr>
    <a:lvl9pPr marL="3657600" algn="l" defTabSz="914400" rtl="0" eaLnBrk="1" latinLnBrk="0" hangingPunct="1">
      <a:defRPr sz="1200" kern="1200">
        <a:solidFill>
          <a:schemeClr val="tx1"/>
        </a:solidFill>
        <a:latin typeface="Myriad Web Pro Condensed"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CC00"/>
    <a:srgbClr val="66FF33"/>
    <a:srgbClr val="FFFFFF"/>
    <a:srgbClr val="4D4D4D"/>
    <a:srgbClr val="333399"/>
    <a:srgbClr val="6666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2" autoAdjust="0"/>
    <p:restoredTop sz="94681" autoAdjust="0"/>
  </p:normalViewPr>
  <p:slideViewPr>
    <p:cSldViewPr>
      <p:cViewPr varScale="1">
        <p:scale>
          <a:sx n="125" d="100"/>
          <a:sy n="125" d="100"/>
        </p:scale>
        <p:origin x="-13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330" y="-114"/>
      </p:cViewPr>
      <p:guideLst>
        <p:guide orient="horz" pos="3126"/>
        <p:guide pos="2141"/>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024C19CD-FDD0-4CCC-824C-8EB2A3FBBD63}" type="datetimeFigureOut">
              <a:rPr lang="de-DE"/>
              <a:pPr>
                <a:defRPr/>
              </a:pPr>
              <a:t>22.08.2013</a:t>
            </a:fld>
            <a:endParaRPr lang="de-CH"/>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de-CH"/>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40F6D8A1-3C8D-4B99-AD08-10B6DB769EF9}" type="slidenum">
              <a:rPr lang="de-CH"/>
              <a:pPr>
                <a:defRPr/>
              </a:pPr>
              <a:t>‹Nr.›</a:t>
            </a:fld>
            <a:endParaRPr lang="de-CH"/>
          </a:p>
        </p:txBody>
      </p:sp>
    </p:spTree>
    <p:extLst>
      <p:ext uri="{BB962C8B-B14F-4D97-AF65-F5344CB8AC3E}">
        <p14:creationId xmlns:p14="http://schemas.microsoft.com/office/powerpoint/2010/main" val="16636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de-DE"/>
          </a:p>
        </p:txBody>
      </p:sp>
      <p:sp>
        <p:nvSpPr>
          <p:cNvPr id="174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de-DE"/>
          </a:p>
        </p:txBody>
      </p:sp>
      <p:sp>
        <p:nvSpPr>
          <p:cNvPr id="41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7E73CB2A-44F3-4A5A-BAED-22B560ECD20D}" type="slidenum">
              <a:rPr lang="de-DE"/>
              <a:pPr>
                <a:defRPr/>
              </a:pPr>
              <a:t>‹Nr.›</a:t>
            </a:fld>
            <a:endParaRPr lang="de-DE"/>
          </a:p>
        </p:txBody>
      </p:sp>
    </p:spTree>
    <p:extLst>
      <p:ext uri="{BB962C8B-B14F-4D97-AF65-F5344CB8AC3E}">
        <p14:creationId xmlns:p14="http://schemas.microsoft.com/office/powerpoint/2010/main" val="3759290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E73CB2A-44F3-4A5A-BAED-22B560ECD20D}" type="slidenum">
              <a:rPr lang="de-DE" smtClean="0"/>
              <a:pPr>
                <a:defRPr/>
              </a:pPr>
              <a:t>5</a:t>
            </a:fld>
            <a:endParaRPr lang="de-DE"/>
          </a:p>
        </p:txBody>
      </p:sp>
    </p:spTree>
    <p:extLst>
      <p:ext uri="{BB962C8B-B14F-4D97-AF65-F5344CB8AC3E}">
        <p14:creationId xmlns:p14="http://schemas.microsoft.com/office/powerpoint/2010/main" val="49659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CH"/>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descr="Regenbogen.jpg"/>
          <p:cNvPicPr>
            <a:picLocks noChangeAspect="1"/>
          </p:cNvPicPr>
          <p:nvPr userDrawn="1"/>
        </p:nvPicPr>
        <p:blipFill>
          <a:blip r:embed="rId13" cstate="print">
            <a:duotone>
              <a:schemeClr val="accent5">
                <a:shade val="45000"/>
                <a:satMod val="135000"/>
              </a:schemeClr>
              <a:prstClr val="white"/>
            </a:duotone>
          </a:blip>
          <a:srcRect l="2596" r="3441"/>
          <a:stretch>
            <a:fillRect/>
          </a:stretch>
        </p:blipFill>
        <p:spPr>
          <a:xfrm>
            <a:off x="0" y="103583"/>
            <a:ext cx="9144000" cy="6467504"/>
          </a:xfrm>
          <a:prstGeom prst="rect">
            <a:avLst/>
          </a:prstGeom>
        </p:spPr>
      </p:pic>
      <p:sp>
        <p:nvSpPr>
          <p:cNvPr id="16" name="Textfeld 15"/>
          <p:cNvSpPr txBox="1"/>
          <p:nvPr userDrawn="1"/>
        </p:nvSpPr>
        <p:spPr>
          <a:xfrm>
            <a:off x="0" y="6519863"/>
            <a:ext cx="9144000" cy="338137"/>
          </a:xfrm>
          <a:prstGeom prst="rect">
            <a:avLst/>
          </a:prstGeom>
          <a:solidFill>
            <a:srgbClr val="0070C0"/>
          </a:solidFill>
        </p:spPr>
        <p:txBody>
          <a:bodyPr>
            <a:spAutoFit/>
          </a:bodyPr>
          <a:lstStyle/>
          <a:p>
            <a:pPr algn="ctr">
              <a:defRPr/>
            </a:pPr>
            <a:r>
              <a:rPr lang="de-CH" sz="1600" b="1" dirty="0">
                <a:solidFill>
                  <a:schemeClr val="bg1"/>
                </a:solidFill>
              </a:rPr>
              <a:t>Missions-Familien-Ferienwoche </a:t>
            </a:r>
            <a:r>
              <a:rPr lang="de-CH" sz="1600" b="1" dirty="0" err="1" smtClean="0">
                <a:solidFill>
                  <a:schemeClr val="bg1"/>
                </a:solidFill>
              </a:rPr>
              <a:t>Seewis</a:t>
            </a:r>
            <a:r>
              <a:rPr lang="de-CH" sz="1600" b="1" dirty="0" smtClean="0">
                <a:solidFill>
                  <a:schemeClr val="bg1"/>
                </a:solidFill>
              </a:rPr>
              <a:t>   |   10. – 17. </a:t>
            </a:r>
            <a:r>
              <a:rPr lang="de-CH" sz="1600" b="1" dirty="0">
                <a:solidFill>
                  <a:schemeClr val="bg1"/>
                </a:solidFill>
              </a:rPr>
              <a:t>August </a:t>
            </a:r>
            <a:r>
              <a:rPr lang="de-CH" sz="1600" b="1" dirty="0" smtClean="0">
                <a:solidFill>
                  <a:schemeClr val="bg1"/>
                </a:solidFill>
              </a:rPr>
              <a:t>2013</a:t>
            </a:r>
            <a:endParaRPr lang="de-DE" sz="1600" b="1" dirty="0">
              <a:solidFill>
                <a:schemeClr val="bg1"/>
              </a:solidFill>
            </a:endParaRPr>
          </a:p>
        </p:txBody>
      </p:sp>
      <p:sp>
        <p:nvSpPr>
          <p:cNvPr id="9" name="Textfeld 6"/>
          <p:cNvSpPr txBox="1"/>
          <p:nvPr userDrawn="1"/>
        </p:nvSpPr>
        <p:spPr>
          <a:xfrm>
            <a:off x="1115519" y="-1"/>
            <a:ext cx="5904821" cy="307777"/>
          </a:xfrm>
          <a:prstGeom prst="rect">
            <a:avLst/>
          </a:prstGeom>
          <a:solidFill>
            <a:srgbClr val="0070C0"/>
          </a:solidFill>
        </p:spPr>
        <p:txBody>
          <a:bodyPr wrap="square">
            <a:spAutoFit/>
          </a:bodyPr>
          <a:lstStyle>
            <a:defPPr>
              <a:defRPr lang="de-DE"/>
            </a:defPPr>
            <a:lvl1pPr algn="l" rtl="0" fontAlgn="base">
              <a:spcBef>
                <a:spcPct val="0"/>
              </a:spcBef>
              <a:spcAft>
                <a:spcPct val="0"/>
              </a:spcAft>
              <a:defRPr sz="1200" kern="1200">
                <a:solidFill>
                  <a:schemeClr val="tx1"/>
                </a:solidFill>
                <a:latin typeface="Myriad Web Pro Condensed" pitchFamily="34" charset="0"/>
                <a:ea typeface="+mn-ea"/>
                <a:cs typeface="+mn-cs"/>
              </a:defRPr>
            </a:lvl1pPr>
            <a:lvl2pPr marL="457200" algn="l" rtl="0" fontAlgn="base">
              <a:spcBef>
                <a:spcPct val="0"/>
              </a:spcBef>
              <a:spcAft>
                <a:spcPct val="0"/>
              </a:spcAft>
              <a:defRPr sz="1200" kern="1200">
                <a:solidFill>
                  <a:schemeClr val="tx1"/>
                </a:solidFill>
                <a:latin typeface="Myriad Web Pro Condensed" pitchFamily="34" charset="0"/>
                <a:ea typeface="+mn-ea"/>
                <a:cs typeface="+mn-cs"/>
              </a:defRPr>
            </a:lvl2pPr>
            <a:lvl3pPr marL="914400" algn="l" rtl="0" fontAlgn="base">
              <a:spcBef>
                <a:spcPct val="0"/>
              </a:spcBef>
              <a:spcAft>
                <a:spcPct val="0"/>
              </a:spcAft>
              <a:defRPr sz="1200" kern="1200">
                <a:solidFill>
                  <a:schemeClr val="tx1"/>
                </a:solidFill>
                <a:latin typeface="Myriad Web Pro Condensed" pitchFamily="34" charset="0"/>
                <a:ea typeface="+mn-ea"/>
                <a:cs typeface="+mn-cs"/>
              </a:defRPr>
            </a:lvl3pPr>
            <a:lvl4pPr marL="1371600" algn="l" rtl="0" fontAlgn="base">
              <a:spcBef>
                <a:spcPct val="0"/>
              </a:spcBef>
              <a:spcAft>
                <a:spcPct val="0"/>
              </a:spcAft>
              <a:defRPr sz="1200" kern="1200">
                <a:solidFill>
                  <a:schemeClr val="tx1"/>
                </a:solidFill>
                <a:latin typeface="Myriad Web Pro Condensed" pitchFamily="34" charset="0"/>
                <a:ea typeface="+mn-ea"/>
                <a:cs typeface="+mn-cs"/>
              </a:defRPr>
            </a:lvl4pPr>
            <a:lvl5pPr marL="1828800" algn="l" rtl="0" fontAlgn="base">
              <a:spcBef>
                <a:spcPct val="0"/>
              </a:spcBef>
              <a:spcAft>
                <a:spcPct val="0"/>
              </a:spcAft>
              <a:defRPr sz="1200" kern="1200">
                <a:solidFill>
                  <a:schemeClr val="tx1"/>
                </a:solidFill>
                <a:latin typeface="Myriad Web Pro Condensed" pitchFamily="34" charset="0"/>
                <a:ea typeface="+mn-ea"/>
                <a:cs typeface="+mn-cs"/>
              </a:defRPr>
            </a:lvl5pPr>
            <a:lvl6pPr marL="2286000" algn="l" defTabSz="914400" rtl="0" eaLnBrk="1" latinLnBrk="0" hangingPunct="1">
              <a:defRPr sz="1200" kern="1200">
                <a:solidFill>
                  <a:schemeClr val="tx1"/>
                </a:solidFill>
                <a:latin typeface="Myriad Web Pro Condensed" pitchFamily="34" charset="0"/>
                <a:ea typeface="+mn-ea"/>
                <a:cs typeface="+mn-cs"/>
              </a:defRPr>
            </a:lvl6pPr>
            <a:lvl7pPr marL="2743200" algn="l" defTabSz="914400" rtl="0" eaLnBrk="1" latinLnBrk="0" hangingPunct="1">
              <a:defRPr sz="1200" kern="1200">
                <a:solidFill>
                  <a:schemeClr val="tx1"/>
                </a:solidFill>
                <a:latin typeface="Myriad Web Pro Condensed" pitchFamily="34" charset="0"/>
                <a:ea typeface="+mn-ea"/>
                <a:cs typeface="+mn-cs"/>
              </a:defRPr>
            </a:lvl7pPr>
            <a:lvl8pPr marL="3200400" algn="l" defTabSz="914400" rtl="0" eaLnBrk="1" latinLnBrk="0" hangingPunct="1">
              <a:defRPr sz="1200" kern="1200">
                <a:solidFill>
                  <a:schemeClr val="tx1"/>
                </a:solidFill>
                <a:latin typeface="Myriad Web Pro Condensed" pitchFamily="34" charset="0"/>
                <a:ea typeface="+mn-ea"/>
                <a:cs typeface="+mn-cs"/>
              </a:defRPr>
            </a:lvl8pPr>
            <a:lvl9pPr marL="3657600" algn="l" defTabSz="914400" rtl="0" eaLnBrk="1" latinLnBrk="0" hangingPunct="1">
              <a:defRPr sz="1200" kern="1200">
                <a:solidFill>
                  <a:schemeClr val="tx1"/>
                </a:solidFill>
                <a:latin typeface="Myriad Web Pro Condensed" pitchFamily="34" charset="0"/>
                <a:ea typeface="+mn-ea"/>
                <a:cs typeface="+mn-cs"/>
              </a:defRPr>
            </a:lvl9pPr>
          </a:lstStyle>
          <a:p>
            <a:pPr algn="ctr">
              <a:defRPr/>
            </a:pPr>
            <a:r>
              <a:rPr lang="de-CH" sz="1400" dirty="0" smtClean="0">
                <a:solidFill>
                  <a:schemeClr val="bg1"/>
                </a:solidFill>
                <a:latin typeface="Myriad Pro" pitchFamily="34" charset="0"/>
              </a:rPr>
              <a:t> </a:t>
            </a:r>
            <a:r>
              <a:rPr lang="de-CH" sz="1300" dirty="0" smtClean="0">
                <a:solidFill>
                  <a:schemeClr val="bg1"/>
                </a:solidFill>
                <a:latin typeface="Myriad Pro" pitchFamily="34" charset="0"/>
              </a:rPr>
              <a:t>Himmel auf Erden? Das Reich Gottes ist (schon) mitten unter euch! (</a:t>
            </a:r>
            <a:r>
              <a:rPr lang="de-CH" sz="1300" dirty="0" err="1" smtClean="0">
                <a:solidFill>
                  <a:schemeClr val="bg1"/>
                </a:solidFill>
                <a:latin typeface="Myriad Pro" pitchFamily="34" charset="0"/>
              </a:rPr>
              <a:t>Lk</a:t>
            </a:r>
            <a:r>
              <a:rPr lang="de-CH" sz="1300" dirty="0" smtClean="0">
                <a:solidFill>
                  <a:schemeClr val="bg1"/>
                </a:solidFill>
                <a:latin typeface="Myriad Pro" pitchFamily="34" charset="0"/>
              </a:rPr>
              <a:t> 17,21)</a:t>
            </a:r>
            <a:endParaRPr lang="de-CH" sz="1300" dirty="0">
              <a:solidFill>
                <a:schemeClr val="bg1"/>
              </a:solidFill>
              <a:latin typeface="Myriad Pro" pitchFamily="34" charset="0"/>
            </a:endParaRPr>
          </a:p>
        </p:txBody>
      </p:sp>
      <p:pic>
        <p:nvPicPr>
          <p:cNvPr id="1030" name="Grafik 17" descr="SAM_RGB_LOGO.jpg"/>
          <p:cNvPicPr>
            <a:picLocks noChangeAspect="1"/>
          </p:cNvPicPr>
          <p:nvPr userDrawn="1"/>
        </p:nvPicPr>
        <p:blipFill>
          <a:blip r:embed="rId14" cstate="print"/>
          <a:srcRect/>
          <a:stretch>
            <a:fillRect/>
          </a:stretch>
        </p:blipFill>
        <p:spPr bwMode="auto">
          <a:xfrm>
            <a:off x="0" y="0"/>
            <a:ext cx="1263650" cy="1196975"/>
          </a:xfrm>
          <a:prstGeom prst="rect">
            <a:avLst/>
          </a:prstGeom>
          <a:noFill/>
          <a:ln w="9525">
            <a:noFill/>
            <a:miter lim="800000"/>
            <a:headEnd/>
            <a:tailEnd/>
          </a:ln>
        </p:spPr>
      </p:pic>
      <p:pic>
        <p:nvPicPr>
          <p:cNvPr id="2" name="Grafik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918550" y="-1"/>
            <a:ext cx="2238907" cy="1196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540"/>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8" name="Inhaltsplatzhalter 2"/>
          <p:cNvSpPr txBox="1">
            <a:spLocks/>
          </p:cNvSpPr>
          <p:nvPr/>
        </p:nvSpPr>
        <p:spPr>
          <a:xfrm>
            <a:off x="457200" y="806748"/>
            <a:ext cx="8229600" cy="31983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DE" sz="2800" kern="0" dirty="0" smtClean="0">
                <a:effectLst>
                  <a:outerShdw blurRad="38100" dist="38100" dir="2700000" algn="tl">
                    <a:srgbClr val="000000">
                      <a:alpha val="43137"/>
                    </a:srgbClr>
                  </a:outerShdw>
                </a:effectLst>
                <a:latin typeface="Calibri" panose="020F0502020204030204" pitchFamily="34" charset="0"/>
              </a:rPr>
              <a:t>Lk.17,20-21 </a:t>
            </a:r>
            <a:r>
              <a:rPr lang="de-DE" sz="2800" i="1" kern="0" dirty="0" smtClean="0">
                <a:effectLst>
                  <a:outerShdw blurRad="38100" dist="38100" dir="2700000" algn="tl">
                    <a:srgbClr val="000000">
                      <a:alpha val="43137"/>
                    </a:srgbClr>
                  </a:outerShdw>
                </a:effectLst>
                <a:latin typeface="Calibri" panose="020F0502020204030204" pitchFamily="34" charset="0"/>
              </a:rPr>
              <a:t>„Wann wird denn das Reich Gottes kommen? wollten die Pharisäer von Jesus wissen. Er antwortete ihnen: Das Reich Gottes kann man nicht sehen, wie man ein irdisches Reich sieht. Niemand wird euch sagen können: Hier ist es! Oder: Dort ist es! Das Reich Gottes ist schon jetzt da - mitten unter euch.“ </a:t>
            </a:r>
          </a:p>
        </p:txBody>
      </p:sp>
    </p:spTree>
    <p:extLst>
      <p:ext uri="{BB962C8B-B14F-4D97-AF65-F5344CB8AC3E}">
        <p14:creationId xmlns:p14="http://schemas.microsoft.com/office/powerpoint/2010/main" val="392880018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107380" y="1124680"/>
            <a:ext cx="8929240" cy="5328740"/>
          </a:xfrm>
        </p:spPr>
        <p:txBody>
          <a:bodyPr/>
          <a:lstStyle/>
          <a:p>
            <a:pPr marL="0" indent="0">
              <a:buNone/>
            </a:pPr>
            <a:r>
              <a:rPr lang="de-DE" sz="2800" b="1" dirty="0">
                <a:effectLst>
                  <a:outerShdw blurRad="38100" dist="38100" dir="2700000" algn="tl">
                    <a:srgbClr val="000000">
                      <a:alpha val="43137"/>
                    </a:srgbClr>
                  </a:outerShdw>
                </a:effectLst>
                <a:latin typeface="Calibri" panose="020F0502020204030204" pitchFamily="34" charset="0"/>
              </a:rPr>
              <a:t>2. Veränderung meiner Orientierung</a:t>
            </a:r>
          </a:p>
          <a:p>
            <a:r>
              <a:rPr lang="de-DE" sz="2800" dirty="0">
                <a:effectLst>
                  <a:outerShdw blurRad="38100" dist="38100" dir="2700000" algn="tl">
                    <a:srgbClr val="000000">
                      <a:alpha val="43137"/>
                    </a:srgbClr>
                  </a:outerShdw>
                </a:effectLst>
                <a:latin typeface="Calibri" panose="020F0502020204030204" pitchFamily="34" charset="0"/>
              </a:rPr>
              <a:t>das biblische Suchen </a:t>
            </a:r>
            <a:r>
              <a:rPr lang="de-DE" sz="2800" dirty="0" smtClean="0">
                <a:effectLst>
                  <a:outerShdw blurRad="38100" dist="38100" dir="2700000" algn="tl">
                    <a:srgbClr val="000000">
                      <a:alpha val="43137"/>
                    </a:srgbClr>
                  </a:outerShdw>
                </a:effectLst>
                <a:latin typeface="Calibri" panose="020F0502020204030204" pitchFamily="34" charset="0"/>
              </a:rPr>
              <a:t>= ein fortlaufender Vorgang</a:t>
            </a:r>
          </a:p>
          <a:p>
            <a:r>
              <a:rPr lang="de-DE" sz="2800" dirty="0">
                <a:effectLst>
                  <a:outerShdw blurRad="38100" dist="38100" dir="2700000" algn="tl">
                    <a:srgbClr val="000000">
                      <a:alpha val="43137"/>
                    </a:srgbClr>
                  </a:outerShdw>
                </a:effectLst>
                <a:latin typeface="Calibri" panose="020F0502020204030204" pitchFamily="34" charset="0"/>
              </a:rPr>
              <a:t>in welche </a:t>
            </a:r>
            <a:r>
              <a:rPr lang="de-DE" sz="2800" dirty="0" smtClean="0">
                <a:effectLst>
                  <a:outerShdw blurRad="38100" dist="38100" dir="2700000" algn="tl">
                    <a:srgbClr val="000000">
                      <a:alpha val="43137"/>
                    </a:srgbClr>
                  </a:outerShdw>
                </a:effectLst>
                <a:latin typeface="Calibri" panose="020F0502020204030204" pitchFamily="34" charset="0"/>
              </a:rPr>
              <a:t>Richtung </a:t>
            </a:r>
            <a:r>
              <a:rPr lang="de-DE" sz="2800" dirty="0">
                <a:effectLst>
                  <a:outerShdw blurRad="38100" dist="38100" dir="2700000" algn="tl">
                    <a:srgbClr val="000000">
                      <a:alpha val="43137"/>
                    </a:srgbClr>
                  </a:outerShdw>
                </a:effectLst>
                <a:latin typeface="Calibri" panose="020F0502020204030204" pitchFamily="34" charset="0"/>
              </a:rPr>
              <a:t>wir unsere Kraft investieren </a:t>
            </a:r>
            <a:r>
              <a:rPr lang="de-DE" sz="2800" dirty="0" smtClean="0">
                <a:effectLst>
                  <a:outerShdw blurRad="38100" dist="38100" dir="2700000" algn="tl">
                    <a:srgbClr val="000000">
                      <a:alpha val="43137"/>
                    </a:srgbClr>
                  </a:outerShdw>
                </a:effectLst>
                <a:latin typeface="Calibri" panose="020F0502020204030204" pitchFamily="34" charset="0"/>
              </a:rPr>
              <a:t>sollen:</a:t>
            </a:r>
          </a:p>
          <a:p>
            <a:pPr lvl="1">
              <a:spcBef>
                <a:spcPts val="0"/>
              </a:spcBef>
            </a:pPr>
            <a:r>
              <a:rPr lang="de-DE" sz="2400" dirty="0">
                <a:effectLst>
                  <a:outerShdw blurRad="38100" dist="38100" dir="2700000" algn="tl">
                    <a:srgbClr val="000000">
                      <a:alpha val="43137"/>
                    </a:srgbClr>
                  </a:outerShdw>
                </a:effectLst>
                <a:latin typeface="Calibri" panose="020F0502020204030204" pitchFamily="34" charset="0"/>
              </a:rPr>
              <a:t>wir sollen uns auf die himmlischen Dinge </a:t>
            </a:r>
            <a:r>
              <a:rPr lang="de-DE" sz="2400" dirty="0" smtClean="0">
                <a:effectLst>
                  <a:outerShdw blurRad="38100" dist="38100" dir="2700000" algn="tl">
                    <a:srgbClr val="000000">
                      <a:alpha val="43137"/>
                    </a:srgbClr>
                  </a:outerShdw>
                </a:effectLst>
                <a:latin typeface="Calibri" panose="020F0502020204030204" pitchFamily="34" charset="0"/>
              </a:rPr>
              <a:t>konzentrieren</a:t>
            </a:r>
          </a:p>
          <a:p>
            <a:pPr lvl="2">
              <a:spcBef>
                <a:spcPts val="0"/>
              </a:spcBef>
            </a:pPr>
            <a:r>
              <a:rPr lang="de-DE" sz="2000" dirty="0">
                <a:effectLst>
                  <a:outerShdw blurRad="38100" dist="38100" dir="2700000" algn="tl">
                    <a:srgbClr val="000000">
                      <a:alpha val="43137"/>
                    </a:srgbClr>
                  </a:outerShdw>
                </a:effectLst>
                <a:latin typeface="Calibri" panose="020F0502020204030204" pitchFamily="34" charset="0"/>
              </a:rPr>
              <a:t>damit wir auf die irdische Verlorenheit überhaupt einen Einfluss haben</a:t>
            </a:r>
            <a:r>
              <a:rPr lang="de-DE" sz="2000" dirty="0" smtClean="0">
                <a:effectLst>
                  <a:outerShdw blurRad="38100" dist="38100" dir="2700000" algn="tl">
                    <a:srgbClr val="000000">
                      <a:alpha val="43137"/>
                    </a:srgbClr>
                  </a:outerShdw>
                </a:effectLst>
                <a:latin typeface="Calibri" panose="020F0502020204030204" pitchFamily="34" charset="0"/>
              </a:rPr>
              <a:t>!</a:t>
            </a:r>
          </a:p>
          <a:p>
            <a:pPr lvl="1">
              <a:spcBef>
                <a:spcPts val="0"/>
              </a:spcBef>
            </a:pPr>
            <a:r>
              <a:rPr lang="de-DE" sz="2400" dirty="0">
                <a:effectLst>
                  <a:outerShdw blurRad="38100" dist="38100" dir="2700000" algn="tl">
                    <a:srgbClr val="000000">
                      <a:alpha val="43137"/>
                    </a:srgbClr>
                  </a:outerShdw>
                </a:effectLst>
                <a:latin typeface="Calibri" panose="020F0502020204030204" pitchFamily="34" charset="0"/>
              </a:rPr>
              <a:t>Zitat </a:t>
            </a:r>
            <a:r>
              <a:rPr lang="de-DE" sz="2400" dirty="0" err="1">
                <a:effectLst>
                  <a:outerShdw blurRad="38100" dist="38100" dir="2700000" algn="tl">
                    <a:srgbClr val="000000">
                      <a:alpha val="43137"/>
                    </a:srgbClr>
                  </a:outerShdw>
                </a:effectLst>
                <a:latin typeface="Calibri" panose="020F0502020204030204" pitchFamily="34" charset="0"/>
              </a:rPr>
              <a:t>C.S.Lewis</a:t>
            </a:r>
            <a:r>
              <a:rPr lang="de-DE" sz="2400" dirty="0">
                <a:effectLst>
                  <a:outerShdw blurRad="38100" dist="38100" dir="2700000" algn="tl">
                    <a:srgbClr val="000000">
                      <a:alpha val="43137"/>
                    </a:srgbClr>
                  </a:outerShdw>
                </a:effectLst>
                <a:latin typeface="Calibri" panose="020F0502020204030204" pitchFamily="34" charset="0"/>
              </a:rPr>
              <a:t>: </a:t>
            </a:r>
            <a:r>
              <a:rPr lang="de-DE" sz="2000" i="1" dirty="0">
                <a:effectLst>
                  <a:outerShdw blurRad="38100" dist="38100" dir="2700000" algn="tl">
                    <a:srgbClr val="000000">
                      <a:alpha val="43137"/>
                    </a:srgbClr>
                  </a:outerShdw>
                </a:effectLst>
                <a:latin typeface="Calibri" panose="020F0502020204030204" pitchFamily="34" charset="0"/>
              </a:rPr>
              <a:t>„Gerade die Christen taten am meisten für das Diesseits, die sich am eingehendsten mit dem Jenseits beschäftigten... die Apostel, die mit der Bekehrung des römischen Imperiums begannen, die vielen bedeutenden Männer des Mittelalters, die englischen Protestanten, denen es gelang, den Sklavenhandel abzuschaffen – sie alle drückten der Welt ihren Stempel auf, gerade weil ihr Sinnen und Trachten auf das Jenseits gerichtet war. Erst seitdem die Christen weithin aufgehört haben, an das Jenseits zu denken, sind sie in dieser Welt so ohne Wirkung. Wer nach dem Himmel strebt, dem wird die Erde in den Schoß fallen; wer nach der Erde strebt, dem geht beides verloren.“</a:t>
            </a:r>
            <a:endParaRPr lang="de-DE"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3857833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440" y="1556740"/>
            <a:ext cx="3189244" cy="4525963"/>
          </a:xfrm>
        </p:spPr>
      </p:pic>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1489" t="8400" r="49366" b="52750"/>
          <a:stretch/>
        </p:blipFill>
        <p:spPr>
          <a:xfrm>
            <a:off x="4067930" y="1591337"/>
            <a:ext cx="4248589" cy="4491365"/>
          </a:xfrm>
          <a:prstGeom prst="rect">
            <a:avLst/>
          </a:prstGeom>
          <a:ln>
            <a:noFill/>
          </a:ln>
          <a:effectLst>
            <a:softEdge rad="112500"/>
          </a:effectLst>
        </p:spPr>
      </p:pic>
    </p:spTree>
    <p:extLst>
      <p:ext uri="{BB962C8B-B14F-4D97-AF65-F5344CB8AC3E}">
        <p14:creationId xmlns:p14="http://schemas.microsoft.com/office/powerpoint/2010/main" val="26226698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540"/>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pic>
        <p:nvPicPr>
          <p:cNvPr id="4" name="Inhaltsplatzhalter 3"/>
          <p:cNvPicPr>
            <a:picLocks noGrp="1" noChangeAspect="1"/>
          </p:cNvPicPr>
          <p:nvPr>
            <p:ph idx="1"/>
          </p:nvPr>
        </p:nvPicPr>
        <p:blipFill>
          <a:blip r:embed="rId2"/>
          <a:stretch>
            <a:fillRect/>
          </a:stretch>
        </p:blipFill>
        <p:spPr>
          <a:xfrm>
            <a:off x="1007505" y="1819029"/>
            <a:ext cx="7128990" cy="4274341"/>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1403560" y="2708900"/>
            <a:ext cx="6624920" cy="288040"/>
          </a:xfrm>
          <a:prstGeom prst="rect">
            <a:avLst/>
          </a:prstGeom>
          <a:solidFill>
            <a:srgbClr val="FFC000">
              <a:alpha val="20000"/>
            </a:srgb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6" name="Rechteck 5"/>
          <p:cNvSpPr/>
          <p:nvPr/>
        </p:nvSpPr>
        <p:spPr>
          <a:xfrm>
            <a:off x="1416089" y="3356990"/>
            <a:ext cx="6624920" cy="288040"/>
          </a:xfrm>
          <a:prstGeom prst="rect">
            <a:avLst/>
          </a:prstGeom>
          <a:solidFill>
            <a:srgbClr val="FFC000">
              <a:alpha val="20000"/>
            </a:srgb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7" name="Rechteck 6"/>
          <p:cNvSpPr/>
          <p:nvPr/>
        </p:nvSpPr>
        <p:spPr>
          <a:xfrm>
            <a:off x="1401834" y="4869200"/>
            <a:ext cx="6624920" cy="576080"/>
          </a:xfrm>
          <a:prstGeom prst="rect">
            <a:avLst/>
          </a:prstGeom>
          <a:solidFill>
            <a:srgbClr val="FFC000">
              <a:alpha val="20000"/>
            </a:srgb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8" name="Inhaltsplatzhalter 2"/>
          <p:cNvSpPr txBox="1">
            <a:spLocks/>
          </p:cNvSpPr>
          <p:nvPr/>
        </p:nvSpPr>
        <p:spPr>
          <a:xfrm>
            <a:off x="457200" y="806748"/>
            <a:ext cx="8229600" cy="43206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DE" sz="2800" kern="0" dirty="0" smtClean="0">
                <a:effectLst>
                  <a:outerShdw blurRad="38100" dist="38100" dir="2700000" algn="tl">
                    <a:srgbClr val="000000">
                      <a:alpha val="43137"/>
                    </a:srgbClr>
                  </a:outerShdw>
                </a:effectLst>
                <a:latin typeface="Calibri" panose="020F0502020204030204" pitchFamily="34" charset="0"/>
              </a:rPr>
              <a:t>Lk.17,21 </a:t>
            </a:r>
            <a:r>
              <a:rPr lang="de-DE" sz="2800" i="1" kern="0" dirty="0" smtClean="0">
                <a:effectLst>
                  <a:outerShdw blurRad="38100" dist="38100" dir="2700000" algn="tl">
                    <a:srgbClr val="000000">
                      <a:alpha val="43137"/>
                    </a:srgbClr>
                  </a:outerShdw>
                </a:effectLst>
                <a:latin typeface="Calibri" panose="020F0502020204030204" pitchFamily="34" charset="0"/>
              </a:rPr>
              <a:t>„Das Reich Gottes ist mitten unter euch“ </a:t>
            </a:r>
          </a:p>
        </p:txBody>
      </p:sp>
    </p:spTree>
    <p:extLst>
      <p:ext uri="{BB962C8B-B14F-4D97-AF65-F5344CB8AC3E}">
        <p14:creationId xmlns:p14="http://schemas.microsoft.com/office/powerpoint/2010/main" val="199907023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457200" y="1268700"/>
            <a:ext cx="8229600" cy="5112710"/>
          </a:xfrm>
        </p:spPr>
        <p:txBody>
          <a:bodyPr/>
          <a:lstStyle/>
          <a:p>
            <a:r>
              <a:rPr lang="de-DE" dirty="0" smtClean="0">
                <a:effectLst>
                  <a:outerShdw blurRad="38100" dist="38100" dir="2700000" algn="tl">
                    <a:srgbClr val="000000">
                      <a:alpha val="43137"/>
                    </a:srgbClr>
                  </a:outerShdw>
                </a:effectLst>
                <a:latin typeface="Calibri" panose="020F0502020204030204" pitchFamily="34" charset="0"/>
              </a:rPr>
              <a:t>Spezielle Redensarten</a:t>
            </a:r>
          </a:p>
          <a:p>
            <a:pPr marL="457200" lvl="1" indent="0">
              <a:buNone/>
            </a:pPr>
            <a:r>
              <a:rPr lang="de-DE" dirty="0">
                <a:effectLst>
                  <a:outerShdw blurRad="38100" dist="38100" dir="2700000" algn="tl">
                    <a:srgbClr val="000000">
                      <a:alpha val="43137"/>
                    </a:srgbClr>
                  </a:outerShdw>
                </a:effectLst>
                <a:latin typeface="Calibri" panose="020F0502020204030204" pitchFamily="34" charset="0"/>
              </a:rPr>
              <a:t>Mt.13,10-16 </a:t>
            </a:r>
            <a:r>
              <a:rPr lang="de-DE" dirty="0" smtClean="0">
                <a:effectLst>
                  <a:outerShdw blurRad="38100" dist="38100" dir="2700000" algn="tl">
                    <a:srgbClr val="000000">
                      <a:alpha val="43137"/>
                    </a:srgbClr>
                  </a:outerShdw>
                </a:effectLst>
                <a:latin typeface="Calibri" panose="020F0502020204030204" pitchFamily="34" charset="0"/>
              </a:rPr>
              <a:t>„Warum </a:t>
            </a:r>
            <a:r>
              <a:rPr lang="de-DE" dirty="0">
                <a:effectLst>
                  <a:outerShdw blurRad="38100" dist="38100" dir="2700000" algn="tl">
                    <a:srgbClr val="000000">
                      <a:alpha val="43137"/>
                    </a:srgbClr>
                  </a:outerShdw>
                </a:effectLst>
                <a:latin typeface="Calibri" panose="020F0502020204030204" pitchFamily="34" charset="0"/>
              </a:rPr>
              <a:t>sprichst Du in Gleichnissen</a:t>
            </a:r>
            <a:r>
              <a:rPr lang="de-DE" dirty="0" smtClean="0">
                <a:effectLst>
                  <a:outerShdw blurRad="38100" dist="38100" dir="2700000" algn="tl">
                    <a:srgbClr val="000000">
                      <a:alpha val="43137"/>
                    </a:srgbClr>
                  </a:outerShdw>
                </a:effectLst>
                <a:latin typeface="Calibri" panose="020F0502020204030204" pitchFamily="34" charset="0"/>
              </a:rPr>
              <a:t>?“</a:t>
            </a:r>
          </a:p>
          <a:p>
            <a:pPr marL="457200" lvl="1" indent="0">
              <a:buNone/>
            </a:pPr>
            <a:r>
              <a:rPr lang="de-DE" sz="2000" i="1" dirty="0" smtClean="0">
                <a:effectLst>
                  <a:outerShdw blurRad="38100" dist="38100" dir="2700000" algn="tl">
                    <a:srgbClr val="000000">
                      <a:alpha val="43137"/>
                    </a:srgbClr>
                  </a:outerShdw>
                </a:effectLst>
                <a:latin typeface="Calibri" panose="020F0502020204030204" pitchFamily="34" charset="0"/>
              </a:rPr>
              <a:t>10 Später kamen seine Jünger und fragten ihn: «Weshalb verwendest Du solche Vergleiche, wenn Du zu den Leuten redest?» 11 Jesus antwortete: «Ihr könnt die Geheimnisse des Reiches Gottes verstehen, anderen sind sie verborgen. 12 Denn wer schon viel versteht, dem wird die volle Erkenntnis geschenkt werden. Wer aber wenig versteht, dem wird auch noch die geringe Erkenntnis verlorengehen. 13 Deshalb rede ich in Gleichnissen. Denn obwohl sie Augen haben, erkennen sie nichts, und obwohl sie Ohren haben, verstehen sie doch nichts.» </a:t>
            </a:r>
            <a:endParaRPr lang="de-DE" sz="2000"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981964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457200" y="1268700"/>
            <a:ext cx="8229600" cy="5112710"/>
          </a:xfrm>
        </p:spPr>
        <p:txBody>
          <a:bodyPr/>
          <a:lstStyle/>
          <a:p>
            <a:r>
              <a:rPr lang="de-DE" dirty="0" smtClean="0">
                <a:effectLst>
                  <a:outerShdw blurRad="38100" dist="38100" dir="2700000" algn="tl">
                    <a:srgbClr val="000000">
                      <a:alpha val="43137"/>
                    </a:srgbClr>
                  </a:outerShdw>
                </a:effectLst>
                <a:latin typeface="Calibri" panose="020F0502020204030204" pitchFamily="34" charset="0"/>
              </a:rPr>
              <a:t>Spezielle Redensarten</a:t>
            </a:r>
          </a:p>
          <a:p>
            <a:pPr marL="457200" lvl="1" indent="0">
              <a:buNone/>
            </a:pPr>
            <a:r>
              <a:rPr lang="de-DE" dirty="0">
                <a:effectLst>
                  <a:outerShdw blurRad="38100" dist="38100" dir="2700000" algn="tl">
                    <a:srgbClr val="000000">
                      <a:alpha val="43137"/>
                    </a:srgbClr>
                  </a:outerShdw>
                </a:effectLst>
                <a:latin typeface="Calibri" panose="020F0502020204030204" pitchFamily="34" charset="0"/>
              </a:rPr>
              <a:t>Mt.13,10-16 </a:t>
            </a:r>
            <a:r>
              <a:rPr lang="de-DE" dirty="0" smtClean="0">
                <a:effectLst>
                  <a:outerShdw blurRad="38100" dist="38100" dir="2700000" algn="tl">
                    <a:srgbClr val="000000">
                      <a:alpha val="43137"/>
                    </a:srgbClr>
                  </a:outerShdw>
                </a:effectLst>
                <a:latin typeface="Calibri" panose="020F0502020204030204" pitchFamily="34" charset="0"/>
              </a:rPr>
              <a:t>„Warum </a:t>
            </a:r>
            <a:r>
              <a:rPr lang="de-DE" dirty="0">
                <a:effectLst>
                  <a:outerShdw blurRad="38100" dist="38100" dir="2700000" algn="tl">
                    <a:srgbClr val="000000">
                      <a:alpha val="43137"/>
                    </a:srgbClr>
                  </a:outerShdw>
                </a:effectLst>
                <a:latin typeface="Calibri" panose="020F0502020204030204" pitchFamily="34" charset="0"/>
              </a:rPr>
              <a:t>sprichst Du in Gleichnissen</a:t>
            </a:r>
            <a:r>
              <a:rPr lang="de-DE" dirty="0" smtClean="0">
                <a:effectLst>
                  <a:outerShdw blurRad="38100" dist="38100" dir="2700000" algn="tl">
                    <a:srgbClr val="000000">
                      <a:alpha val="43137"/>
                    </a:srgbClr>
                  </a:outerShdw>
                </a:effectLst>
                <a:latin typeface="Calibri" panose="020F0502020204030204" pitchFamily="34" charset="0"/>
              </a:rPr>
              <a:t>?“</a:t>
            </a:r>
          </a:p>
          <a:p>
            <a:pPr marL="457200" lvl="1" indent="0">
              <a:buNone/>
            </a:pPr>
            <a:r>
              <a:rPr lang="de-DE" sz="2000" i="1" dirty="0" smtClean="0">
                <a:effectLst>
                  <a:outerShdw blurRad="38100" dist="38100" dir="2700000" algn="tl">
                    <a:srgbClr val="000000">
                      <a:alpha val="43137"/>
                    </a:srgbClr>
                  </a:outerShdw>
                </a:effectLst>
                <a:latin typeface="Calibri" panose="020F0502020204030204" pitchFamily="34" charset="0"/>
              </a:rPr>
              <a:t>14 «Damit </a:t>
            </a:r>
            <a:r>
              <a:rPr lang="de-DE" sz="2000" i="1" dirty="0">
                <a:effectLst>
                  <a:outerShdw blurRad="38100" dist="38100" dir="2700000" algn="tl">
                    <a:srgbClr val="000000">
                      <a:alpha val="43137"/>
                    </a:srgbClr>
                  </a:outerShdw>
                </a:effectLst>
                <a:latin typeface="Calibri" panose="020F0502020204030204" pitchFamily="34" charset="0"/>
              </a:rPr>
              <a:t>erfüllt sich an ihnen, was Gott durch den Propheten Jesaja sagt: ‘Sie hören, aber sie verstehen es nicht. Sie sehen, aber sie erkennen es nicht. </a:t>
            </a:r>
            <a:r>
              <a:rPr lang="de-DE" sz="2000" i="1" dirty="0" smtClean="0">
                <a:effectLst>
                  <a:outerShdw blurRad="38100" dist="38100" dir="2700000" algn="tl">
                    <a:srgbClr val="000000">
                      <a:alpha val="43137"/>
                    </a:srgbClr>
                  </a:outerShdw>
                </a:effectLst>
                <a:latin typeface="Calibri" panose="020F0502020204030204" pitchFamily="34" charset="0"/>
              </a:rPr>
              <a:t>15 Denn </a:t>
            </a:r>
            <a:r>
              <a:rPr lang="de-DE" sz="2000" i="1" dirty="0">
                <a:effectLst>
                  <a:outerShdw blurRad="38100" dist="38100" dir="2700000" algn="tl">
                    <a:srgbClr val="000000">
                      <a:alpha val="43137"/>
                    </a:srgbClr>
                  </a:outerShdw>
                </a:effectLst>
                <a:latin typeface="Calibri" panose="020F0502020204030204" pitchFamily="34" charset="0"/>
              </a:rPr>
              <a:t>ihre Herzen sind hart und gleichgültig. Sie sind schwerhörig und verschließen die Augen. Deshalb sehen und hören sie nicht. Sie wollen sich nicht ändern und umkehren, darum kann ich ihnen nicht helfen.’ </a:t>
            </a:r>
            <a:endParaRPr lang="de-DE" sz="2000" i="1" dirty="0" smtClean="0">
              <a:effectLst>
                <a:outerShdw blurRad="38100" dist="38100" dir="2700000" algn="tl">
                  <a:srgbClr val="000000">
                    <a:alpha val="43137"/>
                  </a:srgbClr>
                </a:outerShdw>
              </a:effectLst>
              <a:latin typeface="Calibri" panose="020F0502020204030204" pitchFamily="34" charset="0"/>
            </a:endParaRPr>
          </a:p>
          <a:p>
            <a:pPr marL="457200" lvl="1" indent="0">
              <a:buNone/>
            </a:pPr>
            <a:r>
              <a:rPr lang="de-DE" sz="2000" i="1" dirty="0" smtClean="0">
                <a:effectLst>
                  <a:outerShdw blurRad="38100" dist="38100" dir="2700000" algn="tl">
                    <a:srgbClr val="000000">
                      <a:alpha val="43137"/>
                    </a:srgbClr>
                  </a:outerShdw>
                </a:effectLst>
                <a:latin typeface="Calibri" panose="020F0502020204030204" pitchFamily="34" charset="0"/>
              </a:rPr>
              <a:t>16 Aber ihr könnt glücklich sein, denn eure Augen können sehen und eure Ohren können hören.»</a:t>
            </a:r>
            <a:endParaRPr lang="de-DE" sz="2000"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7035805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457200" y="1268700"/>
            <a:ext cx="8229600" cy="5112710"/>
          </a:xfrm>
        </p:spPr>
        <p:txBody>
          <a:bodyPr/>
          <a:lstStyle/>
          <a:p>
            <a:r>
              <a:rPr lang="de-DE" dirty="0" smtClean="0">
                <a:effectLst>
                  <a:outerShdw blurRad="38100" dist="38100" dir="2700000" algn="tl">
                    <a:srgbClr val="000000">
                      <a:alpha val="43137"/>
                    </a:srgbClr>
                  </a:outerShdw>
                </a:effectLst>
                <a:latin typeface="Calibri" panose="020F0502020204030204" pitchFamily="34" charset="0"/>
              </a:rPr>
              <a:t>Spezielle Redensarten</a:t>
            </a:r>
          </a:p>
          <a:p>
            <a:pPr marL="457200" lvl="1" indent="0">
              <a:buNone/>
            </a:pPr>
            <a:r>
              <a:rPr lang="de-DE" dirty="0">
                <a:effectLst>
                  <a:outerShdw blurRad="38100" dist="38100" dir="2700000" algn="tl">
                    <a:srgbClr val="000000">
                      <a:alpha val="43137"/>
                    </a:srgbClr>
                  </a:outerShdw>
                </a:effectLst>
                <a:latin typeface="Calibri" panose="020F0502020204030204" pitchFamily="34" charset="0"/>
              </a:rPr>
              <a:t>Mt.13,10-16 </a:t>
            </a:r>
            <a:r>
              <a:rPr lang="de-DE" dirty="0" smtClean="0">
                <a:effectLst>
                  <a:outerShdw blurRad="38100" dist="38100" dir="2700000" algn="tl">
                    <a:srgbClr val="000000">
                      <a:alpha val="43137"/>
                    </a:srgbClr>
                  </a:outerShdw>
                </a:effectLst>
                <a:latin typeface="Calibri" panose="020F0502020204030204" pitchFamily="34" charset="0"/>
              </a:rPr>
              <a:t>„Warum </a:t>
            </a:r>
            <a:r>
              <a:rPr lang="de-DE" dirty="0">
                <a:effectLst>
                  <a:outerShdw blurRad="38100" dist="38100" dir="2700000" algn="tl">
                    <a:srgbClr val="000000">
                      <a:alpha val="43137"/>
                    </a:srgbClr>
                  </a:outerShdw>
                </a:effectLst>
                <a:latin typeface="Calibri" panose="020F0502020204030204" pitchFamily="34" charset="0"/>
              </a:rPr>
              <a:t>sprichst Du in Gleichnissen</a:t>
            </a:r>
            <a:r>
              <a:rPr lang="de-DE" dirty="0" smtClean="0">
                <a:effectLst>
                  <a:outerShdw blurRad="38100" dist="38100" dir="2700000" algn="tl">
                    <a:srgbClr val="000000">
                      <a:alpha val="43137"/>
                    </a:srgbClr>
                  </a:outerShdw>
                </a:effectLst>
                <a:latin typeface="Calibri" panose="020F0502020204030204" pitchFamily="34" charset="0"/>
              </a:rPr>
              <a:t>?“</a:t>
            </a:r>
          </a:p>
          <a:p>
            <a:pPr marL="457200" lvl="1" indent="0">
              <a:buNone/>
            </a:pPr>
            <a:r>
              <a:rPr lang="de-DE" sz="2000" i="1" dirty="0" smtClean="0">
                <a:effectLst>
                  <a:outerShdw blurRad="38100" dist="38100" dir="2700000" algn="tl">
                    <a:srgbClr val="000000">
                      <a:alpha val="43137"/>
                    </a:srgbClr>
                  </a:outerShdw>
                </a:effectLst>
                <a:latin typeface="Calibri" panose="020F0502020204030204" pitchFamily="34" charset="0"/>
              </a:rPr>
              <a:t>11 Jesus antwortete: «Ihr könnt die Geheimnisse des Reiches Gottes verstehen, anderen sind sie verborgen. 12 Denn wer schon viel versteht, dem wird die volle Erkenntnis geschenkt werden. Wer aber wenig versteht, dem wird auch noch die geringe Erkenntnis verlorengehen. 13 Deshalb rede ich in Gleichnissen. Denn obwohl sie Augen haben, erkennen sie nichts, und obwohl sie Ohren haben, verstehen sie doch nichts.» </a:t>
            </a:r>
            <a:r>
              <a:rPr lang="de-DE" sz="2000" i="1" dirty="0">
                <a:effectLst>
                  <a:outerShdw blurRad="38100" dist="38100" dir="2700000" algn="tl">
                    <a:srgbClr val="000000">
                      <a:alpha val="43137"/>
                    </a:srgbClr>
                  </a:outerShdw>
                </a:effectLst>
                <a:latin typeface="Calibri" panose="020F0502020204030204" pitchFamily="34" charset="0"/>
              </a:rPr>
              <a:t>14 «Damit erfüllt sich an ihnen, was Gott durch den Propheten Jesaja sagt: ‘Sie hören, aber sie verstehen es nicht. Sie sehen, aber sie erkennen es </a:t>
            </a:r>
            <a:r>
              <a:rPr lang="de-DE" sz="2000" i="1" dirty="0" smtClean="0">
                <a:effectLst>
                  <a:outerShdw blurRad="38100" dist="38100" dir="2700000" algn="tl">
                    <a:srgbClr val="000000">
                      <a:alpha val="43137"/>
                    </a:srgbClr>
                  </a:outerShdw>
                </a:effectLst>
                <a:latin typeface="Calibri" panose="020F0502020204030204" pitchFamily="34" charset="0"/>
              </a:rPr>
              <a:t>nicht.</a:t>
            </a:r>
            <a:endParaRPr lang="de-DE" sz="2000" i="1" dirty="0">
              <a:effectLst>
                <a:outerShdw blurRad="38100" dist="38100" dir="2700000" algn="tl">
                  <a:srgbClr val="000000">
                    <a:alpha val="43137"/>
                  </a:srgbClr>
                </a:outerShdw>
              </a:effectLst>
              <a:latin typeface="Calibri" panose="020F0502020204030204" pitchFamily="34" charset="0"/>
            </a:endParaRPr>
          </a:p>
        </p:txBody>
      </p:sp>
      <p:sp>
        <p:nvSpPr>
          <p:cNvPr id="4" name="Rechteck 3"/>
          <p:cNvSpPr/>
          <p:nvPr/>
        </p:nvSpPr>
        <p:spPr>
          <a:xfrm>
            <a:off x="6948330" y="2708900"/>
            <a:ext cx="1368190" cy="288040"/>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5" name="Rechteck 4"/>
          <p:cNvSpPr/>
          <p:nvPr/>
        </p:nvSpPr>
        <p:spPr>
          <a:xfrm>
            <a:off x="2339690" y="3025394"/>
            <a:ext cx="1728240" cy="231133"/>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6" name="Rechteck 5"/>
          <p:cNvSpPr/>
          <p:nvPr/>
        </p:nvSpPr>
        <p:spPr>
          <a:xfrm>
            <a:off x="7020339" y="3025393"/>
            <a:ext cx="720101" cy="231134"/>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7" name="Rechteck 6"/>
          <p:cNvSpPr/>
          <p:nvPr/>
        </p:nvSpPr>
        <p:spPr>
          <a:xfrm>
            <a:off x="971500" y="3284980"/>
            <a:ext cx="936130" cy="288040"/>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8" name="Rechteck 7"/>
          <p:cNvSpPr/>
          <p:nvPr/>
        </p:nvSpPr>
        <p:spPr>
          <a:xfrm>
            <a:off x="4427980" y="3311874"/>
            <a:ext cx="1944270" cy="261146"/>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9" name="Rechteck 8"/>
          <p:cNvSpPr/>
          <p:nvPr/>
        </p:nvSpPr>
        <p:spPr>
          <a:xfrm>
            <a:off x="6058777" y="3645030"/>
            <a:ext cx="745534" cy="288040"/>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0" name="Rechteck 9"/>
          <p:cNvSpPr/>
          <p:nvPr/>
        </p:nvSpPr>
        <p:spPr>
          <a:xfrm>
            <a:off x="7596420" y="3643470"/>
            <a:ext cx="1008140" cy="289599"/>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1" name="Rechteck 10"/>
          <p:cNvSpPr/>
          <p:nvPr/>
        </p:nvSpPr>
        <p:spPr>
          <a:xfrm>
            <a:off x="971500" y="3931511"/>
            <a:ext cx="1008140" cy="289599"/>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2" name="Rechteck 11"/>
          <p:cNvSpPr/>
          <p:nvPr/>
        </p:nvSpPr>
        <p:spPr>
          <a:xfrm>
            <a:off x="3635870" y="3933070"/>
            <a:ext cx="701927" cy="30211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3" name="Rechteck 12"/>
          <p:cNvSpPr/>
          <p:nvPr/>
        </p:nvSpPr>
        <p:spPr>
          <a:xfrm>
            <a:off x="5076070" y="3958404"/>
            <a:ext cx="2625053" cy="261146"/>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4" name="Rechteck 13"/>
          <p:cNvSpPr/>
          <p:nvPr/>
        </p:nvSpPr>
        <p:spPr>
          <a:xfrm>
            <a:off x="1403560" y="4507591"/>
            <a:ext cx="648090" cy="289599"/>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5" name="Rechteck 14"/>
          <p:cNvSpPr/>
          <p:nvPr/>
        </p:nvSpPr>
        <p:spPr>
          <a:xfrm>
            <a:off x="2985537" y="4507590"/>
            <a:ext cx="1874504" cy="289599"/>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6" name="Rechteck 15"/>
          <p:cNvSpPr/>
          <p:nvPr/>
        </p:nvSpPr>
        <p:spPr>
          <a:xfrm>
            <a:off x="5292100" y="4534484"/>
            <a:ext cx="648090" cy="289599"/>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7" name="Rechteck 16"/>
          <p:cNvSpPr/>
          <p:nvPr/>
        </p:nvSpPr>
        <p:spPr>
          <a:xfrm>
            <a:off x="6874077" y="4534484"/>
            <a:ext cx="1370433" cy="262706"/>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
        <p:nvSpPr>
          <p:cNvPr id="18" name="Rechteck 17"/>
          <p:cNvSpPr/>
          <p:nvPr/>
        </p:nvSpPr>
        <p:spPr>
          <a:xfrm>
            <a:off x="971500" y="4854342"/>
            <a:ext cx="648090" cy="229329"/>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noFill/>
              </a:rPr>
              <a:t>C</a:t>
            </a:r>
            <a:endParaRPr lang="de-DE" dirty="0">
              <a:noFill/>
            </a:endParaRPr>
          </a:p>
        </p:txBody>
      </p:sp>
    </p:spTree>
    <p:extLst>
      <p:ext uri="{BB962C8B-B14F-4D97-AF65-F5344CB8AC3E}">
        <p14:creationId xmlns:p14="http://schemas.microsoft.com/office/powerpoint/2010/main" val="23613356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10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1000"/>
                                        <p:tgtEl>
                                          <p:spTgt spid="1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457200" y="1268700"/>
            <a:ext cx="8363390" cy="5112710"/>
          </a:xfrm>
        </p:spPr>
        <p:txBody>
          <a:bodyPr/>
          <a:lstStyle/>
          <a:p>
            <a:r>
              <a:rPr lang="de-DE" sz="2800" dirty="0" smtClean="0">
                <a:effectLst>
                  <a:outerShdw blurRad="38100" dist="38100" dir="2700000" algn="tl">
                    <a:srgbClr val="000000">
                      <a:alpha val="43137"/>
                    </a:srgbClr>
                  </a:outerShdw>
                </a:effectLst>
                <a:latin typeface="Calibri" panose="020F0502020204030204" pitchFamily="34" charset="0"/>
              </a:rPr>
              <a:t>Mt.13,10-16 „Warum </a:t>
            </a:r>
            <a:r>
              <a:rPr lang="de-DE" sz="2800" dirty="0">
                <a:effectLst>
                  <a:outerShdw blurRad="38100" dist="38100" dir="2700000" algn="tl">
                    <a:srgbClr val="000000">
                      <a:alpha val="43137"/>
                    </a:srgbClr>
                  </a:outerShdw>
                </a:effectLst>
                <a:latin typeface="Calibri" panose="020F0502020204030204" pitchFamily="34" charset="0"/>
              </a:rPr>
              <a:t>sprichst Du in Gleichnissen</a:t>
            </a:r>
            <a:r>
              <a:rPr lang="de-DE" sz="2800" dirty="0" smtClean="0">
                <a:effectLst>
                  <a:outerShdw blurRad="38100" dist="38100" dir="2700000" algn="tl">
                    <a:srgbClr val="000000">
                      <a:alpha val="43137"/>
                    </a:srgbClr>
                  </a:outerShdw>
                </a:effectLst>
                <a:latin typeface="Calibri" panose="020F0502020204030204" pitchFamily="34" charset="0"/>
              </a:rPr>
              <a:t>?“</a:t>
            </a:r>
          </a:p>
          <a:p>
            <a:pPr marL="457200" lvl="1" indent="0">
              <a:buNone/>
            </a:pPr>
            <a:r>
              <a:rPr lang="de-DE" sz="2400" dirty="0">
                <a:effectLst>
                  <a:outerShdw blurRad="38100" dist="38100" dir="2700000" algn="tl">
                    <a:srgbClr val="000000">
                      <a:alpha val="43137"/>
                    </a:srgbClr>
                  </a:outerShdw>
                </a:effectLst>
                <a:latin typeface="Calibri" panose="020F0502020204030204" pitchFamily="34" charset="0"/>
              </a:rPr>
              <a:t>in </a:t>
            </a:r>
            <a:r>
              <a:rPr lang="de-DE" sz="2400" dirty="0" smtClean="0">
                <a:effectLst>
                  <a:outerShdw blurRad="38100" dist="38100" dir="2700000" algn="tl">
                    <a:srgbClr val="000000">
                      <a:alpha val="43137"/>
                    </a:srgbClr>
                  </a:outerShdw>
                </a:effectLst>
                <a:latin typeface="Calibri" panose="020F0502020204030204" pitchFamily="34" charset="0"/>
              </a:rPr>
              <a:t>Gleichnissen </a:t>
            </a:r>
            <a:r>
              <a:rPr lang="de-DE" sz="2400" dirty="0">
                <a:effectLst>
                  <a:outerShdw blurRad="38100" dist="38100" dir="2700000" algn="tl">
                    <a:srgbClr val="000000">
                      <a:alpha val="43137"/>
                    </a:srgbClr>
                  </a:outerShdw>
                </a:effectLst>
                <a:latin typeface="Calibri" panose="020F0502020204030204" pitchFamily="34" charset="0"/>
              </a:rPr>
              <a:t>offenbart sich Gott </a:t>
            </a:r>
            <a:r>
              <a:rPr lang="de-DE" sz="2400" dirty="0" smtClean="0">
                <a:effectLst>
                  <a:outerShdw blurRad="38100" dist="38100" dir="2700000" algn="tl">
                    <a:srgbClr val="000000">
                      <a:alpha val="43137"/>
                    </a:srgbClr>
                  </a:outerShdw>
                </a:effectLst>
                <a:latin typeface="Calibri" panose="020F0502020204030204" pitchFamily="34" charset="0"/>
              </a:rPr>
              <a:t>denen:</a:t>
            </a:r>
            <a:endParaRPr lang="de-DE" sz="2400" dirty="0">
              <a:effectLst>
                <a:outerShdw blurRad="38100" dist="38100" dir="2700000" algn="tl">
                  <a:srgbClr val="000000">
                    <a:alpha val="43137"/>
                  </a:srgbClr>
                </a:outerShdw>
              </a:effectLst>
              <a:latin typeface="Calibri" panose="020F0502020204030204" pitchFamily="34" charset="0"/>
            </a:endParaRPr>
          </a:p>
          <a:p>
            <a:pPr lvl="1"/>
            <a:r>
              <a:rPr lang="de-DE" sz="2400" dirty="0">
                <a:effectLst>
                  <a:outerShdw blurRad="38100" dist="38100" dir="2700000" algn="tl">
                    <a:srgbClr val="000000">
                      <a:alpha val="43137"/>
                    </a:srgbClr>
                  </a:outerShdw>
                </a:effectLst>
                <a:latin typeface="Calibri" panose="020F0502020204030204" pitchFamily="34" charset="0"/>
              </a:rPr>
              <a:t>die bereit sind, ihr Bild von IHM korrigieren zu lassen - </a:t>
            </a:r>
            <a:r>
              <a:rPr lang="de-DE" sz="2400" dirty="0" smtClean="0">
                <a:effectLst>
                  <a:outerShdw blurRad="38100" dist="38100" dir="2700000" algn="tl">
                    <a:srgbClr val="000000">
                      <a:alpha val="43137"/>
                    </a:srgbClr>
                  </a:outerShdw>
                </a:effectLst>
                <a:latin typeface="Calibri" panose="020F0502020204030204" pitchFamily="34" charset="0"/>
              </a:rPr>
              <a:t>V.12</a:t>
            </a:r>
          </a:p>
          <a:p>
            <a:pPr lvl="1"/>
            <a:r>
              <a:rPr lang="de-DE" sz="2400" dirty="0">
                <a:effectLst>
                  <a:outerShdw blurRad="38100" dist="38100" dir="2700000" algn="tl">
                    <a:srgbClr val="000000">
                      <a:alpha val="43137"/>
                    </a:srgbClr>
                  </a:outerShdw>
                </a:effectLst>
                <a:latin typeface="Calibri" panose="020F0502020204030204" pitchFamily="34" charset="0"/>
              </a:rPr>
              <a:t>die sich ändern und umkehren wollen - </a:t>
            </a:r>
            <a:r>
              <a:rPr lang="de-DE" sz="2400" dirty="0" smtClean="0">
                <a:effectLst>
                  <a:outerShdw blurRad="38100" dist="38100" dir="2700000" algn="tl">
                    <a:srgbClr val="000000">
                      <a:alpha val="43137"/>
                    </a:srgbClr>
                  </a:outerShdw>
                </a:effectLst>
                <a:latin typeface="Calibri" panose="020F0502020204030204" pitchFamily="34" charset="0"/>
              </a:rPr>
              <a:t>V.15</a:t>
            </a:r>
          </a:p>
          <a:p>
            <a:pPr marL="457200" lvl="1" indent="0">
              <a:buNone/>
            </a:pPr>
            <a:r>
              <a:rPr lang="de-DE" sz="2400" dirty="0">
                <a:effectLst>
                  <a:outerShdw blurRad="38100" dist="38100" dir="2700000" algn="tl">
                    <a:srgbClr val="000000">
                      <a:alpha val="43137"/>
                    </a:srgbClr>
                  </a:outerShdw>
                </a:effectLst>
                <a:latin typeface="Calibri" panose="020F0502020204030204" pitchFamily="34" charset="0"/>
              </a:rPr>
              <a:t>der christl. Glaube kann nur von innen her verstanden </a:t>
            </a:r>
            <a:r>
              <a:rPr lang="de-DE" sz="2400" dirty="0" smtClean="0">
                <a:effectLst>
                  <a:outerShdw blurRad="38100" dist="38100" dir="2700000" algn="tl">
                    <a:srgbClr val="000000">
                      <a:alpha val="43137"/>
                    </a:srgbClr>
                  </a:outerShdw>
                </a:effectLst>
                <a:latin typeface="Calibri" panose="020F0502020204030204" pitchFamily="34" charset="0"/>
              </a:rPr>
              <a:t>werden</a:t>
            </a:r>
          </a:p>
          <a:p>
            <a:pPr marL="857250" lvl="2" indent="0">
              <a:buNone/>
            </a:pPr>
            <a:r>
              <a:rPr lang="de-DE" sz="2000" dirty="0">
                <a:effectLst>
                  <a:outerShdw blurRad="38100" dist="38100" dir="2700000" algn="tl">
                    <a:srgbClr val="000000">
                      <a:alpha val="43137"/>
                    </a:srgbClr>
                  </a:outerShdw>
                </a:effectLst>
                <a:latin typeface="Calibri" panose="020F0502020204030204" pitchFamily="34" charset="0"/>
              </a:rPr>
              <a:t>Joh.7,17: </a:t>
            </a:r>
            <a:r>
              <a:rPr lang="de-DE" sz="2000" i="1" dirty="0">
                <a:effectLst>
                  <a:outerShdw blurRad="38100" dist="38100" dir="2700000" algn="tl">
                    <a:srgbClr val="000000">
                      <a:alpha val="43137"/>
                    </a:srgbClr>
                  </a:outerShdw>
                </a:effectLst>
                <a:latin typeface="Calibri" panose="020F0502020204030204" pitchFamily="34" charset="0"/>
              </a:rPr>
              <a:t>„Will jemand seinen Willen tun, der wird innewerden, ob diese Lehre von Gott sei, oder ob ich aus mir selbst rede.“</a:t>
            </a:r>
            <a:r>
              <a:rPr lang="de-DE" sz="20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14090895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107380" y="1124680"/>
            <a:ext cx="9036620" cy="5112710"/>
          </a:xfrm>
        </p:spPr>
        <p:txBody>
          <a:bodyPr/>
          <a:lstStyle/>
          <a:p>
            <a:pPr marL="0" indent="0">
              <a:buNone/>
            </a:pPr>
            <a:r>
              <a:rPr lang="de-DE" sz="2800" b="1" dirty="0">
                <a:effectLst>
                  <a:outerShdw blurRad="38100" dist="38100" dir="2700000" algn="tl">
                    <a:srgbClr val="000000">
                      <a:alpha val="43137"/>
                    </a:srgbClr>
                  </a:outerShdw>
                </a:effectLst>
                <a:latin typeface="Calibri" panose="020F0502020204030204" pitchFamily="34" charset="0"/>
              </a:rPr>
              <a:t>Der verborgene Schatz und die kostbare Perle - </a:t>
            </a:r>
            <a:r>
              <a:rPr lang="de-DE" sz="2800" b="1" dirty="0" smtClean="0">
                <a:effectLst>
                  <a:outerShdw blurRad="38100" dist="38100" dir="2700000" algn="tl">
                    <a:srgbClr val="000000">
                      <a:alpha val="43137"/>
                    </a:srgbClr>
                  </a:outerShdw>
                </a:effectLst>
                <a:latin typeface="Calibri" panose="020F0502020204030204" pitchFamily="34" charset="0"/>
              </a:rPr>
              <a:t>Mt.13,44-46</a:t>
            </a:r>
          </a:p>
          <a:p>
            <a:pPr marL="0" indent="0">
              <a:buNone/>
            </a:pPr>
            <a:r>
              <a:rPr lang="de-DE" sz="2000" i="1" dirty="0" smtClean="0">
                <a:effectLst>
                  <a:outerShdw blurRad="38100" dist="38100" dir="2700000" algn="tl">
                    <a:srgbClr val="000000">
                      <a:alpha val="43137"/>
                    </a:srgbClr>
                  </a:outerShdw>
                </a:effectLst>
                <a:latin typeface="Calibri" panose="020F0502020204030204" pitchFamily="34" charset="0"/>
              </a:rPr>
              <a:t>44  Das </a:t>
            </a:r>
            <a:r>
              <a:rPr lang="de-DE" sz="2000" i="1" dirty="0">
                <a:effectLst>
                  <a:outerShdw blurRad="38100" dist="38100" dir="2700000" algn="tl">
                    <a:srgbClr val="000000">
                      <a:alpha val="43137"/>
                    </a:srgbClr>
                  </a:outerShdw>
                </a:effectLst>
                <a:latin typeface="Calibri" panose="020F0502020204030204" pitchFamily="34" charset="0"/>
              </a:rPr>
              <a:t>Himmelreich ist wie ein Schatz, den ein Mann in einem Feld verborgen fand. In seiner Aufregung versteckte er ihn wieder und verkaufte alles, was er besaß, um genug Geld zu beschaffen, damit er das Feld kaufen konnte - und mit ihm den Schatz zu erwerben</a:t>
            </a:r>
            <a:r>
              <a:rPr lang="de-DE" sz="2000" i="1" dirty="0" smtClean="0">
                <a:effectLst>
                  <a:outerShdw blurRad="38100" dist="38100" dir="2700000" algn="tl">
                    <a:srgbClr val="000000">
                      <a:alpha val="43137"/>
                    </a:srgbClr>
                  </a:outerShdw>
                </a:effectLst>
                <a:latin typeface="Calibri" panose="020F0502020204030204" pitchFamily="34" charset="0"/>
              </a:rPr>
              <a:t>!  	45  </a:t>
            </a:r>
            <a:r>
              <a:rPr lang="de-DE" sz="2000" i="1" dirty="0">
                <a:effectLst>
                  <a:outerShdw blurRad="38100" dist="38100" dir="2700000" algn="tl">
                    <a:srgbClr val="000000">
                      <a:alpha val="43137"/>
                    </a:srgbClr>
                  </a:outerShdw>
                </a:effectLst>
                <a:latin typeface="Calibri" panose="020F0502020204030204" pitchFamily="34" charset="0"/>
              </a:rPr>
              <a:t>Das Himmelreich ist auch vergleichbar mit einem </a:t>
            </a:r>
            <a:r>
              <a:rPr lang="de-DE" sz="2000" i="1" dirty="0" err="1" smtClean="0">
                <a:effectLst>
                  <a:outerShdw blurRad="38100" dist="38100" dir="2700000" algn="tl">
                    <a:srgbClr val="000000">
                      <a:alpha val="43137"/>
                    </a:srgbClr>
                  </a:outerShdw>
                </a:effectLst>
                <a:latin typeface="Calibri" panose="020F0502020204030204" pitchFamily="34" charset="0"/>
              </a:rPr>
              <a:t>Perlenhänd-ler</a:t>
            </a:r>
            <a:r>
              <a:rPr lang="de-DE" sz="2000" i="1" dirty="0">
                <a:effectLst>
                  <a:outerShdw blurRad="38100" dist="38100" dir="2700000" algn="tl">
                    <a:srgbClr val="000000">
                      <a:alpha val="43137"/>
                    </a:srgbClr>
                  </a:outerShdw>
                </a:effectLst>
                <a:latin typeface="Calibri" panose="020F0502020204030204" pitchFamily="34" charset="0"/>
              </a:rPr>
              <a:t>, der nach kostbaren Perlen Ausschau hielt. 46  Als er eine Perle von großem Wert entdeckte, verkaufte er alles, was er besaß, und kaufte die Perle!</a:t>
            </a:r>
          </a:p>
          <a:p>
            <a:pPr marL="174625" indent="0">
              <a:buNone/>
            </a:pPr>
            <a:r>
              <a:rPr lang="de-DE" sz="2300" dirty="0" smtClean="0">
                <a:effectLst>
                  <a:outerShdw blurRad="38100" dist="38100" dir="2700000" algn="tl">
                    <a:srgbClr val="000000">
                      <a:alpha val="43137"/>
                    </a:srgbClr>
                  </a:outerShdw>
                </a:effectLst>
                <a:latin typeface="Calibri" panose="020F0502020204030204" pitchFamily="34" charset="0"/>
              </a:rPr>
              <a:t>1. V.44</a:t>
            </a:r>
            <a:r>
              <a:rPr lang="de-DE" sz="2300" dirty="0">
                <a:effectLst>
                  <a:outerShdw blurRad="38100" dist="38100" dir="2700000" algn="tl">
                    <a:srgbClr val="000000">
                      <a:alpha val="43137"/>
                    </a:srgbClr>
                  </a:outerShdw>
                </a:effectLst>
                <a:latin typeface="Calibri" panose="020F0502020204030204" pitchFamily="34" charset="0"/>
              </a:rPr>
              <a:t>: Was ist das Besondere an dem Mann und an dem, was er tut</a:t>
            </a:r>
            <a:r>
              <a:rPr lang="de-DE" sz="2300" dirty="0" smtClean="0">
                <a:effectLst>
                  <a:outerShdw blurRad="38100" dist="38100" dir="2700000" algn="tl">
                    <a:srgbClr val="000000">
                      <a:alpha val="43137"/>
                    </a:srgbClr>
                  </a:outerShdw>
                </a:effectLst>
                <a:latin typeface="Calibri" panose="020F0502020204030204" pitchFamily="34" charset="0"/>
              </a:rPr>
              <a:t>?</a:t>
            </a:r>
          </a:p>
          <a:p>
            <a:pPr marL="446088" indent="-271463">
              <a:buNone/>
            </a:pPr>
            <a:r>
              <a:rPr lang="de-DE" sz="2300" dirty="0">
                <a:effectLst>
                  <a:outerShdw blurRad="38100" dist="38100" dir="2700000" algn="tl">
                    <a:srgbClr val="000000">
                      <a:alpha val="43137"/>
                    </a:srgbClr>
                  </a:outerShdw>
                </a:effectLst>
                <a:latin typeface="Calibri" panose="020F0502020204030204" pitchFamily="34" charset="0"/>
              </a:rPr>
              <a:t>2. V.45-46: Was kennzeichnet den Kaufmann im Vergleich zu dem Mann in V.44</a:t>
            </a:r>
            <a:r>
              <a:rPr lang="de-DE" sz="2300" dirty="0" smtClean="0">
                <a:effectLst>
                  <a:outerShdw blurRad="38100" dist="38100" dir="2700000" algn="tl">
                    <a:srgbClr val="000000">
                      <a:alpha val="43137"/>
                    </a:srgbClr>
                  </a:outerShdw>
                </a:effectLst>
                <a:latin typeface="Calibri" panose="020F0502020204030204" pitchFamily="34" charset="0"/>
              </a:rPr>
              <a:t>?</a:t>
            </a:r>
          </a:p>
          <a:p>
            <a:pPr marL="174625" indent="0">
              <a:buNone/>
            </a:pPr>
            <a:r>
              <a:rPr lang="de-DE" sz="2300" dirty="0">
                <a:effectLst>
                  <a:outerShdw blurRad="38100" dist="38100" dir="2700000" algn="tl">
                    <a:srgbClr val="000000">
                      <a:alpha val="43137"/>
                    </a:srgbClr>
                  </a:outerShdw>
                </a:effectLst>
                <a:latin typeface="Calibri" panose="020F0502020204030204" pitchFamily="34" charset="0"/>
              </a:rPr>
              <a:t>3. Worin besteht </a:t>
            </a:r>
            <a:r>
              <a:rPr lang="de-DE" sz="2300" dirty="0" smtClean="0">
                <a:effectLst>
                  <a:outerShdw blurRad="38100" dist="38100" dir="2700000" algn="tl">
                    <a:srgbClr val="000000">
                      <a:alpha val="43137"/>
                    </a:srgbClr>
                  </a:outerShdw>
                </a:effectLst>
                <a:latin typeface="Calibri" panose="020F0502020204030204" pitchFamily="34" charset="0"/>
              </a:rPr>
              <a:t>Übereinstimmung?</a:t>
            </a:r>
          </a:p>
          <a:p>
            <a:pPr marL="174625" indent="0">
              <a:buNone/>
            </a:pPr>
            <a:r>
              <a:rPr lang="de-DE" sz="2300" dirty="0">
                <a:effectLst>
                  <a:outerShdw blurRad="38100" dist="38100" dir="2700000" algn="tl">
                    <a:srgbClr val="000000">
                      <a:alpha val="43137"/>
                    </a:srgbClr>
                  </a:outerShdw>
                </a:effectLst>
                <a:latin typeface="Calibri" panose="020F0502020204030204" pitchFamily="34" charset="0"/>
              </a:rPr>
              <a:t>4. Worin unterscheiden sie sich</a:t>
            </a:r>
            <a:r>
              <a:rPr lang="de-DE" sz="2300" dirty="0" smtClean="0">
                <a:effectLst>
                  <a:outerShdw blurRad="38100" dist="38100" dir="2700000" algn="tl">
                    <a:srgbClr val="000000">
                      <a:alpha val="43137"/>
                    </a:srgbClr>
                  </a:outerShdw>
                </a:effectLst>
                <a:latin typeface="Calibri" panose="020F0502020204030204" pitchFamily="34" charset="0"/>
              </a:rPr>
              <a:t>?</a:t>
            </a:r>
          </a:p>
          <a:p>
            <a:pPr marL="174625" indent="0">
              <a:buNone/>
            </a:pPr>
            <a:r>
              <a:rPr lang="de-DE" sz="2300" dirty="0">
                <a:effectLst>
                  <a:outerShdw blurRad="38100" dist="38100" dir="2700000" algn="tl">
                    <a:srgbClr val="000000">
                      <a:alpha val="43137"/>
                    </a:srgbClr>
                  </a:outerShdw>
                </a:effectLst>
                <a:latin typeface="Calibri" panose="020F0502020204030204" pitchFamily="34" charset="0"/>
              </a:rPr>
              <a:t>5. Was für eine Bedeutung hat Suchen und Finden bei Gott?</a:t>
            </a:r>
            <a:endParaRPr lang="de-DE" sz="2300" dirty="0" smtClean="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48551370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107380" y="1124680"/>
            <a:ext cx="8929240" cy="5112710"/>
          </a:xfrm>
        </p:spPr>
        <p:txBody>
          <a:bodyPr/>
          <a:lstStyle/>
          <a:p>
            <a:pPr marL="0" indent="0">
              <a:buNone/>
            </a:pPr>
            <a:r>
              <a:rPr lang="de-DE" sz="2800" b="1" dirty="0">
                <a:effectLst>
                  <a:outerShdw blurRad="38100" dist="38100" dir="2700000" algn="tl">
                    <a:srgbClr val="000000">
                      <a:alpha val="43137"/>
                    </a:srgbClr>
                  </a:outerShdw>
                </a:effectLst>
                <a:latin typeface="Calibri" panose="020F0502020204030204" pitchFamily="34" charset="0"/>
              </a:rPr>
              <a:t>1. Befreiung von der Herrschaft der Sünde</a:t>
            </a:r>
          </a:p>
          <a:p>
            <a:r>
              <a:rPr lang="de-DE" sz="2800" i="1" dirty="0">
                <a:effectLst>
                  <a:outerShdw blurRad="38100" dist="38100" dir="2700000" algn="tl">
                    <a:srgbClr val="000000">
                      <a:alpha val="43137"/>
                    </a:srgbClr>
                  </a:outerShdw>
                </a:effectLst>
                <a:latin typeface="Calibri" panose="020F0502020204030204" pitchFamily="34" charset="0"/>
              </a:rPr>
              <a:t>„Der Mensch in seiner natürlichen Blindheit sehnt sich nach besseren Zuständen, nicht aber nach Besserung des Herzens. Er strebt neue Verhältnisse, nicht aber einen neuen Sinn an. Gott hat durch die Propheten beides verheißen: Die Königsherrschaft Seines Gesalbten und mit Ihm seines Volkes - und eine gründliche innere Umwandlung, Reinigung und Erneuerung</a:t>
            </a:r>
            <a:r>
              <a:rPr lang="de-DE" sz="2800" i="1" dirty="0" smtClean="0">
                <a:effectLst>
                  <a:outerShdw blurRad="38100" dist="38100" dir="2700000" algn="tl">
                    <a:srgbClr val="000000">
                      <a:alpha val="43137"/>
                    </a:srgbClr>
                  </a:outerShdw>
                </a:effectLst>
                <a:latin typeface="Calibri" panose="020F0502020204030204" pitchFamily="34" charset="0"/>
              </a:rPr>
              <a:t>.“  (Eichhorn)</a:t>
            </a:r>
          </a:p>
          <a:p>
            <a:r>
              <a:rPr lang="de-DE" sz="2800" i="1" dirty="0" smtClean="0">
                <a:effectLst>
                  <a:outerShdw blurRad="38100" dist="38100" dir="2700000" algn="tl">
                    <a:srgbClr val="000000">
                      <a:alpha val="43137"/>
                    </a:srgbClr>
                  </a:outerShdw>
                </a:effectLst>
                <a:latin typeface="Calibri" panose="020F0502020204030204" pitchFamily="34" charset="0"/>
              </a:rPr>
              <a:t>Jer.31,33-34</a:t>
            </a:r>
            <a:endParaRPr lang="de-DE" sz="2800"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3322501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0668"/>
            <a:ext cx="8229600" cy="778032"/>
          </a:xfrm>
        </p:spPr>
        <p:txBody>
          <a:bodyPr/>
          <a:lstStyle/>
          <a:p>
            <a:pPr algn="l"/>
            <a:r>
              <a:rPr lang="de-DE" sz="3200" dirty="0" smtClean="0">
                <a:latin typeface="Cambria" panose="02040503050406030204" pitchFamily="18" charset="0"/>
              </a:rPr>
              <a:t>	</a:t>
            </a:r>
            <a:r>
              <a:rPr lang="de-DE" sz="3200" dirty="0" smtClean="0">
                <a:effectLst>
                  <a:outerShdw blurRad="38100" dist="38100" dir="2700000" algn="tl">
                    <a:srgbClr val="000000">
                      <a:alpha val="43137"/>
                    </a:srgbClr>
                  </a:outerShdw>
                </a:effectLst>
                <a:latin typeface="Cambria" panose="02040503050406030204" pitchFamily="18" charset="0"/>
              </a:rPr>
              <a:t>Das Wesen des Reiches Gottes</a:t>
            </a:r>
            <a:endParaRPr lang="de-DE" dirty="0">
              <a:effectLst>
                <a:outerShdw blurRad="38100" dist="38100" dir="2700000" algn="tl">
                  <a:srgbClr val="000000">
                    <a:alpha val="43137"/>
                  </a:srgbClr>
                </a:outerShdw>
              </a:effectLst>
              <a:latin typeface="Cambria" panose="02040503050406030204" pitchFamily="18" charset="0"/>
            </a:endParaRPr>
          </a:p>
        </p:txBody>
      </p:sp>
      <p:sp>
        <p:nvSpPr>
          <p:cNvPr id="3" name="Inhaltsplatzhalter 2"/>
          <p:cNvSpPr>
            <a:spLocks noGrp="1"/>
          </p:cNvSpPr>
          <p:nvPr>
            <p:ph idx="1"/>
          </p:nvPr>
        </p:nvSpPr>
        <p:spPr>
          <a:xfrm>
            <a:off x="107380" y="1124680"/>
            <a:ext cx="8929240" cy="5112710"/>
          </a:xfrm>
        </p:spPr>
        <p:txBody>
          <a:bodyPr/>
          <a:lstStyle/>
          <a:p>
            <a:pPr marL="0" indent="0">
              <a:buNone/>
            </a:pPr>
            <a:r>
              <a:rPr lang="de-DE" sz="2800" b="1" dirty="0">
                <a:effectLst>
                  <a:outerShdw blurRad="38100" dist="38100" dir="2700000" algn="tl">
                    <a:srgbClr val="000000">
                      <a:alpha val="43137"/>
                    </a:srgbClr>
                  </a:outerShdw>
                </a:effectLst>
                <a:latin typeface="Calibri" panose="020F0502020204030204" pitchFamily="34" charset="0"/>
              </a:rPr>
              <a:t>2. Veränderung meiner Orientierung</a:t>
            </a:r>
          </a:p>
          <a:p>
            <a:r>
              <a:rPr lang="de-DE" sz="2800" i="1" dirty="0" err="1">
                <a:effectLst>
                  <a:outerShdw blurRad="38100" dist="38100" dir="2700000" algn="tl">
                    <a:srgbClr val="000000">
                      <a:alpha val="43137"/>
                    </a:srgbClr>
                  </a:outerShdw>
                </a:effectLst>
                <a:latin typeface="Calibri" panose="020F0502020204030204" pitchFamily="34" charset="0"/>
              </a:rPr>
              <a:t>zetéo</a:t>
            </a:r>
            <a:r>
              <a:rPr lang="de-DE" sz="2800" i="1" dirty="0">
                <a:effectLst>
                  <a:outerShdw blurRad="38100" dist="38100" dir="2700000" algn="tl">
                    <a:srgbClr val="000000">
                      <a:alpha val="43137"/>
                    </a:srgbClr>
                  </a:outerShdw>
                </a:effectLst>
                <a:latin typeface="Calibri" panose="020F0502020204030204" pitchFamily="34" charset="0"/>
              </a:rPr>
              <a:t> ( </a:t>
            </a:r>
            <a:r>
              <a:rPr lang="el-GR" sz="2800" i="1" dirty="0">
                <a:effectLst>
                  <a:outerShdw blurRad="38100" dist="38100" dir="2700000" algn="tl">
                    <a:srgbClr val="000000">
                      <a:alpha val="43137"/>
                    </a:srgbClr>
                  </a:outerShdw>
                </a:effectLst>
                <a:latin typeface="Calibri" panose="020F0502020204030204" pitchFamily="34" charset="0"/>
              </a:rPr>
              <a:t>ζητεω) = </a:t>
            </a:r>
            <a:r>
              <a:rPr lang="de-DE" sz="2800" i="1" dirty="0" smtClean="0">
                <a:effectLst>
                  <a:outerShdw blurRad="38100" dist="38100" dir="2700000" algn="tl">
                    <a:srgbClr val="000000">
                      <a:alpha val="43137"/>
                    </a:srgbClr>
                  </a:outerShdw>
                </a:effectLst>
                <a:latin typeface="Calibri" panose="020F0502020204030204" pitchFamily="34" charset="0"/>
              </a:rPr>
              <a:t>suchen</a:t>
            </a:r>
          </a:p>
          <a:p>
            <a:pPr lvl="1"/>
            <a:r>
              <a:rPr lang="de-DE" sz="2400" i="1" dirty="0">
                <a:effectLst>
                  <a:outerShdw blurRad="38100" dist="38100" dir="2700000" algn="tl">
                    <a:srgbClr val="000000">
                      <a:alpha val="43137"/>
                    </a:srgbClr>
                  </a:outerShdw>
                </a:effectLst>
                <a:latin typeface="Calibri" panose="020F0502020204030204" pitchFamily="34" charset="0"/>
              </a:rPr>
              <a:t>Kol.3,1-2: „Wenn ihr nun mit Christus auferweckt worden seid, so </a:t>
            </a:r>
            <a:r>
              <a:rPr lang="de-DE" sz="2400" i="1" u="sng" dirty="0">
                <a:effectLst>
                  <a:outerShdw blurRad="38100" dist="38100" dir="2700000" algn="tl">
                    <a:srgbClr val="000000">
                      <a:alpha val="43137"/>
                    </a:srgbClr>
                  </a:outerShdw>
                </a:effectLst>
                <a:latin typeface="Calibri" panose="020F0502020204030204" pitchFamily="34" charset="0"/>
              </a:rPr>
              <a:t>sucht</a:t>
            </a:r>
            <a:r>
              <a:rPr lang="de-DE" sz="2400" i="1" dirty="0">
                <a:effectLst>
                  <a:outerShdw blurRad="38100" dist="38100" dir="2700000" algn="tl">
                    <a:srgbClr val="000000">
                      <a:alpha val="43137"/>
                    </a:srgbClr>
                  </a:outerShdw>
                </a:effectLst>
                <a:latin typeface="Calibri" panose="020F0502020204030204" pitchFamily="34" charset="0"/>
              </a:rPr>
              <a:t> das, was droben ist, wo der Christus ist, sitzend zur Rechten Gottes. </a:t>
            </a:r>
            <a:r>
              <a:rPr lang="de-DE" sz="2400" i="1" u="sng" dirty="0">
                <a:effectLst>
                  <a:outerShdw blurRad="38100" dist="38100" dir="2700000" algn="tl">
                    <a:srgbClr val="000000">
                      <a:alpha val="43137"/>
                    </a:srgbClr>
                  </a:outerShdw>
                </a:effectLst>
                <a:latin typeface="Calibri" panose="020F0502020204030204" pitchFamily="34" charset="0"/>
              </a:rPr>
              <a:t>Trachtet</a:t>
            </a:r>
            <a:r>
              <a:rPr lang="de-DE" sz="2400" i="1" dirty="0">
                <a:effectLst>
                  <a:outerShdw blurRad="38100" dist="38100" dir="2700000" algn="tl">
                    <a:srgbClr val="000000">
                      <a:alpha val="43137"/>
                    </a:srgbClr>
                  </a:outerShdw>
                </a:effectLst>
                <a:latin typeface="Calibri" panose="020F0502020204030204" pitchFamily="34" charset="0"/>
              </a:rPr>
              <a:t> nach dem, was droben ist, nicht nach dem, was auf Erden ist</a:t>
            </a:r>
            <a:r>
              <a:rPr lang="de-DE" sz="2400" i="1" dirty="0" smtClean="0">
                <a:effectLst>
                  <a:outerShdw blurRad="38100" dist="38100" dir="2700000" algn="tl">
                    <a:srgbClr val="000000">
                      <a:alpha val="43137"/>
                    </a:srgbClr>
                  </a:outerShdw>
                </a:effectLst>
                <a:latin typeface="Calibri" panose="020F0502020204030204" pitchFamily="34" charset="0"/>
              </a:rPr>
              <a:t>“</a:t>
            </a:r>
          </a:p>
          <a:p>
            <a:pPr lvl="1"/>
            <a:r>
              <a:rPr lang="de-DE" sz="2400" dirty="0">
                <a:effectLst>
                  <a:outerShdw blurRad="38100" dist="38100" dir="2700000" algn="tl">
                    <a:srgbClr val="000000">
                      <a:alpha val="43137"/>
                    </a:srgbClr>
                  </a:outerShdw>
                </a:effectLst>
                <a:latin typeface="Calibri" panose="020F0502020204030204" pitchFamily="34" charset="0"/>
              </a:rPr>
              <a:t>Jesus möchte dass Du zum Staunen kommst über seine unendlichen </a:t>
            </a:r>
            <a:r>
              <a:rPr lang="de-DE" sz="2400" dirty="0" smtClean="0">
                <a:effectLst>
                  <a:outerShdw blurRad="38100" dist="38100" dir="2700000" algn="tl">
                    <a:srgbClr val="000000">
                      <a:alpha val="43137"/>
                    </a:srgbClr>
                  </a:outerShdw>
                </a:effectLst>
                <a:latin typeface="Calibri" panose="020F0502020204030204" pitchFamily="34" charset="0"/>
              </a:rPr>
              <a:t>Möglichkeiten</a:t>
            </a:r>
          </a:p>
          <a:p>
            <a:pPr lvl="2"/>
            <a:r>
              <a:rPr lang="de-DE" sz="2000" dirty="0">
                <a:effectLst>
                  <a:outerShdw blurRad="38100" dist="38100" dir="2700000" algn="tl">
                    <a:srgbClr val="000000">
                      <a:alpha val="43137"/>
                    </a:srgbClr>
                  </a:outerShdw>
                </a:effectLst>
                <a:latin typeface="Calibri" panose="020F0502020204030204" pitchFamily="34" charset="0"/>
              </a:rPr>
              <a:t>wir kommen </a:t>
            </a:r>
            <a:r>
              <a:rPr lang="de-DE" sz="2000" dirty="0" smtClean="0">
                <a:effectLst>
                  <a:outerShdw blurRad="38100" dist="38100" dir="2700000" algn="tl">
                    <a:srgbClr val="000000">
                      <a:alpha val="43137"/>
                    </a:srgbClr>
                  </a:outerShdw>
                </a:effectLst>
                <a:latin typeface="Calibri" panose="020F0502020204030204" pitchFamily="34" charset="0"/>
              </a:rPr>
              <a:t>oft </a:t>
            </a:r>
            <a:r>
              <a:rPr lang="de-DE" sz="2000" dirty="0">
                <a:effectLst>
                  <a:outerShdw blurRad="38100" dist="38100" dir="2700000" algn="tl">
                    <a:srgbClr val="000000">
                      <a:alpha val="43137"/>
                    </a:srgbClr>
                  </a:outerShdw>
                </a:effectLst>
                <a:latin typeface="Calibri" panose="020F0502020204030204" pitchFamily="34" charset="0"/>
              </a:rPr>
              <a:t>erst zu Jesus, wenn es schon fast zu spät </a:t>
            </a:r>
            <a:r>
              <a:rPr lang="de-DE" sz="2000" dirty="0" smtClean="0">
                <a:effectLst>
                  <a:outerShdw blurRad="38100" dist="38100" dir="2700000" algn="tl">
                    <a:srgbClr val="000000">
                      <a:alpha val="43137"/>
                    </a:srgbClr>
                  </a:outerShdw>
                </a:effectLst>
                <a:latin typeface="Calibri" panose="020F0502020204030204" pitchFamily="34" charset="0"/>
              </a:rPr>
              <a:t>ist</a:t>
            </a:r>
          </a:p>
          <a:p>
            <a:pPr lvl="2"/>
            <a:r>
              <a:rPr lang="de-DE" sz="2000" dirty="0">
                <a:effectLst>
                  <a:outerShdw blurRad="38100" dist="38100" dir="2700000" algn="tl">
                    <a:srgbClr val="000000">
                      <a:alpha val="43137"/>
                    </a:srgbClr>
                  </a:outerShdw>
                </a:effectLst>
                <a:latin typeface="Calibri" panose="020F0502020204030204" pitchFamily="34" charset="0"/>
              </a:rPr>
              <a:t>die Beziehung zu </a:t>
            </a:r>
            <a:r>
              <a:rPr lang="de-DE" sz="2000" dirty="0" smtClean="0">
                <a:effectLst>
                  <a:outerShdw blurRad="38100" dist="38100" dir="2700000" algn="tl">
                    <a:srgbClr val="000000">
                      <a:alpha val="43137"/>
                    </a:srgbClr>
                  </a:outerShdw>
                </a:effectLst>
                <a:latin typeface="Calibri" panose="020F0502020204030204" pitchFamily="34" charset="0"/>
              </a:rPr>
              <a:t>Jesus ist </a:t>
            </a:r>
            <a:r>
              <a:rPr lang="de-DE" sz="2000" dirty="0">
                <a:effectLst>
                  <a:outerShdw blurRad="38100" dist="38100" dir="2700000" algn="tl">
                    <a:srgbClr val="000000">
                      <a:alpha val="43137"/>
                    </a:srgbClr>
                  </a:outerShdw>
                </a:effectLst>
                <a:latin typeface="Calibri" panose="020F0502020204030204" pitchFamily="34" charset="0"/>
              </a:rPr>
              <a:t>ein absolutes </a:t>
            </a:r>
            <a:r>
              <a:rPr lang="de-DE" sz="2000" dirty="0" smtClean="0">
                <a:effectLst>
                  <a:outerShdw blurRad="38100" dist="38100" dir="2700000" algn="tl">
                    <a:srgbClr val="000000">
                      <a:alpha val="43137"/>
                    </a:srgbClr>
                  </a:outerShdw>
                </a:effectLst>
                <a:latin typeface="Calibri" panose="020F0502020204030204" pitchFamily="34" charset="0"/>
              </a:rPr>
              <a:t>Basic</a:t>
            </a:r>
          </a:p>
          <a:p>
            <a:pPr lvl="2"/>
            <a:r>
              <a:rPr lang="de-DE" sz="2000" dirty="0">
                <a:effectLst>
                  <a:outerShdw blurRad="38100" dist="38100" dir="2700000" algn="tl">
                    <a:srgbClr val="000000">
                      <a:alpha val="43137"/>
                    </a:srgbClr>
                  </a:outerShdw>
                </a:effectLst>
                <a:latin typeface="Calibri" panose="020F0502020204030204" pitchFamily="34" charset="0"/>
              </a:rPr>
              <a:t>ein wesentliches Element, damit das Reich Gottes überhaupt bei mir Gestalt gewinnt!</a:t>
            </a:r>
          </a:p>
        </p:txBody>
      </p:sp>
    </p:spTree>
    <p:extLst>
      <p:ext uri="{BB962C8B-B14F-4D97-AF65-F5344CB8AC3E}">
        <p14:creationId xmlns:p14="http://schemas.microsoft.com/office/powerpoint/2010/main" val="90393753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TC103457491[[fn=Metropolitan]]</Template>
  <TotalTime>0</TotalTime>
  <Words>900</Words>
  <Application>Microsoft Office PowerPoint</Application>
  <PresentationFormat>Bildschirmpräsentation (4:3)</PresentationFormat>
  <Paragraphs>68</Paragraphs>
  <Slides>11</Slides>
  <Notes>1</Notes>
  <HiddenSlides>2</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Standarddesign</vt:lpstr>
      <vt:lpstr> Das Wesen des Reiches Gottes</vt:lpstr>
      <vt:lpstr> Das Wesen des Reiches Gottes</vt:lpstr>
      <vt:lpstr> Das Wesen des Reiches Gottes</vt:lpstr>
      <vt:lpstr> Das Wesen des Reiches Gottes</vt:lpstr>
      <vt:lpstr> Das Wesen des Reiches Gottes</vt:lpstr>
      <vt:lpstr> Das Wesen des Reiches Gottes</vt:lpstr>
      <vt:lpstr> Das Wesen des Reiches Gottes</vt:lpstr>
      <vt:lpstr> Das Wesen des Reiches Gottes</vt:lpstr>
      <vt:lpstr> Das Wesen des Reiches Gottes</vt:lpstr>
      <vt:lpstr> Das Wesen des Reiches Gottes</vt:lpstr>
      <vt:lpstr> Das Wesen des Reiches Gottes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Wesen des Reiches Gottes</dc:title>
  <dc:creator>Michael Wimmer</dc:creator>
  <cp:lastModifiedBy>Me</cp:lastModifiedBy>
  <cp:revision>263</cp:revision>
  <dcterms:created xsi:type="dcterms:W3CDTF">2006-04-11T11:55:01Z</dcterms:created>
  <dcterms:modified xsi:type="dcterms:W3CDTF">2013-08-22T16:19:36Z</dcterms:modified>
</cp:coreProperties>
</file>