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8" r:id="rId1"/>
  </p:sldMasterIdLst>
  <p:notesMasterIdLst>
    <p:notesMasterId r:id="rId85"/>
  </p:notesMasterIdLst>
  <p:sldIdLst>
    <p:sldId id="302" r:id="rId2"/>
    <p:sldId id="494" r:id="rId3"/>
    <p:sldId id="483" r:id="rId4"/>
    <p:sldId id="491" r:id="rId5"/>
    <p:sldId id="394" r:id="rId6"/>
    <p:sldId id="523" r:id="rId7"/>
    <p:sldId id="395" r:id="rId8"/>
    <p:sldId id="397" r:id="rId9"/>
    <p:sldId id="443" r:id="rId10"/>
    <p:sldId id="435" r:id="rId11"/>
    <p:sldId id="396" r:id="rId12"/>
    <p:sldId id="441" r:id="rId13"/>
    <p:sldId id="452" r:id="rId14"/>
    <p:sldId id="453" r:id="rId15"/>
    <p:sldId id="454" r:id="rId16"/>
    <p:sldId id="455" r:id="rId17"/>
    <p:sldId id="456" r:id="rId18"/>
    <p:sldId id="495" r:id="rId19"/>
    <p:sldId id="352" r:id="rId20"/>
    <p:sldId id="496" r:id="rId21"/>
    <p:sldId id="497" r:id="rId22"/>
    <p:sldId id="354" r:id="rId23"/>
    <p:sldId id="355" r:id="rId24"/>
    <p:sldId id="498" r:id="rId25"/>
    <p:sldId id="499" r:id="rId26"/>
    <p:sldId id="500" r:id="rId27"/>
    <p:sldId id="501" r:id="rId28"/>
    <p:sldId id="502" r:id="rId29"/>
    <p:sldId id="503" r:id="rId30"/>
    <p:sldId id="504" r:id="rId31"/>
    <p:sldId id="505" r:id="rId32"/>
    <p:sldId id="506" r:id="rId33"/>
    <p:sldId id="507" r:id="rId34"/>
    <p:sldId id="508" r:id="rId35"/>
    <p:sldId id="509" r:id="rId36"/>
    <p:sldId id="510" r:id="rId37"/>
    <p:sldId id="511" r:id="rId38"/>
    <p:sldId id="512" r:id="rId39"/>
    <p:sldId id="513" r:id="rId40"/>
    <p:sldId id="458" r:id="rId41"/>
    <p:sldId id="459" r:id="rId42"/>
    <p:sldId id="460" r:id="rId43"/>
    <p:sldId id="418" r:id="rId44"/>
    <p:sldId id="461" r:id="rId45"/>
    <p:sldId id="457" r:id="rId46"/>
    <p:sldId id="462" r:id="rId47"/>
    <p:sldId id="436" r:id="rId48"/>
    <p:sldId id="514" r:id="rId49"/>
    <p:sldId id="360" r:id="rId50"/>
    <p:sldId id="361" r:id="rId51"/>
    <p:sldId id="362" r:id="rId52"/>
    <p:sldId id="515" r:id="rId53"/>
    <p:sldId id="516" r:id="rId54"/>
    <p:sldId id="517" r:id="rId55"/>
    <p:sldId id="518" r:id="rId56"/>
    <p:sldId id="465" r:id="rId57"/>
    <p:sldId id="466" r:id="rId58"/>
    <p:sldId id="467" r:id="rId59"/>
    <p:sldId id="469" r:id="rId60"/>
    <p:sldId id="519" r:id="rId61"/>
    <p:sldId id="420" r:id="rId62"/>
    <p:sldId id="470" r:id="rId63"/>
    <p:sldId id="431" r:id="rId64"/>
    <p:sldId id="432" r:id="rId65"/>
    <p:sldId id="433" r:id="rId66"/>
    <p:sldId id="424" r:id="rId67"/>
    <p:sldId id="520" r:id="rId68"/>
    <p:sldId id="434" r:id="rId69"/>
    <p:sldId id="521" r:id="rId70"/>
    <p:sldId id="475" r:id="rId71"/>
    <p:sldId id="427" r:id="rId72"/>
    <p:sldId id="474" r:id="rId73"/>
    <p:sldId id="428" r:id="rId74"/>
    <p:sldId id="477" r:id="rId75"/>
    <p:sldId id="478" r:id="rId76"/>
    <p:sldId id="429" r:id="rId77"/>
    <p:sldId id="430" r:id="rId78"/>
    <p:sldId id="480" r:id="rId79"/>
    <p:sldId id="481" r:id="rId80"/>
    <p:sldId id="522" r:id="rId81"/>
    <p:sldId id="384" r:id="rId82"/>
    <p:sldId id="390" r:id="rId83"/>
    <p:sldId id="391" r:id="rId8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0D0D0"/>
    <a:srgbClr val="DE1444"/>
    <a:srgbClr val="49EFEB"/>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2" autoAdjust="0"/>
    <p:restoredTop sz="94205" autoAdjust="0"/>
  </p:normalViewPr>
  <p:slideViewPr>
    <p:cSldViewPr>
      <p:cViewPr varScale="1">
        <p:scale>
          <a:sx n="124" d="100"/>
          <a:sy n="124" d="100"/>
        </p:scale>
        <p:origin x="-1398" y="-102"/>
      </p:cViewPr>
      <p:guideLst>
        <p:guide orient="horz" pos="2160"/>
        <p:guide pos="2880"/>
      </p:guideLst>
    </p:cSldViewPr>
  </p:slideViewPr>
  <p:outlineViewPr>
    <p:cViewPr>
      <p:scale>
        <a:sx n="33" d="100"/>
        <a:sy n="33" d="100"/>
      </p:scale>
      <p:origin x="0" y="271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CA2E14-EF83-4C6F-85CD-A5C93B95FE31}" type="datetimeFigureOut">
              <a:rPr lang="de-DE" smtClean="0"/>
              <a:pPr/>
              <a:t>08.12.2015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07B01A-9F19-45E4-8758-9E8C5B4A68C0}" type="slidenum">
              <a:rPr lang="de-DE" smtClean="0"/>
              <a:pPr/>
              <a:t>‹Nr.›</a:t>
            </a:fld>
            <a:endParaRPr lang="de-DE"/>
          </a:p>
        </p:txBody>
      </p:sp>
    </p:spTree>
    <p:extLst>
      <p:ext uri="{BB962C8B-B14F-4D97-AF65-F5344CB8AC3E}">
        <p14:creationId xmlns:p14="http://schemas.microsoft.com/office/powerpoint/2010/main" val="69604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xfrm>
            <a:off x="1143000" y="695325"/>
            <a:ext cx="4572000" cy="3429000"/>
          </a:xfrm>
          <a:solidFill>
            <a:srgbClr val="FFFFFF"/>
          </a:solidFill>
          <a:ln/>
        </p:spPr>
      </p:sp>
      <p:sp>
        <p:nvSpPr>
          <p:cNvPr id="450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de-DE" altLang="de-DE"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793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34BF1B-2190-4FDF-BFE9-52FDF9021E54}" type="slidenum">
              <a:rPr lang="fr-FR" altLang="de-DE" smtClean="0"/>
              <a:pPr>
                <a:spcBef>
                  <a:spcPct val="0"/>
                </a:spcBef>
              </a:pPr>
              <a:t>17</a:t>
            </a:fld>
            <a:endParaRPr lang="fr-FR" altLang="de-DE"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360430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B8C9E50-4368-4020-9529-66128BC12D24}" type="slidenum">
              <a:rPr lang="fr-FR">
                <a:latin typeface="Arial" pitchFamily="34" charset="0"/>
              </a:rPr>
              <a:pPr/>
              <a:t>18</a:t>
            </a:fld>
            <a:endParaRPr lang="fr-FR">
              <a:latin typeface="Arial" pitchFamily="34"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280032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595AE3A4-CB3C-47A6-9E94-0CD27BC0ED17}" type="slidenum">
              <a:rPr lang="fr-FR">
                <a:latin typeface="Arial" pitchFamily="34" charset="0"/>
              </a:rPr>
              <a:pPr/>
              <a:t>19</a:t>
            </a:fld>
            <a:endParaRPr lang="fr-FR">
              <a:latin typeface="Arial" pitchFamily="34"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73302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ADC3799-45F0-4A91-B4F2-08034C715CFB}" type="slidenum">
              <a:rPr lang="fr-FR" altLang="de-DE"/>
              <a:pPr>
                <a:spcBef>
                  <a:spcPct val="0"/>
                </a:spcBef>
              </a:pPr>
              <a:t>20</a:t>
            </a:fld>
            <a:endParaRPr lang="fr-FR" altLang="de-DE"/>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78877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B8C9E50-4368-4020-9529-66128BC12D24}" type="slidenum">
              <a:rPr lang="fr-FR">
                <a:latin typeface="Arial" pitchFamily="34" charset="0"/>
              </a:rPr>
              <a:pPr/>
              <a:t>21</a:t>
            </a:fld>
            <a:endParaRPr lang="fr-FR">
              <a:latin typeface="Arial" pitchFamily="34"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280032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22F5CA5A-3D22-40B2-9A05-A627B2CBC052}" type="slidenum">
              <a:rPr lang="fr-FR">
                <a:latin typeface="Arial" pitchFamily="34" charset="0"/>
              </a:rPr>
              <a:pPr/>
              <a:t>22</a:t>
            </a:fld>
            <a:endParaRPr lang="fr-FR">
              <a:latin typeface="Arial" pitchFamily="34"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378131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2EB9C977-6FCE-4AA2-8037-3EADBC37C7D9}" type="slidenum">
              <a:rPr lang="fr-FR">
                <a:latin typeface="Arial" pitchFamily="34" charset="0"/>
              </a:rPr>
              <a:pPr/>
              <a:t>23</a:t>
            </a:fld>
            <a:endParaRPr lang="fr-FR">
              <a:latin typeface="Arial" pitchFamily="34"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34592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Verdana" pitchFamily="34" charset="0"/>
              </a:defRPr>
            </a:lvl1pPr>
            <a:lvl2pPr marL="742950" indent="-285750">
              <a:defRPr sz="5400">
                <a:solidFill>
                  <a:schemeClr val="tx1"/>
                </a:solidFill>
                <a:latin typeface="Verdana" pitchFamily="34" charset="0"/>
              </a:defRPr>
            </a:lvl2pPr>
            <a:lvl3pPr marL="1143000" indent="-228600">
              <a:defRPr sz="5400">
                <a:solidFill>
                  <a:schemeClr val="tx1"/>
                </a:solidFill>
                <a:latin typeface="Verdana" pitchFamily="34" charset="0"/>
              </a:defRPr>
            </a:lvl3pPr>
            <a:lvl4pPr marL="1600200" indent="-228600">
              <a:defRPr sz="5400">
                <a:solidFill>
                  <a:schemeClr val="tx1"/>
                </a:solidFill>
                <a:latin typeface="Verdana" pitchFamily="34" charset="0"/>
              </a:defRPr>
            </a:lvl4pPr>
            <a:lvl5pPr marL="2057400" indent="-228600">
              <a:defRPr sz="5400">
                <a:solidFill>
                  <a:schemeClr val="tx1"/>
                </a:solidFill>
                <a:latin typeface="Verdana" pitchFamily="34" charset="0"/>
              </a:defRPr>
            </a:lvl5pPr>
            <a:lvl6pPr marL="2514600" indent="-228600" eaLnBrk="0" fontAlgn="base" hangingPunct="0">
              <a:spcBef>
                <a:spcPct val="0"/>
              </a:spcBef>
              <a:spcAft>
                <a:spcPct val="0"/>
              </a:spcAft>
              <a:defRPr sz="5400">
                <a:solidFill>
                  <a:schemeClr val="tx1"/>
                </a:solidFill>
                <a:latin typeface="Verdana" pitchFamily="34" charset="0"/>
              </a:defRPr>
            </a:lvl6pPr>
            <a:lvl7pPr marL="2971800" indent="-228600" eaLnBrk="0" fontAlgn="base" hangingPunct="0">
              <a:spcBef>
                <a:spcPct val="0"/>
              </a:spcBef>
              <a:spcAft>
                <a:spcPct val="0"/>
              </a:spcAft>
              <a:defRPr sz="5400">
                <a:solidFill>
                  <a:schemeClr val="tx1"/>
                </a:solidFill>
                <a:latin typeface="Verdana" pitchFamily="34" charset="0"/>
              </a:defRPr>
            </a:lvl7pPr>
            <a:lvl8pPr marL="3429000" indent="-228600" eaLnBrk="0" fontAlgn="base" hangingPunct="0">
              <a:spcBef>
                <a:spcPct val="0"/>
              </a:spcBef>
              <a:spcAft>
                <a:spcPct val="0"/>
              </a:spcAft>
              <a:defRPr sz="5400">
                <a:solidFill>
                  <a:schemeClr val="tx1"/>
                </a:solidFill>
                <a:latin typeface="Verdana" pitchFamily="34" charset="0"/>
              </a:defRPr>
            </a:lvl8pPr>
            <a:lvl9pPr marL="3886200" indent="-228600" eaLnBrk="0" fontAlgn="base" hangingPunct="0">
              <a:spcBef>
                <a:spcPct val="0"/>
              </a:spcBef>
              <a:spcAft>
                <a:spcPct val="0"/>
              </a:spcAft>
              <a:defRPr sz="5400">
                <a:solidFill>
                  <a:schemeClr val="tx1"/>
                </a:solidFill>
                <a:latin typeface="Verdana" pitchFamily="34" charset="0"/>
              </a:defRPr>
            </a:lvl9pPr>
          </a:lstStyle>
          <a:p>
            <a:fld id="{5E563A2D-7206-48CD-A9EE-96B8772331A4}" type="slidenum">
              <a:rPr lang="fr-FR" altLang="de-DE" sz="1200">
                <a:latin typeface="Arial" charset="0"/>
              </a:rPr>
              <a:pPr/>
              <a:t>24</a:t>
            </a:fld>
            <a:endParaRPr lang="fr-FR" altLang="de-DE" sz="1200">
              <a:latin typeface="Arial"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28949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fr-FR" sz="1200" dirty="0" smtClean="0"/>
              <a:t>Turkménistan, Ouzbékistan, Kirghizstan, Tadjikistan, Pakistan, Liban, Syrie, Turquie, Jordanie, Irak, Iran</a:t>
            </a:r>
            <a:endParaRPr lang="de-DE" dirty="0"/>
          </a:p>
        </p:txBody>
      </p:sp>
      <p:sp>
        <p:nvSpPr>
          <p:cNvPr id="4" name="Foliennummernplatzhalter 3"/>
          <p:cNvSpPr>
            <a:spLocks noGrp="1"/>
          </p:cNvSpPr>
          <p:nvPr>
            <p:ph type="sldNum" sz="quarter" idx="10"/>
          </p:nvPr>
        </p:nvSpPr>
        <p:spPr/>
        <p:txBody>
          <a:bodyPr/>
          <a:lstStyle/>
          <a:p>
            <a:fld id="{D807B01A-9F19-45E4-8758-9E8C5B4A68C0}" type="slidenum">
              <a:rPr lang="de-DE" smtClean="0"/>
              <a:pPr/>
              <a:t>26</a:t>
            </a:fld>
            <a:endParaRPr lang="de-DE"/>
          </a:p>
        </p:txBody>
      </p:sp>
    </p:spTree>
    <p:extLst>
      <p:ext uri="{BB962C8B-B14F-4D97-AF65-F5344CB8AC3E}">
        <p14:creationId xmlns:p14="http://schemas.microsoft.com/office/powerpoint/2010/main" val="2141541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807B01A-9F19-45E4-8758-9E8C5B4A68C0}" type="slidenum">
              <a:rPr lang="de-DE" smtClean="0"/>
              <a:pPr/>
              <a:t>27</a:t>
            </a:fld>
            <a:endParaRPr lang="de-DE"/>
          </a:p>
        </p:txBody>
      </p:sp>
    </p:spTree>
    <p:extLst>
      <p:ext uri="{BB962C8B-B14F-4D97-AF65-F5344CB8AC3E}">
        <p14:creationId xmlns:p14="http://schemas.microsoft.com/office/powerpoint/2010/main" val="3856852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34211-9668-4758-A3D4-F4EE0D545C25}" type="slidenum">
              <a:rPr lang="de-DE"/>
              <a:pPr/>
              <a:t>5</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de-CH" dirty="0"/>
          </a:p>
        </p:txBody>
      </p:sp>
    </p:spTree>
    <p:extLst>
      <p:ext uri="{BB962C8B-B14F-4D97-AF65-F5344CB8AC3E}">
        <p14:creationId xmlns:p14="http://schemas.microsoft.com/office/powerpoint/2010/main" val="2683480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33</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584663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34</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329254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35</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329254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36</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340256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07B01A-9F19-45E4-8758-9E8C5B4A68C0}" type="slidenum">
              <a:rPr lang="de-DE" smtClean="0"/>
              <a:pPr/>
              <a:t>38</a:t>
            </a:fld>
            <a:endParaRPr lang="de-DE"/>
          </a:p>
        </p:txBody>
      </p:sp>
    </p:spTree>
    <p:extLst>
      <p:ext uri="{BB962C8B-B14F-4D97-AF65-F5344CB8AC3E}">
        <p14:creationId xmlns:p14="http://schemas.microsoft.com/office/powerpoint/2010/main" val="625809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43</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4033911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45</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4067293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B9B8085-C117-4CDF-A82C-819369E7ED2B}" type="slidenum">
              <a:rPr lang="fr-FR">
                <a:latin typeface="Arial" pitchFamily="34" charset="0"/>
              </a:rPr>
              <a:pPr/>
              <a:t>46</a:t>
            </a:fld>
            <a:endParaRPr lang="fr-FR">
              <a:latin typeface="Arial"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54896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9172B6-6833-40E8-9669-C503AF947E23}" type="slidenum">
              <a:rPr lang="fr-FR" altLang="de-DE" smtClean="0"/>
              <a:pPr>
                <a:spcBef>
                  <a:spcPct val="0"/>
                </a:spcBef>
              </a:pPr>
              <a:t>47</a:t>
            </a:fld>
            <a:endParaRPr lang="fr-FR" altLang="de-DE"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3869991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EBA6562B-57DF-46D5-9D9E-B20F62089FFA}" type="slidenum">
              <a:rPr lang="fr-FR">
                <a:latin typeface="Arial" pitchFamily="34" charset="0"/>
              </a:rPr>
              <a:pPr/>
              <a:t>48</a:t>
            </a:fld>
            <a:endParaRPr lang="fr-FR">
              <a:latin typeface="Arial" pitchFamily="34"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405984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34211-9668-4758-A3D4-F4EE0D545C25}" type="slidenum">
              <a:rPr lang="de-DE"/>
              <a:pPr/>
              <a:t>6</a:t>
            </a:fld>
            <a:endParaRPr lang="de-DE"/>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de-CH" dirty="0"/>
          </a:p>
        </p:txBody>
      </p:sp>
    </p:spTree>
    <p:extLst>
      <p:ext uri="{BB962C8B-B14F-4D97-AF65-F5344CB8AC3E}">
        <p14:creationId xmlns:p14="http://schemas.microsoft.com/office/powerpoint/2010/main" val="3029222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B3243B17-7770-4BFE-961C-526C07105BCF}" type="slidenum">
              <a:rPr lang="fr-FR">
                <a:latin typeface="Arial" pitchFamily="34" charset="0"/>
              </a:rPr>
              <a:pPr/>
              <a:t>49</a:t>
            </a:fld>
            <a:endParaRPr lang="fr-FR">
              <a:latin typeface="Arial" pitchFamily="34"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4147147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7D119478-FCFF-4413-9D26-400C399CB5AA}" type="slidenum">
              <a:rPr lang="fr-FR">
                <a:latin typeface="Arial" pitchFamily="34" charset="0"/>
              </a:rPr>
              <a:pPr/>
              <a:t>50</a:t>
            </a:fld>
            <a:endParaRPr lang="fr-FR">
              <a:latin typeface="Arial" pitchFamily="34"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961180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ED11AF0F-3DF5-4DCF-BF56-FA9CF6173F54}" type="slidenum">
              <a:rPr lang="fr-FR">
                <a:latin typeface="Arial" pitchFamily="34" charset="0"/>
              </a:rPr>
              <a:pPr/>
              <a:t>51</a:t>
            </a:fld>
            <a:endParaRPr lang="fr-FR">
              <a:latin typeface="Arial" pitchFamily="34"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2311974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FCE639-FEB0-4C66-AC96-56E81A6FF103}" type="slidenum">
              <a:rPr lang="fr-FR" altLang="de-DE"/>
              <a:pPr>
                <a:spcBef>
                  <a:spcPct val="0"/>
                </a:spcBef>
              </a:pPr>
              <a:t>52</a:t>
            </a:fld>
            <a:endParaRPr lang="fr-FR" altLang="de-DE"/>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1229391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FCE639-FEB0-4C66-AC96-56E81A6FF103}" type="slidenum">
              <a:rPr lang="fr-FR" altLang="de-DE"/>
              <a:pPr>
                <a:spcBef>
                  <a:spcPct val="0"/>
                </a:spcBef>
              </a:pPr>
              <a:t>53</a:t>
            </a:fld>
            <a:endParaRPr lang="fr-FR" altLang="de-DE"/>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2557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FCE639-FEB0-4C66-AC96-56E81A6FF103}" type="slidenum">
              <a:rPr lang="fr-FR" altLang="de-DE"/>
              <a:pPr>
                <a:spcBef>
                  <a:spcPct val="0"/>
                </a:spcBef>
              </a:pPr>
              <a:t>54</a:t>
            </a:fld>
            <a:endParaRPr lang="fr-FR" altLang="de-DE"/>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2557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BFCE639-FEB0-4C66-AC96-56E81A6FF103}" type="slidenum">
              <a:rPr lang="fr-FR" altLang="de-DE"/>
              <a:pPr>
                <a:spcBef>
                  <a:spcPct val="0"/>
                </a:spcBef>
              </a:pPr>
              <a:t>55</a:t>
            </a:fld>
            <a:endParaRPr lang="fr-FR" altLang="de-DE"/>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p>
        </p:txBody>
      </p:sp>
    </p:spTree>
    <p:extLst>
      <p:ext uri="{BB962C8B-B14F-4D97-AF65-F5344CB8AC3E}">
        <p14:creationId xmlns:p14="http://schemas.microsoft.com/office/powerpoint/2010/main" val="82557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BB8C9E50-4368-4020-9529-66128BC12D24}" type="slidenum">
              <a:rPr lang="fr-FR">
                <a:latin typeface="Arial" pitchFamily="34" charset="0"/>
              </a:rPr>
              <a:pPr/>
              <a:t>62</a:t>
            </a:fld>
            <a:endParaRPr lang="fr-FR">
              <a:latin typeface="Arial" pitchFamily="34"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de-DE" smtClean="0">
              <a:latin typeface="Arial" pitchFamily="34" charset="0"/>
            </a:endParaRPr>
          </a:p>
        </p:txBody>
      </p:sp>
    </p:spTree>
    <p:extLst>
      <p:ext uri="{BB962C8B-B14F-4D97-AF65-F5344CB8AC3E}">
        <p14:creationId xmlns:p14="http://schemas.microsoft.com/office/powerpoint/2010/main" val="3389482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07B01A-9F19-45E4-8758-9E8C5B4A68C0}" type="slidenum">
              <a:rPr lang="de-DE" smtClean="0"/>
              <a:pPr/>
              <a:t>63</a:t>
            </a:fld>
            <a:endParaRPr lang="de-DE"/>
          </a:p>
        </p:txBody>
      </p:sp>
    </p:spTree>
    <p:extLst>
      <p:ext uri="{BB962C8B-B14F-4D97-AF65-F5344CB8AC3E}">
        <p14:creationId xmlns:p14="http://schemas.microsoft.com/office/powerpoint/2010/main" val="2786878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E35CE2-63CB-46E7-81A6-21F63830898B}" type="slidenum">
              <a:rPr lang="fr-FR" altLang="de-DE" smtClean="0"/>
              <a:pPr>
                <a:spcBef>
                  <a:spcPct val="0"/>
                </a:spcBef>
              </a:pPr>
              <a:t>79</a:t>
            </a:fld>
            <a:endParaRPr lang="fr-FR" altLang="de-DE"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3694698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671A6-BB8B-435B-B4C6-A5D9817D00E6}" type="slidenum">
              <a:rPr lang="de-DE"/>
              <a:pPr/>
              <a:t>7</a:t>
            </a:fld>
            <a:endParaRPr lang="de-DE"/>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365812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671A6-BB8B-435B-B4C6-A5D9817D00E6}" type="slidenum">
              <a:rPr lang="de-DE"/>
              <a:pPr/>
              <a:t>8</a:t>
            </a:fld>
            <a:endParaRPr lang="de-DE"/>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95028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2671A6-BB8B-435B-B4C6-A5D9817D00E6}" type="slidenum">
              <a:rPr lang="de-DE"/>
              <a:pPr/>
              <a:t>10</a:t>
            </a:fld>
            <a:endParaRPr lang="de-DE"/>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12927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146CEE-F299-4B4F-875A-6E565B02E8CB}" type="slidenum">
              <a:rPr lang="fr-FR" altLang="de-DE" smtClean="0"/>
              <a:pPr>
                <a:spcBef>
                  <a:spcPct val="0"/>
                </a:spcBef>
              </a:pPr>
              <a:t>12</a:t>
            </a:fld>
            <a:endParaRPr lang="fr-FR" altLang="de-DE"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52044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145E2C-E91E-45A7-BC46-C9CB9DDE00E8}" type="slidenum">
              <a:rPr lang="fr-FR" altLang="de-DE" smtClean="0"/>
              <a:pPr>
                <a:spcBef>
                  <a:spcPct val="0"/>
                </a:spcBef>
              </a:pPr>
              <a:t>15</a:t>
            </a:fld>
            <a:endParaRPr lang="fr-FR" altLang="de-DE"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20036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4EF4BE-9A9E-425F-8E1B-7EF8A01F60DE}" type="slidenum">
              <a:rPr lang="fr-FR" altLang="de-DE" smtClean="0"/>
              <a:pPr>
                <a:spcBef>
                  <a:spcPct val="0"/>
                </a:spcBef>
              </a:pPr>
              <a:t>16</a:t>
            </a:fld>
            <a:endParaRPr lang="fr-FR" altLang="de-DE"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extLst>
      <p:ext uri="{BB962C8B-B14F-4D97-AF65-F5344CB8AC3E}">
        <p14:creationId xmlns:p14="http://schemas.microsoft.com/office/powerpoint/2010/main" val="86680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4510AA0E-6FFD-4067-851B-B16456467175}" type="datetimeFigureOut">
              <a:rPr lang="de-DE" smtClean="0"/>
              <a:pPr/>
              <a:t>08.12.2015</a:t>
            </a:fld>
            <a:endParaRPr lang="de-DE"/>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A0D29F7-8F28-4D85-928B-73BA766D795B}" type="slidenum">
              <a:rPr lang="de-DE" smtClean="0"/>
              <a:pPr/>
              <a:t>‹Nr.›</a:t>
            </a:fld>
            <a:endParaRPr lang="de-DE"/>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de-DE"/>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fr-FR" smtClean="0"/>
              <a:t>Modifiez le style du titre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A0D29F7-8F28-4D85-928B-73BA766D795B}"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A0D29F7-8F28-4D85-928B-73BA766D795B}"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1139825"/>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307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243638"/>
            <a:ext cx="2133600" cy="457200"/>
          </a:xfrm>
        </p:spPr>
        <p:txBody>
          <a:bodyPr/>
          <a:lstStyle>
            <a:lvl1pPr>
              <a:defRPr/>
            </a:lvl1pPr>
          </a:lstStyle>
          <a:p>
            <a:endParaRPr lang="fr-FR"/>
          </a:p>
        </p:txBody>
      </p:sp>
      <p:sp>
        <p:nvSpPr>
          <p:cNvPr id="6" name="Fußzeilenplatzhalter 5"/>
          <p:cNvSpPr>
            <a:spLocks noGrp="1"/>
          </p:cNvSpPr>
          <p:nvPr>
            <p:ph type="ftr" sz="quarter" idx="11"/>
          </p:nvPr>
        </p:nvSpPr>
        <p:spPr>
          <a:xfrm>
            <a:off x="3124200" y="6248400"/>
            <a:ext cx="2895600" cy="457200"/>
          </a:xfrm>
        </p:spPr>
        <p:txBody>
          <a:bodyPr/>
          <a:lstStyle>
            <a:lvl1pPr>
              <a:defRPr/>
            </a:lvl1pPr>
          </a:lstStyle>
          <a:p>
            <a:endParaRPr lang="fr-FR"/>
          </a:p>
        </p:txBody>
      </p:sp>
      <p:sp>
        <p:nvSpPr>
          <p:cNvPr id="7" name="Foliennummernplatzhalter 6"/>
          <p:cNvSpPr>
            <a:spLocks noGrp="1"/>
          </p:cNvSpPr>
          <p:nvPr>
            <p:ph type="sldNum" sz="quarter" idx="12"/>
          </p:nvPr>
        </p:nvSpPr>
        <p:spPr>
          <a:xfrm>
            <a:off x="6553200" y="6243638"/>
            <a:ext cx="2133600" cy="457200"/>
          </a:xfrm>
        </p:spPr>
        <p:txBody>
          <a:bodyPr/>
          <a:lstStyle>
            <a:lvl1pPr>
              <a:defRPr/>
            </a:lvl1pPr>
          </a:lstStyle>
          <a:p>
            <a:fld id="{926F9BDF-07EA-47B3-8A7E-8A82A82750D3}" type="slidenum">
              <a:rPr lang="fr-FR"/>
              <a:pPr/>
              <a:t>‹Nr.›</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A0D29F7-8F28-4D85-928B-73BA766D795B}" type="slidenum">
              <a:rPr lang="de-DE" smtClean="0"/>
              <a:pPr/>
              <a:t>‹Nr.›</a:t>
            </a:fld>
            <a:endParaRPr lang="de-DE"/>
          </a:p>
        </p:txBody>
      </p:sp>
      <p:sp>
        <p:nvSpPr>
          <p:cNvPr id="7" name="Title 6"/>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 name="Date Placeholder 8"/>
          <p:cNvSpPr>
            <a:spLocks noGrp="1"/>
          </p:cNvSpPr>
          <p:nvPr>
            <p:ph type="dt" sz="half" idx="10"/>
          </p:nvPr>
        </p:nvSpPr>
        <p:spPr/>
        <p:txBody>
          <a:bodyPr/>
          <a:lstStyle>
            <a:lvl1pPr>
              <a:defRPr>
                <a:solidFill>
                  <a:srgbClr val="FFFFFF"/>
                </a:solidFill>
              </a:defRPr>
            </a:lvl1pPr>
          </a:lstStyle>
          <a:p>
            <a:fld id="{4510AA0E-6FFD-4067-851B-B16456467175}" type="datetimeFigureOut">
              <a:rPr lang="de-DE" smtClean="0"/>
              <a:pPr/>
              <a:t>08.12.2015</a:t>
            </a:fld>
            <a:endParaRPr lang="de-DE"/>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A0D29F7-8F28-4D85-928B-73BA766D795B}" type="slidenum">
              <a:rPr lang="de-DE" smtClean="0"/>
              <a:pPr/>
              <a:t>‹Nr.›</a:t>
            </a:fld>
            <a:endParaRPr lang="de-DE"/>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de-DE"/>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fr-FR" smtClean="0"/>
              <a:t>Modifiez le style du titre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A0D29F7-8F28-4D85-928B-73BA766D795B}" type="slidenum">
              <a:rPr lang="de-DE" smtClean="0"/>
              <a:pPr/>
              <a:t>‹Nr.›</a:t>
            </a:fld>
            <a:endParaRPr lang="de-DE"/>
          </a:p>
        </p:txBody>
      </p:sp>
      <p:sp>
        <p:nvSpPr>
          <p:cNvPr id="8" name="Title 7"/>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A0D29F7-8F28-4D85-928B-73BA766D795B}" type="slidenum">
              <a:rPr lang="de-DE" smtClean="0"/>
              <a:pPr/>
              <a:t>‹Nr.›</a:t>
            </a:fld>
            <a:endParaRPr lang="de-DE"/>
          </a:p>
        </p:txBody>
      </p:sp>
      <p:sp>
        <p:nvSpPr>
          <p:cNvPr id="10" name="Title 9"/>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A0D29F7-8F28-4D85-928B-73BA766D795B}" type="slidenum">
              <a:rPr lang="de-DE" smtClean="0"/>
              <a:pPr/>
              <a:t>‹Nr.›</a:t>
            </a:fld>
            <a:endParaRPr lang="de-DE"/>
          </a:p>
        </p:txBody>
      </p:sp>
      <p:sp>
        <p:nvSpPr>
          <p:cNvPr id="6" name="Title 5"/>
          <p:cNvSpPr>
            <a:spLocks noGrp="1"/>
          </p:cNvSpPr>
          <p:nvPr>
            <p:ph type="title"/>
          </p:nvPr>
        </p:nvSpPr>
        <p:spPr/>
        <p:txBody>
          <a:bodyPr/>
          <a:lstStyle/>
          <a:p>
            <a:r>
              <a:rPr lang="fr-FR" smtClean="0"/>
              <a:t>Modifiez le style du titre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A0D29F7-8F28-4D85-928B-73BA766D795B}"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A0D29F7-8F28-4D85-928B-73BA766D795B}" type="slidenum">
              <a:rPr lang="de-DE" smtClean="0"/>
              <a:pPr/>
              <a:t>‹Nr.›</a:t>
            </a:fld>
            <a:endParaRPr lang="de-DE"/>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fr-FR" smtClean="0"/>
              <a:t>Modifiez le style du titre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10AA0E-6FFD-4067-851B-B16456467175}" type="datetimeFigureOut">
              <a:rPr lang="de-DE" smtClean="0"/>
              <a:pPr/>
              <a:t>08.12.2015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A0D29F7-8F28-4D85-928B-73BA766D795B}" type="slidenum">
              <a:rPr lang="de-DE" smtClean="0"/>
              <a:pPr/>
              <a:t>‹Nr.›</a:t>
            </a:fld>
            <a:endParaRPr lang="de-DE"/>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fr-FR" smtClean="0"/>
              <a:t>Modifiez le style du titre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4510AA0E-6FFD-4067-851B-B16456467175}" type="datetimeFigureOut">
              <a:rPr lang="de-DE" smtClean="0"/>
              <a:pPr/>
              <a:t>08.12.2015</a:t>
            </a:fld>
            <a:endParaRPr lang="de-DE"/>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de-DE"/>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A0D29F7-8F28-4D85-928B-73BA766D795B}"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rogerliebi.ch/"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file:///R:\PPT\Offenbarung.pp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upload.wikimedia.org/wikipedia/commons/f/f1/Jerusalem_Kotel_night_9082.JP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rogerliebi.ch/"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5/55/Near_east_lrg.jpg"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hyperlink" Target="file:///R:\PPT\Offenbarung.pp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upload.wikimedia.org/wikipedia/commons/f/f1/Jerusalem_Kotel_night_9082.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upload.wikimedia.org/wikipedia/commons/f/f1/Jerusalem_Kotel_night_9082.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upload.wikimedia.org/wikipedia/commons/f/f1/Jerusalem_Kotel_night_9082.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upload.wikimedia.org/wikipedia/commons/f/f1/Jerusalem_Kotel_night_9082.JP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file:///R:\PPT\Offenbarung.pp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file:///R:\PPT\Offenbarung.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file:///R:\PPT\Offenbarung.ppt" TargetMode="External"/><Relationship Id="rId7" Type="http://schemas.openxmlformats.org/officeDocument/2006/relationships/hyperlink" Target="file:///R:\PPT\Nationen2.ppt"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file:///R:\PPT\Nationen.ppt" TargetMode="External"/><Relationship Id="rId5" Type="http://schemas.openxmlformats.org/officeDocument/2006/relationships/hyperlink" Target="file:///R:\PPT\Off21-22.ppt" TargetMode="External"/><Relationship Id="rId4" Type="http://schemas.openxmlformats.org/officeDocument/2006/relationships/hyperlink" Target="file:///R:\PPT\kirche.ppt"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file:///R:\PPT\Offenbarung.pp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upload.wikimedia.org/wikipedia/commons/1/1a/Three_crosses.jpg"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upload.wikimedia.org/wikipedia/commons/1/1a/Three_crosses.jpg" TargetMode="Externa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hyperlink" Target="http://en.wikipedia.org/wiki/Wikipedia:Textof_the_GNU_Free_Documentation_Licens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en.wikipedia.org/wiki/Creative_Commo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 y="1646236"/>
            <a:ext cx="8229600" cy="4879107"/>
          </a:xfrm>
        </p:spPr>
        <p:txBody>
          <a:bodyPr/>
          <a:lstStyle/>
          <a:p>
            <a:pPr algn="ctr">
              <a:buFontTx/>
              <a:buNone/>
            </a:pPr>
            <a:r>
              <a:rPr lang="de-DE" sz="2800" b="1" dirty="0" smtClean="0">
                <a:solidFill>
                  <a:srgbClr val="00B0F0"/>
                </a:solidFill>
                <a:latin typeface="Arial" charset="0"/>
                <a:cs typeface="Arial" charset="0"/>
              </a:rPr>
              <a:t>Herzlich willkommen!</a:t>
            </a:r>
          </a:p>
          <a:p>
            <a:pPr>
              <a:buFontTx/>
              <a:buNone/>
            </a:pPr>
            <a:endParaRPr lang="de-DE" sz="2800" b="1" dirty="0" smtClean="0">
              <a:solidFill>
                <a:srgbClr val="FF3300"/>
              </a:solidFill>
              <a:latin typeface="Arial" charset="0"/>
              <a:cs typeface="Arial" charset="0"/>
            </a:endParaRPr>
          </a:p>
          <a:p>
            <a:pPr algn="ctr">
              <a:buFontTx/>
              <a:buNone/>
            </a:pPr>
            <a:r>
              <a:rPr lang="de-DE" sz="2800" b="1" dirty="0" smtClean="0">
                <a:solidFill>
                  <a:srgbClr val="FF0000"/>
                </a:solidFill>
                <a:latin typeface="Arial" charset="0"/>
                <a:cs typeface="Arial" charset="0"/>
                <a:hlinkClick r:id="rId2"/>
              </a:rPr>
              <a:t>www.rogerliebi.ch</a:t>
            </a:r>
            <a:endParaRPr lang="de-DE" sz="2800" b="1" dirty="0" smtClean="0">
              <a:solidFill>
                <a:srgbClr val="FF0000"/>
              </a:solidFill>
              <a:latin typeface="Arial" charset="0"/>
              <a:cs typeface="Arial" charset="0"/>
            </a:endParaRPr>
          </a:p>
          <a:p>
            <a:pPr>
              <a:buFontTx/>
              <a:buNone/>
            </a:pPr>
            <a:endParaRPr lang="de-DE" sz="2800" b="1" dirty="0" smtClean="0">
              <a:solidFill>
                <a:schemeClr val="bg1"/>
              </a:solidFill>
              <a:latin typeface="Arial" charset="0"/>
              <a:cs typeface="Arial" charset="0"/>
            </a:endParaRPr>
          </a:p>
          <a:p>
            <a:r>
              <a:rPr lang="de-DE" sz="2800" b="1" dirty="0" smtClean="0">
                <a:latin typeface="Arial" charset="0"/>
                <a:cs typeface="Arial" charset="0"/>
              </a:rPr>
              <a:t>Veranstaltungskalender</a:t>
            </a:r>
          </a:p>
          <a:p>
            <a:r>
              <a:rPr lang="de-DE" sz="2800" b="1" dirty="0" smtClean="0">
                <a:latin typeface="Arial" charset="0"/>
                <a:cs typeface="Arial" charset="0"/>
              </a:rPr>
              <a:t>Skripte zum Downloaden</a:t>
            </a:r>
          </a:p>
          <a:p>
            <a:r>
              <a:rPr lang="de-DE" sz="2800" b="1" dirty="0" smtClean="0">
                <a:latin typeface="Arial" charset="0"/>
                <a:cs typeface="Arial" charset="0"/>
              </a:rPr>
              <a:t>Shop: Kassetten, Bücher</a:t>
            </a:r>
          </a:p>
          <a:p>
            <a:r>
              <a:rPr lang="de-DE" sz="2800" b="1" dirty="0" smtClean="0">
                <a:latin typeface="Arial" charset="0"/>
                <a:cs typeface="Arial" charset="0"/>
              </a:rPr>
              <a:t>Newsletter</a:t>
            </a:r>
          </a:p>
          <a:p>
            <a:r>
              <a:rPr lang="de-DE" sz="2800" b="1" dirty="0" smtClean="0">
                <a:latin typeface="Arial" charset="0"/>
                <a:cs typeface="Arial" charset="0"/>
              </a:rPr>
              <a:t>etc.</a:t>
            </a:r>
          </a:p>
        </p:txBody>
      </p:sp>
      <p:sp>
        <p:nvSpPr>
          <p:cNvPr id="4098" name="Rectangle 2"/>
          <p:cNvSpPr>
            <a:spLocks noGrp="1" noChangeArrowheads="1"/>
          </p:cNvSpPr>
          <p:nvPr>
            <p:ph type="title"/>
          </p:nvPr>
        </p:nvSpPr>
        <p:spPr>
          <a:xfrm>
            <a:off x="395536" y="404663"/>
            <a:ext cx="8366724" cy="1005577"/>
          </a:xfrm>
          <a:noFill/>
        </p:spPr>
        <p:txBody>
          <a:bodyPr/>
          <a:lstStyle/>
          <a:p>
            <a:pPr algn="ctr"/>
            <a:r>
              <a:rPr lang="de-DE" sz="4000" dirty="0" smtClean="0">
                <a:effectLst>
                  <a:outerShdw blurRad="38100" dist="38100" dir="2700000" algn="tl">
                    <a:srgbClr val="000000">
                      <a:alpha val="43137"/>
                    </a:srgbClr>
                  </a:outerShdw>
                </a:effectLst>
                <a:latin typeface="Arial" charset="0"/>
                <a:cs typeface="Arial" charset="0"/>
              </a:rPr>
              <a:t>Meine Homepage: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AutoShape 3">
            <a:hlinkClick r:id="rId3" action="ppaction://hlinkpres?slideindex=1&amp;slidetitle="/>
          </p:cNvPr>
          <p:cNvSpPr>
            <a:spLocks noGrp="1" noChangeArrowheads="1"/>
          </p:cNvSpPr>
          <p:nvPr>
            <p:ph idx="1"/>
          </p:nvPr>
        </p:nvSpPr>
        <p:spPr>
          <a:xfrm>
            <a:off x="468313" y="3141663"/>
            <a:ext cx="8229600" cy="1512887"/>
          </a:xfrm>
          <a:prstGeom prst="leftRightArrow">
            <a:avLst>
              <a:gd name="adj1" fmla="val 60833"/>
              <a:gd name="adj2" fmla="val 35131"/>
            </a:avLst>
          </a:prstGeom>
          <a:gradFill rotWithShape="0">
            <a:gsLst>
              <a:gs pos="0">
                <a:srgbClr val="660066"/>
              </a:gs>
              <a:gs pos="100000">
                <a:srgbClr val="FFFF00"/>
              </a:gs>
            </a:gsLst>
            <a:lin ang="5400000" scaled="1"/>
          </a:gradFill>
          <a:ln>
            <a:solidFill>
              <a:schemeClr val="tx1"/>
            </a:solidFill>
          </a:ln>
        </p:spPr>
        <p:txBody>
          <a:bodyPr>
            <a:normAutofit/>
          </a:bodyPr>
          <a:lstStyle/>
          <a:p>
            <a:pPr algn="ctr">
              <a:spcBef>
                <a:spcPct val="0"/>
              </a:spcBef>
              <a:buFontTx/>
              <a:buNone/>
            </a:pPr>
            <a:endParaRPr lang="de-CH" sz="2400" dirty="0" smtClean="0">
              <a:effectLst>
                <a:outerShdw blurRad="38100" dist="38100" dir="2700000" algn="tl">
                  <a:srgbClr val="000000">
                    <a:alpha val="43137"/>
                  </a:srgbClr>
                </a:outerShdw>
              </a:effectLst>
              <a:latin typeface="Arial" pitchFamily="34" charset="0"/>
              <a:cs typeface="Arial" pitchFamily="34" charset="0"/>
            </a:endParaRPr>
          </a:p>
          <a:p>
            <a:pPr algn="ctr">
              <a:spcBef>
                <a:spcPct val="0"/>
              </a:spcBef>
              <a:buFontTx/>
              <a:buNone/>
            </a:pPr>
            <a:r>
              <a:rPr lang="de-CH" sz="2400" b="1" dirty="0" smtClean="0">
                <a:solidFill>
                  <a:schemeClr val="accent1">
                    <a:lumMod val="75000"/>
                  </a:schemeClr>
                </a:solidFill>
                <a:latin typeface="Arial" pitchFamily="34" charset="0"/>
                <a:cs typeface="Arial" pitchFamily="34" charset="0"/>
              </a:rPr>
              <a:t>Rückkehr der Juden ab 1882</a:t>
            </a:r>
            <a:endParaRPr lang="de-CH" sz="2400" b="1" dirty="0">
              <a:solidFill>
                <a:schemeClr val="accent1">
                  <a:lumMod val="75000"/>
                </a:schemeClr>
              </a:solidFill>
              <a:latin typeface="Arial" pitchFamily="34" charset="0"/>
              <a:cs typeface="Arial" pitchFamily="34" charset="0"/>
            </a:endParaRPr>
          </a:p>
        </p:txBody>
      </p:sp>
      <p:sp>
        <p:nvSpPr>
          <p:cNvPr id="593922" name="Rectangle 2"/>
          <p:cNvSpPr>
            <a:spLocks noGrp="1" noChangeArrowheads="1"/>
          </p:cNvSpPr>
          <p:nvPr>
            <p:ph type="title"/>
          </p:nvPr>
        </p:nvSpPr>
        <p:spPr>
          <a:xfrm>
            <a:off x="251520" y="188913"/>
            <a:ext cx="8640960" cy="1419225"/>
          </a:xfrm>
        </p:spPr>
        <p:txBody>
          <a:bodyPr/>
          <a:lstStyle/>
          <a:p>
            <a:r>
              <a:rPr lang="de-CH" sz="4000" dirty="0" smtClean="0">
                <a:solidFill>
                  <a:schemeClr val="accent4">
                    <a:lumMod val="20000"/>
                    <a:lumOff val="80000"/>
                  </a:schemeClr>
                </a:solidFill>
                <a:latin typeface="Arial" pitchFamily="34" charset="0"/>
                <a:cs typeface="Arial" pitchFamily="34" charset="0"/>
              </a:rPr>
              <a:t>Endzeit: eine Periode </a:t>
            </a:r>
            <a:br>
              <a:rPr lang="de-CH" sz="4000" dirty="0" smtClean="0">
                <a:solidFill>
                  <a:schemeClr val="accent4">
                    <a:lumMod val="20000"/>
                    <a:lumOff val="80000"/>
                  </a:schemeClr>
                </a:solidFill>
                <a:latin typeface="Arial" pitchFamily="34" charset="0"/>
                <a:cs typeface="Arial" pitchFamily="34" charset="0"/>
              </a:rPr>
            </a:br>
            <a:r>
              <a:rPr lang="de-CH" sz="4000" dirty="0" smtClean="0">
                <a:solidFill>
                  <a:schemeClr val="accent4">
                    <a:lumMod val="20000"/>
                    <a:lumOff val="80000"/>
                  </a:schemeClr>
                </a:solidFill>
                <a:latin typeface="Arial" pitchFamily="34" charset="0"/>
                <a:cs typeface="Arial" pitchFamily="34" charset="0"/>
              </a:rPr>
              <a:t>von bereits 132 Jahren</a:t>
            </a:r>
            <a:endParaRPr lang="de-CH" sz="4000" dirty="0">
              <a:solidFill>
                <a:schemeClr val="accent4">
                  <a:lumMod val="20000"/>
                  <a:lumOff val="80000"/>
                </a:schemeClr>
              </a:solidFill>
              <a:latin typeface="Arial" pitchFamily="34" charset="0"/>
              <a:cs typeface="Arial" pitchFamily="34" charset="0"/>
            </a:endParaRPr>
          </a:p>
        </p:txBody>
      </p:sp>
      <p:sp>
        <p:nvSpPr>
          <p:cNvPr id="593924" name="AutoShape 4"/>
          <p:cNvSpPr>
            <a:spLocks noChangeArrowheads="1"/>
          </p:cNvSpPr>
          <p:nvPr/>
        </p:nvSpPr>
        <p:spPr bwMode="auto">
          <a:xfrm rot="21300862" flipV="1">
            <a:off x="1116013" y="3716338"/>
            <a:ext cx="1366837" cy="3024187"/>
          </a:xfrm>
          <a:prstGeom prst="curvedLeftArrow">
            <a:avLst>
              <a:gd name="adj1" fmla="val 44251"/>
              <a:gd name="adj2" fmla="val 88502"/>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
        <p:nvSpPr>
          <p:cNvPr id="593925" name="Line 5"/>
          <p:cNvSpPr>
            <a:spLocks noChangeShapeType="1"/>
          </p:cNvSpPr>
          <p:nvPr/>
        </p:nvSpPr>
        <p:spPr bwMode="auto">
          <a:xfrm>
            <a:off x="8099425" y="1484783"/>
            <a:ext cx="1588" cy="1872779"/>
          </a:xfrm>
          <a:prstGeom prst="line">
            <a:avLst/>
          </a:prstGeom>
          <a:noFill/>
          <a:ln w="76200">
            <a:solidFill>
              <a:srgbClr val="FF0000"/>
            </a:solidFill>
            <a:round/>
            <a:headEnd/>
            <a:tailEnd type="triangle" w="med" len="med"/>
          </a:ln>
          <a:effectLst/>
        </p:spPr>
        <p:txBody>
          <a:bodyPr/>
          <a:lstStyle/>
          <a:p>
            <a:endParaRPr lang="de-CH" dirty="0"/>
          </a:p>
        </p:txBody>
      </p:sp>
      <p:sp>
        <p:nvSpPr>
          <p:cNvPr id="593926" name="Line 6"/>
          <p:cNvSpPr>
            <a:spLocks noChangeShapeType="1"/>
          </p:cNvSpPr>
          <p:nvPr/>
        </p:nvSpPr>
        <p:spPr bwMode="auto">
          <a:xfrm>
            <a:off x="1042988" y="2636838"/>
            <a:ext cx="0" cy="792162"/>
          </a:xfrm>
          <a:prstGeom prst="line">
            <a:avLst/>
          </a:prstGeom>
          <a:noFill/>
          <a:ln w="57150">
            <a:solidFill>
              <a:srgbClr val="00FF00"/>
            </a:solidFill>
            <a:round/>
            <a:headEnd/>
            <a:tailEnd/>
          </a:ln>
          <a:effectLst/>
        </p:spPr>
        <p:txBody>
          <a:bodyPr/>
          <a:lstStyle/>
          <a:p>
            <a:endParaRPr lang="de-CH" dirty="0"/>
          </a:p>
        </p:txBody>
      </p:sp>
      <p:sp>
        <p:nvSpPr>
          <p:cNvPr id="593927" name="Line 7"/>
          <p:cNvSpPr>
            <a:spLocks noChangeShapeType="1"/>
          </p:cNvSpPr>
          <p:nvPr/>
        </p:nvSpPr>
        <p:spPr bwMode="auto">
          <a:xfrm>
            <a:off x="1835150" y="2636838"/>
            <a:ext cx="0" cy="792162"/>
          </a:xfrm>
          <a:prstGeom prst="line">
            <a:avLst/>
          </a:prstGeom>
          <a:noFill/>
          <a:ln w="57150">
            <a:solidFill>
              <a:srgbClr val="00FF00"/>
            </a:solidFill>
            <a:round/>
            <a:headEnd/>
            <a:tailEnd/>
          </a:ln>
          <a:effectLst/>
        </p:spPr>
        <p:txBody>
          <a:bodyPr/>
          <a:lstStyle/>
          <a:p>
            <a:endParaRPr lang="de-CH" dirty="0"/>
          </a:p>
        </p:txBody>
      </p:sp>
      <p:sp>
        <p:nvSpPr>
          <p:cNvPr id="593928" name="Line 8"/>
          <p:cNvSpPr>
            <a:spLocks noChangeShapeType="1"/>
          </p:cNvSpPr>
          <p:nvPr/>
        </p:nvSpPr>
        <p:spPr bwMode="auto">
          <a:xfrm>
            <a:off x="3851275" y="2636838"/>
            <a:ext cx="0" cy="792162"/>
          </a:xfrm>
          <a:prstGeom prst="line">
            <a:avLst/>
          </a:prstGeom>
          <a:noFill/>
          <a:ln w="57150">
            <a:solidFill>
              <a:srgbClr val="00FF00"/>
            </a:solidFill>
            <a:round/>
            <a:headEnd/>
            <a:tailEnd/>
          </a:ln>
          <a:effectLst/>
        </p:spPr>
        <p:txBody>
          <a:bodyPr/>
          <a:lstStyle/>
          <a:p>
            <a:endParaRPr lang="de-CH" dirty="0"/>
          </a:p>
        </p:txBody>
      </p:sp>
      <p:sp>
        <p:nvSpPr>
          <p:cNvPr id="593929" name="Line 9"/>
          <p:cNvSpPr>
            <a:spLocks noChangeShapeType="1"/>
          </p:cNvSpPr>
          <p:nvPr/>
        </p:nvSpPr>
        <p:spPr bwMode="auto">
          <a:xfrm>
            <a:off x="4140200" y="2636838"/>
            <a:ext cx="0" cy="792162"/>
          </a:xfrm>
          <a:prstGeom prst="line">
            <a:avLst/>
          </a:prstGeom>
          <a:noFill/>
          <a:ln w="57150">
            <a:solidFill>
              <a:srgbClr val="00FF00"/>
            </a:solidFill>
            <a:round/>
            <a:headEnd/>
            <a:tailEnd/>
          </a:ln>
          <a:effectLst/>
        </p:spPr>
        <p:txBody>
          <a:bodyPr/>
          <a:lstStyle/>
          <a:p>
            <a:endParaRPr lang="de-CH" dirty="0"/>
          </a:p>
        </p:txBody>
      </p:sp>
      <p:sp>
        <p:nvSpPr>
          <p:cNvPr id="593930" name="Line 10"/>
          <p:cNvSpPr>
            <a:spLocks noChangeShapeType="1"/>
          </p:cNvSpPr>
          <p:nvPr/>
        </p:nvSpPr>
        <p:spPr bwMode="auto">
          <a:xfrm>
            <a:off x="5940425" y="2636838"/>
            <a:ext cx="0" cy="792162"/>
          </a:xfrm>
          <a:prstGeom prst="line">
            <a:avLst/>
          </a:prstGeom>
          <a:noFill/>
          <a:ln w="57150">
            <a:solidFill>
              <a:srgbClr val="00FF00"/>
            </a:solidFill>
            <a:round/>
            <a:headEnd/>
            <a:tailEnd/>
          </a:ln>
          <a:effectLst/>
        </p:spPr>
        <p:txBody>
          <a:bodyPr/>
          <a:lstStyle/>
          <a:p>
            <a:endParaRPr lang="de-CH" dirty="0"/>
          </a:p>
        </p:txBody>
      </p:sp>
      <p:sp>
        <p:nvSpPr>
          <p:cNvPr id="593931" name="Line 11"/>
          <p:cNvSpPr>
            <a:spLocks noChangeShapeType="1"/>
          </p:cNvSpPr>
          <p:nvPr/>
        </p:nvSpPr>
        <p:spPr bwMode="auto">
          <a:xfrm>
            <a:off x="7019925" y="2636838"/>
            <a:ext cx="0" cy="792162"/>
          </a:xfrm>
          <a:prstGeom prst="line">
            <a:avLst/>
          </a:prstGeom>
          <a:noFill/>
          <a:ln w="57150">
            <a:solidFill>
              <a:srgbClr val="00FF00"/>
            </a:solidFill>
            <a:round/>
            <a:headEnd/>
            <a:tailEnd/>
          </a:ln>
          <a:effectLst/>
        </p:spPr>
        <p:txBody>
          <a:bodyPr/>
          <a:lstStyle/>
          <a:p>
            <a:endParaRPr lang="de-CH" dirty="0"/>
          </a:p>
        </p:txBody>
      </p:sp>
      <p:sp>
        <p:nvSpPr>
          <p:cNvPr id="593932" name="Text Box 12"/>
          <p:cNvSpPr txBox="1">
            <a:spLocks noChangeArrowheads="1"/>
          </p:cNvSpPr>
          <p:nvPr/>
        </p:nvSpPr>
        <p:spPr bwMode="auto">
          <a:xfrm>
            <a:off x="447675" y="1687513"/>
            <a:ext cx="1428750" cy="762000"/>
          </a:xfrm>
          <a:prstGeom prst="rect">
            <a:avLst/>
          </a:prstGeom>
          <a:noFill/>
          <a:ln w="9525">
            <a:noFill/>
            <a:miter lim="800000"/>
            <a:headEnd/>
            <a:tailEnd/>
          </a:ln>
          <a:effectLst/>
        </p:spPr>
        <p:txBody>
          <a:bodyPr wrap="none">
            <a:spAutoFit/>
          </a:bodyPr>
          <a:lstStyle/>
          <a:p>
            <a:pPr eaLnBrk="1" hangingPunct="1"/>
            <a:r>
              <a:rPr lang="de-CH" sz="4400" b="0" dirty="0" smtClean="0">
                <a:cs typeface="Arial" pitchFamily="34" charset="0"/>
              </a:rPr>
              <a:t>1882</a:t>
            </a:r>
            <a:endParaRPr lang="de-CH" sz="4400" b="0" dirty="0">
              <a:cs typeface="Arial" pitchFamily="34" charset="0"/>
            </a:endParaRPr>
          </a:p>
        </p:txBody>
      </p:sp>
      <p:sp>
        <p:nvSpPr>
          <p:cNvPr id="14" name="Textfeld 13"/>
          <p:cNvSpPr txBox="1"/>
          <p:nvPr/>
        </p:nvSpPr>
        <p:spPr>
          <a:xfrm>
            <a:off x="2699792" y="4869160"/>
            <a:ext cx="5891356" cy="369332"/>
          </a:xfrm>
          <a:prstGeom prst="rect">
            <a:avLst/>
          </a:prstGeom>
          <a:noFill/>
        </p:spPr>
        <p:txBody>
          <a:bodyPr wrap="none" rtlCol="0">
            <a:spAutoFit/>
          </a:bodyPr>
          <a:lstStyle/>
          <a:p>
            <a:r>
              <a:rPr lang="de-CH" b="1" dirty="0" smtClean="0"/>
              <a:t>Bereits mehr als 175 erfüllte Prophezeiungen erfüllt.</a:t>
            </a:r>
            <a:endParaRPr lang="de-CH" b="1" dirty="0"/>
          </a:p>
        </p:txBody>
      </p:sp>
      <p:sp>
        <p:nvSpPr>
          <p:cNvPr id="15" name="Line 5"/>
          <p:cNvSpPr>
            <a:spLocks noChangeShapeType="1"/>
          </p:cNvSpPr>
          <p:nvPr/>
        </p:nvSpPr>
        <p:spPr bwMode="auto">
          <a:xfrm flipH="1" flipV="1">
            <a:off x="7504114" y="2112962"/>
            <a:ext cx="0" cy="1316037"/>
          </a:xfrm>
          <a:prstGeom prst="line">
            <a:avLst/>
          </a:prstGeom>
          <a:noFill/>
          <a:ln w="76200">
            <a:solidFill>
              <a:srgbClr val="FF0000"/>
            </a:solidFill>
            <a:round/>
            <a:headEnd/>
            <a:tailEnd type="triangle" w="med" len="med"/>
          </a:ln>
          <a:effectLst/>
        </p:spPr>
        <p:txBody>
          <a:bodyPr/>
          <a:lstStyle/>
          <a:p>
            <a:endParaRPr lang="de-CH" dirty="0"/>
          </a:p>
        </p:txBody>
      </p:sp>
      <p:sp>
        <p:nvSpPr>
          <p:cNvPr id="16" name="Line 5"/>
          <p:cNvSpPr>
            <a:spLocks noChangeShapeType="1"/>
          </p:cNvSpPr>
          <p:nvPr/>
        </p:nvSpPr>
        <p:spPr bwMode="auto">
          <a:xfrm>
            <a:off x="7504114" y="1484784"/>
            <a:ext cx="0" cy="628178"/>
          </a:xfrm>
          <a:prstGeom prst="line">
            <a:avLst/>
          </a:prstGeom>
          <a:noFill/>
          <a:ln w="76200">
            <a:solidFill>
              <a:srgbClr val="FF0000"/>
            </a:solidFill>
            <a:round/>
            <a:headEnd/>
            <a:tailEnd type="triangle" w="med" len="med"/>
          </a:ln>
          <a:effectLst/>
        </p:spPr>
        <p:txBody>
          <a:bodyPr/>
          <a:lstStyle/>
          <a:p>
            <a:endParaRPr lang="de-CH" dirty="0"/>
          </a:p>
        </p:txBody>
      </p:sp>
    </p:spTree>
    <p:extLst>
      <p:ext uri="{BB962C8B-B14F-4D97-AF65-F5344CB8AC3E}">
        <p14:creationId xmlns:p14="http://schemas.microsoft.com/office/powerpoint/2010/main" val="15658948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1" name="Rectangle 41"/>
          <p:cNvSpPr>
            <a:spLocks noChangeArrowheads="1"/>
          </p:cNvSpPr>
          <p:nvPr/>
        </p:nvSpPr>
        <p:spPr bwMode="auto">
          <a:xfrm>
            <a:off x="1258888" y="2636838"/>
            <a:ext cx="71437" cy="2519362"/>
          </a:xfrm>
          <a:prstGeom prst="rect">
            <a:avLst/>
          </a:prstGeom>
          <a:solidFill>
            <a:srgbClr val="FF3300"/>
          </a:solidFill>
          <a:ln w="9525">
            <a:noFill/>
            <a:miter lim="800000"/>
            <a:headEnd/>
            <a:tailEnd/>
          </a:ln>
        </p:spPr>
        <p:txBody>
          <a:bodyPr wrap="none" anchor="ctr"/>
          <a:lstStyle/>
          <a:p>
            <a:endParaRPr lang="de-DE"/>
          </a:p>
        </p:txBody>
      </p:sp>
      <p:sp>
        <p:nvSpPr>
          <p:cNvPr id="39939" name="Rectangle 2"/>
          <p:cNvSpPr>
            <a:spLocks noChangeArrowheads="1"/>
          </p:cNvSpPr>
          <p:nvPr/>
        </p:nvSpPr>
        <p:spPr bwMode="auto">
          <a:xfrm>
            <a:off x="180975" y="253207"/>
            <a:ext cx="8963025" cy="1143000"/>
          </a:xfrm>
          <a:prstGeom prst="rect">
            <a:avLst/>
          </a:prstGeom>
          <a:noFill/>
          <a:ln w="9525">
            <a:noFill/>
            <a:miter lim="800000"/>
            <a:headEnd/>
            <a:tailEnd/>
          </a:ln>
        </p:spPr>
        <p:txBody>
          <a:bodyPr anchor="ctr"/>
          <a:lstStyle/>
          <a:p>
            <a:pPr algn="ctr"/>
            <a:r>
              <a:rPr lang="de-DE" sz="4000" dirty="0">
                <a:solidFill>
                  <a:schemeClr val="accent4">
                    <a:lumMod val="20000"/>
                    <a:lumOff val="80000"/>
                  </a:schemeClr>
                </a:solidFill>
                <a:effectLst>
                  <a:outerShdw blurRad="38100" dist="38100" dir="2700000" algn="tl">
                    <a:srgbClr val="000000">
                      <a:alpha val="43137"/>
                    </a:srgbClr>
                  </a:outerShdw>
                </a:effectLst>
              </a:rPr>
              <a:t>Prophetischer </a:t>
            </a:r>
            <a:r>
              <a:rPr lang="de-DE" sz="4000" dirty="0" smtClean="0">
                <a:solidFill>
                  <a:schemeClr val="accent4">
                    <a:lumMod val="20000"/>
                    <a:lumOff val="80000"/>
                  </a:schemeClr>
                </a:solidFill>
                <a:effectLst>
                  <a:outerShdw blurRad="38100" dist="38100" dir="2700000" algn="tl">
                    <a:srgbClr val="000000">
                      <a:alpha val="43137"/>
                    </a:srgbClr>
                  </a:outerShdw>
                </a:effectLst>
              </a:rPr>
              <a:t>Plan </a:t>
            </a:r>
            <a:br>
              <a:rPr lang="de-DE" sz="4000" dirty="0" smtClean="0">
                <a:solidFill>
                  <a:schemeClr val="accent4">
                    <a:lumMod val="20000"/>
                    <a:lumOff val="80000"/>
                  </a:schemeClr>
                </a:solidFill>
                <a:effectLst>
                  <a:outerShdw blurRad="38100" dist="38100" dir="2700000" algn="tl">
                    <a:srgbClr val="000000">
                      <a:alpha val="43137"/>
                    </a:srgbClr>
                  </a:outerShdw>
                </a:effectLst>
              </a:rPr>
            </a:br>
            <a:r>
              <a:rPr lang="de-DE" sz="4000" dirty="0" smtClean="0">
                <a:solidFill>
                  <a:schemeClr val="accent4">
                    <a:lumMod val="20000"/>
                    <a:lumOff val="80000"/>
                  </a:schemeClr>
                </a:solidFill>
                <a:effectLst>
                  <a:outerShdw blurRad="38100" dist="38100" dir="2700000" algn="tl">
                    <a:srgbClr val="000000">
                      <a:alpha val="43137"/>
                    </a:srgbClr>
                  </a:outerShdw>
                </a:effectLst>
              </a:rPr>
              <a:t>der letzten 7 Jahre</a:t>
            </a:r>
            <a:endParaRPr lang="de-DE" sz="4000" dirty="0">
              <a:solidFill>
                <a:schemeClr val="accent4">
                  <a:lumMod val="20000"/>
                  <a:lumOff val="80000"/>
                </a:schemeClr>
              </a:solidFill>
              <a:effectLst>
                <a:outerShdw blurRad="38100" dist="38100" dir="2700000" algn="tl">
                  <a:srgbClr val="000000">
                    <a:alpha val="43137"/>
                  </a:srgbClr>
                </a:outerShdw>
              </a:effectLst>
            </a:endParaRPr>
          </a:p>
        </p:txBody>
      </p:sp>
      <p:sp>
        <p:nvSpPr>
          <p:cNvPr id="39940" name="AutoShape 3"/>
          <p:cNvSpPr>
            <a:spLocks noChangeArrowheads="1"/>
          </p:cNvSpPr>
          <p:nvPr/>
        </p:nvSpPr>
        <p:spPr bwMode="auto">
          <a:xfrm>
            <a:off x="0" y="4987925"/>
            <a:ext cx="9144000" cy="990600"/>
          </a:xfrm>
          <a:prstGeom prst="leftRightArrow">
            <a:avLst>
              <a:gd name="adj1" fmla="val 60833"/>
              <a:gd name="adj2" fmla="val 57628"/>
            </a:avLst>
          </a:prstGeom>
          <a:gradFill rotWithShape="0">
            <a:gsLst>
              <a:gs pos="0">
                <a:srgbClr val="660066"/>
              </a:gs>
              <a:gs pos="100000">
                <a:srgbClr val="FFFF00"/>
              </a:gs>
            </a:gsLst>
            <a:lin ang="5400000" scaled="1"/>
          </a:gradFill>
          <a:ln w="9525">
            <a:solidFill>
              <a:schemeClr val="tx1"/>
            </a:solidFill>
            <a:miter lim="800000"/>
            <a:headEnd/>
            <a:tailEnd/>
          </a:ln>
        </p:spPr>
        <p:txBody>
          <a:bodyPr wrap="none" anchor="ctr"/>
          <a:lstStyle/>
          <a:p>
            <a:endParaRPr lang="de-DE"/>
          </a:p>
        </p:txBody>
      </p:sp>
      <p:sp>
        <p:nvSpPr>
          <p:cNvPr id="184324" name="Oval 4"/>
          <p:cNvSpPr>
            <a:spLocks noChangeArrowheads="1"/>
          </p:cNvSpPr>
          <p:nvPr/>
        </p:nvSpPr>
        <p:spPr bwMode="auto">
          <a:xfrm>
            <a:off x="4644009" y="3500438"/>
            <a:ext cx="3217292" cy="1676400"/>
          </a:xfrm>
          <a:prstGeom prst="ellipse">
            <a:avLst/>
          </a:prstGeom>
          <a:gradFill rotWithShape="0">
            <a:gsLst>
              <a:gs pos="0">
                <a:srgbClr val="FFFF00"/>
              </a:gs>
              <a:gs pos="100000">
                <a:srgbClr val="FF3300"/>
              </a:gs>
            </a:gsLst>
            <a:lin ang="0" scaled="1"/>
          </a:gradFill>
          <a:ln w="9525">
            <a:solidFill>
              <a:schemeClr val="tx1"/>
            </a:solidFill>
            <a:round/>
            <a:headEnd/>
            <a:tailEnd/>
          </a:ln>
        </p:spPr>
        <p:txBody>
          <a:bodyPr wrap="none" anchor="ctr"/>
          <a:lstStyle/>
          <a:p>
            <a:pPr algn="ctr"/>
            <a:r>
              <a:rPr lang="fr-FR" sz="2000" b="1" dirty="0">
                <a:solidFill>
                  <a:srgbClr val="7030A0"/>
                </a:solidFill>
                <a:latin typeface="Arial" charset="0"/>
              </a:rPr>
              <a:t>Die grosse </a:t>
            </a:r>
            <a:r>
              <a:rPr lang="fr-FR" sz="2000" b="1" dirty="0" err="1">
                <a:solidFill>
                  <a:srgbClr val="7030A0"/>
                </a:solidFill>
                <a:latin typeface="Arial" charset="0"/>
              </a:rPr>
              <a:t>Drangsal</a:t>
            </a:r>
            <a:endParaRPr lang="fr-FR" sz="2000" b="1" dirty="0">
              <a:solidFill>
                <a:srgbClr val="7030A0"/>
              </a:solidFill>
              <a:latin typeface="Arial" charset="0"/>
            </a:endParaRPr>
          </a:p>
        </p:txBody>
      </p:sp>
      <p:sp>
        <p:nvSpPr>
          <p:cNvPr id="184325" name="Rectangle 5"/>
          <p:cNvSpPr>
            <a:spLocks noChangeArrowheads="1"/>
          </p:cNvSpPr>
          <p:nvPr/>
        </p:nvSpPr>
        <p:spPr bwMode="auto">
          <a:xfrm>
            <a:off x="4500563" y="2636838"/>
            <a:ext cx="71437" cy="2519362"/>
          </a:xfrm>
          <a:prstGeom prst="rect">
            <a:avLst/>
          </a:prstGeom>
          <a:solidFill>
            <a:srgbClr val="FF3300"/>
          </a:solidFill>
          <a:ln w="9525">
            <a:noFill/>
            <a:miter lim="800000"/>
            <a:headEnd/>
            <a:tailEnd/>
          </a:ln>
        </p:spPr>
        <p:txBody>
          <a:bodyPr wrap="none" anchor="ctr"/>
          <a:lstStyle/>
          <a:p>
            <a:endParaRPr lang="de-DE"/>
          </a:p>
        </p:txBody>
      </p:sp>
      <p:sp>
        <p:nvSpPr>
          <p:cNvPr id="184326" name="AutoShape 6"/>
          <p:cNvSpPr>
            <a:spLocks noChangeArrowheads="1"/>
          </p:cNvSpPr>
          <p:nvPr/>
        </p:nvSpPr>
        <p:spPr bwMode="auto">
          <a:xfrm>
            <a:off x="468313" y="2205038"/>
            <a:ext cx="533400" cy="2971800"/>
          </a:xfrm>
          <a:prstGeom prst="upArrow">
            <a:avLst>
              <a:gd name="adj1" fmla="val 50000"/>
              <a:gd name="adj2" fmla="val 139286"/>
            </a:avLst>
          </a:prstGeom>
          <a:solidFill>
            <a:srgbClr val="FFFF00"/>
          </a:solidFill>
          <a:ln w="9525">
            <a:noFill/>
            <a:miter lim="800000"/>
            <a:headEnd/>
            <a:tailEnd/>
          </a:ln>
        </p:spPr>
        <p:txBody>
          <a:bodyPr wrap="none" anchor="ctr"/>
          <a:lstStyle/>
          <a:p>
            <a:endParaRPr lang="de-DE"/>
          </a:p>
        </p:txBody>
      </p:sp>
      <p:sp>
        <p:nvSpPr>
          <p:cNvPr id="184327" name="Text Box 7"/>
          <p:cNvSpPr txBox="1">
            <a:spLocks noChangeArrowheads="1"/>
          </p:cNvSpPr>
          <p:nvPr/>
        </p:nvSpPr>
        <p:spPr bwMode="auto">
          <a:xfrm rot="-5400000">
            <a:off x="-588426" y="3814763"/>
            <a:ext cx="2646878" cy="130175"/>
          </a:xfrm>
          <a:prstGeom prst="rect">
            <a:avLst/>
          </a:prstGeom>
          <a:noFill/>
          <a:ln w="9525">
            <a:noFill/>
            <a:miter lim="800000"/>
            <a:headEnd/>
            <a:tailEnd/>
          </a:ln>
          <a:effectLst/>
        </p:spPr>
        <p:txBody>
          <a:bodyPr vert="eaVert">
            <a:spAutoFit/>
          </a:bodyPr>
          <a:lstStyle/>
          <a:p>
            <a:pPr algn="ctr">
              <a:spcBef>
                <a:spcPct val="50000"/>
              </a:spcBef>
              <a:defRPr/>
            </a:pPr>
            <a:r>
              <a:rPr lang="de-DE" sz="1600" b="1" dirty="0">
                <a:effectLst>
                  <a:outerShdw blurRad="38100" dist="38100" dir="2700000" algn="tl">
                    <a:srgbClr val="000000"/>
                  </a:outerShdw>
                </a:effectLst>
                <a:latin typeface="Arial" charset="0"/>
              </a:rPr>
              <a:t>Entrückung</a:t>
            </a:r>
            <a:endParaRPr lang="de-DE" sz="1600" b="1" dirty="0">
              <a:latin typeface="Arial" charset="0"/>
            </a:endParaRPr>
          </a:p>
        </p:txBody>
      </p:sp>
      <p:sp>
        <p:nvSpPr>
          <p:cNvPr id="184328" name="Rectangle 8"/>
          <p:cNvSpPr>
            <a:spLocks noChangeArrowheads="1"/>
          </p:cNvSpPr>
          <p:nvPr/>
        </p:nvSpPr>
        <p:spPr bwMode="auto">
          <a:xfrm>
            <a:off x="9001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29" name="AutoShape 9"/>
          <p:cNvSpPr>
            <a:spLocks noChangeArrowheads="1"/>
          </p:cNvSpPr>
          <p:nvPr/>
        </p:nvSpPr>
        <p:spPr bwMode="auto">
          <a:xfrm>
            <a:off x="3492500" y="3284538"/>
            <a:ext cx="935484" cy="1828800"/>
          </a:xfrm>
          <a:prstGeom prst="rightArrow">
            <a:avLst>
              <a:gd name="adj1" fmla="val 72731"/>
              <a:gd name="adj2" fmla="val 55000"/>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30" name="Rectangle 10"/>
          <p:cNvSpPr>
            <a:spLocks noChangeArrowheads="1"/>
          </p:cNvSpPr>
          <p:nvPr/>
        </p:nvSpPr>
        <p:spPr bwMode="auto">
          <a:xfrm>
            <a:off x="2916238"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31" name="Rectangle 11"/>
          <p:cNvSpPr>
            <a:spLocks noChangeArrowheads="1"/>
          </p:cNvSpPr>
          <p:nvPr/>
        </p:nvSpPr>
        <p:spPr bwMode="auto">
          <a:xfrm>
            <a:off x="3203575"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32" name="Rectangle 12"/>
          <p:cNvSpPr>
            <a:spLocks noChangeArrowheads="1"/>
          </p:cNvSpPr>
          <p:nvPr/>
        </p:nvSpPr>
        <p:spPr bwMode="auto">
          <a:xfrm>
            <a:off x="30591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33" name="Rectangle 13"/>
          <p:cNvSpPr>
            <a:spLocks noChangeArrowheads="1"/>
          </p:cNvSpPr>
          <p:nvPr/>
        </p:nvSpPr>
        <p:spPr bwMode="auto">
          <a:xfrm>
            <a:off x="3348038"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grpSp>
        <p:nvGrpSpPr>
          <p:cNvPr id="2" name="Group 14"/>
          <p:cNvGrpSpPr>
            <a:grpSpLocks/>
          </p:cNvGrpSpPr>
          <p:nvPr/>
        </p:nvGrpSpPr>
        <p:grpSpPr bwMode="auto">
          <a:xfrm>
            <a:off x="6804025" y="1773238"/>
            <a:ext cx="2209800" cy="3887787"/>
            <a:chOff x="3768" y="1094"/>
            <a:chExt cx="1392" cy="2449"/>
          </a:xfrm>
        </p:grpSpPr>
        <p:sp>
          <p:nvSpPr>
            <p:cNvPr id="39971" name="AutoShape 15"/>
            <p:cNvSpPr>
              <a:spLocks noChangeArrowheads="1"/>
            </p:cNvSpPr>
            <p:nvPr/>
          </p:nvSpPr>
          <p:spPr bwMode="auto">
            <a:xfrm>
              <a:off x="4236" y="2820"/>
              <a:ext cx="480" cy="432"/>
            </a:xfrm>
            <a:prstGeom prst="triangle">
              <a:avLst>
                <a:gd name="adj" fmla="val 50000"/>
              </a:avLst>
            </a:prstGeom>
            <a:solidFill>
              <a:srgbClr val="FF3300"/>
            </a:solidFill>
            <a:ln w="9525">
              <a:solidFill>
                <a:schemeClr val="tx1"/>
              </a:solidFill>
              <a:miter lim="800000"/>
              <a:headEnd/>
              <a:tailEnd/>
            </a:ln>
          </p:spPr>
          <p:txBody>
            <a:bodyPr wrap="none" anchor="ctr"/>
            <a:lstStyle/>
            <a:p>
              <a:endParaRPr lang="de-DE"/>
            </a:p>
          </p:txBody>
        </p:sp>
        <p:sp>
          <p:nvSpPr>
            <p:cNvPr id="39972" name="AutoShape 16"/>
            <p:cNvSpPr>
              <a:spLocks noChangeArrowheads="1"/>
            </p:cNvSpPr>
            <p:nvPr/>
          </p:nvSpPr>
          <p:spPr bwMode="auto">
            <a:xfrm flipV="1">
              <a:off x="4308" y="1392"/>
              <a:ext cx="336" cy="1212"/>
            </a:xfrm>
            <a:prstGeom prst="upArrow">
              <a:avLst>
                <a:gd name="adj1" fmla="val 50000"/>
                <a:gd name="adj2" fmla="val 90179"/>
              </a:avLst>
            </a:prstGeom>
            <a:solidFill>
              <a:schemeClr val="tx1"/>
            </a:solidFill>
            <a:ln w="9525">
              <a:noFill/>
              <a:miter lim="800000"/>
              <a:headEnd/>
              <a:tailEnd/>
            </a:ln>
          </p:spPr>
          <p:txBody>
            <a:bodyPr wrap="none" anchor="ctr"/>
            <a:lstStyle/>
            <a:p>
              <a:endParaRPr lang="de-DE"/>
            </a:p>
          </p:txBody>
        </p:sp>
        <p:sp>
          <p:nvSpPr>
            <p:cNvPr id="39973" name="Rectangle 17"/>
            <p:cNvSpPr>
              <a:spLocks noChangeArrowheads="1"/>
            </p:cNvSpPr>
            <p:nvPr/>
          </p:nvSpPr>
          <p:spPr bwMode="auto">
            <a:xfrm>
              <a:off x="4452" y="1956"/>
              <a:ext cx="45" cy="1587"/>
            </a:xfrm>
            <a:prstGeom prst="rect">
              <a:avLst/>
            </a:prstGeom>
            <a:solidFill>
              <a:schemeClr val="tx1"/>
            </a:solidFill>
            <a:ln w="9525">
              <a:noFill/>
              <a:miter lim="800000"/>
              <a:headEnd/>
              <a:tailEnd/>
            </a:ln>
          </p:spPr>
          <p:txBody>
            <a:bodyPr wrap="none" anchor="ctr"/>
            <a:lstStyle/>
            <a:p>
              <a:endParaRPr lang="de-DE"/>
            </a:p>
          </p:txBody>
        </p:sp>
        <p:sp>
          <p:nvSpPr>
            <p:cNvPr id="39974" name="Text Box 18"/>
            <p:cNvSpPr txBox="1">
              <a:spLocks noChangeArrowheads="1"/>
            </p:cNvSpPr>
            <p:nvPr/>
          </p:nvSpPr>
          <p:spPr bwMode="auto">
            <a:xfrm>
              <a:off x="3768" y="1094"/>
              <a:ext cx="1392" cy="231"/>
            </a:xfrm>
            <a:prstGeom prst="rect">
              <a:avLst/>
            </a:prstGeom>
            <a:noFill/>
            <a:ln w="9525">
              <a:noFill/>
              <a:miter lim="800000"/>
              <a:headEnd/>
              <a:tailEnd/>
            </a:ln>
          </p:spPr>
          <p:txBody>
            <a:bodyPr>
              <a:spAutoFit/>
            </a:bodyPr>
            <a:lstStyle/>
            <a:p>
              <a:pPr algn="ctr">
                <a:spcBef>
                  <a:spcPct val="50000"/>
                </a:spcBef>
              </a:pPr>
              <a:r>
                <a:rPr lang="de-DE" sz="1800" b="1" dirty="0">
                  <a:latin typeface="Arial" charset="0"/>
                </a:rPr>
                <a:t>Wiederkunft </a:t>
              </a:r>
              <a:endParaRPr lang="de-DE" sz="2000" b="1" dirty="0"/>
            </a:p>
          </p:txBody>
        </p:sp>
      </p:grpSp>
      <p:sp>
        <p:nvSpPr>
          <p:cNvPr id="184340" name="Text Box 20"/>
          <p:cNvSpPr txBox="1">
            <a:spLocks noChangeArrowheads="1"/>
          </p:cNvSpPr>
          <p:nvPr/>
        </p:nvSpPr>
        <p:spPr bwMode="auto">
          <a:xfrm>
            <a:off x="6011863" y="2997200"/>
            <a:ext cx="970137" cy="430887"/>
          </a:xfrm>
          <a:prstGeom prst="rect">
            <a:avLst/>
          </a:prstGeom>
          <a:noFill/>
          <a:ln w="9525">
            <a:noFill/>
            <a:miter lim="800000"/>
            <a:headEnd/>
            <a:tailEnd/>
          </a:ln>
        </p:spPr>
        <p:txBody>
          <a:bodyPr wrap="none">
            <a:spAutoFit/>
          </a:bodyPr>
          <a:lstStyle/>
          <a:p>
            <a:r>
              <a:rPr lang="de-DE" sz="2200" b="1" dirty="0"/>
              <a:t>3 ½ J.</a:t>
            </a:r>
          </a:p>
        </p:txBody>
      </p:sp>
      <p:sp>
        <p:nvSpPr>
          <p:cNvPr id="184341" name="Text Box 21"/>
          <p:cNvSpPr txBox="1">
            <a:spLocks noChangeArrowheads="1"/>
          </p:cNvSpPr>
          <p:nvPr/>
        </p:nvSpPr>
        <p:spPr bwMode="auto">
          <a:xfrm>
            <a:off x="900113" y="3068638"/>
            <a:ext cx="1449436" cy="430887"/>
          </a:xfrm>
          <a:prstGeom prst="rect">
            <a:avLst/>
          </a:prstGeom>
          <a:noFill/>
          <a:ln w="9525">
            <a:noFill/>
            <a:miter lim="800000"/>
            <a:headEnd/>
            <a:tailEnd/>
          </a:ln>
        </p:spPr>
        <p:txBody>
          <a:bodyPr wrap="none">
            <a:spAutoFit/>
          </a:bodyPr>
          <a:lstStyle/>
          <a:p>
            <a:r>
              <a:rPr lang="de-DE" sz="2200" b="1" dirty="0"/>
              <a:t>x + 3 ½ J.</a:t>
            </a:r>
          </a:p>
        </p:txBody>
      </p:sp>
      <p:sp>
        <p:nvSpPr>
          <p:cNvPr id="184342" name="Text Box 22"/>
          <p:cNvSpPr txBox="1">
            <a:spLocks noChangeArrowheads="1"/>
          </p:cNvSpPr>
          <p:nvPr/>
        </p:nvSpPr>
        <p:spPr bwMode="auto">
          <a:xfrm>
            <a:off x="4391025" y="2348880"/>
            <a:ext cx="361950" cy="519113"/>
          </a:xfrm>
          <a:prstGeom prst="rect">
            <a:avLst/>
          </a:prstGeom>
          <a:noFill/>
          <a:ln w="9525">
            <a:noFill/>
            <a:miter lim="800000"/>
            <a:headEnd/>
            <a:tailEnd/>
          </a:ln>
        </p:spPr>
        <p:txBody>
          <a:bodyPr wrap="none">
            <a:spAutoFit/>
          </a:bodyPr>
          <a:lstStyle/>
          <a:p>
            <a:r>
              <a:rPr lang="de-DE" dirty="0"/>
              <a:t>*</a:t>
            </a:r>
          </a:p>
        </p:txBody>
      </p:sp>
      <p:sp>
        <p:nvSpPr>
          <p:cNvPr id="184343" name="Text Box 23"/>
          <p:cNvSpPr txBox="1">
            <a:spLocks noChangeArrowheads="1"/>
          </p:cNvSpPr>
          <p:nvPr/>
        </p:nvSpPr>
        <p:spPr bwMode="auto">
          <a:xfrm>
            <a:off x="611188" y="5805488"/>
            <a:ext cx="8065349" cy="707886"/>
          </a:xfrm>
          <a:prstGeom prst="rect">
            <a:avLst/>
          </a:prstGeom>
          <a:noFill/>
          <a:ln w="9525">
            <a:noFill/>
            <a:miter lim="800000"/>
            <a:headEnd/>
            <a:tailEnd/>
          </a:ln>
        </p:spPr>
        <p:txBody>
          <a:bodyPr wrap="none">
            <a:spAutoFit/>
          </a:bodyPr>
          <a:lstStyle/>
          <a:p>
            <a:pPr algn="ctr"/>
            <a:r>
              <a:rPr lang="de-DE" sz="2000" dirty="0">
                <a:effectLst>
                  <a:outerShdw blurRad="38100" dist="38100" dir="2700000" algn="tl">
                    <a:srgbClr val="000000">
                      <a:alpha val="43137"/>
                    </a:srgbClr>
                  </a:outerShdw>
                </a:effectLst>
              </a:rPr>
              <a:t>* </a:t>
            </a:r>
            <a:r>
              <a:rPr lang="de-DE" sz="2000" b="1" dirty="0"/>
              <a:t>Der Antichrist entweiht den Tempel. Er stellt ein Götzenbild auf </a:t>
            </a:r>
          </a:p>
          <a:p>
            <a:pPr algn="ctr"/>
            <a:r>
              <a:rPr lang="de-DE" sz="2000" b="1" dirty="0"/>
              <a:t>(Mat 24,15) und setzt sich in den Tempel (2Thess 2,4).</a:t>
            </a:r>
          </a:p>
        </p:txBody>
      </p:sp>
      <p:sp>
        <p:nvSpPr>
          <p:cNvPr id="184344" name="Line 24"/>
          <p:cNvSpPr>
            <a:spLocks noChangeShapeType="1"/>
          </p:cNvSpPr>
          <p:nvPr/>
        </p:nvSpPr>
        <p:spPr bwMode="auto">
          <a:xfrm>
            <a:off x="1258888" y="2420938"/>
            <a:ext cx="6481762" cy="0"/>
          </a:xfrm>
          <a:prstGeom prst="line">
            <a:avLst/>
          </a:prstGeom>
          <a:noFill/>
          <a:ln w="38100">
            <a:solidFill>
              <a:srgbClr val="FF0000"/>
            </a:solidFill>
            <a:round/>
            <a:headEnd type="triangle" w="med" len="med"/>
            <a:tailEnd type="triangle" w="med" len="med"/>
          </a:ln>
        </p:spPr>
        <p:txBody>
          <a:bodyPr/>
          <a:lstStyle/>
          <a:p>
            <a:endParaRPr lang="de-DE"/>
          </a:p>
        </p:txBody>
      </p:sp>
      <p:sp>
        <p:nvSpPr>
          <p:cNvPr id="184345" name="Text Box 25"/>
          <p:cNvSpPr txBox="1">
            <a:spLocks noChangeArrowheads="1"/>
          </p:cNvSpPr>
          <p:nvPr/>
        </p:nvSpPr>
        <p:spPr bwMode="auto">
          <a:xfrm>
            <a:off x="2050926" y="1916113"/>
            <a:ext cx="5315879" cy="461665"/>
          </a:xfrm>
          <a:prstGeom prst="rect">
            <a:avLst/>
          </a:prstGeom>
          <a:noFill/>
          <a:ln w="9525">
            <a:noFill/>
            <a:miter lim="800000"/>
            <a:headEnd/>
            <a:tailEnd/>
          </a:ln>
        </p:spPr>
        <p:txBody>
          <a:bodyPr wrap="none">
            <a:spAutoFit/>
          </a:bodyPr>
          <a:lstStyle/>
          <a:p>
            <a:r>
              <a:rPr lang="de-DE" sz="2400" b="1" dirty="0"/>
              <a:t>7 Jahre: Die 70. Jahrwoche Daniels</a:t>
            </a:r>
          </a:p>
        </p:txBody>
      </p:sp>
      <p:sp>
        <p:nvSpPr>
          <p:cNvPr id="184346" name="Rectangle 26"/>
          <p:cNvSpPr>
            <a:spLocks noChangeArrowheads="1"/>
          </p:cNvSpPr>
          <p:nvPr/>
        </p:nvSpPr>
        <p:spPr bwMode="auto">
          <a:xfrm>
            <a:off x="1042988"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48" name="Rectangle 28"/>
          <p:cNvSpPr>
            <a:spLocks noChangeArrowheads="1"/>
          </p:cNvSpPr>
          <p:nvPr/>
        </p:nvSpPr>
        <p:spPr bwMode="auto">
          <a:xfrm>
            <a:off x="13319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49" name="Rectangle 29"/>
          <p:cNvSpPr>
            <a:spLocks noChangeArrowheads="1"/>
          </p:cNvSpPr>
          <p:nvPr/>
        </p:nvSpPr>
        <p:spPr bwMode="auto">
          <a:xfrm>
            <a:off x="1476375"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0" name="Rectangle 30"/>
          <p:cNvSpPr>
            <a:spLocks noChangeArrowheads="1"/>
          </p:cNvSpPr>
          <p:nvPr/>
        </p:nvSpPr>
        <p:spPr bwMode="auto">
          <a:xfrm>
            <a:off x="1619250"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1" name="Rectangle 31"/>
          <p:cNvSpPr>
            <a:spLocks noChangeArrowheads="1"/>
          </p:cNvSpPr>
          <p:nvPr/>
        </p:nvSpPr>
        <p:spPr bwMode="auto">
          <a:xfrm>
            <a:off x="17637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2" name="Rectangle 32"/>
          <p:cNvSpPr>
            <a:spLocks noChangeArrowheads="1"/>
          </p:cNvSpPr>
          <p:nvPr/>
        </p:nvSpPr>
        <p:spPr bwMode="auto">
          <a:xfrm>
            <a:off x="1908175"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3" name="Rectangle 33"/>
          <p:cNvSpPr>
            <a:spLocks noChangeArrowheads="1"/>
          </p:cNvSpPr>
          <p:nvPr/>
        </p:nvSpPr>
        <p:spPr bwMode="auto">
          <a:xfrm>
            <a:off x="2339975"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4" name="Rectangle 34"/>
          <p:cNvSpPr>
            <a:spLocks noChangeArrowheads="1"/>
          </p:cNvSpPr>
          <p:nvPr/>
        </p:nvSpPr>
        <p:spPr bwMode="auto">
          <a:xfrm>
            <a:off x="21955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5" name="Rectangle 35"/>
          <p:cNvSpPr>
            <a:spLocks noChangeArrowheads="1"/>
          </p:cNvSpPr>
          <p:nvPr/>
        </p:nvSpPr>
        <p:spPr bwMode="auto">
          <a:xfrm>
            <a:off x="2051050"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6" name="Rectangle 36"/>
          <p:cNvSpPr>
            <a:spLocks noChangeArrowheads="1"/>
          </p:cNvSpPr>
          <p:nvPr/>
        </p:nvSpPr>
        <p:spPr bwMode="auto">
          <a:xfrm>
            <a:off x="2627313"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7" name="Rectangle 37"/>
          <p:cNvSpPr>
            <a:spLocks noChangeArrowheads="1"/>
          </p:cNvSpPr>
          <p:nvPr/>
        </p:nvSpPr>
        <p:spPr bwMode="auto">
          <a:xfrm>
            <a:off x="2484438"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
        <p:nvSpPr>
          <p:cNvPr id="184358" name="Rectangle 38"/>
          <p:cNvSpPr>
            <a:spLocks noChangeArrowheads="1"/>
          </p:cNvSpPr>
          <p:nvPr/>
        </p:nvSpPr>
        <p:spPr bwMode="auto">
          <a:xfrm>
            <a:off x="2771775" y="3573463"/>
            <a:ext cx="152400" cy="1331912"/>
          </a:xfrm>
          <a:prstGeom prst="rect">
            <a:avLst/>
          </a:prstGeom>
          <a:gradFill rotWithShape="0">
            <a:gsLst>
              <a:gs pos="0">
                <a:srgbClr val="FFFF00"/>
              </a:gs>
              <a:gs pos="100000">
                <a:srgbClr val="FF3300"/>
              </a:gs>
            </a:gsLst>
            <a:lin ang="0" scaled="1"/>
          </a:gradFill>
          <a:ln w="9525">
            <a:solidFill>
              <a:schemeClr val="tx1"/>
            </a:solidFill>
            <a:miter lim="800000"/>
            <a:headEnd/>
            <a:tailEnd/>
          </a:ln>
        </p:spPr>
        <p:txBody>
          <a:bodyPr wrap="none" anchor="ctr"/>
          <a:lstStyle/>
          <a:p>
            <a:endParaRPr lang="de-DE"/>
          </a:p>
        </p:txBody>
      </p:sp>
    </p:spTree>
    <p:extLst>
      <p:ext uri="{BB962C8B-B14F-4D97-AF65-F5344CB8AC3E}">
        <p14:creationId xmlns:p14="http://schemas.microsoft.com/office/powerpoint/2010/main" val="2996378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26"/>
                                        </p:tgtEl>
                                        <p:attrNameLst>
                                          <p:attrName>style.visibility</p:attrName>
                                        </p:attrNameLst>
                                      </p:cBhvr>
                                      <p:to>
                                        <p:strVal val="visible"/>
                                      </p:to>
                                    </p:set>
                                    <p:anim calcmode="lin" valueType="num">
                                      <p:cBhvr additive="base">
                                        <p:cTn id="7" dur="500" fill="hold"/>
                                        <p:tgtEl>
                                          <p:spTgt spid="184326"/>
                                        </p:tgtEl>
                                        <p:attrNameLst>
                                          <p:attrName>ppt_x</p:attrName>
                                        </p:attrNameLst>
                                      </p:cBhvr>
                                      <p:tavLst>
                                        <p:tav tm="0">
                                          <p:val>
                                            <p:strVal val="#ppt_x"/>
                                          </p:val>
                                        </p:tav>
                                        <p:tav tm="100000">
                                          <p:val>
                                            <p:strVal val="#ppt_x"/>
                                          </p:val>
                                        </p:tav>
                                      </p:tavLst>
                                    </p:anim>
                                    <p:anim calcmode="lin" valueType="num">
                                      <p:cBhvr additive="base">
                                        <p:cTn id="8" dur="500" fill="hold"/>
                                        <p:tgtEl>
                                          <p:spTgt spid="1843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84327"/>
                                        </p:tgtEl>
                                        <p:attrNameLst>
                                          <p:attrName>style.visibility</p:attrName>
                                        </p:attrNameLst>
                                      </p:cBhvr>
                                      <p:to>
                                        <p:strVal val="visible"/>
                                      </p:to>
                                    </p:set>
                                    <p:animEffect transition="in" filter="fade">
                                      <p:cBhvr>
                                        <p:cTn id="13" dur="1000"/>
                                        <p:tgtEl>
                                          <p:spTgt spid="184327"/>
                                        </p:tgtEl>
                                      </p:cBhvr>
                                    </p:animEffect>
                                    <p:anim calcmode="lin" valueType="num">
                                      <p:cBhvr>
                                        <p:cTn id="14" dur="1000" fill="hold"/>
                                        <p:tgtEl>
                                          <p:spTgt spid="184327"/>
                                        </p:tgtEl>
                                        <p:attrNameLst>
                                          <p:attrName>ppt_x</p:attrName>
                                        </p:attrNameLst>
                                      </p:cBhvr>
                                      <p:tavLst>
                                        <p:tav tm="0">
                                          <p:val>
                                            <p:strVal val="#ppt_x-.1"/>
                                          </p:val>
                                        </p:tav>
                                        <p:tav tm="100000">
                                          <p:val>
                                            <p:strVal val="#ppt_x"/>
                                          </p:val>
                                        </p:tav>
                                      </p:tavLst>
                                    </p:anim>
                                    <p:anim calcmode="lin" valueType="num">
                                      <p:cBhvr>
                                        <p:cTn id="15" dur="1000" fill="hold"/>
                                        <p:tgtEl>
                                          <p:spTgt spid="18432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4344"/>
                                        </p:tgtEl>
                                        <p:attrNameLst>
                                          <p:attrName>style.visibility</p:attrName>
                                        </p:attrNameLst>
                                      </p:cBhvr>
                                      <p:to>
                                        <p:strVal val="visible"/>
                                      </p:to>
                                    </p:set>
                                    <p:anim calcmode="lin" valueType="num">
                                      <p:cBhvr additive="base">
                                        <p:cTn id="26" dur="500" fill="hold"/>
                                        <p:tgtEl>
                                          <p:spTgt spid="184344"/>
                                        </p:tgtEl>
                                        <p:attrNameLst>
                                          <p:attrName>ppt_x</p:attrName>
                                        </p:attrNameLst>
                                      </p:cBhvr>
                                      <p:tavLst>
                                        <p:tav tm="0">
                                          <p:val>
                                            <p:strVal val="0-#ppt_w/2"/>
                                          </p:val>
                                        </p:tav>
                                        <p:tav tm="100000">
                                          <p:val>
                                            <p:strVal val="#ppt_x"/>
                                          </p:val>
                                        </p:tav>
                                      </p:tavLst>
                                    </p:anim>
                                    <p:anim calcmode="lin" valueType="num">
                                      <p:cBhvr additive="base">
                                        <p:cTn id="27" dur="500" fill="hold"/>
                                        <p:tgtEl>
                                          <p:spTgt spid="18434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4345"/>
                                        </p:tgtEl>
                                        <p:attrNameLst>
                                          <p:attrName>style.visibility</p:attrName>
                                        </p:attrNameLst>
                                      </p:cBhvr>
                                      <p:to>
                                        <p:strVal val="visible"/>
                                      </p:to>
                                    </p:set>
                                    <p:animEffect transition="in" filter="blinds(horizontal)">
                                      <p:cBhvr>
                                        <p:cTn id="32" dur="500"/>
                                        <p:tgtEl>
                                          <p:spTgt spid="18434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328"/>
                                        </p:tgtEl>
                                        <p:attrNameLst>
                                          <p:attrName>style.visibility</p:attrName>
                                        </p:attrNameLst>
                                      </p:cBhvr>
                                      <p:to>
                                        <p:strVal val="visible"/>
                                      </p:to>
                                    </p:set>
                                    <p:anim calcmode="lin" valueType="num">
                                      <p:cBhvr additive="base">
                                        <p:cTn id="37" dur="500" fill="hold"/>
                                        <p:tgtEl>
                                          <p:spTgt spid="184328"/>
                                        </p:tgtEl>
                                        <p:attrNameLst>
                                          <p:attrName>ppt_x</p:attrName>
                                        </p:attrNameLst>
                                      </p:cBhvr>
                                      <p:tavLst>
                                        <p:tav tm="0">
                                          <p:val>
                                            <p:strVal val="#ppt_x"/>
                                          </p:val>
                                        </p:tav>
                                        <p:tav tm="100000">
                                          <p:val>
                                            <p:strVal val="#ppt_x"/>
                                          </p:val>
                                        </p:tav>
                                      </p:tavLst>
                                    </p:anim>
                                    <p:anim calcmode="lin" valueType="num">
                                      <p:cBhvr additive="base">
                                        <p:cTn id="38" dur="500" fill="hold"/>
                                        <p:tgtEl>
                                          <p:spTgt spid="1843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4346"/>
                                        </p:tgtEl>
                                        <p:attrNameLst>
                                          <p:attrName>style.visibility</p:attrName>
                                        </p:attrNameLst>
                                      </p:cBhvr>
                                      <p:to>
                                        <p:strVal val="visible"/>
                                      </p:to>
                                    </p:set>
                                    <p:anim calcmode="lin" valueType="num">
                                      <p:cBhvr additive="base">
                                        <p:cTn id="43" dur="500" fill="hold"/>
                                        <p:tgtEl>
                                          <p:spTgt spid="184346"/>
                                        </p:tgtEl>
                                        <p:attrNameLst>
                                          <p:attrName>ppt_x</p:attrName>
                                        </p:attrNameLst>
                                      </p:cBhvr>
                                      <p:tavLst>
                                        <p:tav tm="0">
                                          <p:val>
                                            <p:strVal val="#ppt_x"/>
                                          </p:val>
                                        </p:tav>
                                        <p:tav tm="100000">
                                          <p:val>
                                            <p:strVal val="#ppt_x"/>
                                          </p:val>
                                        </p:tav>
                                      </p:tavLst>
                                    </p:anim>
                                    <p:anim calcmode="lin" valueType="num">
                                      <p:cBhvr additive="base">
                                        <p:cTn id="44" dur="500" fill="hold"/>
                                        <p:tgtEl>
                                          <p:spTgt spid="1843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4361"/>
                                        </p:tgtEl>
                                        <p:attrNameLst>
                                          <p:attrName>style.visibility</p:attrName>
                                        </p:attrNameLst>
                                      </p:cBhvr>
                                      <p:to>
                                        <p:strVal val="visible"/>
                                      </p:to>
                                    </p:set>
                                    <p:anim calcmode="lin" valueType="num">
                                      <p:cBhvr additive="base">
                                        <p:cTn id="49" dur="500" fill="hold"/>
                                        <p:tgtEl>
                                          <p:spTgt spid="184361"/>
                                        </p:tgtEl>
                                        <p:attrNameLst>
                                          <p:attrName>ppt_x</p:attrName>
                                        </p:attrNameLst>
                                      </p:cBhvr>
                                      <p:tavLst>
                                        <p:tav tm="0">
                                          <p:val>
                                            <p:strVal val="#ppt_x"/>
                                          </p:val>
                                        </p:tav>
                                        <p:tav tm="100000">
                                          <p:val>
                                            <p:strVal val="#ppt_x"/>
                                          </p:val>
                                        </p:tav>
                                      </p:tavLst>
                                    </p:anim>
                                    <p:anim calcmode="lin" valueType="num">
                                      <p:cBhvr additive="base">
                                        <p:cTn id="50" dur="500" fill="hold"/>
                                        <p:tgtEl>
                                          <p:spTgt spid="18436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4348"/>
                                        </p:tgtEl>
                                        <p:attrNameLst>
                                          <p:attrName>style.visibility</p:attrName>
                                        </p:attrNameLst>
                                      </p:cBhvr>
                                      <p:to>
                                        <p:strVal val="visible"/>
                                      </p:to>
                                    </p:set>
                                    <p:anim calcmode="lin" valueType="num">
                                      <p:cBhvr additive="base">
                                        <p:cTn id="55" dur="500" fill="hold"/>
                                        <p:tgtEl>
                                          <p:spTgt spid="184348"/>
                                        </p:tgtEl>
                                        <p:attrNameLst>
                                          <p:attrName>ppt_x</p:attrName>
                                        </p:attrNameLst>
                                      </p:cBhvr>
                                      <p:tavLst>
                                        <p:tav tm="0">
                                          <p:val>
                                            <p:strVal val="#ppt_x"/>
                                          </p:val>
                                        </p:tav>
                                        <p:tav tm="100000">
                                          <p:val>
                                            <p:strVal val="#ppt_x"/>
                                          </p:val>
                                        </p:tav>
                                      </p:tavLst>
                                    </p:anim>
                                    <p:anim calcmode="lin" valueType="num">
                                      <p:cBhvr additive="base">
                                        <p:cTn id="56" dur="500" fill="hold"/>
                                        <p:tgtEl>
                                          <p:spTgt spid="18434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4349"/>
                                        </p:tgtEl>
                                        <p:attrNameLst>
                                          <p:attrName>style.visibility</p:attrName>
                                        </p:attrNameLst>
                                      </p:cBhvr>
                                      <p:to>
                                        <p:strVal val="visible"/>
                                      </p:to>
                                    </p:set>
                                    <p:anim calcmode="lin" valueType="num">
                                      <p:cBhvr additive="base">
                                        <p:cTn id="61" dur="500" fill="hold"/>
                                        <p:tgtEl>
                                          <p:spTgt spid="184349"/>
                                        </p:tgtEl>
                                        <p:attrNameLst>
                                          <p:attrName>ppt_x</p:attrName>
                                        </p:attrNameLst>
                                      </p:cBhvr>
                                      <p:tavLst>
                                        <p:tav tm="0">
                                          <p:val>
                                            <p:strVal val="#ppt_x"/>
                                          </p:val>
                                        </p:tav>
                                        <p:tav tm="100000">
                                          <p:val>
                                            <p:strVal val="#ppt_x"/>
                                          </p:val>
                                        </p:tav>
                                      </p:tavLst>
                                    </p:anim>
                                    <p:anim calcmode="lin" valueType="num">
                                      <p:cBhvr additive="base">
                                        <p:cTn id="62" dur="500" fill="hold"/>
                                        <p:tgtEl>
                                          <p:spTgt spid="18434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4330"/>
                                        </p:tgtEl>
                                        <p:attrNameLst>
                                          <p:attrName>style.visibility</p:attrName>
                                        </p:attrNameLst>
                                      </p:cBhvr>
                                      <p:to>
                                        <p:strVal val="visible"/>
                                      </p:to>
                                    </p:set>
                                    <p:anim calcmode="lin" valueType="num">
                                      <p:cBhvr additive="base">
                                        <p:cTn id="67" dur="500" fill="hold"/>
                                        <p:tgtEl>
                                          <p:spTgt spid="184330"/>
                                        </p:tgtEl>
                                        <p:attrNameLst>
                                          <p:attrName>ppt_x</p:attrName>
                                        </p:attrNameLst>
                                      </p:cBhvr>
                                      <p:tavLst>
                                        <p:tav tm="0">
                                          <p:val>
                                            <p:strVal val="#ppt_x"/>
                                          </p:val>
                                        </p:tav>
                                        <p:tav tm="100000">
                                          <p:val>
                                            <p:strVal val="#ppt_x"/>
                                          </p:val>
                                        </p:tav>
                                      </p:tavLst>
                                    </p:anim>
                                    <p:anim calcmode="lin" valueType="num">
                                      <p:cBhvr additive="base">
                                        <p:cTn id="68" dur="500" fill="hold"/>
                                        <p:tgtEl>
                                          <p:spTgt spid="1843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4331"/>
                                        </p:tgtEl>
                                        <p:attrNameLst>
                                          <p:attrName>style.visibility</p:attrName>
                                        </p:attrNameLst>
                                      </p:cBhvr>
                                      <p:to>
                                        <p:strVal val="visible"/>
                                      </p:to>
                                    </p:set>
                                    <p:anim calcmode="lin" valueType="num">
                                      <p:cBhvr additive="base">
                                        <p:cTn id="71" dur="500" fill="hold"/>
                                        <p:tgtEl>
                                          <p:spTgt spid="184331"/>
                                        </p:tgtEl>
                                        <p:attrNameLst>
                                          <p:attrName>ppt_x</p:attrName>
                                        </p:attrNameLst>
                                      </p:cBhvr>
                                      <p:tavLst>
                                        <p:tav tm="0">
                                          <p:val>
                                            <p:strVal val="#ppt_x"/>
                                          </p:val>
                                        </p:tav>
                                        <p:tav tm="100000">
                                          <p:val>
                                            <p:strVal val="#ppt_x"/>
                                          </p:val>
                                        </p:tav>
                                      </p:tavLst>
                                    </p:anim>
                                    <p:anim calcmode="lin" valueType="num">
                                      <p:cBhvr additive="base">
                                        <p:cTn id="72" dur="500" fill="hold"/>
                                        <p:tgtEl>
                                          <p:spTgt spid="1843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4332"/>
                                        </p:tgtEl>
                                        <p:attrNameLst>
                                          <p:attrName>style.visibility</p:attrName>
                                        </p:attrNameLst>
                                      </p:cBhvr>
                                      <p:to>
                                        <p:strVal val="visible"/>
                                      </p:to>
                                    </p:set>
                                    <p:anim calcmode="lin" valueType="num">
                                      <p:cBhvr additive="base">
                                        <p:cTn id="75" dur="500" fill="hold"/>
                                        <p:tgtEl>
                                          <p:spTgt spid="184332"/>
                                        </p:tgtEl>
                                        <p:attrNameLst>
                                          <p:attrName>ppt_x</p:attrName>
                                        </p:attrNameLst>
                                      </p:cBhvr>
                                      <p:tavLst>
                                        <p:tav tm="0">
                                          <p:val>
                                            <p:strVal val="#ppt_x"/>
                                          </p:val>
                                        </p:tav>
                                        <p:tav tm="100000">
                                          <p:val>
                                            <p:strVal val="#ppt_x"/>
                                          </p:val>
                                        </p:tav>
                                      </p:tavLst>
                                    </p:anim>
                                    <p:anim calcmode="lin" valueType="num">
                                      <p:cBhvr additive="base">
                                        <p:cTn id="76" dur="500" fill="hold"/>
                                        <p:tgtEl>
                                          <p:spTgt spid="18433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84333"/>
                                        </p:tgtEl>
                                        <p:attrNameLst>
                                          <p:attrName>style.visibility</p:attrName>
                                        </p:attrNameLst>
                                      </p:cBhvr>
                                      <p:to>
                                        <p:strVal val="visible"/>
                                      </p:to>
                                    </p:set>
                                    <p:anim calcmode="lin" valueType="num">
                                      <p:cBhvr additive="base">
                                        <p:cTn id="79" dur="500" fill="hold"/>
                                        <p:tgtEl>
                                          <p:spTgt spid="184333"/>
                                        </p:tgtEl>
                                        <p:attrNameLst>
                                          <p:attrName>ppt_x</p:attrName>
                                        </p:attrNameLst>
                                      </p:cBhvr>
                                      <p:tavLst>
                                        <p:tav tm="0">
                                          <p:val>
                                            <p:strVal val="#ppt_x"/>
                                          </p:val>
                                        </p:tav>
                                        <p:tav tm="100000">
                                          <p:val>
                                            <p:strVal val="#ppt_x"/>
                                          </p:val>
                                        </p:tav>
                                      </p:tavLst>
                                    </p:anim>
                                    <p:anim calcmode="lin" valueType="num">
                                      <p:cBhvr additive="base">
                                        <p:cTn id="80" dur="500" fill="hold"/>
                                        <p:tgtEl>
                                          <p:spTgt spid="184333"/>
                                        </p:tgtEl>
                                        <p:attrNameLst>
                                          <p:attrName>ppt_y</p:attrName>
                                        </p:attrNameLst>
                                      </p:cBhvr>
                                      <p:tavLst>
                                        <p:tav tm="0">
                                          <p:val>
                                            <p:strVal val="1+#ppt_h/2"/>
                                          </p:val>
                                        </p:tav>
                                        <p:tav tm="100000">
                                          <p:val>
                                            <p:strVal val="#ppt_y"/>
                                          </p:val>
                                        </p:tav>
                                      </p:tavLst>
                                    </p:anim>
                                  </p:childTnLst>
                                </p:cTn>
                              </p:par>
                              <p:par>
                                <p:cTn id="81" presetID="2" presetClass="entr" presetSubtype="4" fill="hold" grpId="1" nodeType="withEffect">
                                  <p:stCondLst>
                                    <p:cond delay="0"/>
                                  </p:stCondLst>
                                  <p:childTnLst>
                                    <p:set>
                                      <p:cBhvr>
                                        <p:cTn id="82" dur="1" fill="hold">
                                          <p:stCondLst>
                                            <p:cond delay="0"/>
                                          </p:stCondLst>
                                        </p:cTn>
                                        <p:tgtEl>
                                          <p:spTgt spid="184349"/>
                                        </p:tgtEl>
                                        <p:attrNameLst>
                                          <p:attrName>style.visibility</p:attrName>
                                        </p:attrNameLst>
                                      </p:cBhvr>
                                      <p:to>
                                        <p:strVal val="visible"/>
                                      </p:to>
                                    </p:set>
                                    <p:anim calcmode="lin" valueType="num">
                                      <p:cBhvr additive="base">
                                        <p:cTn id="83" dur="500" fill="hold"/>
                                        <p:tgtEl>
                                          <p:spTgt spid="184349"/>
                                        </p:tgtEl>
                                        <p:attrNameLst>
                                          <p:attrName>ppt_x</p:attrName>
                                        </p:attrNameLst>
                                      </p:cBhvr>
                                      <p:tavLst>
                                        <p:tav tm="0">
                                          <p:val>
                                            <p:strVal val="#ppt_x"/>
                                          </p:val>
                                        </p:tav>
                                        <p:tav tm="100000">
                                          <p:val>
                                            <p:strVal val="#ppt_x"/>
                                          </p:val>
                                        </p:tav>
                                      </p:tavLst>
                                    </p:anim>
                                    <p:anim calcmode="lin" valueType="num">
                                      <p:cBhvr additive="base">
                                        <p:cTn id="84" dur="500" fill="hold"/>
                                        <p:tgtEl>
                                          <p:spTgt spid="1843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84350"/>
                                        </p:tgtEl>
                                        <p:attrNameLst>
                                          <p:attrName>style.visibility</p:attrName>
                                        </p:attrNameLst>
                                      </p:cBhvr>
                                      <p:to>
                                        <p:strVal val="visible"/>
                                      </p:to>
                                    </p:set>
                                    <p:anim calcmode="lin" valueType="num">
                                      <p:cBhvr additive="base">
                                        <p:cTn id="87" dur="500" fill="hold"/>
                                        <p:tgtEl>
                                          <p:spTgt spid="184350"/>
                                        </p:tgtEl>
                                        <p:attrNameLst>
                                          <p:attrName>ppt_x</p:attrName>
                                        </p:attrNameLst>
                                      </p:cBhvr>
                                      <p:tavLst>
                                        <p:tav tm="0">
                                          <p:val>
                                            <p:strVal val="#ppt_x"/>
                                          </p:val>
                                        </p:tav>
                                        <p:tav tm="100000">
                                          <p:val>
                                            <p:strVal val="#ppt_x"/>
                                          </p:val>
                                        </p:tav>
                                      </p:tavLst>
                                    </p:anim>
                                    <p:anim calcmode="lin" valueType="num">
                                      <p:cBhvr additive="base">
                                        <p:cTn id="88" dur="500" fill="hold"/>
                                        <p:tgtEl>
                                          <p:spTgt spid="18435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84351"/>
                                        </p:tgtEl>
                                        <p:attrNameLst>
                                          <p:attrName>style.visibility</p:attrName>
                                        </p:attrNameLst>
                                      </p:cBhvr>
                                      <p:to>
                                        <p:strVal val="visible"/>
                                      </p:to>
                                    </p:set>
                                    <p:anim calcmode="lin" valueType="num">
                                      <p:cBhvr additive="base">
                                        <p:cTn id="91" dur="500" fill="hold"/>
                                        <p:tgtEl>
                                          <p:spTgt spid="184351"/>
                                        </p:tgtEl>
                                        <p:attrNameLst>
                                          <p:attrName>ppt_x</p:attrName>
                                        </p:attrNameLst>
                                      </p:cBhvr>
                                      <p:tavLst>
                                        <p:tav tm="0">
                                          <p:val>
                                            <p:strVal val="#ppt_x"/>
                                          </p:val>
                                        </p:tav>
                                        <p:tav tm="100000">
                                          <p:val>
                                            <p:strVal val="#ppt_x"/>
                                          </p:val>
                                        </p:tav>
                                      </p:tavLst>
                                    </p:anim>
                                    <p:anim calcmode="lin" valueType="num">
                                      <p:cBhvr additive="base">
                                        <p:cTn id="92" dur="500" fill="hold"/>
                                        <p:tgtEl>
                                          <p:spTgt spid="18435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84352"/>
                                        </p:tgtEl>
                                        <p:attrNameLst>
                                          <p:attrName>style.visibility</p:attrName>
                                        </p:attrNameLst>
                                      </p:cBhvr>
                                      <p:to>
                                        <p:strVal val="visible"/>
                                      </p:to>
                                    </p:set>
                                    <p:anim calcmode="lin" valueType="num">
                                      <p:cBhvr additive="base">
                                        <p:cTn id="95" dur="500" fill="hold"/>
                                        <p:tgtEl>
                                          <p:spTgt spid="184352"/>
                                        </p:tgtEl>
                                        <p:attrNameLst>
                                          <p:attrName>ppt_x</p:attrName>
                                        </p:attrNameLst>
                                      </p:cBhvr>
                                      <p:tavLst>
                                        <p:tav tm="0">
                                          <p:val>
                                            <p:strVal val="#ppt_x"/>
                                          </p:val>
                                        </p:tav>
                                        <p:tav tm="100000">
                                          <p:val>
                                            <p:strVal val="#ppt_x"/>
                                          </p:val>
                                        </p:tav>
                                      </p:tavLst>
                                    </p:anim>
                                    <p:anim calcmode="lin" valueType="num">
                                      <p:cBhvr additive="base">
                                        <p:cTn id="96" dur="500" fill="hold"/>
                                        <p:tgtEl>
                                          <p:spTgt spid="18435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84353"/>
                                        </p:tgtEl>
                                        <p:attrNameLst>
                                          <p:attrName>style.visibility</p:attrName>
                                        </p:attrNameLst>
                                      </p:cBhvr>
                                      <p:to>
                                        <p:strVal val="visible"/>
                                      </p:to>
                                    </p:set>
                                    <p:anim calcmode="lin" valueType="num">
                                      <p:cBhvr additive="base">
                                        <p:cTn id="99" dur="500" fill="hold"/>
                                        <p:tgtEl>
                                          <p:spTgt spid="184353"/>
                                        </p:tgtEl>
                                        <p:attrNameLst>
                                          <p:attrName>ppt_x</p:attrName>
                                        </p:attrNameLst>
                                      </p:cBhvr>
                                      <p:tavLst>
                                        <p:tav tm="0">
                                          <p:val>
                                            <p:strVal val="#ppt_x"/>
                                          </p:val>
                                        </p:tav>
                                        <p:tav tm="100000">
                                          <p:val>
                                            <p:strVal val="#ppt_x"/>
                                          </p:val>
                                        </p:tav>
                                      </p:tavLst>
                                    </p:anim>
                                    <p:anim calcmode="lin" valueType="num">
                                      <p:cBhvr additive="base">
                                        <p:cTn id="100" dur="500" fill="hold"/>
                                        <p:tgtEl>
                                          <p:spTgt spid="18435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84354"/>
                                        </p:tgtEl>
                                        <p:attrNameLst>
                                          <p:attrName>style.visibility</p:attrName>
                                        </p:attrNameLst>
                                      </p:cBhvr>
                                      <p:to>
                                        <p:strVal val="visible"/>
                                      </p:to>
                                    </p:set>
                                    <p:anim calcmode="lin" valueType="num">
                                      <p:cBhvr additive="base">
                                        <p:cTn id="103" dur="500" fill="hold"/>
                                        <p:tgtEl>
                                          <p:spTgt spid="184354"/>
                                        </p:tgtEl>
                                        <p:attrNameLst>
                                          <p:attrName>ppt_x</p:attrName>
                                        </p:attrNameLst>
                                      </p:cBhvr>
                                      <p:tavLst>
                                        <p:tav tm="0">
                                          <p:val>
                                            <p:strVal val="#ppt_x"/>
                                          </p:val>
                                        </p:tav>
                                        <p:tav tm="100000">
                                          <p:val>
                                            <p:strVal val="#ppt_x"/>
                                          </p:val>
                                        </p:tav>
                                      </p:tavLst>
                                    </p:anim>
                                    <p:anim calcmode="lin" valueType="num">
                                      <p:cBhvr additive="base">
                                        <p:cTn id="104" dur="500" fill="hold"/>
                                        <p:tgtEl>
                                          <p:spTgt spid="18435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84355"/>
                                        </p:tgtEl>
                                        <p:attrNameLst>
                                          <p:attrName>style.visibility</p:attrName>
                                        </p:attrNameLst>
                                      </p:cBhvr>
                                      <p:to>
                                        <p:strVal val="visible"/>
                                      </p:to>
                                    </p:set>
                                    <p:anim calcmode="lin" valueType="num">
                                      <p:cBhvr additive="base">
                                        <p:cTn id="107" dur="500" fill="hold"/>
                                        <p:tgtEl>
                                          <p:spTgt spid="184355"/>
                                        </p:tgtEl>
                                        <p:attrNameLst>
                                          <p:attrName>ppt_x</p:attrName>
                                        </p:attrNameLst>
                                      </p:cBhvr>
                                      <p:tavLst>
                                        <p:tav tm="0">
                                          <p:val>
                                            <p:strVal val="#ppt_x"/>
                                          </p:val>
                                        </p:tav>
                                        <p:tav tm="100000">
                                          <p:val>
                                            <p:strVal val="#ppt_x"/>
                                          </p:val>
                                        </p:tav>
                                      </p:tavLst>
                                    </p:anim>
                                    <p:anim calcmode="lin" valueType="num">
                                      <p:cBhvr additive="base">
                                        <p:cTn id="108" dur="500" fill="hold"/>
                                        <p:tgtEl>
                                          <p:spTgt spid="18435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4356"/>
                                        </p:tgtEl>
                                        <p:attrNameLst>
                                          <p:attrName>style.visibility</p:attrName>
                                        </p:attrNameLst>
                                      </p:cBhvr>
                                      <p:to>
                                        <p:strVal val="visible"/>
                                      </p:to>
                                    </p:set>
                                    <p:anim calcmode="lin" valueType="num">
                                      <p:cBhvr additive="base">
                                        <p:cTn id="111" dur="500" fill="hold"/>
                                        <p:tgtEl>
                                          <p:spTgt spid="184356"/>
                                        </p:tgtEl>
                                        <p:attrNameLst>
                                          <p:attrName>ppt_x</p:attrName>
                                        </p:attrNameLst>
                                      </p:cBhvr>
                                      <p:tavLst>
                                        <p:tav tm="0">
                                          <p:val>
                                            <p:strVal val="#ppt_x"/>
                                          </p:val>
                                        </p:tav>
                                        <p:tav tm="100000">
                                          <p:val>
                                            <p:strVal val="#ppt_x"/>
                                          </p:val>
                                        </p:tav>
                                      </p:tavLst>
                                    </p:anim>
                                    <p:anim calcmode="lin" valueType="num">
                                      <p:cBhvr additive="base">
                                        <p:cTn id="112" dur="500" fill="hold"/>
                                        <p:tgtEl>
                                          <p:spTgt spid="18435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84357"/>
                                        </p:tgtEl>
                                        <p:attrNameLst>
                                          <p:attrName>style.visibility</p:attrName>
                                        </p:attrNameLst>
                                      </p:cBhvr>
                                      <p:to>
                                        <p:strVal val="visible"/>
                                      </p:to>
                                    </p:set>
                                    <p:anim calcmode="lin" valueType="num">
                                      <p:cBhvr additive="base">
                                        <p:cTn id="115" dur="500" fill="hold"/>
                                        <p:tgtEl>
                                          <p:spTgt spid="184357"/>
                                        </p:tgtEl>
                                        <p:attrNameLst>
                                          <p:attrName>ppt_x</p:attrName>
                                        </p:attrNameLst>
                                      </p:cBhvr>
                                      <p:tavLst>
                                        <p:tav tm="0">
                                          <p:val>
                                            <p:strVal val="#ppt_x"/>
                                          </p:val>
                                        </p:tav>
                                        <p:tav tm="100000">
                                          <p:val>
                                            <p:strVal val="#ppt_x"/>
                                          </p:val>
                                        </p:tav>
                                      </p:tavLst>
                                    </p:anim>
                                    <p:anim calcmode="lin" valueType="num">
                                      <p:cBhvr additive="base">
                                        <p:cTn id="116" dur="500" fill="hold"/>
                                        <p:tgtEl>
                                          <p:spTgt spid="18435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84358"/>
                                        </p:tgtEl>
                                        <p:attrNameLst>
                                          <p:attrName>style.visibility</p:attrName>
                                        </p:attrNameLst>
                                      </p:cBhvr>
                                      <p:to>
                                        <p:strVal val="visible"/>
                                      </p:to>
                                    </p:set>
                                    <p:anim calcmode="lin" valueType="num">
                                      <p:cBhvr additive="base">
                                        <p:cTn id="119" dur="500" fill="hold"/>
                                        <p:tgtEl>
                                          <p:spTgt spid="184358"/>
                                        </p:tgtEl>
                                        <p:attrNameLst>
                                          <p:attrName>ppt_x</p:attrName>
                                        </p:attrNameLst>
                                      </p:cBhvr>
                                      <p:tavLst>
                                        <p:tav tm="0">
                                          <p:val>
                                            <p:strVal val="#ppt_x"/>
                                          </p:val>
                                        </p:tav>
                                        <p:tav tm="100000">
                                          <p:val>
                                            <p:strVal val="#ppt_x"/>
                                          </p:val>
                                        </p:tav>
                                      </p:tavLst>
                                    </p:anim>
                                    <p:anim calcmode="lin" valueType="num">
                                      <p:cBhvr additive="base">
                                        <p:cTn id="120" dur="500" fill="hold"/>
                                        <p:tgtEl>
                                          <p:spTgt spid="184358"/>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84329"/>
                                        </p:tgtEl>
                                        <p:attrNameLst>
                                          <p:attrName>style.visibility</p:attrName>
                                        </p:attrNameLst>
                                      </p:cBhvr>
                                      <p:to>
                                        <p:strVal val="visible"/>
                                      </p:to>
                                    </p:set>
                                    <p:anim calcmode="lin" valueType="num">
                                      <p:cBhvr additive="base">
                                        <p:cTn id="125" dur="500" fill="hold"/>
                                        <p:tgtEl>
                                          <p:spTgt spid="184329"/>
                                        </p:tgtEl>
                                        <p:attrNameLst>
                                          <p:attrName>ppt_x</p:attrName>
                                        </p:attrNameLst>
                                      </p:cBhvr>
                                      <p:tavLst>
                                        <p:tav tm="0">
                                          <p:val>
                                            <p:strVal val="#ppt_x"/>
                                          </p:val>
                                        </p:tav>
                                        <p:tav tm="100000">
                                          <p:val>
                                            <p:strVal val="#ppt_x"/>
                                          </p:val>
                                        </p:tav>
                                      </p:tavLst>
                                    </p:anim>
                                    <p:anim calcmode="lin" valueType="num">
                                      <p:cBhvr additive="base">
                                        <p:cTn id="126" dur="500" fill="hold"/>
                                        <p:tgtEl>
                                          <p:spTgt spid="18432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84324"/>
                                        </p:tgtEl>
                                        <p:attrNameLst>
                                          <p:attrName>style.visibility</p:attrName>
                                        </p:attrNameLst>
                                      </p:cBhvr>
                                      <p:to>
                                        <p:strVal val="visible"/>
                                      </p:to>
                                    </p:set>
                                    <p:anim calcmode="lin" valueType="num">
                                      <p:cBhvr additive="base">
                                        <p:cTn id="131" dur="500" fill="hold"/>
                                        <p:tgtEl>
                                          <p:spTgt spid="184324"/>
                                        </p:tgtEl>
                                        <p:attrNameLst>
                                          <p:attrName>ppt_x</p:attrName>
                                        </p:attrNameLst>
                                      </p:cBhvr>
                                      <p:tavLst>
                                        <p:tav tm="0">
                                          <p:val>
                                            <p:strVal val="#ppt_x"/>
                                          </p:val>
                                        </p:tav>
                                        <p:tav tm="100000">
                                          <p:val>
                                            <p:strVal val="#ppt_x"/>
                                          </p:val>
                                        </p:tav>
                                      </p:tavLst>
                                    </p:anim>
                                    <p:anim calcmode="lin" valueType="num">
                                      <p:cBhvr additive="base">
                                        <p:cTn id="132" dur="500" fill="hold"/>
                                        <p:tgtEl>
                                          <p:spTgt spid="18432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184341">
                                            <p:txEl>
                                              <p:pRg st="0" end="0"/>
                                            </p:txEl>
                                          </p:spTgt>
                                        </p:tgtEl>
                                        <p:attrNameLst>
                                          <p:attrName>style.visibility</p:attrName>
                                        </p:attrNameLst>
                                      </p:cBhvr>
                                      <p:to>
                                        <p:strVal val="visible"/>
                                      </p:to>
                                    </p:set>
                                    <p:animEffect transition="in" filter="blinds(horizontal)">
                                      <p:cBhvr>
                                        <p:cTn id="137" dur="500"/>
                                        <p:tgtEl>
                                          <p:spTgt spid="184341">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nodeType="clickEffect">
                                  <p:stCondLst>
                                    <p:cond delay="0"/>
                                  </p:stCondLst>
                                  <p:childTnLst>
                                    <p:set>
                                      <p:cBhvr>
                                        <p:cTn id="141" dur="1" fill="hold">
                                          <p:stCondLst>
                                            <p:cond delay="0"/>
                                          </p:stCondLst>
                                        </p:cTn>
                                        <p:tgtEl>
                                          <p:spTgt spid="184340">
                                            <p:txEl>
                                              <p:pRg st="0" end="0"/>
                                            </p:txEl>
                                          </p:spTgt>
                                        </p:tgtEl>
                                        <p:attrNameLst>
                                          <p:attrName>style.visibility</p:attrName>
                                        </p:attrNameLst>
                                      </p:cBhvr>
                                      <p:to>
                                        <p:strVal val="visible"/>
                                      </p:to>
                                    </p:set>
                                    <p:animEffect transition="in" filter="blinds(horizontal)">
                                      <p:cBhvr>
                                        <p:cTn id="142" dur="500"/>
                                        <p:tgtEl>
                                          <p:spTgt spid="184340">
                                            <p:txEl>
                                              <p:pRg st="0" end="0"/>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84325"/>
                                        </p:tgtEl>
                                        <p:attrNameLst>
                                          <p:attrName>style.visibility</p:attrName>
                                        </p:attrNameLst>
                                      </p:cBhvr>
                                      <p:to>
                                        <p:strVal val="visible"/>
                                      </p:to>
                                    </p:set>
                                    <p:anim calcmode="lin" valueType="num">
                                      <p:cBhvr additive="base">
                                        <p:cTn id="147" dur="500" fill="hold"/>
                                        <p:tgtEl>
                                          <p:spTgt spid="184325"/>
                                        </p:tgtEl>
                                        <p:attrNameLst>
                                          <p:attrName>ppt_x</p:attrName>
                                        </p:attrNameLst>
                                      </p:cBhvr>
                                      <p:tavLst>
                                        <p:tav tm="0">
                                          <p:val>
                                            <p:strVal val="#ppt_x"/>
                                          </p:val>
                                        </p:tav>
                                        <p:tav tm="100000">
                                          <p:val>
                                            <p:strVal val="#ppt_x"/>
                                          </p:val>
                                        </p:tav>
                                      </p:tavLst>
                                    </p:anim>
                                    <p:anim calcmode="lin" valueType="num">
                                      <p:cBhvr additive="base">
                                        <p:cTn id="148" dur="500" fill="hold"/>
                                        <p:tgtEl>
                                          <p:spTgt spid="184325"/>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184342"/>
                                        </p:tgtEl>
                                        <p:attrNameLst>
                                          <p:attrName>style.visibility</p:attrName>
                                        </p:attrNameLst>
                                      </p:cBhvr>
                                      <p:to>
                                        <p:strVal val="visible"/>
                                      </p:to>
                                    </p:set>
                                    <p:anim calcmode="lin" valueType="num">
                                      <p:cBhvr additive="base">
                                        <p:cTn id="153" dur="500" fill="hold"/>
                                        <p:tgtEl>
                                          <p:spTgt spid="184342"/>
                                        </p:tgtEl>
                                        <p:attrNameLst>
                                          <p:attrName>ppt_x</p:attrName>
                                        </p:attrNameLst>
                                      </p:cBhvr>
                                      <p:tavLst>
                                        <p:tav tm="0">
                                          <p:val>
                                            <p:strVal val="#ppt_x"/>
                                          </p:val>
                                        </p:tav>
                                        <p:tav tm="100000">
                                          <p:val>
                                            <p:strVal val="#ppt_x"/>
                                          </p:val>
                                        </p:tav>
                                      </p:tavLst>
                                    </p:anim>
                                    <p:anim calcmode="lin" valueType="num">
                                      <p:cBhvr additive="base">
                                        <p:cTn id="154" dur="500" fill="hold"/>
                                        <p:tgtEl>
                                          <p:spTgt spid="184342"/>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3" presetClass="entr" presetSubtype="10" fill="hold" grpId="0" nodeType="clickEffect">
                                  <p:stCondLst>
                                    <p:cond delay="0"/>
                                  </p:stCondLst>
                                  <p:childTnLst>
                                    <p:set>
                                      <p:cBhvr>
                                        <p:cTn id="158" dur="1" fill="hold">
                                          <p:stCondLst>
                                            <p:cond delay="0"/>
                                          </p:stCondLst>
                                        </p:cTn>
                                        <p:tgtEl>
                                          <p:spTgt spid="184343"/>
                                        </p:tgtEl>
                                        <p:attrNameLst>
                                          <p:attrName>style.visibility</p:attrName>
                                        </p:attrNameLst>
                                      </p:cBhvr>
                                      <p:to>
                                        <p:strVal val="visible"/>
                                      </p:to>
                                    </p:set>
                                    <p:animEffect transition="in" filter="blinds(horizontal)">
                                      <p:cBhvr>
                                        <p:cTn id="159" dur="500"/>
                                        <p:tgtEl>
                                          <p:spTgt spid="18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1" grpId="0" animBg="1"/>
      <p:bldP spid="184324" grpId="0" animBg="1"/>
      <p:bldP spid="184325" grpId="0" animBg="1"/>
      <p:bldP spid="184326" grpId="0" animBg="1"/>
      <p:bldP spid="184327" grpId="0"/>
      <p:bldP spid="184328" grpId="0" animBg="1"/>
      <p:bldP spid="184329" grpId="0" animBg="1"/>
      <p:bldP spid="184330" grpId="0" animBg="1"/>
      <p:bldP spid="184331" grpId="0" animBg="1"/>
      <p:bldP spid="184332" grpId="0" animBg="1"/>
      <p:bldP spid="184333" grpId="0" animBg="1"/>
      <p:bldP spid="184342" grpId="0"/>
      <p:bldP spid="184343" grpId="0"/>
      <p:bldP spid="184344" grpId="0" animBg="1"/>
      <p:bldP spid="184345" grpId="0"/>
      <p:bldP spid="184346" grpId="0" animBg="1"/>
      <p:bldP spid="184348" grpId="0" animBg="1"/>
      <p:bldP spid="184349" grpId="0" animBg="1"/>
      <p:bldP spid="184349" grpId="1" animBg="1"/>
      <p:bldP spid="184350" grpId="0" animBg="1"/>
      <p:bldP spid="184351" grpId="0" animBg="1"/>
      <p:bldP spid="184352" grpId="0" animBg="1"/>
      <p:bldP spid="184353" grpId="0" animBg="1"/>
      <p:bldP spid="184354" grpId="0" animBg="1"/>
      <p:bldP spid="184355" grpId="0" animBg="1"/>
      <p:bldP spid="184356" grpId="0" animBg="1"/>
      <p:bldP spid="184357" grpId="0" animBg="1"/>
      <p:bldP spid="1843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8" name="Rectangle 6"/>
          <p:cNvSpPr>
            <a:spLocks noGrp="1" noChangeArrowheads="1"/>
          </p:cNvSpPr>
          <p:nvPr>
            <p:ph sz="half" idx="1"/>
          </p:nvPr>
        </p:nvSpPr>
        <p:spPr>
          <a:xfrm>
            <a:off x="4067944" y="1772816"/>
            <a:ext cx="5076055" cy="4968552"/>
          </a:xfrm>
        </p:spPr>
        <p:txBody>
          <a:bodyPr>
            <a:normAutofit lnSpcReduction="10000"/>
          </a:bodyPr>
          <a:lstStyle/>
          <a:p>
            <a:pPr algn="ctr" eaLnBrk="1" hangingPunct="1">
              <a:lnSpc>
                <a:spcPct val="90000"/>
              </a:lnSpc>
              <a:buFont typeface="Wingdings" panose="05000000000000000000" pitchFamily="2" charset="2"/>
              <a:buNone/>
              <a:defRPr/>
            </a:pPr>
            <a:r>
              <a:rPr lang="de-CH" dirty="0" smtClean="0">
                <a:solidFill>
                  <a:srgbClr val="FFCC00"/>
                </a:solidFill>
                <a:effectLst/>
              </a:rPr>
              <a:t>   </a:t>
            </a:r>
            <a:r>
              <a:rPr lang="de-CH" b="1" dirty="0" smtClean="0">
                <a:solidFill>
                  <a:schemeClr val="tx1"/>
                </a:solidFill>
                <a:effectLst/>
              </a:rPr>
              <a:t>Jesaja 10,21: </a:t>
            </a:r>
          </a:p>
          <a:p>
            <a:pPr algn="ctr" eaLnBrk="1" hangingPunct="1">
              <a:lnSpc>
                <a:spcPct val="90000"/>
              </a:lnSpc>
              <a:buFont typeface="Wingdings" panose="05000000000000000000" pitchFamily="2" charset="2"/>
              <a:buNone/>
              <a:defRPr/>
            </a:pPr>
            <a:r>
              <a:rPr lang="de-CH" dirty="0" smtClean="0">
                <a:solidFill>
                  <a:srgbClr val="FF0000"/>
                </a:solidFill>
                <a:effectLst>
                  <a:outerShdw blurRad="38100" dist="38100" dir="2700000" algn="tl">
                    <a:srgbClr val="000000">
                      <a:alpha val="43137"/>
                    </a:srgbClr>
                  </a:outerShdw>
                </a:effectLst>
              </a:rPr>
              <a:t>Der Überrest wird umkehren</a:t>
            </a:r>
            <a:r>
              <a:rPr lang="de-CH" dirty="0" smtClean="0">
                <a:solidFill>
                  <a:schemeClr val="accent1">
                    <a:lumMod val="75000"/>
                  </a:schemeClr>
                </a:solidFill>
                <a:effectLst>
                  <a:outerShdw blurRad="38100" dist="38100" dir="2700000" algn="tl">
                    <a:srgbClr val="000000">
                      <a:alpha val="43137"/>
                    </a:srgbClr>
                  </a:outerShdw>
                </a:effectLst>
              </a:rPr>
              <a:t>, der Überrest Jakobs zu dem starken Gott. </a:t>
            </a:r>
          </a:p>
          <a:p>
            <a:pPr eaLnBrk="1" hangingPunct="1">
              <a:lnSpc>
                <a:spcPct val="90000"/>
              </a:lnSpc>
              <a:buFont typeface="Wingdings" panose="05000000000000000000" pitchFamily="2" charset="2"/>
              <a:buNone/>
              <a:defRPr/>
            </a:pPr>
            <a:endParaRPr lang="de-CH" dirty="0" smtClean="0">
              <a:solidFill>
                <a:srgbClr val="FFFF00"/>
              </a:solidFill>
              <a:effectLst>
                <a:outerShdw blurRad="38100" dist="38100" dir="2700000" algn="tl">
                  <a:srgbClr val="000000">
                    <a:alpha val="43137"/>
                  </a:srgbClr>
                </a:outerShdw>
              </a:effectLst>
            </a:endParaRPr>
          </a:p>
          <a:p>
            <a:pPr algn="ctr" eaLnBrk="1" hangingPunct="1">
              <a:lnSpc>
                <a:spcPct val="90000"/>
              </a:lnSpc>
              <a:buFont typeface="Wingdings" panose="05000000000000000000" pitchFamily="2" charset="2"/>
              <a:buNone/>
              <a:defRPr/>
            </a:pPr>
            <a:r>
              <a:rPr lang="de-CH" dirty="0" smtClean="0">
                <a:solidFill>
                  <a:srgbClr val="FFFF00"/>
                </a:solidFill>
                <a:effectLst>
                  <a:outerShdw blurRad="38100" dist="38100" dir="2700000" algn="tl">
                    <a:srgbClr val="000000">
                      <a:alpha val="43137"/>
                    </a:srgbClr>
                  </a:outerShdw>
                </a:effectLst>
              </a:rPr>
              <a:t>   </a:t>
            </a:r>
            <a:r>
              <a:rPr lang="de-CH" b="1" dirty="0" smtClean="0">
                <a:solidFill>
                  <a:schemeClr val="tx1"/>
                </a:solidFill>
              </a:rPr>
              <a:t>Jesaja 37,32: </a:t>
            </a:r>
          </a:p>
          <a:p>
            <a:pPr algn="ctr" eaLnBrk="1" hangingPunct="1">
              <a:lnSpc>
                <a:spcPct val="90000"/>
              </a:lnSpc>
              <a:buFont typeface="Wingdings" panose="05000000000000000000" pitchFamily="2" charset="2"/>
              <a:buNone/>
              <a:defRPr/>
            </a:pPr>
            <a:r>
              <a:rPr lang="de-CH" dirty="0" smtClean="0">
                <a:solidFill>
                  <a:schemeClr val="accent1">
                    <a:lumMod val="75000"/>
                  </a:schemeClr>
                </a:solidFill>
                <a:effectLst>
                  <a:outerShdw blurRad="38100" dist="38100" dir="2700000" algn="tl">
                    <a:srgbClr val="000000">
                      <a:alpha val="43137"/>
                    </a:srgbClr>
                  </a:outerShdw>
                </a:effectLst>
              </a:rPr>
              <a:t>Denn von Jerusalem wird </a:t>
            </a:r>
            <a:r>
              <a:rPr lang="de-CH" dirty="0" smtClean="0">
                <a:solidFill>
                  <a:srgbClr val="FF0000"/>
                </a:solidFill>
                <a:effectLst>
                  <a:outerShdw blurRad="38100" dist="38100" dir="2700000" algn="tl">
                    <a:srgbClr val="000000">
                      <a:alpha val="43137"/>
                    </a:srgbClr>
                  </a:outerShdw>
                </a:effectLst>
              </a:rPr>
              <a:t>ein Überrest ausgehen</a:t>
            </a:r>
            <a:r>
              <a:rPr lang="de-CH" dirty="0" smtClean="0">
                <a:solidFill>
                  <a:schemeClr val="accent1">
                    <a:lumMod val="75000"/>
                  </a:schemeClr>
                </a:solidFill>
                <a:effectLst>
                  <a:outerShdw blurRad="38100" dist="38100" dir="2700000" algn="tl">
                    <a:srgbClr val="000000">
                      <a:alpha val="43137"/>
                    </a:srgbClr>
                  </a:outerShdw>
                </a:effectLst>
              </a:rPr>
              <a:t>, ja, ein Entronnenes vom Berg Zion. Der Eifer des HERRN der Heerscharen wird solches tun. </a:t>
            </a:r>
          </a:p>
        </p:txBody>
      </p:sp>
      <p:sp>
        <p:nvSpPr>
          <p:cNvPr id="177156" name="Rectangle 4"/>
          <p:cNvSpPr>
            <a:spLocks noGrp="1" noChangeArrowheads="1"/>
          </p:cNvSpPr>
          <p:nvPr>
            <p:ph type="title"/>
          </p:nvPr>
        </p:nvSpPr>
        <p:spPr/>
        <p:txBody>
          <a:bodyPr/>
          <a:lstStyle/>
          <a:p>
            <a:pPr eaLnBrk="1" hangingPunct="1">
              <a:defRPr/>
            </a:pPr>
            <a:r>
              <a:rPr lang="de-CH" sz="4000" dirty="0" smtClean="0">
                <a:solidFill>
                  <a:schemeClr val="accent2">
                    <a:lumMod val="40000"/>
                    <a:lumOff val="60000"/>
                  </a:schemeClr>
                </a:solidFill>
                <a:effectLst>
                  <a:outerShdw blurRad="38100" dist="38100" dir="2700000" algn="tl">
                    <a:srgbClr val="000000">
                      <a:alpha val="43137"/>
                    </a:srgbClr>
                  </a:outerShdw>
                </a:effectLst>
              </a:rPr>
              <a:t>Erweckung in Israel</a:t>
            </a:r>
          </a:p>
        </p:txBody>
      </p:sp>
      <p:pic>
        <p:nvPicPr>
          <p:cNvPr id="247812" name="Picture 5" descr="Image:Jerusalem Kotel night 908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660525"/>
            <a:ext cx="4008438" cy="3006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3" name="Text Box 6"/>
          <p:cNvSpPr txBox="1">
            <a:spLocks noChangeArrowheads="1"/>
          </p:cNvSpPr>
          <p:nvPr/>
        </p:nvSpPr>
        <p:spPr bwMode="auto">
          <a:xfrm>
            <a:off x="1906588" y="4667250"/>
            <a:ext cx="237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eaLnBrk="1" hangingPunct="1">
              <a:spcBef>
                <a:spcPct val="0"/>
              </a:spcBef>
              <a:buClrTx/>
              <a:buSzTx/>
              <a:buFontTx/>
              <a:buNone/>
            </a:pPr>
            <a:r>
              <a:rPr lang="de-CH" altLang="de-DE" sz="1200" dirty="0" err="1" smtClean="0">
                <a:latin typeface="Tahoma" panose="020B0604030504040204" pitchFamily="34" charset="0"/>
                <a:cs typeface="Arial" panose="020B0604020202020204" pitchFamily="34" charset="0"/>
              </a:rPr>
              <a:t>Hynek</a:t>
            </a:r>
            <a:r>
              <a:rPr lang="de-CH" altLang="de-DE" sz="1200" dirty="0" smtClean="0">
                <a:latin typeface="Tahoma" panose="020B0604030504040204" pitchFamily="34" charset="0"/>
                <a:cs typeface="Arial" panose="020B0604020202020204" pitchFamily="34" charset="0"/>
              </a:rPr>
              <a:t> </a:t>
            </a:r>
            <a:r>
              <a:rPr lang="de-CH" altLang="de-DE" sz="1200" dirty="0" err="1" smtClean="0">
                <a:latin typeface="Tahoma" panose="020B0604030504040204" pitchFamily="34" charset="0"/>
                <a:cs typeface="Arial" panose="020B0604020202020204" pitchFamily="34" charset="0"/>
              </a:rPr>
              <a:t>Moravec</a:t>
            </a:r>
            <a:r>
              <a:rPr lang="de-CH" altLang="de-DE" sz="1200" dirty="0" smtClean="0">
                <a:latin typeface="Tahoma" panose="020B0604030504040204" pitchFamily="34" charset="0"/>
                <a:cs typeface="Arial" panose="020B0604020202020204" pitchFamily="34" charset="0"/>
              </a:rPr>
              <a:t> GNU 1.2 </a:t>
            </a:r>
            <a:r>
              <a:rPr lang="de-CH" altLang="de-DE" sz="1200" dirty="0" err="1" smtClean="0">
                <a:latin typeface="Tahoma" panose="020B0604030504040204" pitchFamily="34" charset="0"/>
                <a:cs typeface="Arial" panose="020B0604020202020204" pitchFamily="34" charset="0"/>
              </a:rPr>
              <a:t>or</a:t>
            </a:r>
            <a:r>
              <a:rPr lang="de-CH" altLang="de-DE" sz="1200" dirty="0" smtClean="0">
                <a:latin typeface="Tahoma" panose="020B0604030504040204" pitchFamily="34" charset="0"/>
                <a:cs typeface="Arial" panose="020B0604020202020204" pitchFamily="34" charset="0"/>
              </a:rPr>
              <a:t> </a:t>
            </a:r>
            <a:r>
              <a:rPr lang="de-CH" altLang="de-DE" sz="1200" dirty="0" err="1" smtClean="0">
                <a:latin typeface="Tahoma" panose="020B0604030504040204" pitchFamily="34" charset="0"/>
                <a:cs typeface="Arial" panose="020B0604020202020204" pitchFamily="34" charset="0"/>
              </a:rPr>
              <a:t>later</a:t>
            </a:r>
            <a:endParaRPr lang="de-CH" altLang="de-DE" sz="1200" dirty="0">
              <a:latin typeface="Tahoma" panose="020B0604030504040204" pitchFamily="34" charset="0"/>
              <a:cs typeface="Arial" panose="020B0604020202020204" pitchFamily="34" charset="0"/>
            </a:endParaRPr>
          </a:p>
        </p:txBody>
      </p:sp>
      <p:sp>
        <p:nvSpPr>
          <p:cNvPr id="2" name="Textfeld 1"/>
          <p:cNvSpPr txBox="1"/>
          <p:nvPr/>
        </p:nvSpPr>
        <p:spPr>
          <a:xfrm>
            <a:off x="639610" y="5301208"/>
            <a:ext cx="3730508" cy="830997"/>
          </a:xfrm>
          <a:prstGeom prst="rect">
            <a:avLst/>
          </a:prstGeom>
          <a:noFill/>
        </p:spPr>
        <p:txBody>
          <a:bodyPr wrap="none" rtlCol="0">
            <a:spAutoFit/>
          </a:bodyPr>
          <a:lstStyle/>
          <a:p>
            <a:pPr marL="342900" indent="-342900">
              <a:buFont typeface="Arial" panose="020B0604020202020204" pitchFamily="34" charset="0"/>
              <a:buChar char="•"/>
            </a:pPr>
            <a:r>
              <a:rPr lang="de-CH" sz="2400" dirty="0" smtClean="0"/>
              <a:t>144´000 (Off 7 / 14)</a:t>
            </a:r>
          </a:p>
          <a:p>
            <a:pPr marL="342900" indent="-342900">
              <a:buFont typeface="Arial" panose="020B0604020202020204" pitchFamily="34" charset="0"/>
              <a:buChar char="•"/>
            </a:pPr>
            <a:r>
              <a:rPr lang="de-CH" sz="2400" dirty="0" smtClean="0"/>
              <a:t>1/3 Israels (</a:t>
            </a:r>
            <a:r>
              <a:rPr lang="de-CH" sz="2400" dirty="0" err="1" smtClean="0"/>
              <a:t>Sach</a:t>
            </a:r>
            <a:r>
              <a:rPr lang="de-CH" sz="2400" dirty="0" smtClean="0"/>
              <a:t> 13,8)</a:t>
            </a:r>
            <a:endParaRPr lang="de-CH" sz="2400" dirty="0"/>
          </a:p>
        </p:txBody>
      </p:sp>
    </p:spTree>
    <p:extLst>
      <p:ext uri="{BB962C8B-B14F-4D97-AF65-F5344CB8AC3E}">
        <p14:creationId xmlns:p14="http://schemas.microsoft.com/office/powerpoint/2010/main" val="290365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9592" y="1696960"/>
            <a:ext cx="7344816" cy="4913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9010" name="Rectangle 2"/>
          <p:cNvSpPr>
            <a:spLocks noGrp="1" noRot="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charset="0"/>
                <a:cs typeface="Arial" charset="0"/>
              </a:rPr>
              <a:t>Der Dritte Tempel</a:t>
            </a:r>
          </a:p>
        </p:txBody>
      </p:sp>
      <p:sp>
        <p:nvSpPr>
          <p:cNvPr id="56324" name="Text Box 4"/>
          <p:cNvSpPr txBox="1">
            <a:spLocks noChangeArrowheads="1"/>
          </p:cNvSpPr>
          <p:nvPr/>
        </p:nvSpPr>
        <p:spPr bwMode="auto">
          <a:xfrm>
            <a:off x="6444208" y="6292849"/>
            <a:ext cx="17907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b="1" dirty="0" err="1"/>
              <a:t>Atara</a:t>
            </a:r>
            <a:r>
              <a:rPr lang="de-DE" altLang="de-DE" sz="1000" b="1" dirty="0"/>
              <a:t> </a:t>
            </a:r>
            <a:r>
              <a:rPr lang="de-DE" altLang="de-DE" sz="1000" b="1" dirty="0" err="1"/>
              <a:t>Lejoshna</a:t>
            </a:r>
            <a:r>
              <a:rPr lang="de-DE" altLang="de-DE" sz="1000" b="1" dirty="0"/>
              <a:t> /Roger Liebi</a:t>
            </a:r>
          </a:p>
        </p:txBody>
      </p:sp>
    </p:spTree>
    <p:extLst>
      <p:ext uri="{BB962C8B-B14F-4D97-AF65-F5344CB8AC3E}">
        <p14:creationId xmlns:p14="http://schemas.microsoft.com/office/powerpoint/2010/main" val="2478567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6721" y="1628800"/>
            <a:ext cx="7577958" cy="5069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0034" name="Rectangle 2"/>
          <p:cNvSpPr>
            <a:spLocks noGrp="1" noRot="1" noChangeArrowheads="1"/>
          </p:cNvSpPr>
          <p:nvPr>
            <p:ph type="title"/>
          </p:nvPr>
        </p:nvSpPr>
        <p:spPr>
          <a:xfrm>
            <a:off x="-180528" y="198438"/>
            <a:ext cx="9144000" cy="1143000"/>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charset="0"/>
                <a:cs typeface="Arial" charset="0"/>
              </a:rPr>
              <a:t>Der Ort des Tempels</a:t>
            </a:r>
          </a:p>
        </p:txBody>
      </p:sp>
      <p:sp>
        <p:nvSpPr>
          <p:cNvPr id="57348" name="Textfeld 3"/>
          <p:cNvSpPr txBox="1">
            <a:spLocks noChangeArrowheads="1"/>
          </p:cNvSpPr>
          <p:nvPr/>
        </p:nvSpPr>
        <p:spPr bwMode="auto">
          <a:xfrm>
            <a:off x="7955733" y="6381328"/>
            <a:ext cx="352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t>RL</a:t>
            </a:r>
          </a:p>
        </p:txBody>
      </p:sp>
    </p:spTree>
    <p:extLst>
      <p:ext uri="{BB962C8B-B14F-4D97-AF65-F5344CB8AC3E}">
        <p14:creationId xmlns:p14="http://schemas.microsoft.com/office/powerpoint/2010/main" val="1652930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83568" y="1676525"/>
            <a:ext cx="7660584" cy="4759200"/>
          </a:xfrm>
          <a:prstGeom prst="rect">
            <a:avLst/>
          </a:prstGeom>
          <a:ln>
            <a:noFill/>
          </a:ln>
          <a:effectLst>
            <a:outerShdw blurRad="292100" dist="139700" dir="2700000" algn="tl" rotWithShape="0">
              <a:srgbClr val="333333">
                <a:alpha val="65000"/>
              </a:srgbClr>
            </a:outerShdw>
          </a:effectLst>
        </p:spPr>
      </p:pic>
      <p:sp>
        <p:nvSpPr>
          <p:cNvPr id="163842" name="Rectangle 2"/>
          <p:cNvSpPr>
            <a:spLocks noGrp="1" noChangeArrowheads="1"/>
          </p:cNvSpPr>
          <p:nvPr>
            <p:ph type="title"/>
          </p:nvPr>
        </p:nvSpPr>
        <p:spPr>
          <a:xfrm>
            <a:off x="179512" y="260648"/>
            <a:ext cx="8784976" cy="1223963"/>
          </a:xfrm>
        </p:spPr>
        <p:txBody>
          <a:bodyPr>
            <a:normAutofit/>
          </a:bodyPr>
          <a:lstStyle/>
          <a:p>
            <a:pPr eaLnBrk="1" hangingPunct="1">
              <a:defRPr/>
            </a:pPr>
            <a:r>
              <a:rPr lang="de-DE" dirty="0" smtClean="0">
                <a:solidFill>
                  <a:schemeClr val="accent4">
                    <a:lumMod val="20000"/>
                    <a:lumOff val="80000"/>
                  </a:schemeClr>
                </a:solidFill>
                <a:effectLst>
                  <a:outerShdw blurRad="38100" dist="38100" dir="2700000" algn="tl">
                    <a:srgbClr val="000000">
                      <a:alpha val="43137"/>
                    </a:srgbClr>
                  </a:outerShdw>
                </a:effectLst>
              </a:rPr>
              <a:t>Die Sehnsucht von 2000 Jahren:</a:t>
            </a:r>
            <a:br>
              <a:rPr lang="de-DE" dirty="0" smtClean="0">
                <a:solidFill>
                  <a:schemeClr val="accent4">
                    <a:lumMod val="20000"/>
                    <a:lumOff val="80000"/>
                  </a:schemeClr>
                </a:solidFill>
                <a:effectLst>
                  <a:outerShdw blurRad="38100" dist="38100" dir="2700000" algn="tl">
                    <a:srgbClr val="000000">
                      <a:alpha val="43137"/>
                    </a:srgbClr>
                  </a:outerShdw>
                </a:effectLst>
              </a:rPr>
            </a:br>
            <a:r>
              <a:rPr lang="de-DE" dirty="0" smtClean="0">
                <a:solidFill>
                  <a:schemeClr val="accent4">
                    <a:lumMod val="20000"/>
                    <a:lumOff val="80000"/>
                  </a:schemeClr>
                </a:solidFill>
                <a:effectLst>
                  <a:outerShdw blurRad="38100" dist="38100" dir="2700000" algn="tl">
                    <a:srgbClr val="000000">
                      <a:alpha val="43137"/>
                    </a:srgbClr>
                  </a:outerShdw>
                </a:effectLst>
              </a:rPr>
              <a:t>Bau des Dritten Tempels</a:t>
            </a:r>
          </a:p>
        </p:txBody>
      </p:sp>
      <p:sp>
        <p:nvSpPr>
          <p:cNvPr id="236548" name="Textfeld 3"/>
          <p:cNvSpPr txBox="1">
            <a:spLocks noChangeArrowheads="1"/>
          </p:cNvSpPr>
          <p:nvPr/>
        </p:nvSpPr>
        <p:spPr bwMode="auto">
          <a:xfrm>
            <a:off x="6876256" y="6435725"/>
            <a:ext cx="1468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t>ASEBA </a:t>
            </a:r>
            <a:r>
              <a:rPr lang="de-DE" altLang="de-DE" sz="1000" dirty="0" err="1"/>
              <a:t>Bollodingen</a:t>
            </a:r>
            <a:endParaRPr lang="de-DE" altLang="de-DE" sz="1000" dirty="0"/>
          </a:p>
        </p:txBody>
      </p:sp>
    </p:spTree>
    <p:extLst>
      <p:ext uri="{BB962C8B-B14F-4D97-AF65-F5344CB8AC3E}">
        <p14:creationId xmlns:p14="http://schemas.microsoft.com/office/powerpoint/2010/main" val="1210443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Bereit zum Wiederaufbau</a:t>
            </a:r>
          </a:p>
        </p:txBody>
      </p:sp>
      <p:sp>
        <p:nvSpPr>
          <p:cNvPr id="238595" name="Text Box 4"/>
          <p:cNvSpPr txBox="1">
            <a:spLocks noChangeArrowheads="1"/>
          </p:cNvSpPr>
          <p:nvPr/>
        </p:nvSpPr>
        <p:spPr bwMode="auto">
          <a:xfrm>
            <a:off x="323529" y="5877272"/>
            <a:ext cx="84969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de-DE" altLang="de-DE" sz="2000" dirty="0">
                <a:solidFill>
                  <a:schemeClr val="accent1">
                    <a:lumMod val="75000"/>
                  </a:schemeClr>
                </a:solidFill>
                <a:effectLst>
                  <a:outerShdw blurRad="38100" dist="38100" dir="2700000" algn="tl">
                    <a:srgbClr val="000000">
                      <a:alpha val="43137"/>
                    </a:srgbClr>
                  </a:outerShdw>
                </a:effectLst>
              </a:rPr>
              <a:t>Israel Ariel, Soldat, der den Tempelberg erobert hat, Rabbiner und Gründer des Tempelinstituts in Ost-Jerusalem</a:t>
            </a:r>
          </a:p>
        </p:txBody>
      </p:sp>
      <p:pic>
        <p:nvPicPr>
          <p:cNvPr id="238596" name="Picture 6" descr="http://upload.wikimedia.org/wikipedia/commons/thumb/6/65/Yisrael_Ariel.jpg/640px-Yisrael_Ari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1614882"/>
            <a:ext cx="3765550" cy="4170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Textfeld 6"/>
          <p:cNvSpPr txBox="1">
            <a:spLocks noChangeArrowheads="1"/>
          </p:cNvSpPr>
          <p:nvPr/>
        </p:nvSpPr>
        <p:spPr bwMode="auto">
          <a:xfrm>
            <a:off x="6271592" y="5539024"/>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bg2"/>
                </a:solidFill>
              </a:rPr>
              <a:t>FB</a:t>
            </a:r>
          </a:p>
        </p:txBody>
      </p:sp>
    </p:spTree>
    <p:extLst>
      <p:ext uri="{BB962C8B-B14F-4D97-AF65-F5344CB8AC3E}">
        <p14:creationId xmlns:p14="http://schemas.microsoft.com/office/powerpoint/2010/main" val="4228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3" name="Rectangle 5"/>
          <p:cNvSpPr>
            <a:spLocks noGrp="1" noChangeArrowheads="1"/>
          </p:cNvSpPr>
          <p:nvPr>
            <p:ph sz="half" idx="1"/>
          </p:nvPr>
        </p:nvSpPr>
        <p:spPr>
          <a:xfrm>
            <a:off x="251520" y="1988840"/>
            <a:ext cx="4244280" cy="4407408"/>
          </a:xfrm>
        </p:spPr>
        <p:txBody>
          <a:bodyPr/>
          <a:lstStyle/>
          <a:p>
            <a:pPr algn="ctr" eaLnBrk="1" hangingPunct="1">
              <a:defRPr/>
            </a:pPr>
            <a:r>
              <a:rPr lang="de-DE" dirty="0" smtClean="0">
                <a:solidFill>
                  <a:schemeClr val="accent1">
                    <a:lumMod val="75000"/>
                  </a:schemeClr>
                </a:solidFill>
                <a:effectLst>
                  <a:outerShdw blurRad="38100" dist="38100" dir="2700000" algn="tl">
                    <a:srgbClr val="000000">
                      <a:alpha val="43137"/>
                    </a:srgbClr>
                  </a:outerShdw>
                </a:effectLst>
              </a:rPr>
              <a:t>Der siebenarmige Leuchter aus Gold, bereit für den Dienst im Dritten Tempel</a:t>
            </a:r>
          </a:p>
          <a:p>
            <a:pPr algn="ctr" eaLnBrk="1" hangingPunct="1">
              <a:defRPr/>
            </a:pPr>
            <a:endParaRPr lang="de-DE" dirty="0" smtClean="0">
              <a:solidFill>
                <a:schemeClr val="accent1">
                  <a:lumMod val="75000"/>
                </a:schemeClr>
              </a:solidFill>
              <a:effectLst>
                <a:outerShdw blurRad="38100" dist="38100" dir="2700000" algn="tl">
                  <a:srgbClr val="000000">
                    <a:alpha val="43137"/>
                  </a:srgbClr>
                </a:outerShdw>
              </a:effectLst>
            </a:endParaRPr>
          </a:p>
          <a:p>
            <a:pPr algn="ctr" eaLnBrk="1" hangingPunct="1">
              <a:defRPr/>
            </a:pPr>
            <a:r>
              <a:rPr lang="de-DE" dirty="0" smtClean="0">
                <a:solidFill>
                  <a:schemeClr val="accent1">
                    <a:lumMod val="75000"/>
                  </a:schemeClr>
                </a:solidFill>
                <a:effectLst>
                  <a:outerShdw blurRad="38100" dist="38100" dir="2700000" algn="tl">
                    <a:srgbClr val="000000">
                      <a:alpha val="43137"/>
                    </a:srgbClr>
                  </a:outerShdw>
                </a:effectLst>
              </a:rPr>
              <a:t>Der erste goldene Leuchter Israels seit dem Jahr 70 n. Chr.</a:t>
            </a:r>
          </a:p>
        </p:txBody>
      </p:sp>
      <p:pic>
        <p:nvPicPr>
          <p:cNvPr id="24064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1056" y="1700213"/>
            <a:ext cx="4038600" cy="4530725"/>
          </a:xfrm>
          <a:prstGeom prst="rect">
            <a:avLst/>
          </a:prstGeom>
          <a:ln>
            <a:noFill/>
          </a:ln>
          <a:effectLst>
            <a:outerShdw blurRad="292100" dist="139700" dir="2700000" algn="tl" rotWithShape="0">
              <a:srgbClr val="333333">
                <a:alpha val="65000"/>
              </a:srgbClr>
            </a:outerShdw>
          </a:effectLst>
        </p:spPr>
      </p:pic>
      <p:sp>
        <p:nvSpPr>
          <p:cNvPr id="165892" name="Rectangle 4"/>
          <p:cNvSpPr>
            <a:spLocks noGrp="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Bereit zum Wiederaufbau</a:t>
            </a:r>
            <a:r>
              <a:rPr lang="fr-FR" sz="4000" dirty="0" smtClean="0">
                <a:solidFill>
                  <a:schemeClr val="accent4">
                    <a:lumMod val="20000"/>
                    <a:lumOff val="80000"/>
                  </a:schemeClr>
                </a:solidFill>
                <a:effectLst>
                  <a:outerShdw blurRad="38100" dist="38100" dir="2700000" algn="tl">
                    <a:srgbClr val="000000">
                      <a:alpha val="43137"/>
                    </a:srgbClr>
                  </a:outerShdw>
                </a:effectLst>
              </a:rPr>
              <a:t> </a:t>
            </a:r>
          </a:p>
        </p:txBody>
      </p:sp>
      <p:sp>
        <p:nvSpPr>
          <p:cNvPr id="240645" name="Textfeld 4"/>
          <p:cNvSpPr txBox="1">
            <a:spLocks noChangeArrowheads="1"/>
          </p:cNvSpPr>
          <p:nvPr/>
        </p:nvSpPr>
        <p:spPr bwMode="auto">
          <a:xfrm>
            <a:off x="8532440" y="595312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t>RL</a:t>
            </a:r>
          </a:p>
        </p:txBody>
      </p:sp>
    </p:spTree>
    <p:extLst>
      <p:ext uri="{BB962C8B-B14F-4D97-AF65-F5344CB8AC3E}">
        <p14:creationId xmlns:p14="http://schemas.microsoft.com/office/powerpoint/2010/main" val="3449471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1007329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3656" y="2564904"/>
            <a:ext cx="4466673" cy="3261539"/>
          </a:xfrm>
          <a:prstGeom prst="rect">
            <a:avLst/>
          </a:prstGeom>
          <a:ln>
            <a:noFill/>
          </a:ln>
          <a:effectLst>
            <a:outerShdw blurRad="292100" dist="139700" dir="2700000" algn="tl" rotWithShape="0">
              <a:srgbClr val="333333">
                <a:alpha val="65000"/>
              </a:srgbClr>
            </a:outerShdw>
          </a:effectLst>
        </p:spPr>
      </p:pic>
      <p:sp>
        <p:nvSpPr>
          <p:cNvPr id="185346" name="Rectangle 2"/>
          <p:cNvSpPr>
            <a:spLocks noGrp="1" noChangeArrowheads="1"/>
          </p:cNvSpPr>
          <p:nvPr>
            <p:ph type="title"/>
          </p:nvPr>
        </p:nvSpPr>
        <p:spPr>
          <a:xfrm>
            <a:off x="179512" y="253536"/>
            <a:ext cx="8784976" cy="1159240"/>
          </a:xfrm>
        </p:spPr>
        <p:txBody>
          <a:bodyPr/>
          <a:lstStyle/>
          <a:p>
            <a:pPr>
              <a:defRPr/>
            </a:pPr>
            <a:r>
              <a:rPr lang="de-DE" sz="3600" dirty="0">
                <a:solidFill>
                  <a:schemeClr val="accent4">
                    <a:lumMod val="20000"/>
                    <a:lumOff val="80000"/>
                  </a:schemeClr>
                </a:solidFill>
                <a:effectLst>
                  <a:outerShdw blurRad="38100" dist="38100" dir="2700000" algn="tl">
                    <a:srgbClr val="000000">
                      <a:alpha val="43137"/>
                    </a:srgbClr>
                  </a:outerShdw>
                </a:effectLst>
              </a:rPr>
              <a:t>Beginn der 70. Jahrwoche: Bund</a:t>
            </a:r>
            <a:endParaRPr lang="fr-FR" sz="36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85349" name="Rectangle 5"/>
          <p:cNvSpPr>
            <a:spLocks noGrp="1" noChangeArrowheads="1"/>
          </p:cNvSpPr>
          <p:nvPr>
            <p:ph type="body" sz="half" idx="2"/>
          </p:nvPr>
        </p:nvSpPr>
        <p:spPr>
          <a:xfrm>
            <a:off x="4427985" y="1700808"/>
            <a:ext cx="4536503" cy="4968553"/>
          </a:xfrm>
        </p:spPr>
        <p:txBody>
          <a:bodyPr>
            <a:normAutofit fontScale="85000" lnSpcReduction="20000"/>
          </a:bodyPr>
          <a:lstStyle/>
          <a:p>
            <a:pPr algn="ctr">
              <a:buNone/>
              <a:defRPr/>
            </a:pPr>
            <a:r>
              <a:rPr lang="fr-FR" dirty="0" smtClean="0">
                <a:solidFill>
                  <a:srgbClr val="FFCC00"/>
                </a:solidFill>
                <a:effectLst/>
              </a:rPr>
              <a:t>   </a:t>
            </a:r>
            <a:r>
              <a:rPr lang="fr-FR" b="1" dirty="0" smtClean="0">
                <a:solidFill>
                  <a:schemeClr val="tx1"/>
                </a:solidFill>
              </a:rPr>
              <a:t>Daniel 9,27: </a:t>
            </a:r>
          </a:p>
          <a:p>
            <a:pPr algn="ctr">
              <a:buNone/>
              <a:defRPr/>
            </a:pPr>
            <a:r>
              <a:rPr lang="de-DE" dirty="0" smtClean="0">
                <a:solidFill>
                  <a:schemeClr val="accent1">
                    <a:lumMod val="75000"/>
                  </a:schemeClr>
                </a:solidFill>
                <a:effectLst>
                  <a:outerShdw blurRad="38100" dist="38100" dir="2700000" algn="tl">
                    <a:srgbClr val="000000">
                      <a:alpha val="43137"/>
                    </a:srgbClr>
                  </a:outerShdw>
                </a:effectLst>
              </a:rPr>
              <a:t>Und</a:t>
            </a:r>
            <a:r>
              <a:rPr lang="de-DE" dirty="0" smtClean="0">
                <a:solidFill>
                  <a:srgbClr val="FFFF00"/>
                </a:solidFill>
                <a:effectLst>
                  <a:outerShdw blurRad="38100" dist="38100" dir="2700000" algn="tl">
                    <a:srgbClr val="000000">
                      <a:alpha val="43137"/>
                    </a:srgbClr>
                  </a:outerShdw>
                </a:effectLst>
              </a:rPr>
              <a:t> </a:t>
            </a:r>
            <a:r>
              <a:rPr lang="de-DE" dirty="0">
                <a:solidFill>
                  <a:srgbClr val="FF0000"/>
                </a:solidFill>
                <a:effectLst>
                  <a:outerShdw blurRad="38100" dist="38100" dir="2700000" algn="tl">
                    <a:srgbClr val="000000">
                      <a:alpha val="43137"/>
                    </a:srgbClr>
                  </a:outerShdw>
                </a:effectLst>
              </a:rPr>
              <a:t>er</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wird einen festen </a:t>
            </a:r>
            <a:r>
              <a:rPr lang="de-DE" dirty="0">
                <a:solidFill>
                  <a:srgbClr val="FF0000"/>
                </a:solidFill>
                <a:effectLst>
                  <a:outerShdw blurRad="38100" dist="38100" dir="2700000" algn="tl">
                    <a:srgbClr val="000000">
                      <a:alpha val="43137"/>
                    </a:srgbClr>
                  </a:outerShdw>
                </a:effectLst>
              </a:rPr>
              <a:t>Bund</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mit den</a:t>
            </a:r>
            <a:r>
              <a:rPr lang="de-DE" dirty="0">
                <a:solidFill>
                  <a:srgbClr val="FFFF00"/>
                </a:solidFill>
                <a:effectLst>
                  <a:outerShdw blurRad="38100" dist="38100" dir="2700000" algn="tl">
                    <a:srgbClr val="000000">
                      <a:alpha val="43137"/>
                    </a:srgbClr>
                  </a:outerShdw>
                </a:effectLst>
              </a:rPr>
              <a:t> </a:t>
            </a:r>
            <a:r>
              <a:rPr lang="de-DE" dirty="0">
                <a:solidFill>
                  <a:srgbClr val="FF0000"/>
                </a:solidFill>
                <a:effectLst>
                  <a:outerShdw blurRad="38100" dist="38100" dir="2700000" algn="tl">
                    <a:srgbClr val="000000">
                      <a:alpha val="43137"/>
                    </a:srgbClr>
                  </a:outerShdw>
                </a:effectLst>
              </a:rPr>
              <a:t>Vielen</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schließen für </a:t>
            </a:r>
            <a:r>
              <a:rPr lang="de-DE" dirty="0">
                <a:solidFill>
                  <a:srgbClr val="FF0000"/>
                </a:solidFill>
                <a:effectLst>
                  <a:outerShdw blurRad="38100" dist="38100" dir="2700000" algn="tl">
                    <a:srgbClr val="000000">
                      <a:alpha val="43137"/>
                    </a:srgbClr>
                  </a:outerShdw>
                </a:effectLst>
              </a:rPr>
              <a:t>eine Jahrwoche</a:t>
            </a:r>
            <a:r>
              <a:rPr lang="de-DE" dirty="0">
                <a:solidFill>
                  <a:schemeClr val="accent1">
                    <a:lumMod val="75000"/>
                  </a:schemeClr>
                </a:solidFill>
                <a:effectLst>
                  <a:outerShdw blurRad="38100" dist="38100" dir="2700000" algn="tl">
                    <a:srgbClr val="000000">
                      <a:alpha val="43137"/>
                    </a:srgbClr>
                  </a:outerShdw>
                </a:effectLst>
              </a:rPr>
              <a:t>; und zur Hälfte der Jahrwoche wird er Schlachtopfer und Speisopfer aufhören lassen. Und wegen der Beschirmung der Gräuel wird ein Verwüster kommen, und zwar bis Vernichtung und Festbeschlossenes über das Verwüstete ausgegossen werden.</a:t>
            </a:r>
            <a:r>
              <a:rPr lang="fr-FR" dirty="0" smtClean="0">
                <a:solidFill>
                  <a:schemeClr val="accent1">
                    <a:lumMod val="75000"/>
                  </a:schemeClr>
                </a:solidFill>
                <a:effectLst>
                  <a:outerShdw blurRad="38100" dist="38100" dir="2700000" algn="tl">
                    <a:srgbClr val="000000">
                      <a:alpha val="43137"/>
                    </a:srgbClr>
                  </a:outerShdw>
                </a:effectLst>
              </a:rPr>
              <a:t> </a:t>
            </a:r>
            <a:endParaRPr lang="fr-FR" sz="2400" dirty="0" smtClean="0">
              <a:solidFill>
                <a:schemeClr val="accent1">
                  <a:lumMod val="75000"/>
                </a:schemeClr>
              </a:solidFill>
              <a:effectLst>
                <a:outerShdw blurRad="38100" dist="38100" dir="2700000" algn="tl">
                  <a:srgbClr val="000000">
                    <a:alpha val="43137"/>
                  </a:srgbClr>
                </a:outerShdw>
              </a:effectLst>
            </a:endParaRPr>
          </a:p>
        </p:txBody>
      </p:sp>
      <p:sp>
        <p:nvSpPr>
          <p:cNvPr id="8" name="Textfeld 7"/>
          <p:cNvSpPr txBox="1"/>
          <p:nvPr/>
        </p:nvSpPr>
        <p:spPr>
          <a:xfrm>
            <a:off x="4139601" y="5568333"/>
            <a:ext cx="532518" cy="246221"/>
          </a:xfrm>
          <a:prstGeom prst="rect">
            <a:avLst/>
          </a:prstGeom>
          <a:noFill/>
        </p:spPr>
        <p:txBody>
          <a:bodyPr wrap="none" rtlCol="0">
            <a:spAutoFit/>
          </a:bodyPr>
          <a:lstStyle/>
          <a:p>
            <a:r>
              <a:rPr lang="fr-FR" sz="1000" dirty="0" smtClean="0">
                <a:solidFill>
                  <a:schemeClr val="bg2"/>
                </a:solidFill>
              </a:rPr>
              <a:t>NASA</a:t>
            </a:r>
            <a:endParaRPr lang="fr-FR" sz="1000" dirty="0">
              <a:solidFill>
                <a:schemeClr val="bg2"/>
              </a:solidFill>
            </a:endParaRPr>
          </a:p>
        </p:txBody>
      </p:sp>
      <p:sp>
        <p:nvSpPr>
          <p:cNvPr id="10" name="AutoShape 6"/>
          <p:cNvSpPr>
            <a:spLocks noChangeArrowheads="1"/>
          </p:cNvSpPr>
          <p:nvPr/>
        </p:nvSpPr>
        <p:spPr bwMode="auto">
          <a:xfrm rot="1156306">
            <a:off x="656435" y="2875526"/>
            <a:ext cx="3766527" cy="1091573"/>
          </a:xfrm>
          <a:prstGeom prst="curvedDownArrow">
            <a:avLst>
              <a:gd name="adj1" fmla="val 20000"/>
              <a:gd name="adj2" fmla="val 40000"/>
              <a:gd name="adj3" fmla="val 37466"/>
            </a:avLst>
          </a:prstGeom>
          <a:solidFill>
            <a:srgbClr val="FF3300"/>
          </a:solidFill>
          <a:ln w="9525">
            <a:solidFill>
              <a:schemeClr val="tx1"/>
            </a:solidFill>
            <a:miter lim="800000"/>
            <a:headEnd/>
            <a:tailEnd/>
          </a:ln>
        </p:spPr>
        <p:txBody>
          <a:bodyPr wrap="none" anchor="ctr"/>
          <a:lstStyle/>
          <a:p>
            <a:endParaRPr lang="fr-FR" dirty="0"/>
          </a:p>
        </p:txBody>
      </p:sp>
    </p:spTree>
    <p:extLst>
      <p:ext uri="{BB962C8B-B14F-4D97-AF65-F5344CB8AC3E}">
        <p14:creationId xmlns:p14="http://schemas.microsoft.com/office/powerpoint/2010/main" val="27059216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sz="half" idx="1"/>
          </p:nvPr>
        </p:nvSpPr>
        <p:spPr>
          <a:xfrm>
            <a:off x="179512" y="1844824"/>
            <a:ext cx="8784976" cy="4824536"/>
          </a:xfrm>
        </p:spPr>
        <p:txBody>
          <a:bodyPr>
            <a:normAutofit lnSpcReduction="10000"/>
          </a:bodyPr>
          <a:lstStyle/>
          <a:p>
            <a:pPr algn="ctr" eaLnBrk="1" hangingPunct="1">
              <a:lnSpc>
                <a:spcPct val="90000"/>
              </a:lnSpc>
            </a:pPr>
            <a:r>
              <a:rPr lang="de-DE" dirty="0" smtClean="0">
                <a:effectLst>
                  <a:outerShdw blurRad="38100" dist="38100" dir="2700000" algn="tl">
                    <a:srgbClr val="000000">
                      <a:alpha val="43137"/>
                    </a:srgbClr>
                  </a:outerShdw>
                </a:effectLst>
              </a:rPr>
              <a:t>«Antichrist» = Der, welcher gegen </a:t>
            </a:r>
            <a:br>
              <a:rPr lang="de-DE" dirty="0" smtClean="0">
                <a:effectLst>
                  <a:outerShdw blurRad="38100" dist="38100" dir="2700000" algn="tl">
                    <a:srgbClr val="000000">
                      <a:alpha val="43137"/>
                    </a:srgbClr>
                  </a:outerShdw>
                </a:effectLst>
              </a:rPr>
            </a:br>
            <a:r>
              <a:rPr lang="de-DE" dirty="0" smtClean="0">
                <a:effectLst>
                  <a:outerShdw blurRad="38100" dist="38100" dir="2700000" algn="tl">
                    <a:srgbClr val="000000">
                      <a:alpha val="43137"/>
                    </a:srgbClr>
                  </a:outerShdw>
                </a:effectLst>
              </a:rPr>
              <a:t>den Christus (= Messias) ist</a:t>
            </a:r>
          </a:p>
          <a:p>
            <a:pPr algn="ctr" eaLnBrk="1" hangingPunct="1">
              <a:lnSpc>
                <a:spcPct val="90000"/>
              </a:lnSpc>
            </a:pPr>
            <a:r>
              <a:rPr lang="de-DE" dirty="0" smtClean="0">
                <a:effectLst>
                  <a:outerShdw blurRad="38100" dist="38100" dir="2700000" algn="tl">
                    <a:srgbClr val="000000">
                      <a:alpha val="43137"/>
                    </a:srgbClr>
                  </a:outerShdw>
                </a:effectLst>
              </a:rPr>
              <a:t>«Antichrist» = Der, welcher sich an die Stelle des Christus (= Messias) setzt</a:t>
            </a:r>
          </a:p>
          <a:p>
            <a:pPr eaLnBrk="1" hangingPunct="1">
              <a:lnSpc>
                <a:spcPct val="90000"/>
              </a:lnSpc>
              <a:buFont typeface="Wingdings" pitchFamily="2" charset="2"/>
              <a:buNone/>
            </a:pPr>
            <a:endParaRPr lang="de-DE" dirty="0" smtClean="0">
              <a:effectLst>
                <a:outerShdw blurRad="38100" dist="38100" dir="2700000" algn="tl">
                  <a:srgbClr val="000000">
                    <a:alpha val="43137"/>
                  </a:srgbClr>
                </a:outerShdw>
              </a:effectLst>
            </a:endParaRPr>
          </a:p>
          <a:p>
            <a:pPr algn="ctr" eaLnBrk="1" hangingPunct="1">
              <a:lnSpc>
                <a:spcPct val="90000"/>
              </a:lnSpc>
              <a:buFont typeface="Wingdings" pitchFamily="2" charset="2"/>
              <a:buNone/>
            </a:pPr>
            <a:r>
              <a:rPr lang="de-DE" dirty="0" smtClean="0">
                <a:solidFill>
                  <a:srgbClr val="FFCC00"/>
                </a:solidFill>
                <a:effectLst>
                  <a:outerShdw blurRad="38100" dist="38100" dir="2700000" algn="tl">
                    <a:srgbClr val="000000">
                      <a:alpha val="43137"/>
                    </a:srgbClr>
                  </a:outerShdw>
                </a:effectLst>
              </a:rPr>
              <a:t>   </a:t>
            </a:r>
            <a:r>
              <a:rPr lang="de-DE" dirty="0" smtClean="0">
                <a:solidFill>
                  <a:schemeClr val="accent6">
                    <a:lumMod val="50000"/>
                  </a:schemeClr>
                </a:solidFill>
                <a:effectLst>
                  <a:outerShdw blurRad="38100" dist="38100" dir="2700000" algn="tl">
                    <a:srgbClr val="000000">
                      <a:alpha val="43137"/>
                    </a:srgbClr>
                  </a:outerShdw>
                </a:effectLst>
              </a:rPr>
              <a:t>Kindlein, es ist letzte Stunde, und wie ihr gehört habt, dass </a:t>
            </a:r>
            <a:r>
              <a:rPr lang="de-DE" dirty="0" smtClean="0">
                <a:solidFill>
                  <a:srgbClr val="00B0F0"/>
                </a:solidFill>
                <a:effectLst>
                  <a:outerShdw blurRad="38100" dist="38100" dir="2700000" algn="tl">
                    <a:srgbClr val="000000">
                      <a:alpha val="43137"/>
                    </a:srgbClr>
                  </a:outerShdw>
                </a:effectLst>
              </a:rPr>
              <a:t>der Antichrist kommt</a:t>
            </a:r>
            <a:r>
              <a:rPr lang="de-DE" dirty="0" smtClean="0">
                <a:solidFill>
                  <a:schemeClr val="accent6">
                    <a:lumMod val="50000"/>
                  </a:schemeClr>
                </a:solidFill>
                <a:effectLst>
                  <a:outerShdw blurRad="38100" dist="38100" dir="2700000" algn="tl">
                    <a:srgbClr val="000000">
                      <a:alpha val="43137"/>
                    </a:srgbClr>
                  </a:outerShdw>
                </a:effectLst>
              </a:rPr>
              <a:t>, … </a:t>
            </a:r>
            <a:br>
              <a:rPr lang="de-DE" dirty="0" smtClean="0">
                <a:solidFill>
                  <a:schemeClr val="accent6">
                    <a:lumMod val="50000"/>
                  </a:schemeClr>
                </a:solidFill>
                <a:effectLst>
                  <a:outerShdw blurRad="38100" dist="38100" dir="2700000" algn="tl">
                    <a:srgbClr val="000000">
                      <a:alpha val="43137"/>
                    </a:srgbClr>
                  </a:outerShdw>
                </a:effectLst>
              </a:rPr>
            </a:br>
            <a:r>
              <a:rPr lang="de-DE" dirty="0" smtClean="0">
                <a:solidFill>
                  <a:schemeClr val="accent6">
                    <a:lumMod val="50000"/>
                  </a:schemeClr>
                </a:solidFill>
                <a:effectLst>
                  <a:outerShdw blurRad="38100" dist="38100" dir="2700000" algn="tl">
                    <a:srgbClr val="000000">
                      <a:alpha val="43137"/>
                    </a:srgbClr>
                  </a:outerShdw>
                </a:effectLst>
              </a:rPr>
              <a:t>(1. Johannes 2,18)</a:t>
            </a:r>
          </a:p>
          <a:p>
            <a:pPr eaLnBrk="1" hangingPunct="1">
              <a:lnSpc>
                <a:spcPct val="90000"/>
              </a:lnSpc>
              <a:buFont typeface="Wingdings" pitchFamily="2" charset="2"/>
              <a:buNone/>
            </a:pPr>
            <a:endParaRPr lang="de-DE" dirty="0">
              <a:solidFill>
                <a:srgbClr val="FFFF00"/>
              </a:solidFill>
              <a:effectLst>
                <a:outerShdw blurRad="38100" dist="38100" dir="2700000" algn="tl">
                  <a:srgbClr val="000000">
                    <a:alpha val="43137"/>
                  </a:srgbClr>
                </a:outerShdw>
              </a:effectLst>
            </a:endParaRPr>
          </a:p>
          <a:p>
            <a:pPr algn="ctr" eaLnBrk="1" hangingPunct="1">
              <a:lnSpc>
                <a:spcPct val="90000"/>
              </a:lnSpc>
              <a:buFont typeface="Wingdings" pitchFamily="2" charset="2"/>
              <a:buNone/>
            </a:pPr>
            <a:r>
              <a:rPr lang="de-DE" dirty="0" smtClean="0">
                <a:solidFill>
                  <a:srgbClr val="FFFF00"/>
                </a:solidFill>
                <a:effectLst>
                  <a:outerShdw blurRad="38100" dist="38100" dir="2700000" algn="tl">
                    <a:srgbClr val="000000">
                      <a:alpha val="43137"/>
                    </a:srgbClr>
                  </a:outerShdw>
                </a:effectLst>
              </a:rPr>
              <a:t>	</a:t>
            </a:r>
            <a:r>
              <a:rPr lang="de-DE" sz="2000" dirty="0" smtClean="0">
                <a:solidFill>
                  <a:schemeClr val="tx1"/>
                </a:solidFill>
              </a:rPr>
              <a:t>Daniel 11,36-39; Jesaja 30,33; Sacharja 11,15-17; </a:t>
            </a:r>
            <a:br>
              <a:rPr lang="de-DE" sz="2000" dirty="0" smtClean="0">
                <a:solidFill>
                  <a:schemeClr val="tx1"/>
                </a:solidFill>
              </a:rPr>
            </a:br>
            <a:r>
              <a:rPr lang="de-DE" sz="2000" dirty="0" smtClean="0">
                <a:solidFill>
                  <a:schemeClr val="tx1"/>
                </a:solidFill>
              </a:rPr>
              <a:t>Johannes 5,43; 2. Thessalonicher 2,3-12; 1. Johannes 2,18; </a:t>
            </a:r>
            <a:br>
              <a:rPr lang="de-DE" sz="2000" dirty="0" smtClean="0">
                <a:solidFill>
                  <a:schemeClr val="tx1"/>
                </a:solidFill>
              </a:rPr>
            </a:br>
            <a:r>
              <a:rPr lang="de-DE" sz="2000" dirty="0" smtClean="0">
                <a:solidFill>
                  <a:schemeClr val="tx1"/>
                </a:solidFill>
              </a:rPr>
              <a:t>Offenbarung 6,1-2; 13,11-18; 16,13; 19,19-20</a:t>
            </a:r>
          </a:p>
        </p:txBody>
      </p:sp>
      <p:sp>
        <p:nvSpPr>
          <p:cNvPr id="181250" name="Rectangle 2"/>
          <p:cNvSpPr>
            <a:spLocks noGrp="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Der Antichrist kommt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idx="1"/>
          </p:nvPr>
        </p:nvSpPr>
        <p:spPr>
          <a:xfrm>
            <a:off x="468313" y="1844675"/>
            <a:ext cx="8302625" cy="3170099"/>
          </a:xfrm>
        </p:spPr>
        <p:txBody>
          <a:bodyPr>
            <a:spAutoFit/>
          </a:bodyPr>
          <a:lstStyle/>
          <a:p>
            <a:pPr algn="ct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CH" sz="2800" b="1" dirty="0" smtClean="0">
                <a:solidFill>
                  <a:srgbClr val="00B0F0"/>
                </a:solidFill>
                <a:effectLst>
                  <a:outerShdw blurRad="38100" dist="38100" dir="2700000" algn="tl">
                    <a:srgbClr val="000000">
                      <a:alpha val="43137"/>
                    </a:srgbClr>
                  </a:outerShdw>
                </a:effectLst>
              </a:rPr>
              <a:t>Herzlich willkommen!</a:t>
            </a:r>
          </a:p>
          <a:p>
            <a:pPr eaLnBrk="1" hangingPunct="1">
              <a:buFont typeface="Tahom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CH" sz="1000" b="1" dirty="0" smtClean="0">
              <a:solidFill>
                <a:srgbClr val="FF3300"/>
              </a:solidFill>
              <a:effectLst>
                <a:outerShdw blurRad="38100" dist="38100" dir="2700000" algn="tl">
                  <a:srgbClr val="000000">
                    <a:alpha val="43137"/>
                  </a:srgbClr>
                </a:outerShdw>
              </a:effectLst>
            </a:endParaRPr>
          </a:p>
          <a:p>
            <a:pPr algn="ctr" eaLnBrk="1" hangingPunct="1">
              <a:buFont typeface="Tahom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CH" sz="2400" b="1" dirty="0" smtClean="0">
                <a:solidFill>
                  <a:srgbClr val="FFCC00"/>
                </a:solidFill>
                <a:effectLst>
                  <a:outerShdw blurRad="38100" dist="38100" dir="2700000" algn="tl">
                    <a:srgbClr val="000000">
                      <a:alpha val="43137"/>
                    </a:srgbClr>
                  </a:outerShdw>
                </a:effectLst>
                <a:hlinkClick r:id="rId3"/>
              </a:rPr>
              <a:t>www.sermon-online.de</a:t>
            </a:r>
          </a:p>
          <a:p>
            <a:pPr eaLnBrk="1" hangingPunct="1">
              <a:buFont typeface="Tahoma"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CH" sz="1000" b="1" dirty="0" smtClean="0">
              <a:solidFill>
                <a:srgbClr val="FF3300"/>
              </a:solidFill>
              <a:effectLst>
                <a:outerShdw blurRad="38100" dist="38100" dir="2700000" algn="tl">
                  <a:srgbClr val="000000">
                    <a:alpha val="43137"/>
                  </a:srgbClr>
                </a:outerShdw>
              </a:effectLst>
            </a:endParaRPr>
          </a:p>
          <a:p>
            <a:pP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de-CH" sz="2000" b="1" dirty="0" smtClean="0">
              <a:solidFill>
                <a:schemeClr val="bg1"/>
              </a:solidFill>
              <a:effectLst>
                <a:outerShdw blurRad="38100" dist="38100" dir="2700000" algn="tl">
                  <a:srgbClr val="000000">
                    <a:alpha val="43137"/>
                  </a:srgbClr>
                </a:outerShdw>
              </a:effectLst>
            </a:endParaRPr>
          </a:p>
          <a:p>
            <a:pPr algn="ct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CH" sz="2800" b="1" dirty="0" smtClean="0">
                <a:sym typeface="Wingdings" pitchFamily="2" charset="2"/>
              </a:rPr>
              <a:t> “Roger Liebi”</a:t>
            </a:r>
          </a:p>
          <a:p>
            <a:pPr algn="ctr" eaLnBrk="1" hangingPunct="1">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de-CH" sz="2800" b="1" dirty="0" smtClean="0">
                <a:sym typeface="Wingdings" pitchFamily="2" charset="2"/>
              </a:rPr>
              <a:t>Gratisdownload von über 300 Vortragsfiles und Skripte</a:t>
            </a:r>
            <a:endParaRPr lang="de-CH" sz="2800" b="1" dirty="0" smtClean="0"/>
          </a:p>
        </p:txBody>
      </p:sp>
      <p:sp>
        <p:nvSpPr>
          <p:cNvPr id="44034" name="Rectangle 1"/>
          <p:cNvSpPr>
            <a:spLocks noGrp="1" noChangeArrowheads="1"/>
          </p:cNvSpPr>
          <p:nvPr>
            <p:ph type="title"/>
          </p:nvPr>
        </p:nvSpPr>
        <p:spPr>
          <a:xfrm>
            <a:off x="457200" y="631825"/>
            <a:ext cx="8229600" cy="706438"/>
          </a:xfrm>
          <a:noFill/>
        </p:spPr>
        <p:txBody>
          <a:bodyPr>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de-CH" altLang="de-DE"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Vorträge:</a:t>
            </a:r>
          </a:p>
        </p:txBody>
      </p:sp>
    </p:spTree>
    <p:extLst>
      <p:ext uri="{BB962C8B-B14F-4D97-AF65-F5344CB8AC3E}">
        <p14:creationId xmlns:p14="http://schemas.microsoft.com/office/powerpoint/2010/main" val="1606819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p:cNvSpPr>
            <a:spLocks noGrp="1" noChangeArrowheads="1"/>
          </p:cNvSpPr>
          <p:nvPr>
            <p:ph type="title"/>
          </p:nvPr>
        </p:nvSpPr>
        <p:spPr/>
        <p:txBody>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Der Antichrist </a:t>
            </a:r>
            <a:r>
              <a:rPr lang="de-DE" sz="4000" dirty="0" smtClean="0">
                <a:solidFill>
                  <a:schemeClr val="accent4">
                    <a:lumMod val="20000"/>
                    <a:lumOff val="80000"/>
                  </a:schemeClr>
                </a:solidFill>
                <a:effectLst>
                  <a:outerShdw blurRad="38100" dist="38100" dir="2700000" algn="tl">
                    <a:srgbClr val="000000">
                      <a:alpha val="43137"/>
                    </a:srgbClr>
                  </a:outerShdw>
                </a:effectLst>
              </a:rPr>
              <a:t>kommt</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79205" name="Rectangle 5"/>
          <p:cNvSpPr>
            <a:spLocks noGrp="1" noChangeArrowheads="1"/>
          </p:cNvSpPr>
          <p:nvPr>
            <p:ph type="body" sz="half" idx="1"/>
          </p:nvPr>
        </p:nvSpPr>
        <p:spPr>
          <a:xfrm>
            <a:off x="251520" y="2093726"/>
            <a:ext cx="4680520" cy="4102318"/>
          </a:xfrm>
        </p:spPr>
        <p:txBody>
          <a:bodyPr>
            <a:normAutofit fontScale="92500" lnSpcReduction="10000"/>
          </a:bodyPr>
          <a:lstStyle/>
          <a:p>
            <a:pPr algn="ctr" eaLnBrk="1" hangingPunct="1">
              <a:buFont typeface="Wingdings" pitchFamily="2" charset="2"/>
              <a:buNone/>
              <a:defRPr/>
            </a:pPr>
            <a:r>
              <a:rPr lang="fr-FR" dirty="0" smtClean="0">
                <a:solidFill>
                  <a:srgbClr val="FFCC00"/>
                </a:solidFill>
                <a:effectLst/>
              </a:rPr>
              <a:t>   </a:t>
            </a:r>
            <a:r>
              <a:rPr lang="fr-FR" sz="2600" b="1" dirty="0" smtClean="0">
                <a:solidFill>
                  <a:schemeClr val="tx1"/>
                </a:solidFill>
              </a:rPr>
              <a:t>Johannes 5,43:</a:t>
            </a:r>
          </a:p>
          <a:p>
            <a:pPr algn="ctr">
              <a:buNone/>
              <a:defRPr/>
            </a:pPr>
            <a:r>
              <a:rPr lang="de-DE" sz="3000" dirty="0" smtClean="0">
                <a:solidFill>
                  <a:schemeClr val="accent1">
                    <a:lumMod val="75000"/>
                  </a:schemeClr>
                </a:solidFill>
                <a:effectLst>
                  <a:outerShdw blurRad="38100" dist="38100" dir="2700000" algn="tl">
                    <a:srgbClr val="000000">
                      <a:alpha val="43137"/>
                    </a:srgbClr>
                  </a:outerShdw>
                </a:effectLst>
              </a:rPr>
              <a:t>Ich </a:t>
            </a:r>
            <a:r>
              <a:rPr lang="de-DE" sz="3000" dirty="0">
                <a:solidFill>
                  <a:schemeClr val="accent1">
                    <a:lumMod val="75000"/>
                  </a:schemeClr>
                </a:solidFill>
                <a:effectLst>
                  <a:outerShdw blurRad="38100" dist="38100" dir="2700000" algn="tl">
                    <a:srgbClr val="000000">
                      <a:alpha val="43137"/>
                    </a:srgbClr>
                  </a:outerShdw>
                </a:effectLst>
              </a:rPr>
              <a:t>bin in dem Namen meines Vaters gekommen, und ihr nehmt mich nicht auf; wenn </a:t>
            </a:r>
            <a:r>
              <a:rPr lang="de-DE" sz="3000" dirty="0" smtClean="0">
                <a:solidFill>
                  <a:srgbClr val="FF0000"/>
                </a:solidFill>
                <a:effectLst>
                  <a:outerShdw blurRad="38100" dist="38100" dir="2700000" algn="tl">
                    <a:srgbClr val="000000">
                      <a:alpha val="43137"/>
                    </a:srgbClr>
                  </a:outerShdw>
                </a:effectLst>
              </a:rPr>
              <a:t>ein </a:t>
            </a:r>
            <a:r>
              <a:rPr lang="de-DE" sz="3000" dirty="0">
                <a:solidFill>
                  <a:srgbClr val="FF0000"/>
                </a:solidFill>
                <a:effectLst>
                  <a:outerShdw blurRad="38100" dist="38100" dir="2700000" algn="tl">
                    <a:srgbClr val="000000">
                      <a:alpha val="43137"/>
                    </a:srgbClr>
                  </a:outerShdw>
                </a:effectLst>
              </a:rPr>
              <a:t>anderer in seinem eigenen Namen </a:t>
            </a:r>
            <a:r>
              <a:rPr lang="de-DE" sz="3000" dirty="0" smtClean="0">
                <a:solidFill>
                  <a:srgbClr val="FF0000"/>
                </a:solidFill>
                <a:effectLst>
                  <a:outerShdw blurRad="38100" dist="38100" dir="2700000" algn="tl">
                    <a:srgbClr val="000000">
                      <a:alpha val="43137"/>
                    </a:srgbClr>
                  </a:outerShdw>
                </a:effectLst>
              </a:rPr>
              <a:t>kommt</a:t>
            </a:r>
            <a:r>
              <a:rPr lang="fr-FR" sz="3000" dirty="0" smtClean="0">
                <a:solidFill>
                  <a:schemeClr val="accent1">
                    <a:lumMod val="75000"/>
                  </a:schemeClr>
                </a:solidFill>
                <a:effectLst>
                  <a:outerShdw blurRad="38100" dist="38100" dir="2700000" algn="tl">
                    <a:srgbClr val="000000">
                      <a:alpha val="43137"/>
                    </a:srgbClr>
                  </a:outerShdw>
                </a:effectLst>
              </a:rPr>
              <a:t>, </a:t>
            </a:r>
            <a:r>
              <a:rPr lang="fr-FR" sz="3000" dirty="0" smtClean="0">
                <a:solidFill>
                  <a:schemeClr val="accent1"/>
                </a:solidFill>
                <a:effectLst>
                  <a:outerShdw blurRad="38100" dist="38100" dir="2700000" algn="tl">
                    <a:srgbClr val="000000">
                      <a:alpha val="43137"/>
                    </a:srgbClr>
                  </a:outerShdw>
                </a:effectLst>
              </a:rPr>
              <a:t/>
            </a:r>
            <a:br>
              <a:rPr lang="fr-FR" sz="3000" dirty="0" smtClean="0">
                <a:solidFill>
                  <a:schemeClr val="accent1"/>
                </a:solidFill>
                <a:effectLst>
                  <a:outerShdw blurRad="38100" dist="38100" dir="2700000" algn="tl">
                    <a:srgbClr val="000000">
                      <a:alpha val="43137"/>
                    </a:srgbClr>
                  </a:outerShdw>
                </a:effectLst>
              </a:rPr>
            </a:br>
            <a:r>
              <a:rPr lang="de-DE" sz="3000" dirty="0" smtClean="0">
                <a:solidFill>
                  <a:schemeClr val="accent1">
                    <a:lumMod val="75000"/>
                  </a:schemeClr>
                </a:solidFill>
                <a:effectLst>
                  <a:outerShdw blurRad="38100" dist="38100" dir="2700000" algn="tl">
                    <a:srgbClr val="000000">
                      <a:alpha val="43137"/>
                    </a:srgbClr>
                  </a:outerShdw>
                </a:effectLst>
              </a:rPr>
              <a:t>den </a:t>
            </a:r>
            <a:r>
              <a:rPr lang="de-DE" sz="3000" dirty="0">
                <a:solidFill>
                  <a:schemeClr val="accent1">
                    <a:lumMod val="75000"/>
                  </a:schemeClr>
                </a:solidFill>
                <a:effectLst>
                  <a:outerShdw blurRad="38100" dist="38100" dir="2700000" algn="tl">
                    <a:srgbClr val="000000">
                      <a:alpha val="43137"/>
                    </a:srgbClr>
                  </a:outerShdw>
                </a:effectLst>
              </a:rPr>
              <a:t>werdet ihr aufnehmen</a:t>
            </a:r>
            <a:r>
              <a:rPr lang="fr-FR" sz="3000" dirty="0" smtClean="0">
                <a:solidFill>
                  <a:schemeClr val="accent1">
                    <a:lumMod val="75000"/>
                  </a:schemeClr>
                </a:solidFill>
                <a:effectLst>
                  <a:outerShdw blurRad="38100" dist="38100" dir="2700000" algn="tl">
                    <a:srgbClr val="000000">
                      <a:alpha val="43137"/>
                    </a:srgbClr>
                  </a:outerShdw>
                </a:effectLst>
              </a:rPr>
              <a:t>.</a:t>
            </a:r>
          </a:p>
          <a:p>
            <a:pPr eaLnBrk="1" hangingPunct="1">
              <a:defRPr/>
            </a:pPr>
            <a:endParaRPr lang="fr-FR" dirty="0" smtClean="0">
              <a:solidFill>
                <a:srgbClr val="FFFF00"/>
              </a:solidFill>
              <a:effectLst/>
            </a:endParaRPr>
          </a:p>
          <a:p>
            <a:pPr eaLnBrk="1" hangingPunct="1">
              <a:defRPr/>
            </a:pPr>
            <a:endParaRPr lang="fr-FR" dirty="0" smtClean="0">
              <a:solidFill>
                <a:srgbClr val="FFFF00"/>
              </a:solidFill>
            </a:endParaRPr>
          </a:p>
        </p:txBody>
      </p:sp>
      <p:pic>
        <p:nvPicPr>
          <p:cNvPr id="152580" name="Grafi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659110"/>
            <a:ext cx="3024261" cy="4536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6"/>
          <p:cNvSpPr txBox="1">
            <a:spLocks noChangeArrowheads="1"/>
          </p:cNvSpPr>
          <p:nvPr/>
        </p:nvSpPr>
        <p:spPr bwMode="auto">
          <a:xfrm>
            <a:off x="8041854" y="5949823"/>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smtClean="0">
                <a:solidFill>
                  <a:schemeClr val="bg2"/>
                </a:solidFill>
              </a:rPr>
              <a:t>RL</a:t>
            </a:r>
            <a:endParaRPr lang="fr-FR" altLang="de-DE" sz="1000" dirty="0">
              <a:solidFill>
                <a:schemeClr val="bg2"/>
              </a:solidFill>
            </a:endParaRPr>
          </a:p>
        </p:txBody>
      </p:sp>
    </p:spTree>
    <p:extLst>
      <p:ext uri="{BB962C8B-B14F-4D97-AF65-F5344CB8AC3E}">
        <p14:creationId xmlns:p14="http://schemas.microsoft.com/office/powerpoint/2010/main" val="2433344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1007329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0419" y="2636912"/>
            <a:ext cx="4466673" cy="3261539"/>
          </a:xfrm>
          <a:prstGeom prst="rect">
            <a:avLst/>
          </a:prstGeom>
          <a:ln>
            <a:noFill/>
          </a:ln>
          <a:effectLst>
            <a:outerShdw blurRad="292100" dist="139700" dir="2700000" algn="tl" rotWithShape="0">
              <a:srgbClr val="333333">
                <a:alpha val="65000"/>
              </a:srgbClr>
            </a:outerShdw>
          </a:effectLst>
        </p:spPr>
      </p:pic>
      <p:sp>
        <p:nvSpPr>
          <p:cNvPr id="185346" name="Rectangle 2"/>
          <p:cNvSpPr>
            <a:spLocks noGrp="1" noChangeArrowheads="1"/>
          </p:cNvSpPr>
          <p:nvPr>
            <p:ph type="title"/>
          </p:nvPr>
        </p:nvSpPr>
        <p:spPr>
          <a:xfrm>
            <a:off x="179512" y="253536"/>
            <a:ext cx="8784976" cy="1159240"/>
          </a:xfrm>
        </p:spPr>
        <p:txBody>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Verunreinigung des Tempels</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85349" name="Rectangle 5"/>
          <p:cNvSpPr>
            <a:spLocks noGrp="1" noChangeArrowheads="1"/>
          </p:cNvSpPr>
          <p:nvPr>
            <p:ph type="body" sz="half" idx="2"/>
          </p:nvPr>
        </p:nvSpPr>
        <p:spPr>
          <a:xfrm>
            <a:off x="4427985" y="1700808"/>
            <a:ext cx="4536503" cy="4968553"/>
          </a:xfrm>
        </p:spPr>
        <p:txBody>
          <a:bodyPr>
            <a:normAutofit fontScale="85000" lnSpcReduction="20000"/>
          </a:bodyPr>
          <a:lstStyle/>
          <a:p>
            <a:pPr algn="ctr">
              <a:buNone/>
              <a:defRPr/>
            </a:pPr>
            <a:r>
              <a:rPr lang="fr-FR" dirty="0" smtClean="0">
                <a:solidFill>
                  <a:srgbClr val="FFCC00"/>
                </a:solidFill>
                <a:effectLst/>
              </a:rPr>
              <a:t>   </a:t>
            </a:r>
            <a:r>
              <a:rPr lang="fr-FR" b="1" dirty="0" smtClean="0">
                <a:solidFill>
                  <a:schemeClr val="tx1"/>
                </a:solidFill>
              </a:rPr>
              <a:t>Daniel 9,27: </a:t>
            </a:r>
          </a:p>
          <a:p>
            <a:pPr algn="ctr">
              <a:buNone/>
              <a:defRPr/>
            </a:pPr>
            <a:r>
              <a:rPr lang="de-DE" dirty="0" smtClean="0">
                <a:solidFill>
                  <a:schemeClr val="accent1">
                    <a:lumMod val="75000"/>
                  </a:schemeClr>
                </a:solidFill>
                <a:effectLst>
                  <a:outerShdw blurRad="38100" dist="38100" dir="2700000" algn="tl">
                    <a:srgbClr val="000000">
                      <a:alpha val="43137"/>
                    </a:srgbClr>
                  </a:outerShdw>
                </a:effectLst>
              </a:rPr>
              <a:t>Und </a:t>
            </a:r>
            <a:r>
              <a:rPr lang="de-DE" dirty="0">
                <a:solidFill>
                  <a:schemeClr val="accent1">
                    <a:lumMod val="75000"/>
                  </a:schemeClr>
                </a:solidFill>
                <a:effectLst>
                  <a:outerShdw blurRad="38100" dist="38100" dir="2700000" algn="tl">
                    <a:srgbClr val="000000">
                      <a:alpha val="43137"/>
                    </a:srgbClr>
                  </a:outerShdw>
                </a:effectLst>
              </a:rPr>
              <a:t>er wird einen festen Bund mit den Vielen schließen für eine Jahrwoche; und </a:t>
            </a:r>
            <a:r>
              <a:rPr lang="de-DE" dirty="0">
                <a:solidFill>
                  <a:srgbClr val="FF0000"/>
                </a:solidFill>
                <a:effectLst>
                  <a:outerShdw blurRad="38100" dist="38100" dir="2700000" algn="tl">
                    <a:srgbClr val="000000">
                      <a:alpha val="43137"/>
                    </a:srgbClr>
                  </a:outerShdw>
                </a:effectLst>
              </a:rPr>
              <a:t>zur Hälfte der Jahrwoche </a:t>
            </a:r>
            <a:r>
              <a:rPr lang="de-DE" dirty="0">
                <a:solidFill>
                  <a:schemeClr val="accent1">
                    <a:lumMod val="75000"/>
                  </a:schemeClr>
                </a:solidFill>
                <a:effectLst>
                  <a:outerShdw blurRad="38100" dist="38100" dir="2700000" algn="tl">
                    <a:srgbClr val="000000">
                      <a:alpha val="43137"/>
                    </a:srgbClr>
                  </a:outerShdw>
                </a:effectLst>
              </a:rPr>
              <a:t>wird er </a:t>
            </a:r>
            <a:r>
              <a:rPr lang="de-DE" dirty="0">
                <a:solidFill>
                  <a:srgbClr val="FF0000"/>
                </a:solidFill>
                <a:effectLst>
                  <a:outerShdw blurRad="38100" dist="38100" dir="2700000" algn="tl">
                    <a:srgbClr val="000000">
                      <a:alpha val="43137"/>
                    </a:srgbClr>
                  </a:outerShdw>
                </a:effectLst>
              </a:rPr>
              <a:t>Schlachtopfer und Speisopfer aufhören lassen</a:t>
            </a:r>
            <a:r>
              <a:rPr lang="de-DE" dirty="0">
                <a:solidFill>
                  <a:schemeClr val="accent1">
                    <a:lumMod val="75000"/>
                  </a:schemeClr>
                </a:solidFill>
                <a:effectLst>
                  <a:outerShdw blurRad="38100" dist="38100" dir="2700000" algn="tl">
                    <a:srgbClr val="000000">
                      <a:alpha val="43137"/>
                    </a:srgbClr>
                  </a:outerShdw>
                </a:effectLst>
              </a:rPr>
              <a:t>. Und </a:t>
            </a:r>
            <a:r>
              <a:rPr lang="de-DE" dirty="0">
                <a:solidFill>
                  <a:srgbClr val="FF0000"/>
                </a:solidFill>
                <a:effectLst>
                  <a:outerShdw blurRad="38100" dist="38100" dir="2700000" algn="tl">
                    <a:srgbClr val="000000">
                      <a:alpha val="43137"/>
                    </a:srgbClr>
                  </a:outerShdw>
                </a:effectLst>
              </a:rPr>
              <a:t>wegen der Beschirmung der Gräuel</a:t>
            </a:r>
            <a:r>
              <a:rPr lang="de-DE" dirty="0">
                <a:solidFill>
                  <a:srgbClr val="66FF33"/>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wird ein Verwüster kommen, und zwar bis Vernichtung und Festbeschlossenes über das Verwüstete ausgegossen werden</a:t>
            </a:r>
            <a:r>
              <a:rPr lang="fr-FR" dirty="0" smtClean="0">
                <a:solidFill>
                  <a:schemeClr val="accent1">
                    <a:lumMod val="75000"/>
                  </a:schemeClr>
                </a:solidFill>
                <a:effectLst>
                  <a:outerShdw blurRad="38100" dist="38100" dir="2700000" algn="tl">
                    <a:srgbClr val="000000">
                      <a:alpha val="43137"/>
                    </a:srgbClr>
                  </a:outerShdw>
                </a:effectLst>
              </a:rPr>
              <a:t>.</a:t>
            </a:r>
            <a:endParaRPr lang="fr-FR" sz="2400" dirty="0" smtClean="0">
              <a:solidFill>
                <a:schemeClr val="accent1">
                  <a:lumMod val="75000"/>
                </a:schemeClr>
              </a:solidFill>
              <a:effectLst>
                <a:outerShdw blurRad="38100" dist="38100" dir="2700000" algn="tl">
                  <a:srgbClr val="000000">
                    <a:alpha val="43137"/>
                  </a:srgbClr>
                </a:outerShdw>
              </a:effectLst>
            </a:endParaRPr>
          </a:p>
        </p:txBody>
      </p:sp>
      <p:sp>
        <p:nvSpPr>
          <p:cNvPr id="8" name="Textfeld 7"/>
          <p:cNvSpPr txBox="1"/>
          <p:nvPr/>
        </p:nvSpPr>
        <p:spPr>
          <a:xfrm>
            <a:off x="4173928" y="5640341"/>
            <a:ext cx="532518" cy="246221"/>
          </a:xfrm>
          <a:prstGeom prst="rect">
            <a:avLst/>
          </a:prstGeom>
          <a:noFill/>
        </p:spPr>
        <p:txBody>
          <a:bodyPr wrap="none" rtlCol="0">
            <a:spAutoFit/>
          </a:bodyPr>
          <a:lstStyle/>
          <a:p>
            <a:r>
              <a:rPr lang="fr-FR" sz="1000" dirty="0" smtClean="0">
                <a:solidFill>
                  <a:schemeClr val="bg2"/>
                </a:solidFill>
              </a:rPr>
              <a:t>NASA</a:t>
            </a:r>
            <a:endParaRPr lang="fr-FR" sz="1000" dirty="0">
              <a:solidFill>
                <a:schemeClr val="bg2"/>
              </a:solidFill>
            </a:endParaRPr>
          </a:p>
        </p:txBody>
      </p:sp>
      <p:sp>
        <p:nvSpPr>
          <p:cNvPr id="10" name="AutoShape 6"/>
          <p:cNvSpPr>
            <a:spLocks noChangeArrowheads="1"/>
          </p:cNvSpPr>
          <p:nvPr/>
        </p:nvSpPr>
        <p:spPr bwMode="auto">
          <a:xfrm rot="1156306">
            <a:off x="643198" y="2947534"/>
            <a:ext cx="3766527" cy="1091573"/>
          </a:xfrm>
          <a:prstGeom prst="curvedDownArrow">
            <a:avLst>
              <a:gd name="adj1" fmla="val 20000"/>
              <a:gd name="adj2" fmla="val 40000"/>
              <a:gd name="adj3" fmla="val 37466"/>
            </a:avLst>
          </a:prstGeom>
          <a:solidFill>
            <a:srgbClr val="FF3300"/>
          </a:solidFill>
          <a:ln w="9525">
            <a:solidFill>
              <a:schemeClr val="tx1"/>
            </a:solidFill>
            <a:miter lim="800000"/>
            <a:headEnd/>
            <a:tailEnd/>
          </a:ln>
        </p:spPr>
        <p:txBody>
          <a:bodyPr wrap="none" anchor="ctr"/>
          <a:lstStyle/>
          <a:p>
            <a:endParaRPr lang="fr-FR" dirty="0"/>
          </a:p>
        </p:txBody>
      </p:sp>
    </p:spTree>
    <p:extLst>
      <p:ext uri="{BB962C8B-B14F-4D97-AF65-F5344CB8AC3E}">
        <p14:creationId xmlns:p14="http://schemas.microsoft.com/office/powerpoint/2010/main" val="2805730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8" name="Rectangle 6"/>
          <p:cNvSpPr>
            <a:spLocks noGrp="1" noChangeArrowheads="1"/>
          </p:cNvSpPr>
          <p:nvPr>
            <p:ph sz="half" idx="1"/>
          </p:nvPr>
        </p:nvSpPr>
        <p:spPr>
          <a:xfrm>
            <a:off x="179512" y="1772816"/>
            <a:ext cx="5760640" cy="4896544"/>
          </a:xfrm>
        </p:spPr>
        <p:txBody>
          <a:bodyPr>
            <a:normAutofit/>
          </a:bodyPr>
          <a:lstStyle/>
          <a:p>
            <a:pPr algn="ctr" eaLnBrk="1" hangingPunct="1">
              <a:lnSpc>
                <a:spcPct val="90000"/>
              </a:lnSpc>
              <a:defRPr/>
            </a:pPr>
            <a:r>
              <a:rPr lang="de-DE" dirty="0" smtClean="0">
                <a:solidFill>
                  <a:schemeClr val="accent1">
                    <a:lumMod val="75000"/>
                  </a:schemeClr>
                </a:solidFill>
                <a:effectLst>
                  <a:outerShdw blurRad="38100" dist="38100" dir="2700000" algn="tl">
                    <a:srgbClr val="000000">
                      <a:alpha val="43137"/>
                    </a:srgbClr>
                  </a:outerShdw>
                </a:effectLst>
              </a:rPr>
              <a:t>Das sprechende Götzenbild des Antichristen </a:t>
            </a:r>
            <a:br>
              <a:rPr lang="de-DE" dirty="0" smtClean="0">
                <a:solidFill>
                  <a:schemeClr val="accent1">
                    <a:lumMod val="75000"/>
                  </a:schemeClr>
                </a:solidFill>
                <a:effectLst>
                  <a:outerShdw blurRad="38100" dist="38100" dir="2700000" algn="tl">
                    <a:srgbClr val="000000">
                      <a:alpha val="43137"/>
                    </a:srgbClr>
                  </a:outerShdw>
                </a:effectLst>
              </a:rPr>
            </a:br>
            <a:r>
              <a:rPr lang="de-DE" dirty="0" smtClean="0">
                <a:solidFill>
                  <a:schemeClr val="accent1">
                    <a:lumMod val="75000"/>
                  </a:schemeClr>
                </a:solidFill>
                <a:effectLst>
                  <a:outerShdw blurRad="38100" dist="38100" dir="2700000" algn="tl">
                    <a:srgbClr val="000000">
                      <a:alpha val="43137"/>
                    </a:srgbClr>
                  </a:outerShdw>
                </a:effectLst>
              </a:rPr>
              <a:t>(Off 13,14-15)</a:t>
            </a:r>
          </a:p>
          <a:p>
            <a:pPr marL="45720" indent="0" algn="ctr" eaLnBrk="1" hangingPunct="1">
              <a:lnSpc>
                <a:spcPct val="90000"/>
              </a:lnSpc>
              <a:buNone/>
              <a:defRPr/>
            </a:pPr>
            <a:endParaRPr lang="de-DE" sz="2400" dirty="0" smtClean="0">
              <a:solidFill>
                <a:schemeClr val="accent1">
                  <a:lumMod val="75000"/>
                </a:schemeClr>
              </a:solidFill>
              <a:effectLst>
                <a:outerShdw blurRad="38100" dist="38100" dir="2700000" algn="tl">
                  <a:srgbClr val="000000">
                    <a:alpha val="43137"/>
                  </a:srgbClr>
                </a:outerShdw>
              </a:effectLst>
            </a:endParaRPr>
          </a:p>
          <a:p>
            <a:pPr marL="45720" indent="0" algn="ctr">
              <a:lnSpc>
                <a:spcPct val="90000"/>
              </a:lnSpc>
              <a:buNone/>
              <a:defRPr/>
            </a:pPr>
            <a:r>
              <a:rPr lang="fr-FR" b="1" dirty="0" smtClean="0">
                <a:solidFill>
                  <a:schemeClr val="tx1"/>
                </a:solidFill>
              </a:rPr>
              <a:t>Matthäus 24,15:</a:t>
            </a:r>
            <a:endParaRPr lang="de-DE" dirty="0"/>
          </a:p>
          <a:p>
            <a:pPr marL="45720" indent="0" algn="ctr">
              <a:lnSpc>
                <a:spcPct val="90000"/>
              </a:lnSpc>
              <a:buNone/>
              <a:defRPr/>
            </a:pPr>
            <a:r>
              <a:rPr lang="de-DE" dirty="0" smtClean="0">
                <a:solidFill>
                  <a:schemeClr val="accent1">
                    <a:lumMod val="75000"/>
                  </a:schemeClr>
                </a:solidFill>
                <a:effectLst>
                  <a:outerShdw blurRad="38100" dist="38100" dir="2700000" algn="tl">
                    <a:srgbClr val="000000">
                      <a:alpha val="43137"/>
                    </a:srgbClr>
                  </a:outerShdw>
                </a:effectLst>
              </a:rPr>
              <a:t>Wenn ihr nun das Verwüstung bringende Götzenbild, von dem durch Daniel, den Propheten, geredet ist, stehen seht an heiligem Ort </a:t>
            </a:r>
            <a:br>
              <a:rPr lang="de-DE" dirty="0" smtClean="0">
                <a:solidFill>
                  <a:schemeClr val="accent1">
                    <a:lumMod val="75000"/>
                  </a:schemeClr>
                </a:solidFill>
                <a:effectLst>
                  <a:outerShdw blurRad="38100" dist="38100" dir="2700000" algn="tl">
                    <a:srgbClr val="000000">
                      <a:alpha val="43137"/>
                    </a:srgbClr>
                  </a:outerShdw>
                </a:effectLst>
              </a:rPr>
            </a:br>
            <a:r>
              <a:rPr lang="de-DE" dirty="0" smtClean="0">
                <a:solidFill>
                  <a:schemeClr val="accent1">
                    <a:lumMod val="75000"/>
                  </a:schemeClr>
                </a:solidFill>
                <a:effectLst>
                  <a:outerShdw blurRad="38100" dist="38100" dir="2700000" algn="tl">
                    <a:srgbClr val="000000">
                      <a:alpha val="43137"/>
                    </a:srgbClr>
                  </a:outerShdw>
                </a:effectLst>
              </a:rPr>
              <a:t>(wer es liest, der beachte es), …</a:t>
            </a:r>
            <a:endParaRPr lang="de-DE" dirty="0" smtClean="0">
              <a:solidFill>
                <a:srgbClr val="FFFF00"/>
              </a:solidFill>
            </a:endParaRPr>
          </a:p>
        </p:txBody>
      </p:sp>
      <p:sp>
        <p:nvSpPr>
          <p:cNvPr id="182276" name="Rectangle 4"/>
          <p:cNvSpPr>
            <a:spLocks noGrp="1" noChangeArrowheads="1"/>
          </p:cNvSpPr>
          <p:nvPr>
            <p:ph type="title"/>
          </p:nvPr>
        </p:nvSpPr>
        <p:spPr>
          <a:xfrm>
            <a:off x="179512" y="188640"/>
            <a:ext cx="8784976" cy="1296144"/>
          </a:xfrm>
        </p:spPr>
        <p:txBody>
          <a:bodyPr>
            <a:no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Das Zeichen für </a:t>
            </a:r>
            <a:br>
              <a:rPr lang="de-DE" sz="4000" dirty="0" smtClean="0">
                <a:solidFill>
                  <a:schemeClr val="accent4">
                    <a:lumMod val="20000"/>
                    <a:lumOff val="80000"/>
                  </a:schemeClr>
                </a:solidFill>
                <a:effectLst>
                  <a:outerShdw blurRad="38100" dist="38100" dir="2700000" algn="tl">
                    <a:srgbClr val="000000">
                      <a:alpha val="43137"/>
                    </a:srgbClr>
                  </a:outerShdw>
                </a:effectLst>
              </a:rPr>
            </a:br>
            <a:r>
              <a:rPr lang="de-DE" sz="4000" dirty="0" smtClean="0">
                <a:solidFill>
                  <a:schemeClr val="accent4">
                    <a:lumMod val="20000"/>
                    <a:lumOff val="80000"/>
                  </a:schemeClr>
                </a:solidFill>
                <a:effectLst>
                  <a:outerShdw blurRad="38100" dist="38100" dir="2700000" algn="tl">
                    <a:srgbClr val="000000">
                      <a:alpha val="43137"/>
                    </a:srgbClr>
                  </a:outerShdw>
                </a:effectLst>
              </a:rPr>
              <a:t>die grosse Drangsal</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629676"/>
            <a:ext cx="3025775" cy="4117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8"/>
          <p:cNvSpPr txBox="1">
            <a:spLocks noChangeArrowheads="1"/>
          </p:cNvSpPr>
          <p:nvPr/>
        </p:nvSpPr>
        <p:spPr bwMode="auto">
          <a:xfrm>
            <a:off x="8635727" y="5501589"/>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latin typeface="+mn-lt"/>
              </a:rPr>
              <a:t>FB</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907704" y="1641128"/>
            <a:ext cx="5328592" cy="3996444"/>
          </a:xfrm>
          <a:prstGeom prst="rect">
            <a:avLst/>
          </a:prstGeom>
          <a:ln>
            <a:noFill/>
          </a:ln>
          <a:effectLst>
            <a:outerShdw blurRad="292100" dist="139700" dir="2700000" algn="tl" rotWithShape="0">
              <a:srgbClr val="333333">
                <a:alpha val="65000"/>
              </a:srgbClr>
            </a:outerShdw>
          </a:effectLst>
        </p:spPr>
      </p:pic>
      <p:sp>
        <p:nvSpPr>
          <p:cNvPr id="184322" name="Rectangle 2"/>
          <p:cNvSpPr>
            <a:spLocks noGrp="1" noChangeArrowheads="1"/>
          </p:cNvSpPr>
          <p:nvPr>
            <p:ph type="title"/>
          </p:nvPr>
        </p:nvSpPr>
        <p:spPr>
          <a:xfrm>
            <a:off x="179512" y="188640"/>
            <a:ext cx="8784976" cy="1296144"/>
          </a:xfrm>
        </p:spPr>
        <p:txBody>
          <a:bodyPr>
            <a:no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Das Zeichen für </a:t>
            </a:r>
            <a:br>
              <a:rPr lang="de-DE" sz="4000" dirty="0" smtClean="0">
                <a:solidFill>
                  <a:schemeClr val="accent4">
                    <a:lumMod val="20000"/>
                    <a:lumOff val="80000"/>
                  </a:schemeClr>
                </a:solidFill>
                <a:effectLst>
                  <a:outerShdw blurRad="38100" dist="38100" dir="2700000" algn="tl">
                    <a:srgbClr val="000000">
                      <a:alpha val="43137"/>
                    </a:srgbClr>
                  </a:outerShdw>
                </a:effectLst>
              </a:rPr>
            </a:br>
            <a:r>
              <a:rPr lang="de-DE" sz="4000" dirty="0" smtClean="0">
                <a:solidFill>
                  <a:schemeClr val="accent4">
                    <a:lumMod val="20000"/>
                    <a:lumOff val="80000"/>
                  </a:schemeClr>
                </a:solidFill>
                <a:effectLst>
                  <a:outerShdw blurRad="38100" dist="38100" dir="2700000" algn="tl">
                    <a:srgbClr val="000000">
                      <a:alpha val="43137"/>
                    </a:srgbClr>
                  </a:outerShdw>
                </a:effectLst>
              </a:rPr>
              <a:t>die grosse Drangsal</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46436" name="Text Box 4"/>
          <p:cNvSpPr txBox="1">
            <a:spLocks noChangeArrowheads="1"/>
          </p:cNvSpPr>
          <p:nvPr/>
        </p:nvSpPr>
        <p:spPr bwMode="auto">
          <a:xfrm>
            <a:off x="250825" y="5733256"/>
            <a:ext cx="8656637" cy="954107"/>
          </a:xfrm>
          <a:prstGeom prst="rect">
            <a:avLst/>
          </a:prstGeom>
          <a:noFill/>
          <a:ln w="9525">
            <a:noFill/>
            <a:miter lim="800000"/>
            <a:headEnd/>
            <a:tailEnd/>
          </a:ln>
        </p:spPr>
        <p:txBody>
          <a:bodyPr wrap="square">
            <a:spAutoFit/>
          </a:bodyPr>
          <a:lstStyle/>
          <a:p>
            <a:pPr algn="ctr"/>
            <a:r>
              <a:rPr lang="de-DE" sz="1800" dirty="0" smtClean="0">
                <a:solidFill>
                  <a:schemeClr val="accent1">
                    <a:lumMod val="75000"/>
                  </a:schemeClr>
                </a:solidFill>
                <a:effectLst>
                  <a:outerShdw blurRad="38100" dist="38100" dir="2700000" algn="tl">
                    <a:srgbClr val="000000">
                      <a:alpha val="43137"/>
                    </a:srgbClr>
                  </a:outerShdw>
                </a:effectLst>
              </a:rPr>
              <a:t>Wenn </a:t>
            </a:r>
            <a:r>
              <a:rPr lang="de-DE" sz="1800" dirty="0">
                <a:solidFill>
                  <a:schemeClr val="accent1">
                    <a:lumMod val="75000"/>
                  </a:schemeClr>
                </a:solidFill>
                <a:effectLst>
                  <a:outerShdw blurRad="38100" dist="38100" dir="2700000" algn="tl">
                    <a:srgbClr val="000000">
                      <a:alpha val="43137"/>
                    </a:srgbClr>
                  </a:outerShdw>
                </a:effectLst>
              </a:rPr>
              <a:t>ihr nun das Verwüstung bringende Götzenbild, von dem durch Daniel, </a:t>
            </a:r>
            <a:r>
              <a:rPr lang="de-DE" sz="1800" dirty="0" smtClean="0">
                <a:solidFill>
                  <a:schemeClr val="accent1">
                    <a:lumMod val="75000"/>
                  </a:schemeClr>
                </a:solidFill>
                <a:effectLst>
                  <a:outerShdw blurRad="38100" dist="38100" dir="2700000" algn="tl">
                    <a:srgbClr val="000000">
                      <a:alpha val="43137"/>
                    </a:srgbClr>
                  </a:outerShdw>
                </a:effectLst>
              </a:rPr>
              <a:t/>
            </a:r>
            <a:br>
              <a:rPr lang="de-DE" sz="1800" dirty="0" smtClean="0">
                <a:solidFill>
                  <a:schemeClr val="accent1">
                    <a:lumMod val="75000"/>
                  </a:schemeClr>
                </a:solidFill>
                <a:effectLst>
                  <a:outerShdw blurRad="38100" dist="38100" dir="2700000" algn="tl">
                    <a:srgbClr val="000000">
                      <a:alpha val="43137"/>
                    </a:srgbClr>
                  </a:outerShdw>
                </a:effectLst>
              </a:rPr>
            </a:br>
            <a:r>
              <a:rPr lang="de-DE" sz="1800" dirty="0" smtClean="0">
                <a:solidFill>
                  <a:schemeClr val="accent1">
                    <a:lumMod val="75000"/>
                  </a:schemeClr>
                </a:solidFill>
                <a:effectLst>
                  <a:outerShdw blurRad="38100" dist="38100" dir="2700000" algn="tl">
                    <a:srgbClr val="000000">
                      <a:alpha val="43137"/>
                    </a:srgbClr>
                  </a:outerShdw>
                </a:effectLst>
              </a:rPr>
              <a:t>den </a:t>
            </a:r>
            <a:r>
              <a:rPr lang="de-DE" sz="1800" dirty="0">
                <a:solidFill>
                  <a:schemeClr val="accent1">
                    <a:lumMod val="75000"/>
                  </a:schemeClr>
                </a:solidFill>
                <a:effectLst>
                  <a:outerShdw blurRad="38100" dist="38100" dir="2700000" algn="tl">
                    <a:srgbClr val="000000">
                      <a:alpha val="43137"/>
                    </a:srgbClr>
                  </a:outerShdw>
                </a:effectLst>
              </a:rPr>
              <a:t>Propheten, geredet ist, stehen seht an heiligem Orte </a:t>
            </a:r>
            <a:r>
              <a:rPr lang="de-DE" sz="1800" dirty="0" smtClean="0">
                <a:solidFill>
                  <a:schemeClr val="accent1">
                    <a:lumMod val="75000"/>
                  </a:schemeClr>
                </a:solidFill>
                <a:effectLst>
                  <a:outerShdw blurRad="38100" dist="38100" dir="2700000" algn="tl">
                    <a:srgbClr val="000000">
                      <a:alpha val="43137"/>
                    </a:srgbClr>
                  </a:outerShdw>
                </a:effectLst>
              </a:rPr>
              <a:t/>
            </a:r>
            <a:br>
              <a:rPr lang="de-DE" sz="1800" dirty="0" smtClean="0">
                <a:solidFill>
                  <a:schemeClr val="accent1">
                    <a:lumMod val="75000"/>
                  </a:schemeClr>
                </a:solidFill>
                <a:effectLst>
                  <a:outerShdw blurRad="38100" dist="38100" dir="2700000" algn="tl">
                    <a:srgbClr val="000000">
                      <a:alpha val="43137"/>
                    </a:srgbClr>
                  </a:outerShdw>
                </a:effectLst>
              </a:rPr>
            </a:br>
            <a:r>
              <a:rPr lang="de-DE" sz="1800" dirty="0" smtClean="0">
                <a:solidFill>
                  <a:schemeClr val="accent1">
                    <a:lumMod val="75000"/>
                  </a:schemeClr>
                </a:solidFill>
                <a:effectLst>
                  <a:outerShdw blurRad="38100" dist="38100" dir="2700000" algn="tl">
                    <a:srgbClr val="000000">
                      <a:alpha val="43137"/>
                    </a:srgbClr>
                  </a:outerShdw>
                </a:effectLst>
              </a:rPr>
              <a:t>(</a:t>
            </a:r>
            <a:r>
              <a:rPr lang="de-DE" sz="1800" dirty="0">
                <a:solidFill>
                  <a:schemeClr val="accent1">
                    <a:lumMod val="75000"/>
                  </a:schemeClr>
                </a:solidFill>
                <a:effectLst>
                  <a:outerShdw blurRad="38100" dist="38100" dir="2700000" algn="tl">
                    <a:srgbClr val="000000">
                      <a:alpha val="43137"/>
                    </a:srgbClr>
                  </a:outerShdw>
                </a:effectLst>
              </a:rPr>
              <a:t>wer es liest, der beachte es), </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smtClean="0">
                <a:solidFill>
                  <a:schemeClr val="accent1">
                    <a:lumMod val="75000"/>
                  </a:schemeClr>
                </a:solidFill>
              </a:rPr>
              <a:t>(Matthäus </a:t>
            </a:r>
            <a:r>
              <a:rPr lang="de-DE" sz="1800" dirty="0">
                <a:solidFill>
                  <a:schemeClr val="accent1">
                    <a:lumMod val="75000"/>
                  </a:schemeClr>
                </a:solidFill>
              </a:rPr>
              <a:t>24,15</a:t>
            </a:r>
            <a:r>
              <a:rPr lang="de-DE" sz="1800" dirty="0" smtClean="0">
                <a:solidFill>
                  <a:schemeClr val="accent1">
                    <a:lumMod val="75000"/>
                  </a:schemeClr>
                </a:solidFill>
              </a:rPr>
              <a:t>)</a:t>
            </a:r>
            <a:r>
              <a:rPr lang="fr-FR" sz="2000" dirty="0">
                <a:solidFill>
                  <a:srgbClr val="FFFF00"/>
                </a:solidFill>
                <a:effectLst>
                  <a:outerShdw blurRad="38100" dist="38100" dir="2700000" algn="tl">
                    <a:srgbClr val="000000">
                      <a:alpha val="43137"/>
                    </a:srgbClr>
                  </a:outerShdw>
                </a:effectLst>
              </a:rPr>
              <a:t> </a:t>
            </a:r>
          </a:p>
        </p:txBody>
      </p:sp>
      <p:sp>
        <p:nvSpPr>
          <p:cNvPr id="146437" name="Line 5"/>
          <p:cNvSpPr>
            <a:spLocks noChangeShapeType="1"/>
          </p:cNvSpPr>
          <p:nvPr/>
        </p:nvSpPr>
        <p:spPr bwMode="auto">
          <a:xfrm>
            <a:off x="250825" y="1209874"/>
            <a:ext cx="4537199" cy="2807518"/>
          </a:xfrm>
          <a:prstGeom prst="line">
            <a:avLst/>
          </a:prstGeom>
          <a:noFill/>
          <a:ln w="38100">
            <a:solidFill>
              <a:srgbClr val="00FF00"/>
            </a:solidFill>
            <a:round/>
            <a:headEnd/>
            <a:tailEnd type="triangle" w="med" len="med"/>
          </a:ln>
        </p:spPr>
        <p:txBody>
          <a:bodyPr/>
          <a:lstStyle/>
          <a:p>
            <a:endParaRPr lang="de-DE"/>
          </a:p>
        </p:txBody>
      </p:sp>
      <p:sp>
        <p:nvSpPr>
          <p:cNvPr id="9" name="Rechteck 8"/>
          <p:cNvSpPr/>
          <p:nvPr/>
        </p:nvSpPr>
        <p:spPr>
          <a:xfrm>
            <a:off x="5591294" y="5352310"/>
            <a:ext cx="1645002" cy="246221"/>
          </a:xfrm>
          <a:prstGeom prst="rect">
            <a:avLst/>
          </a:prstGeom>
        </p:spPr>
        <p:txBody>
          <a:bodyPr wrap="none">
            <a:spAutoFit/>
          </a:bodyPr>
          <a:lstStyle/>
          <a:p>
            <a:pPr lvl="0"/>
            <a:r>
              <a:rPr lang="de-DE" sz="1000" dirty="0" err="1" smtClean="0">
                <a:solidFill>
                  <a:prstClr val="white"/>
                </a:solidFill>
              </a:rPr>
              <a:t>Z.Asaph</a:t>
            </a:r>
            <a:r>
              <a:rPr lang="de-DE" sz="1000" dirty="0" smtClean="0">
                <a:solidFill>
                  <a:prstClr val="white"/>
                </a:solidFill>
              </a:rPr>
              <a:t> GNU 1.2 </a:t>
            </a:r>
            <a:r>
              <a:rPr lang="de-DE" sz="1000" dirty="0" err="1" smtClean="0">
                <a:solidFill>
                  <a:prstClr val="white"/>
                </a:solidFill>
              </a:rPr>
              <a:t>or</a:t>
            </a:r>
            <a:r>
              <a:rPr lang="de-DE" sz="1000" dirty="0" smtClean="0">
                <a:solidFill>
                  <a:prstClr val="white"/>
                </a:solidFill>
              </a:rPr>
              <a:t> </a:t>
            </a:r>
            <a:r>
              <a:rPr lang="de-DE" sz="1000" dirty="0" err="1" smtClean="0">
                <a:solidFill>
                  <a:prstClr val="white"/>
                </a:solidFill>
              </a:rPr>
              <a:t>later</a:t>
            </a:r>
            <a:endParaRPr lang="de-DE" sz="1000" dirty="0">
              <a:solidFill>
                <a:prstClr val="white"/>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0" descr="MiddleEas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3198" y="1612701"/>
            <a:ext cx="3816350" cy="4856163"/>
          </a:xfrm>
          <a:prstGeom prst="rect">
            <a:avLst/>
          </a:prstGeom>
          <a:ln>
            <a:noFill/>
          </a:ln>
          <a:effectLst>
            <a:outerShdw blurRad="292100" dist="139700" dir="2700000" algn="tl" rotWithShape="0">
              <a:srgbClr val="333333">
                <a:alpha val="65000"/>
              </a:srgbClr>
            </a:outerShdw>
          </a:effectLst>
        </p:spPr>
      </p:pic>
      <p:sp>
        <p:nvSpPr>
          <p:cNvPr id="185346" name="Rectangle 2"/>
          <p:cNvSpPr>
            <a:spLocks noGrp="1" noChangeArrowheads="1"/>
          </p:cNvSpPr>
          <p:nvPr>
            <p:ph type="title"/>
          </p:nvPr>
        </p:nvSpPr>
        <p:spPr/>
        <p:txBody>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Die Flucht des treuen Überrestes</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85349" name="Rectangle 5"/>
          <p:cNvSpPr>
            <a:spLocks noGrp="1" noChangeArrowheads="1"/>
          </p:cNvSpPr>
          <p:nvPr>
            <p:ph type="body" sz="half" idx="2"/>
          </p:nvPr>
        </p:nvSpPr>
        <p:spPr>
          <a:xfrm>
            <a:off x="4355976" y="1772816"/>
            <a:ext cx="4427984" cy="4734282"/>
          </a:xfrm>
        </p:spPr>
        <p:txBody>
          <a:bodyPr/>
          <a:lstStyle/>
          <a:p>
            <a:pPr algn="ctr" eaLnBrk="1" hangingPunct="1">
              <a:buFont typeface="Wingdings" pitchFamily="2" charset="2"/>
              <a:buNone/>
              <a:defRPr/>
            </a:pPr>
            <a:r>
              <a:rPr lang="fr-FR" sz="2000" dirty="0" smtClean="0">
                <a:solidFill>
                  <a:srgbClr val="FFCC00"/>
                </a:solidFill>
                <a:effectLst/>
              </a:rPr>
              <a:t>   </a:t>
            </a:r>
            <a:r>
              <a:rPr lang="fr-FR" sz="2000" b="1" dirty="0" smtClean="0">
                <a:solidFill>
                  <a:schemeClr val="tx1"/>
                </a:solidFill>
              </a:rPr>
              <a:t>Matthäus 24,16.21:</a:t>
            </a:r>
          </a:p>
          <a:p>
            <a:pPr algn="ctr">
              <a:buNone/>
              <a:defRPr/>
            </a:pPr>
            <a:r>
              <a:rPr lang="de-DE" sz="2400" dirty="0" smtClean="0">
                <a:solidFill>
                  <a:schemeClr val="accent1">
                    <a:lumMod val="75000"/>
                  </a:schemeClr>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dass alsdann die in Judäa sind, auf die Berge fliehen; </a:t>
            </a:r>
            <a:r>
              <a:rPr lang="de-DE" sz="2400" dirty="0" smtClean="0">
                <a:solidFill>
                  <a:schemeClr val="accent1">
                    <a:lumMod val="75000"/>
                  </a:schemeClr>
                </a:solidFill>
                <a:effectLst>
                  <a:outerShdw blurRad="38100" dist="38100" dir="2700000" algn="tl">
                    <a:srgbClr val="000000">
                      <a:alpha val="43137"/>
                    </a:srgbClr>
                  </a:outerShdw>
                </a:effectLst>
              </a:rPr>
              <a:t/>
            </a:r>
            <a:br>
              <a:rPr lang="de-DE" sz="2400" dirty="0" smtClean="0">
                <a:solidFill>
                  <a:schemeClr val="accent1">
                    <a:lumMod val="75000"/>
                  </a:schemeClr>
                </a:solidFill>
                <a:effectLst>
                  <a:outerShdw blurRad="38100" dist="38100" dir="2700000" algn="tl">
                    <a:srgbClr val="000000">
                      <a:alpha val="43137"/>
                    </a:srgbClr>
                  </a:outerShdw>
                </a:effectLst>
              </a:rPr>
            </a:br>
            <a:r>
              <a:rPr lang="de-DE" sz="2400" dirty="0" smtClean="0">
                <a:solidFill>
                  <a:schemeClr val="accent1">
                    <a:lumMod val="75000"/>
                  </a:schemeClr>
                </a:solidFill>
                <a:effectLst>
                  <a:outerShdw blurRad="38100" dist="38100" dir="2700000" algn="tl">
                    <a:srgbClr val="000000">
                      <a:alpha val="43137"/>
                    </a:srgbClr>
                  </a:outerShdw>
                </a:effectLst>
              </a:rPr>
              <a:t>… </a:t>
            </a:r>
            <a:br>
              <a:rPr lang="de-DE" sz="2400" dirty="0" smtClean="0">
                <a:solidFill>
                  <a:schemeClr val="accent1">
                    <a:lumMod val="75000"/>
                  </a:schemeClr>
                </a:solidFill>
                <a:effectLst>
                  <a:outerShdw blurRad="38100" dist="38100" dir="2700000" algn="tl">
                    <a:srgbClr val="000000">
                      <a:alpha val="43137"/>
                    </a:srgbClr>
                  </a:outerShdw>
                </a:effectLst>
              </a:rPr>
            </a:br>
            <a:r>
              <a:rPr lang="de-DE" sz="2400" dirty="0" smtClean="0">
                <a:solidFill>
                  <a:schemeClr val="accent1">
                    <a:lumMod val="75000"/>
                  </a:schemeClr>
                </a:solidFill>
                <a:effectLst>
                  <a:outerShdw blurRad="38100" dist="38100" dir="2700000" algn="tl">
                    <a:srgbClr val="000000">
                      <a:alpha val="43137"/>
                    </a:srgbClr>
                  </a:outerShdw>
                </a:effectLst>
              </a:rPr>
              <a:t>denn </a:t>
            </a:r>
            <a:r>
              <a:rPr lang="de-DE" sz="2400" dirty="0">
                <a:solidFill>
                  <a:schemeClr val="accent1">
                    <a:lumMod val="75000"/>
                  </a:schemeClr>
                </a:solidFill>
                <a:effectLst>
                  <a:outerShdw blurRad="38100" dist="38100" dir="2700000" algn="tl">
                    <a:srgbClr val="000000">
                      <a:alpha val="43137"/>
                    </a:srgbClr>
                  </a:outerShdw>
                </a:effectLst>
              </a:rPr>
              <a:t>alsdann wird </a:t>
            </a:r>
            <a:r>
              <a:rPr lang="de-DE" sz="2400" dirty="0">
                <a:solidFill>
                  <a:srgbClr val="FF0000"/>
                </a:solidFill>
                <a:effectLst>
                  <a:outerShdw blurRad="38100" dist="38100" dir="2700000" algn="tl">
                    <a:srgbClr val="000000">
                      <a:alpha val="43137"/>
                    </a:srgbClr>
                  </a:outerShdw>
                </a:effectLst>
              </a:rPr>
              <a:t>grosse Drangsal </a:t>
            </a:r>
            <a:r>
              <a:rPr lang="de-DE" sz="2400" dirty="0">
                <a:solidFill>
                  <a:schemeClr val="accent1">
                    <a:lumMod val="75000"/>
                  </a:schemeClr>
                </a:solidFill>
                <a:effectLst>
                  <a:outerShdw blurRad="38100" dist="38100" dir="2700000" algn="tl">
                    <a:srgbClr val="000000">
                      <a:alpha val="43137"/>
                    </a:srgbClr>
                  </a:outerShdw>
                </a:effectLst>
              </a:rPr>
              <a:t>sein, dergleichen von Anfang der Welt bis </a:t>
            </a:r>
            <a:r>
              <a:rPr lang="de-DE" sz="2400" dirty="0" err="1">
                <a:solidFill>
                  <a:schemeClr val="accent1">
                    <a:lumMod val="75000"/>
                  </a:schemeClr>
                </a:solidFill>
                <a:effectLst>
                  <a:outerShdw blurRad="38100" dist="38100" dir="2700000" algn="tl">
                    <a:srgbClr val="000000">
                      <a:alpha val="43137"/>
                    </a:srgbClr>
                  </a:outerShdw>
                </a:effectLst>
              </a:rPr>
              <a:t>jetzthin</a:t>
            </a:r>
            <a:r>
              <a:rPr lang="de-DE" sz="2400" dirty="0">
                <a:solidFill>
                  <a:schemeClr val="accent1">
                    <a:lumMod val="75000"/>
                  </a:schemeClr>
                </a:solidFill>
                <a:effectLst>
                  <a:outerShdw blurRad="38100" dist="38100" dir="2700000" algn="tl">
                    <a:srgbClr val="000000">
                      <a:alpha val="43137"/>
                    </a:srgbClr>
                  </a:outerShdw>
                </a:effectLst>
              </a:rPr>
              <a:t> nicht gewesen ist, noch je sein wird; </a:t>
            </a:r>
            <a:r>
              <a:rPr lang="de-DE" sz="2400" dirty="0" smtClean="0">
                <a:solidFill>
                  <a:schemeClr val="accent1">
                    <a:lumMod val="75000"/>
                  </a:schemeClr>
                </a:solidFill>
                <a:effectLst>
                  <a:outerShdw blurRad="38100" dist="38100" dir="2700000" algn="tl">
                    <a:srgbClr val="000000">
                      <a:alpha val="43137"/>
                    </a:srgbClr>
                  </a:outerShdw>
                </a:effectLst>
              </a:rPr>
              <a:t>…</a:t>
            </a:r>
            <a:endParaRPr lang="fr-FR" sz="2400" dirty="0" smtClean="0">
              <a:solidFill>
                <a:schemeClr val="accent1">
                  <a:lumMod val="75000"/>
                </a:schemeClr>
              </a:solidFill>
            </a:endParaRPr>
          </a:p>
        </p:txBody>
      </p:sp>
      <p:sp>
        <p:nvSpPr>
          <p:cNvPr id="155653" name="AutoShape 6"/>
          <p:cNvSpPr>
            <a:spLocks noChangeArrowheads="1"/>
          </p:cNvSpPr>
          <p:nvPr/>
        </p:nvSpPr>
        <p:spPr bwMode="auto">
          <a:xfrm>
            <a:off x="1222698" y="3628826"/>
            <a:ext cx="576263" cy="647700"/>
          </a:xfrm>
          <a:prstGeom prst="curvedDownArrow">
            <a:avLst>
              <a:gd name="adj1" fmla="val 20000"/>
              <a:gd name="adj2" fmla="val 40000"/>
              <a:gd name="adj3" fmla="val 37466"/>
            </a:avLst>
          </a:prstGeom>
          <a:solidFill>
            <a:srgbClr val="FF3300"/>
          </a:solidFill>
          <a:ln w="9525">
            <a:solidFill>
              <a:schemeClr val="tx1"/>
            </a:solidFill>
            <a:miter lim="800000"/>
            <a:headEnd/>
            <a:tailEnd/>
          </a:ln>
        </p:spPr>
        <p:txBody>
          <a:bodyPr wrap="none" anchor="ct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endParaRPr lang="fr-FR" altLang="de-DE" sz="5400" dirty="0"/>
          </a:p>
        </p:txBody>
      </p:sp>
      <p:sp>
        <p:nvSpPr>
          <p:cNvPr id="155654" name="Textfeld 7"/>
          <p:cNvSpPr txBox="1">
            <a:spLocks noChangeArrowheads="1"/>
          </p:cNvSpPr>
          <p:nvPr/>
        </p:nvSpPr>
        <p:spPr bwMode="auto">
          <a:xfrm>
            <a:off x="3419872" y="6188075"/>
            <a:ext cx="5453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a:spcBef>
                <a:spcPct val="0"/>
              </a:spcBef>
              <a:buClrTx/>
              <a:buSzTx/>
              <a:buFontTx/>
              <a:buNone/>
            </a:pPr>
            <a:r>
              <a:rPr lang="fr-FR" altLang="de-DE" sz="1000" dirty="0" smtClean="0">
                <a:solidFill>
                  <a:schemeClr val="tx1">
                    <a:lumMod val="85000"/>
                  </a:schemeClr>
                </a:solidFill>
              </a:rPr>
              <a:t>NASA</a:t>
            </a:r>
            <a:endParaRPr lang="fr-FR" altLang="de-DE" sz="1000" dirty="0">
              <a:solidFill>
                <a:schemeClr val="tx1">
                  <a:lumMod val="85000"/>
                </a:schemeClr>
              </a:solidFill>
            </a:endParaRPr>
          </a:p>
        </p:txBody>
      </p:sp>
    </p:spTree>
    <p:extLst>
      <p:ext uri="{BB962C8B-B14F-4D97-AF65-F5344CB8AC3E}">
        <p14:creationId xmlns:p14="http://schemas.microsoft.com/office/powerpoint/2010/main" val="14248646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467544" y="2564904"/>
            <a:ext cx="4546848" cy="2592288"/>
          </a:xfrm>
        </p:spPr>
        <p:txBody>
          <a:bodyPr>
            <a:normAutofit/>
          </a:bodyPr>
          <a:lstStyle/>
          <a:p>
            <a:pPr marL="0" indent="0" algn="ctr">
              <a:buNone/>
            </a:pPr>
            <a:r>
              <a:rPr lang="en-US" sz="2400" b="1" dirty="0" smtClean="0">
                <a:solidFill>
                  <a:schemeClr val="tx1"/>
                </a:solidFill>
              </a:rPr>
              <a:t>Daniel 11,40-45:</a:t>
            </a:r>
            <a:endParaRPr lang="de-DE" sz="2400" b="1" dirty="0" smtClean="0">
              <a:solidFill>
                <a:schemeClr val="tx1"/>
              </a:solidFill>
            </a:endParaRPr>
          </a:p>
          <a:p>
            <a:pPr marL="0" indent="0" algn="ctr">
              <a:buNone/>
            </a:pPr>
            <a:r>
              <a:rPr lang="de-DE" sz="2400" dirty="0" smtClean="0">
                <a:solidFill>
                  <a:schemeClr val="accent1">
                    <a:lumMod val="75000"/>
                  </a:schemeClr>
                </a:solidFill>
                <a:effectLst>
                  <a:outerShdw blurRad="38100" dist="38100" dir="2700000" algn="tl">
                    <a:srgbClr val="000000">
                      <a:alpha val="43137"/>
                    </a:srgbClr>
                  </a:outerShdw>
                </a:effectLst>
              </a:rPr>
              <a:t>Und </a:t>
            </a:r>
            <a:r>
              <a:rPr lang="de-DE" sz="2400" dirty="0">
                <a:solidFill>
                  <a:schemeClr val="accent1">
                    <a:lumMod val="75000"/>
                  </a:schemeClr>
                </a:solidFill>
                <a:effectLst>
                  <a:outerShdw blurRad="38100" dist="38100" dir="2700000" algn="tl">
                    <a:srgbClr val="000000">
                      <a:alpha val="43137"/>
                    </a:srgbClr>
                  </a:outerShdw>
                </a:effectLst>
              </a:rPr>
              <a:t>zur Zeit des Endes wird </a:t>
            </a:r>
            <a:r>
              <a:rPr lang="de-DE" sz="2400" dirty="0">
                <a:solidFill>
                  <a:srgbClr val="FF0000"/>
                </a:solidFill>
                <a:effectLst>
                  <a:outerShdw blurRad="38100" dist="38100" dir="2700000" algn="tl">
                    <a:srgbClr val="000000">
                      <a:alpha val="43137"/>
                    </a:srgbClr>
                  </a:outerShdw>
                </a:effectLst>
              </a:rPr>
              <a:t>der König des Südens </a:t>
            </a:r>
            <a:r>
              <a:rPr lang="de-DE" sz="2400" dirty="0">
                <a:solidFill>
                  <a:schemeClr val="accent1">
                    <a:lumMod val="75000"/>
                  </a:schemeClr>
                </a:solidFill>
                <a:effectLst>
                  <a:outerShdw blurRad="38100" dist="38100" dir="2700000" algn="tl">
                    <a:srgbClr val="000000">
                      <a:alpha val="43137"/>
                    </a:srgbClr>
                  </a:outerShdw>
                </a:effectLst>
              </a:rPr>
              <a:t>mit</a:t>
            </a:r>
            <a:r>
              <a:rPr lang="de-DE" sz="2400" dirty="0">
                <a:solidFill>
                  <a:srgbClr val="FFFF00"/>
                </a:solidFill>
                <a:effectLst>
                  <a:outerShdw blurRad="38100" dist="38100" dir="2700000" algn="tl">
                    <a:srgbClr val="000000">
                      <a:alpha val="43137"/>
                    </a:srgbClr>
                  </a:outerShdw>
                </a:effectLst>
              </a:rPr>
              <a:t> </a:t>
            </a:r>
            <a:r>
              <a:rPr lang="de-DE" sz="2400" dirty="0">
                <a:solidFill>
                  <a:srgbClr val="FF0000"/>
                </a:solidFill>
                <a:effectLst>
                  <a:outerShdw blurRad="38100" dist="38100" dir="2700000" algn="tl">
                    <a:srgbClr val="000000">
                      <a:alpha val="43137"/>
                    </a:srgbClr>
                  </a:outerShdw>
                </a:effectLst>
              </a:rPr>
              <a:t>ihm</a:t>
            </a:r>
            <a:r>
              <a:rPr lang="de-DE" sz="2400" dirty="0">
                <a:solidFill>
                  <a:srgbClr val="FFFF00"/>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zusammenstoßen, und</a:t>
            </a:r>
            <a:r>
              <a:rPr lang="de-DE" sz="2400" dirty="0">
                <a:solidFill>
                  <a:srgbClr val="FFFF00"/>
                </a:solidFill>
                <a:effectLst>
                  <a:outerShdw blurRad="38100" dist="38100" dir="2700000" algn="tl">
                    <a:srgbClr val="000000">
                      <a:alpha val="43137"/>
                    </a:srgbClr>
                  </a:outerShdw>
                </a:effectLst>
              </a:rPr>
              <a:t> </a:t>
            </a:r>
            <a:r>
              <a:rPr lang="de-DE" sz="2400" dirty="0">
                <a:solidFill>
                  <a:srgbClr val="FF0000"/>
                </a:solidFill>
                <a:effectLst>
                  <a:outerShdw blurRad="38100" dist="38100" dir="2700000" algn="tl">
                    <a:srgbClr val="000000">
                      <a:alpha val="43137"/>
                    </a:srgbClr>
                  </a:outerShdw>
                </a:effectLst>
              </a:rPr>
              <a:t>der König des Nordens </a:t>
            </a:r>
            <a:r>
              <a:rPr lang="de-DE" sz="2400" dirty="0">
                <a:solidFill>
                  <a:schemeClr val="accent1">
                    <a:lumMod val="75000"/>
                  </a:schemeClr>
                </a:solidFill>
                <a:effectLst>
                  <a:outerShdw blurRad="38100" dist="38100" dir="2700000" algn="tl">
                    <a:srgbClr val="000000">
                      <a:alpha val="43137"/>
                    </a:srgbClr>
                  </a:outerShdw>
                </a:effectLst>
              </a:rPr>
              <a:t>wird gegen ihn anstürmen …</a:t>
            </a:r>
          </a:p>
        </p:txBody>
      </p:sp>
      <p:pic>
        <p:nvPicPr>
          <p:cNvPr id="3" name="Picture 2" descr="C:\Users\Roger\Pictures\PictureProject\0010\DSCN8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564904"/>
            <a:ext cx="3385587" cy="2538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5"/>
          <p:cNvSpPr txBox="1">
            <a:spLocks noChangeArrowheads="1"/>
          </p:cNvSpPr>
          <p:nvPr/>
        </p:nvSpPr>
        <p:spPr bwMode="auto">
          <a:xfrm>
            <a:off x="8271906" y="4821548"/>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solidFill>
                  <a:schemeClr val="bg2"/>
                </a:solidFill>
                <a:latin typeface="+mn-lt"/>
              </a:rPr>
              <a:t>RL</a:t>
            </a:r>
          </a:p>
        </p:txBody>
      </p:sp>
    </p:spTree>
    <p:extLst>
      <p:ext uri="{BB962C8B-B14F-4D97-AF65-F5344CB8AC3E}">
        <p14:creationId xmlns:p14="http://schemas.microsoft.com/office/powerpoint/2010/main" val="1531215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0017" y="1412776"/>
            <a:ext cx="8850982" cy="4248472"/>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7001312" y="5679504"/>
            <a:ext cx="1999265" cy="246221"/>
          </a:xfrm>
          <a:prstGeom prst="rect">
            <a:avLst/>
          </a:prstGeom>
          <a:noFill/>
        </p:spPr>
        <p:txBody>
          <a:bodyPr wrap="none" rtlCol="0">
            <a:spAutoFit/>
          </a:bodyPr>
          <a:lstStyle/>
          <a:p>
            <a:r>
              <a:rPr lang="fr-FR" sz="1000" dirty="0" err="1" smtClean="0"/>
              <a:t>Captain</a:t>
            </a:r>
            <a:r>
              <a:rPr lang="fr-FR" sz="1000" dirty="0" smtClean="0"/>
              <a:t> Blood GNU 1.2 or </a:t>
            </a:r>
            <a:r>
              <a:rPr lang="fr-FR" sz="1000" dirty="0" err="1" smtClean="0"/>
              <a:t>later</a:t>
            </a:r>
            <a:endParaRPr lang="fr-FR" sz="1000" dirty="0"/>
          </a:p>
        </p:txBody>
      </p:sp>
      <p:sp>
        <p:nvSpPr>
          <p:cNvPr id="6" name="Line 3"/>
          <p:cNvSpPr>
            <a:spLocks noChangeShapeType="1"/>
          </p:cNvSpPr>
          <p:nvPr/>
        </p:nvSpPr>
        <p:spPr bwMode="auto">
          <a:xfrm flipV="1">
            <a:off x="1619672" y="4725145"/>
            <a:ext cx="792088" cy="1152127"/>
          </a:xfrm>
          <a:prstGeom prst="line">
            <a:avLst/>
          </a:prstGeom>
          <a:noFill/>
          <a:ln w="76200">
            <a:solidFill>
              <a:srgbClr val="FF0000"/>
            </a:solidFill>
            <a:round/>
            <a:headEnd/>
            <a:tailEnd type="triangle" w="med" len="med"/>
          </a:ln>
          <a:effectLst/>
        </p:spPr>
        <p:txBody>
          <a:bodyPr/>
          <a:lstStyle/>
          <a:p>
            <a:endParaRPr lang="fr-FR"/>
          </a:p>
        </p:txBody>
      </p:sp>
      <p:sp>
        <p:nvSpPr>
          <p:cNvPr id="7" name="Line 3"/>
          <p:cNvSpPr>
            <a:spLocks noChangeShapeType="1"/>
          </p:cNvSpPr>
          <p:nvPr/>
        </p:nvSpPr>
        <p:spPr bwMode="auto">
          <a:xfrm flipH="1">
            <a:off x="4139952" y="836711"/>
            <a:ext cx="1368152" cy="2664297"/>
          </a:xfrm>
          <a:prstGeom prst="line">
            <a:avLst/>
          </a:prstGeom>
          <a:noFill/>
          <a:ln w="76200">
            <a:solidFill>
              <a:srgbClr val="FF0000"/>
            </a:solidFill>
            <a:round/>
            <a:headEnd/>
            <a:tailEnd type="triangle" w="med" len="med"/>
          </a:ln>
          <a:effectLst/>
        </p:spPr>
        <p:txBody>
          <a:bodyPr/>
          <a:lstStyle/>
          <a:p>
            <a:endParaRPr lang="fr-FR"/>
          </a:p>
        </p:txBody>
      </p:sp>
      <p:sp>
        <p:nvSpPr>
          <p:cNvPr id="8" name="Textfeld 7"/>
          <p:cNvSpPr txBox="1"/>
          <p:nvPr/>
        </p:nvSpPr>
        <p:spPr>
          <a:xfrm>
            <a:off x="467544" y="6093296"/>
            <a:ext cx="3783408" cy="523220"/>
          </a:xfrm>
          <a:prstGeom prst="rect">
            <a:avLst/>
          </a:prstGeom>
          <a:noFill/>
        </p:spPr>
        <p:txBody>
          <a:bodyPr wrap="none" rtlCol="0">
            <a:spAutoFit/>
          </a:bodyPr>
          <a:lstStyle/>
          <a:p>
            <a:r>
              <a:rPr lang="de-DE" sz="2800" dirty="0">
                <a:effectLst>
                  <a:outerShdw blurRad="38100" dist="38100" dir="2700000" algn="tl">
                    <a:srgbClr val="000000">
                      <a:alpha val="43137"/>
                    </a:srgbClr>
                  </a:outerShdw>
                </a:effectLst>
              </a:rPr>
              <a:t>Der König des Südens</a:t>
            </a:r>
            <a:endParaRPr lang="fr-FR" sz="2800" dirty="0">
              <a:effectLst>
                <a:outerShdw blurRad="38100" dist="38100" dir="2700000" algn="tl">
                  <a:srgbClr val="000000">
                    <a:alpha val="43137"/>
                  </a:srgbClr>
                </a:outerShdw>
              </a:effectLst>
            </a:endParaRPr>
          </a:p>
        </p:txBody>
      </p:sp>
      <p:sp>
        <p:nvSpPr>
          <p:cNvPr id="9" name="Textfeld 8"/>
          <p:cNvSpPr txBox="1"/>
          <p:nvPr/>
        </p:nvSpPr>
        <p:spPr>
          <a:xfrm>
            <a:off x="4898969" y="260648"/>
            <a:ext cx="3924472" cy="523220"/>
          </a:xfrm>
          <a:prstGeom prst="rect">
            <a:avLst/>
          </a:prstGeom>
          <a:noFill/>
        </p:spPr>
        <p:txBody>
          <a:bodyPr wrap="none" rtlCol="0">
            <a:spAutoFit/>
          </a:bodyPr>
          <a:lstStyle/>
          <a:p>
            <a:r>
              <a:rPr lang="de-DE" sz="2800" dirty="0">
                <a:effectLst>
                  <a:outerShdw blurRad="38100" dist="38100" dir="2700000" algn="tl">
                    <a:srgbClr val="000000">
                      <a:alpha val="43137"/>
                    </a:srgbClr>
                  </a:outerShdw>
                </a:effectLst>
              </a:rPr>
              <a:t>Der König des </a:t>
            </a:r>
            <a:r>
              <a:rPr lang="de-DE" sz="2800" dirty="0" smtClean="0">
                <a:effectLst>
                  <a:outerShdw blurRad="38100" dist="38100" dir="2700000" algn="tl">
                    <a:srgbClr val="000000">
                      <a:alpha val="43137"/>
                    </a:srgbClr>
                  </a:outerShdw>
                </a:effectLst>
              </a:rPr>
              <a:t>Nordens</a:t>
            </a:r>
            <a:endParaRPr lang="de-DE" sz="2800" dirty="0">
              <a:effectLst>
                <a:outerShdw blurRad="38100" dist="38100" dir="2700000" algn="tl">
                  <a:srgbClr val="000000">
                    <a:alpha val="43137"/>
                  </a:srgbClr>
                </a:outerShdw>
              </a:effectLst>
            </a:endParaRPr>
          </a:p>
        </p:txBody>
      </p:sp>
      <p:sp>
        <p:nvSpPr>
          <p:cNvPr id="10" name="Oval 13"/>
          <p:cNvSpPr>
            <a:spLocks noChangeArrowheads="1"/>
          </p:cNvSpPr>
          <p:nvPr/>
        </p:nvSpPr>
        <p:spPr bwMode="auto">
          <a:xfrm rot="-4857145">
            <a:off x="3882458" y="2968446"/>
            <a:ext cx="908623" cy="948166"/>
          </a:xfrm>
          <a:prstGeom prst="ellipse">
            <a:avLst/>
          </a:prstGeom>
          <a:noFill/>
          <a:ln w="38100">
            <a:solidFill>
              <a:srgbClr val="FF0000"/>
            </a:solidFill>
            <a:round/>
            <a:headEnd/>
            <a:tailEnd/>
          </a:ln>
          <a:effectLst/>
        </p:spPr>
        <p:txBody>
          <a:bodyPr wrap="none" anchor="ctr"/>
          <a:lstStyle/>
          <a:p>
            <a:endParaRPr lang="de-DE"/>
          </a:p>
        </p:txBody>
      </p:sp>
    </p:spTree>
    <p:extLst>
      <p:ext uri="{BB962C8B-B14F-4D97-AF65-F5344CB8AC3E}">
        <p14:creationId xmlns:p14="http://schemas.microsoft.com/office/powerpoint/2010/main" val="18576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0017" y="1412776"/>
            <a:ext cx="8850982" cy="4248472"/>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7001734" y="5679504"/>
            <a:ext cx="1999265" cy="246221"/>
          </a:xfrm>
          <a:prstGeom prst="rect">
            <a:avLst/>
          </a:prstGeom>
          <a:noFill/>
        </p:spPr>
        <p:txBody>
          <a:bodyPr wrap="none" rtlCol="0">
            <a:spAutoFit/>
          </a:bodyPr>
          <a:lstStyle/>
          <a:p>
            <a:r>
              <a:rPr lang="fr-FR" sz="1000" dirty="0" err="1" smtClean="0"/>
              <a:t>Captain</a:t>
            </a:r>
            <a:r>
              <a:rPr lang="fr-FR" sz="1000" dirty="0" smtClean="0"/>
              <a:t> Blood GNU 1.2 or </a:t>
            </a:r>
            <a:r>
              <a:rPr lang="fr-FR" sz="1000" dirty="0" err="1" smtClean="0"/>
              <a:t>later</a:t>
            </a:r>
            <a:endParaRPr lang="fr-FR" sz="1000" dirty="0"/>
          </a:p>
        </p:txBody>
      </p:sp>
      <p:sp>
        <p:nvSpPr>
          <p:cNvPr id="6" name="Line 3"/>
          <p:cNvSpPr>
            <a:spLocks noChangeShapeType="1"/>
          </p:cNvSpPr>
          <p:nvPr/>
        </p:nvSpPr>
        <p:spPr bwMode="auto">
          <a:xfrm flipV="1">
            <a:off x="1619672" y="4725145"/>
            <a:ext cx="792088" cy="1152127"/>
          </a:xfrm>
          <a:prstGeom prst="line">
            <a:avLst/>
          </a:prstGeom>
          <a:noFill/>
          <a:ln w="76200">
            <a:solidFill>
              <a:srgbClr val="FF0000"/>
            </a:solidFill>
            <a:round/>
            <a:headEnd/>
            <a:tailEnd type="triangle" w="med" len="med"/>
          </a:ln>
          <a:effectLst/>
        </p:spPr>
        <p:txBody>
          <a:bodyPr/>
          <a:lstStyle/>
          <a:p>
            <a:endParaRPr lang="fr-FR"/>
          </a:p>
        </p:txBody>
      </p:sp>
      <p:sp>
        <p:nvSpPr>
          <p:cNvPr id="8" name="Textfeld 7"/>
          <p:cNvSpPr txBox="1"/>
          <p:nvPr/>
        </p:nvSpPr>
        <p:spPr>
          <a:xfrm>
            <a:off x="467544" y="6093296"/>
            <a:ext cx="4766048" cy="461665"/>
          </a:xfrm>
          <a:prstGeom prst="rect">
            <a:avLst/>
          </a:prstGeom>
          <a:noFill/>
        </p:spPr>
        <p:txBody>
          <a:bodyPr wrap="none" rtlCol="0">
            <a:spAutoFit/>
          </a:bodyPr>
          <a:lstStyle/>
          <a:p>
            <a:r>
              <a:rPr lang="de-DE" sz="2400" b="1" dirty="0"/>
              <a:t>Der König des Südens</a:t>
            </a:r>
            <a:r>
              <a:rPr lang="de-DE" sz="2400" dirty="0"/>
              <a:t>: </a:t>
            </a:r>
            <a:r>
              <a:rPr lang="de-DE" sz="2400" dirty="0" smtClean="0"/>
              <a:t>Ägypten</a:t>
            </a:r>
            <a:endParaRPr lang="de-DE" sz="2400" dirty="0"/>
          </a:p>
        </p:txBody>
      </p:sp>
      <p:sp>
        <p:nvSpPr>
          <p:cNvPr id="9" name="Textfeld 8"/>
          <p:cNvSpPr txBox="1"/>
          <p:nvPr/>
        </p:nvSpPr>
        <p:spPr>
          <a:xfrm>
            <a:off x="150017" y="220847"/>
            <a:ext cx="8850982" cy="1200329"/>
          </a:xfrm>
          <a:prstGeom prst="rect">
            <a:avLst/>
          </a:prstGeom>
          <a:noFill/>
        </p:spPr>
        <p:txBody>
          <a:bodyPr wrap="square" rtlCol="0">
            <a:spAutoFit/>
          </a:bodyPr>
          <a:lstStyle/>
          <a:p>
            <a:pPr algn="ctr"/>
            <a:r>
              <a:rPr lang="de-DE" sz="2400" b="1" dirty="0"/>
              <a:t>Der König des Nordens</a:t>
            </a:r>
            <a:r>
              <a:rPr lang="de-DE" sz="2400" dirty="0"/>
              <a:t>: Libanon, Syrien, Türkei</a:t>
            </a:r>
            <a:r>
              <a:rPr lang="de-DE" sz="2400" dirty="0" smtClean="0"/>
              <a:t>, Irak, Aserbaidschan, </a:t>
            </a:r>
            <a:r>
              <a:rPr lang="de-DE" sz="2400" dirty="0"/>
              <a:t>Turkmenistan, Usbekistan, Kirgistan, </a:t>
            </a:r>
            <a:r>
              <a:rPr lang="de-DE" sz="2400" dirty="0" smtClean="0"/>
              <a:t>Tadschikistan, Iran,</a:t>
            </a:r>
            <a:r>
              <a:rPr lang="de-DE" sz="2400" dirty="0"/>
              <a:t> </a:t>
            </a:r>
            <a:r>
              <a:rPr lang="de-DE" sz="2400" dirty="0" smtClean="0"/>
              <a:t>Pakistan</a:t>
            </a:r>
            <a:endParaRPr lang="fr-FR" sz="2400" dirty="0"/>
          </a:p>
        </p:txBody>
      </p:sp>
      <p:sp>
        <p:nvSpPr>
          <p:cNvPr id="7" name="Line 3"/>
          <p:cNvSpPr>
            <a:spLocks noChangeShapeType="1"/>
          </p:cNvSpPr>
          <p:nvPr/>
        </p:nvSpPr>
        <p:spPr bwMode="auto">
          <a:xfrm flipH="1">
            <a:off x="4139952" y="1268760"/>
            <a:ext cx="1093640" cy="2232247"/>
          </a:xfrm>
          <a:prstGeom prst="line">
            <a:avLst/>
          </a:prstGeom>
          <a:noFill/>
          <a:ln w="76200">
            <a:solidFill>
              <a:srgbClr val="FF0000"/>
            </a:solidFill>
            <a:round/>
            <a:headEnd/>
            <a:tailEnd type="triangle" w="med" len="med"/>
          </a:ln>
          <a:effectLst/>
        </p:spPr>
        <p:txBody>
          <a:bodyPr/>
          <a:lstStyle/>
          <a:p>
            <a:endParaRPr lang="fr-FR"/>
          </a:p>
        </p:txBody>
      </p:sp>
    </p:spTree>
    <p:extLst>
      <p:ext uri="{BB962C8B-B14F-4D97-AF65-F5344CB8AC3E}">
        <p14:creationId xmlns:p14="http://schemas.microsoft.com/office/powerpoint/2010/main" val="3897507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251520" y="1700808"/>
            <a:ext cx="4546848" cy="5040560"/>
          </a:xfrm>
        </p:spPr>
        <p:txBody>
          <a:bodyPr>
            <a:normAutofit lnSpcReduction="10000"/>
          </a:bodyPr>
          <a:lstStyle/>
          <a:p>
            <a:pPr marL="0" indent="0" algn="ctr">
              <a:buNone/>
            </a:pPr>
            <a:r>
              <a:rPr lang="de-DE" sz="2800" dirty="0" smtClean="0">
                <a:effectLst>
                  <a:outerShdw blurRad="38100" dist="38100" dir="2700000" algn="tl">
                    <a:srgbClr val="000000">
                      <a:alpha val="43137"/>
                    </a:srgbClr>
                  </a:outerShdw>
                </a:effectLst>
              </a:rPr>
              <a:t>Daniel: </a:t>
            </a:r>
          </a:p>
          <a:p>
            <a:pPr marL="0" indent="0" algn="ctr">
              <a:buNone/>
            </a:pPr>
            <a:r>
              <a:rPr lang="de-DE" sz="2800" dirty="0" smtClean="0">
                <a:solidFill>
                  <a:srgbClr val="FF0000"/>
                </a:solidFill>
                <a:effectLst>
                  <a:outerShdw blurRad="38100" dist="38100" dir="2700000" algn="tl">
                    <a:srgbClr val="000000">
                      <a:alpha val="43137"/>
                    </a:srgbClr>
                  </a:outerShdw>
                </a:effectLst>
              </a:rPr>
              <a:t>König des Nordens </a:t>
            </a:r>
            <a:r>
              <a:rPr lang="de-DE" sz="2800" dirty="0" smtClean="0">
                <a:effectLst>
                  <a:outerShdw blurRad="38100" dist="38100" dir="2700000" algn="tl">
                    <a:srgbClr val="000000">
                      <a:alpha val="43137"/>
                    </a:srgbClr>
                  </a:outerShdw>
                </a:effectLst>
              </a:rPr>
              <a:t>= </a:t>
            </a:r>
            <a:r>
              <a:rPr lang="de-DE" sz="2800" dirty="0" err="1" smtClean="0">
                <a:effectLst>
                  <a:outerShdw blurRad="38100" dist="38100" dir="2700000" algn="tl">
                    <a:srgbClr val="000000">
                      <a:alpha val="43137"/>
                    </a:srgbClr>
                  </a:outerShdw>
                </a:effectLst>
              </a:rPr>
              <a:t>Gross</a:t>
            </a:r>
            <a:r>
              <a:rPr lang="de-DE" sz="2800" dirty="0" smtClean="0">
                <a:effectLst>
                  <a:outerShdw blurRad="38100" dist="38100" dir="2700000" algn="tl">
                    <a:srgbClr val="000000">
                      <a:alpha val="43137"/>
                    </a:srgbClr>
                  </a:outerShdw>
                </a:effectLst>
              </a:rPr>
              <a:t>-Syrien</a:t>
            </a:r>
          </a:p>
          <a:p>
            <a:pPr marL="0" indent="0" algn="ctr">
              <a:buNone/>
            </a:pPr>
            <a:endParaRPr lang="de-DE" sz="2800" dirty="0" smtClean="0">
              <a:effectLst>
                <a:outerShdw blurRad="38100" dist="38100" dir="2700000" algn="tl">
                  <a:srgbClr val="000000">
                    <a:alpha val="43137"/>
                  </a:srgbClr>
                </a:outerShdw>
              </a:effectLst>
            </a:endParaRPr>
          </a:p>
          <a:p>
            <a:pPr marL="0" indent="0" algn="ctr">
              <a:buNone/>
            </a:pPr>
            <a:r>
              <a:rPr lang="de-DE" sz="2800" dirty="0" smtClean="0">
                <a:effectLst>
                  <a:outerShdw blurRad="38100" dist="38100" dir="2700000" algn="tl">
                    <a:srgbClr val="000000">
                      <a:alpha val="43137"/>
                    </a:srgbClr>
                  </a:outerShdw>
                </a:effectLst>
              </a:rPr>
              <a:t>Jesaja, Micha: </a:t>
            </a:r>
          </a:p>
          <a:p>
            <a:pPr marL="0" indent="0" algn="ctr">
              <a:buNone/>
            </a:pPr>
            <a:r>
              <a:rPr lang="de-DE" sz="2800" dirty="0" smtClean="0">
                <a:solidFill>
                  <a:srgbClr val="FF0000"/>
                </a:solidFill>
                <a:effectLst>
                  <a:outerShdw blurRad="38100" dist="38100" dir="2700000" algn="tl">
                    <a:srgbClr val="000000">
                      <a:alpha val="43137"/>
                    </a:srgbClr>
                  </a:outerShdw>
                </a:effectLst>
              </a:rPr>
              <a:t>Assyrien</a:t>
            </a:r>
            <a:r>
              <a:rPr lang="de-DE" sz="2800" dirty="0" smtClean="0">
                <a:solidFill>
                  <a:srgbClr val="66FF33"/>
                </a:solidFill>
                <a:effectLst>
                  <a:outerShdw blurRad="38100" dist="38100" dir="2700000" algn="tl">
                    <a:srgbClr val="000000">
                      <a:alpha val="43137"/>
                    </a:srgbClr>
                  </a:outerShdw>
                </a:effectLst>
              </a:rPr>
              <a:t> </a:t>
            </a:r>
            <a:r>
              <a:rPr lang="de-DE" sz="2800" dirty="0" smtClean="0">
                <a:effectLst>
                  <a:outerShdw blurRad="38100" dist="38100" dir="2700000" algn="tl">
                    <a:srgbClr val="000000">
                      <a:alpha val="43137"/>
                    </a:srgbClr>
                  </a:outerShdw>
                </a:effectLst>
              </a:rPr>
              <a:t>= Nordirak/Syrien</a:t>
            </a:r>
          </a:p>
          <a:p>
            <a:pPr marL="0" indent="0" algn="ctr">
              <a:buNone/>
            </a:pPr>
            <a:endParaRPr lang="de-DE" sz="2800" dirty="0" smtClean="0">
              <a:effectLst>
                <a:outerShdw blurRad="38100" dist="38100" dir="2700000" algn="tl">
                  <a:srgbClr val="000000">
                    <a:alpha val="43137"/>
                  </a:srgbClr>
                </a:outerShdw>
              </a:effectLst>
            </a:endParaRPr>
          </a:p>
          <a:p>
            <a:pPr marL="0" indent="0" algn="ctr">
              <a:buNone/>
            </a:pPr>
            <a:r>
              <a:rPr lang="de-DE" sz="2800" dirty="0" smtClean="0">
                <a:effectLst>
                  <a:outerShdw blurRad="38100" dist="38100" dir="2700000" algn="tl">
                    <a:srgbClr val="000000">
                      <a:alpha val="43137"/>
                    </a:srgbClr>
                  </a:outerShdw>
                </a:effectLst>
              </a:rPr>
              <a:t>Joel:</a:t>
            </a:r>
          </a:p>
          <a:p>
            <a:pPr marL="0" indent="0" algn="ctr">
              <a:buNone/>
            </a:pPr>
            <a:r>
              <a:rPr lang="de-DE" sz="2800" dirty="0" smtClean="0">
                <a:solidFill>
                  <a:srgbClr val="FF0000"/>
                </a:solidFill>
                <a:effectLst>
                  <a:outerShdw blurRad="38100" dist="38100" dir="2700000" algn="tl">
                    <a:srgbClr val="000000">
                      <a:alpha val="43137"/>
                    </a:srgbClr>
                  </a:outerShdw>
                </a:effectLst>
              </a:rPr>
              <a:t>Der von Norden Kommende</a:t>
            </a:r>
          </a:p>
          <a:p>
            <a:pPr marL="0" indent="0" algn="ctr">
              <a:buNone/>
            </a:pPr>
            <a:endParaRPr lang="de-DE" sz="2800" dirty="0" smtClean="0">
              <a:effectLst>
                <a:outerShdw blurRad="38100" dist="38100" dir="2700000" algn="tl">
                  <a:srgbClr val="000000">
                    <a:alpha val="43137"/>
                  </a:srgbClr>
                </a:outerShdw>
              </a:effectLst>
            </a:endParaRPr>
          </a:p>
        </p:txBody>
      </p:sp>
      <p:pic>
        <p:nvPicPr>
          <p:cNvPr id="3" name="Picture 2" descr="C:\Users\Roger\Pictures\PictureProject\0010\DSCN8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57700"/>
            <a:ext cx="3528392" cy="2645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8271173" y="4734098"/>
            <a:ext cx="348172" cy="246221"/>
          </a:xfrm>
          <a:prstGeom prst="rect">
            <a:avLst/>
          </a:prstGeom>
          <a:noFill/>
        </p:spPr>
        <p:txBody>
          <a:bodyPr wrap="none" rtlCol="0">
            <a:spAutoFit/>
          </a:bodyPr>
          <a:lstStyle/>
          <a:p>
            <a:r>
              <a:rPr lang="de-DE" sz="1000" dirty="0" smtClean="0">
                <a:solidFill>
                  <a:schemeClr val="bg2"/>
                </a:solidFill>
              </a:rPr>
              <a:t>RL</a:t>
            </a:r>
            <a:endParaRPr lang="de-DE" sz="1000" dirty="0">
              <a:solidFill>
                <a:schemeClr val="bg2"/>
              </a:solidFill>
            </a:endParaRPr>
          </a:p>
        </p:txBody>
      </p:sp>
    </p:spTree>
    <p:extLst>
      <p:ext uri="{BB962C8B-B14F-4D97-AF65-F5344CB8AC3E}">
        <p14:creationId xmlns:p14="http://schemas.microsoft.com/office/powerpoint/2010/main" val="180667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251520" y="1700808"/>
            <a:ext cx="4546848" cy="5040560"/>
          </a:xfrm>
        </p:spPr>
        <p:txBody>
          <a:bodyPr>
            <a:normAutofit lnSpcReduction="10000"/>
          </a:bodyPr>
          <a:lstStyle/>
          <a:p>
            <a:pPr marL="0" indent="0" algn="ctr">
              <a:buNone/>
            </a:pPr>
            <a:r>
              <a:rPr lang="de-DE" sz="2800" dirty="0" smtClean="0">
                <a:effectLst>
                  <a:outerShdw blurRad="38100" dist="38100" dir="2700000" algn="tl">
                    <a:srgbClr val="000000">
                      <a:alpha val="43137"/>
                    </a:srgbClr>
                  </a:outerShdw>
                </a:effectLst>
              </a:rPr>
              <a:t>Daniel: </a:t>
            </a:r>
          </a:p>
          <a:p>
            <a:pPr marL="0" indent="0" algn="ctr">
              <a:buNone/>
            </a:pPr>
            <a:r>
              <a:rPr lang="de-DE" sz="2800" dirty="0" smtClean="0">
                <a:solidFill>
                  <a:srgbClr val="FF0000"/>
                </a:solidFill>
                <a:effectLst>
                  <a:outerShdw blurRad="38100" dist="38100" dir="2700000" algn="tl">
                    <a:srgbClr val="000000">
                      <a:alpha val="43137"/>
                    </a:srgbClr>
                  </a:outerShdw>
                </a:effectLst>
              </a:rPr>
              <a:t>König des Nordens </a:t>
            </a:r>
            <a:r>
              <a:rPr lang="de-DE" sz="2800" dirty="0" smtClean="0">
                <a:effectLst>
                  <a:outerShdw blurRad="38100" dist="38100" dir="2700000" algn="tl">
                    <a:srgbClr val="000000">
                      <a:alpha val="43137"/>
                    </a:srgbClr>
                  </a:outerShdw>
                </a:effectLst>
              </a:rPr>
              <a:t>= </a:t>
            </a:r>
            <a:r>
              <a:rPr lang="de-DE" sz="2800" dirty="0" err="1" smtClean="0">
                <a:effectLst>
                  <a:outerShdw blurRad="38100" dist="38100" dir="2700000" algn="tl">
                    <a:srgbClr val="000000">
                      <a:alpha val="43137"/>
                    </a:srgbClr>
                  </a:outerShdw>
                </a:effectLst>
              </a:rPr>
              <a:t>Gross</a:t>
            </a:r>
            <a:r>
              <a:rPr lang="de-DE" sz="2800" dirty="0" smtClean="0">
                <a:effectLst>
                  <a:outerShdw blurRad="38100" dist="38100" dir="2700000" algn="tl">
                    <a:srgbClr val="000000">
                      <a:alpha val="43137"/>
                    </a:srgbClr>
                  </a:outerShdw>
                </a:effectLst>
              </a:rPr>
              <a:t>-Syrien</a:t>
            </a:r>
          </a:p>
          <a:p>
            <a:pPr marL="0" indent="0" algn="ctr">
              <a:buNone/>
            </a:pPr>
            <a:endParaRPr lang="de-DE" sz="2800" dirty="0" smtClean="0">
              <a:effectLst>
                <a:outerShdw blurRad="38100" dist="38100" dir="2700000" algn="tl">
                  <a:srgbClr val="000000">
                    <a:alpha val="43137"/>
                  </a:srgbClr>
                </a:outerShdw>
              </a:effectLst>
            </a:endParaRPr>
          </a:p>
          <a:p>
            <a:pPr marL="0" indent="0" algn="ctr">
              <a:buNone/>
            </a:pPr>
            <a:r>
              <a:rPr lang="de-DE" sz="2800" dirty="0" smtClean="0">
                <a:effectLst>
                  <a:outerShdw blurRad="38100" dist="38100" dir="2700000" algn="tl">
                    <a:srgbClr val="000000">
                      <a:alpha val="43137"/>
                    </a:srgbClr>
                  </a:outerShdw>
                </a:effectLst>
              </a:rPr>
              <a:t>Jesaja, Micha: </a:t>
            </a:r>
          </a:p>
          <a:p>
            <a:pPr marL="0" indent="0" algn="ctr">
              <a:buNone/>
            </a:pPr>
            <a:r>
              <a:rPr lang="de-DE" sz="2800" dirty="0" smtClean="0">
                <a:solidFill>
                  <a:srgbClr val="FF0000"/>
                </a:solidFill>
                <a:effectLst>
                  <a:outerShdw blurRad="38100" dist="38100" dir="2700000" algn="tl">
                    <a:srgbClr val="000000">
                      <a:alpha val="43137"/>
                    </a:srgbClr>
                  </a:outerShdw>
                </a:effectLst>
              </a:rPr>
              <a:t>Assyrien</a:t>
            </a:r>
            <a:r>
              <a:rPr lang="de-DE" sz="2800" dirty="0" smtClean="0">
                <a:solidFill>
                  <a:srgbClr val="66FF33"/>
                </a:solidFill>
                <a:effectLst>
                  <a:outerShdw blurRad="38100" dist="38100" dir="2700000" algn="tl">
                    <a:srgbClr val="000000">
                      <a:alpha val="43137"/>
                    </a:srgbClr>
                  </a:outerShdw>
                </a:effectLst>
              </a:rPr>
              <a:t> </a:t>
            </a:r>
            <a:r>
              <a:rPr lang="de-DE" sz="2800" dirty="0" smtClean="0">
                <a:effectLst>
                  <a:outerShdw blurRad="38100" dist="38100" dir="2700000" algn="tl">
                    <a:srgbClr val="000000">
                      <a:alpha val="43137"/>
                    </a:srgbClr>
                  </a:outerShdw>
                </a:effectLst>
              </a:rPr>
              <a:t>= Nordirak/Syrien</a:t>
            </a:r>
          </a:p>
          <a:p>
            <a:pPr marL="0" indent="0" algn="ctr">
              <a:buNone/>
            </a:pPr>
            <a:endParaRPr lang="de-DE" sz="2800" dirty="0" smtClean="0">
              <a:effectLst>
                <a:outerShdw blurRad="38100" dist="38100" dir="2700000" algn="tl">
                  <a:srgbClr val="000000">
                    <a:alpha val="43137"/>
                  </a:srgbClr>
                </a:outerShdw>
              </a:effectLst>
            </a:endParaRPr>
          </a:p>
          <a:p>
            <a:pPr marL="0" indent="0" algn="ctr">
              <a:buNone/>
            </a:pPr>
            <a:r>
              <a:rPr lang="de-DE" sz="2800" dirty="0" smtClean="0">
                <a:effectLst>
                  <a:outerShdw blurRad="38100" dist="38100" dir="2700000" algn="tl">
                    <a:srgbClr val="000000">
                      <a:alpha val="43137"/>
                    </a:srgbClr>
                  </a:outerShdw>
                </a:effectLst>
              </a:rPr>
              <a:t>Joel:</a:t>
            </a:r>
          </a:p>
          <a:p>
            <a:pPr marL="0" indent="0" algn="ctr">
              <a:buNone/>
            </a:pPr>
            <a:r>
              <a:rPr lang="de-DE" sz="2800" dirty="0" smtClean="0">
                <a:solidFill>
                  <a:srgbClr val="FF0000"/>
                </a:solidFill>
                <a:effectLst>
                  <a:outerShdw blurRad="38100" dist="38100" dir="2700000" algn="tl">
                    <a:srgbClr val="000000">
                      <a:alpha val="43137"/>
                    </a:srgbClr>
                  </a:outerShdw>
                </a:effectLst>
              </a:rPr>
              <a:t>Der von Norden Kommende</a:t>
            </a:r>
          </a:p>
          <a:p>
            <a:pPr marL="0" indent="0" algn="ctr">
              <a:buNone/>
            </a:pPr>
            <a:endParaRPr lang="de-DE" sz="2800" dirty="0" smtClean="0">
              <a:effectLst>
                <a:outerShdw blurRad="38100" dist="38100" dir="2700000" algn="tl">
                  <a:srgbClr val="000000">
                    <a:alpha val="43137"/>
                  </a:srgbClr>
                </a:outerShdw>
              </a:effectLst>
            </a:endParaRPr>
          </a:p>
        </p:txBody>
      </p:sp>
      <p:pic>
        <p:nvPicPr>
          <p:cNvPr id="3" name="Picture 2" descr="C:\Users\Roger\Pictures\PictureProject\0010\DSCN83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357700"/>
            <a:ext cx="3528392" cy="26452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8271173" y="4734098"/>
            <a:ext cx="348172" cy="246221"/>
          </a:xfrm>
          <a:prstGeom prst="rect">
            <a:avLst/>
          </a:prstGeom>
          <a:noFill/>
        </p:spPr>
        <p:txBody>
          <a:bodyPr wrap="none" rtlCol="0">
            <a:spAutoFit/>
          </a:bodyPr>
          <a:lstStyle/>
          <a:p>
            <a:r>
              <a:rPr lang="de-DE" sz="1000" dirty="0" smtClean="0">
                <a:solidFill>
                  <a:schemeClr val="bg2"/>
                </a:solidFill>
              </a:rPr>
              <a:t>RL</a:t>
            </a:r>
            <a:endParaRPr lang="de-DE" sz="1000" dirty="0">
              <a:solidFill>
                <a:schemeClr val="bg2"/>
              </a:solidFill>
            </a:endParaRPr>
          </a:p>
        </p:txBody>
      </p:sp>
      <p:sp>
        <p:nvSpPr>
          <p:cNvPr id="5" name="Textfeld 1"/>
          <p:cNvSpPr txBox="1"/>
          <p:nvPr/>
        </p:nvSpPr>
        <p:spPr>
          <a:xfrm>
            <a:off x="4355976" y="4980319"/>
            <a:ext cx="4621778" cy="1754326"/>
          </a:xfrm>
          <a:prstGeom prst="rect">
            <a:avLst/>
          </a:prstGeom>
          <a:noFill/>
        </p:spPr>
        <p:txBody>
          <a:bodyPr wrap="none" rtlCol="0">
            <a:spAutoFit/>
          </a:bodyPr>
          <a:lstStyle/>
          <a:p>
            <a:pPr algn="ctr"/>
            <a:r>
              <a:rPr lang="de-DE" dirty="0" smtClean="0"/>
              <a:t>Achtung: Nicht verwechseln mit Rosch aus </a:t>
            </a:r>
          </a:p>
          <a:p>
            <a:pPr algn="ctr"/>
            <a:r>
              <a:rPr lang="de-DE" dirty="0" smtClean="0"/>
              <a:t>dem „</a:t>
            </a:r>
            <a:r>
              <a:rPr lang="de-DE" dirty="0" err="1" smtClean="0"/>
              <a:t>äussersten</a:t>
            </a:r>
            <a:r>
              <a:rPr lang="de-DE" dirty="0" smtClean="0"/>
              <a:t> Norden“ (</a:t>
            </a:r>
            <a:r>
              <a:rPr lang="de-DE" dirty="0" err="1" smtClean="0"/>
              <a:t>Hes</a:t>
            </a:r>
            <a:r>
              <a:rPr lang="de-DE" dirty="0" smtClean="0"/>
              <a:t> 38-39)! </a:t>
            </a:r>
          </a:p>
          <a:p>
            <a:pPr algn="ctr"/>
            <a:r>
              <a:rPr lang="de-DE" dirty="0" smtClean="0">
                <a:sym typeface="Wingdings" panose="05000000000000000000" pitchFamily="2" charset="2"/>
              </a:rPr>
              <a:t> Russland.</a:t>
            </a:r>
          </a:p>
          <a:p>
            <a:pPr algn="ctr"/>
            <a:r>
              <a:rPr lang="de-DE" dirty="0" smtClean="0">
                <a:sym typeface="Wingdings" panose="05000000000000000000" pitchFamily="2" charset="2"/>
              </a:rPr>
              <a:t>Dieser Angriff erfolgt erst nach </a:t>
            </a:r>
          </a:p>
          <a:p>
            <a:pPr algn="ctr"/>
            <a:r>
              <a:rPr lang="de-DE" dirty="0" smtClean="0">
                <a:sym typeface="Wingdings" panose="05000000000000000000" pitchFamily="2" charset="2"/>
              </a:rPr>
              <a:t>dem Kommen des Messias als König.</a:t>
            </a:r>
          </a:p>
          <a:p>
            <a:pPr algn="ctr"/>
            <a:r>
              <a:rPr lang="de-DE" dirty="0" smtClean="0">
                <a:sym typeface="Wingdings" panose="05000000000000000000" pitchFamily="2" charset="2"/>
              </a:rPr>
              <a:t>Letzter Angriff: Hesekiel 39,7</a:t>
            </a:r>
            <a:endParaRPr lang="de-DE" dirty="0"/>
          </a:p>
        </p:txBody>
      </p:sp>
    </p:spTree>
    <p:extLst>
      <p:ext uri="{BB962C8B-B14F-4D97-AF65-F5344CB8AC3E}">
        <p14:creationId xmlns:p14="http://schemas.microsoft.com/office/powerpoint/2010/main" val="874967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46" y="-14077"/>
            <a:ext cx="9726603" cy="6858000"/>
          </a:xfrm>
          <a:prstGeom prst="rect">
            <a:avLst/>
          </a:prstGeom>
        </p:spPr>
      </p:pic>
      <p:sp>
        <p:nvSpPr>
          <p:cNvPr id="5" name="Rechteck 4"/>
          <p:cNvSpPr/>
          <p:nvPr/>
        </p:nvSpPr>
        <p:spPr>
          <a:xfrm>
            <a:off x="-509" y="5673442"/>
            <a:ext cx="9324528" cy="707886"/>
          </a:xfrm>
          <a:prstGeom prst="rect">
            <a:avLst/>
          </a:prstGeom>
          <a:noFill/>
        </p:spPr>
        <p:txBody>
          <a:bodyPr wrap="square" lIns="91440" tIns="45720" rIns="91440" bIns="45720">
            <a:spAutoFit/>
          </a:bodyPr>
          <a:lstStyle/>
          <a:p>
            <a:pPr algn="ctr"/>
            <a:r>
              <a:rPr lang="de-DE"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Die Bedrohung durch den IS</a:t>
            </a:r>
            <a:endParaRPr lang="de-DE"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feld 3"/>
          <p:cNvSpPr txBox="1"/>
          <p:nvPr/>
        </p:nvSpPr>
        <p:spPr>
          <a:xfrm>
            <a:off x="7315101" y="6547452"/>
            <a:ext cx="1828899" cy="276999"/>
          </a:xfrm>
          <a:prstGeom prst="rect">
            <a:avLst/>
          </a:prstGeom>
          <a:noFill/>
        </p:spPr>
        <p:txBody>
          <a:bodyPr wrap="none" rtlCol="0">
            <a:spAutoFit/>
          </a:bodyPr>
          <a:lstStyle/>
          <a:p>
            <a:r>
              <a:rPr lang="de-DE" sz="1200" dirty="0" smtClean="0"/>
              <a:t>www.bohner-concept.de</a:t>
            </a:r>
            <a:endParaRPr lang="de-DE" sz="1200" dirty="0"/>
          </a:p>
        </p:txBody>
      </p:sp>
    </p:spTree>
    <p:extLst>
      <p:ext uri="{BB962C8B-B14F-4D97-AF65-F5344CB8AC3E}">
        <p14:creationId xmlns:p14="http://schemas.microsoft.com/office/powerpoint/2010/main" val="1135466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179512" y="332656"/>
            <a:ext cx="5040560" cy="1152128"/>
          </a:xfrm>
        </p:spPr>
        <p:txBody>
          <a:bodyPr>
            <a:normAutofit/>
          </a:bodyPr>
          <a:lstStyle/>
          <a:p>
            <a:pPr marL="0" indent="0" algn="ctr">
              <a:buNone/>
            </a:pPr>
            <a:r>
              <a:rPr lang="de-DE" sz="2800" dirty="0" smtClean="0">
                <a:solidFill>
                  <a:schemeClr val="accent4">
                    <a:lumMod val="20000"/>
                    <a:lumOff val="80000"/>
                  </a:schemeClr>
                </a:solidFill>
                <a:effectLst>
                  <a:outerShdw blurRad="38100" dist="38100" dir="2700000" algn="tl">
                    <a:srgbClr val="000000">
                      <a:alpha val="43137"/>
                    </a:srgbClr>
                  </a:outerShdw>
                </a:effectLst>
              </a:rPr>
              <a:t>Jesaja, Micha: </a:t>
            </a:r>
            <a:br>
              <a:rPr lang="de-DE" sz="2800" dirty="0" smtClean="0">
                <a:solidFill>
                  <a:schemeClr val="accent4">
                    <a:lumMod val="20000"/>
                    <a:lumOff val="80000"/>
                  </a:schemeClr>
                </a:solidFill>
                <a:effectLst>
                  <a:outerShdw blurRad="38100" dist="38100" dir="2700000" algn="tl">
                    <a:srgbClr val="000000">
                      <a:alpha val="43137"/>
                    </a:srgbClr>
                  </a:outerShdw>
                </a:effectLst>
              </a:rPr>
            </a:br>
            <a:r>
              <a:rPr lang="de-DE" sz="2800" dirty="0" smtClean="0">
                <a:solidFill>
                  <a:srgbClr val="66FF33"/>
                </a:solidFill>
                <a:effectLst>
                  <a:outerShdw blurRad="38100" dist="38100" dir="2700000" algn="tl">
                    <a:srgbClr val="000000">
                      <a:alpha val="43137"/>
                    </a:srgbClr>
                  </a:outerShdw>
                </a:effectLst>
              </a:rPr>
              <a:t>Assyrien </a:t>
            </a:r>
            <a:r>
              <a:rPr lang="de-DE" sz="2800" dirty="0" smtClean="0">
                <a:solidFill>
                  <a:schemeClr val="accent4">
                    <a:lumMod val="20000"/>
                    <a:lumOff val="80000"/>
                  </a:schemeClr>
                </a:solidFill>
                <a:effectLst>
                  <a:outerShdw blurRad="38100" dist="38100" dir="2700000" algn="tl">
                    <a:srgbClr val="000000">
                      <a:alpha val="43137"/>
                    </a:srgbClr>
                  </a:outerShdw>
                </a:effectLst>
              </a:rPr>
              <a:t>=</a:t>
            </a:r>
            <a:r>
              <a:rPr lang="de-DE" sz="2800" dirty="0" smtClean="0">
                <a:effectLst>
                  <a:outerShdw blurRad="38100" dist="38100" dir="2700000" algn="tl">
                    <a:srgbClr val="000000">
                      <a:alpha val="43137"/>
                    </a:srgbClr>
                  </a:outerShdw>
                </a:effectLst>
              </a:rPr>
              <a:t> </a:t>
            </a:r>
            <a:r>
              <a:rPr lang="de-DE" sz="2800" dirty="0" smtClean="0">
                <a:solidFill>
                  <a:schemeClr val="accent4">
                    <a:lumMod val="20000"/>
                    <a:lumOff val="80000"/>
                  </a:schemeClr>
                </a:solidFill>
                <a:effectLst>
                  <a:outerShdw blurRad="38100" dist="38100" dir="2700000" algn="tl">
                    <a:srgbClr val="000000">
                      <a:alpha val="43137"/>
                    </a:srgbClr>
                  </a:outerShdw>
                </a:effectLst>
              </a:rPr>
              <a:t>Nordirak/Syrien</a:t>
            </a:r>
            <a:endParaRPr lang="de-DE" sz="2800" dirty="0" smtClean="0">
              <a:effectLst>
                <a:outerShdw blurRad="38100" dist="38100" dir="2700000" algn="tl">
                  <a:srgbClr val="000000">
                    <a:alpha val="43137"/>
                  </a:srgbClr>
                </a:outerShdw>
              </a:effectLst>
            </a:endParaRPr>
          </a:p>
        </p:txBody>
      </p:sp>
      <p:pic>
        <p:nvPicPr>
          <p:cNvPr id="1026" name="Picture 2" descr="http://upload.wikimedia.org/wikipedia/commons/8/81/Empire_neo_assyri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85" y="1764300"/>
            <a:ext cx="6143829" cy="4752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655869" y="6245754"/>
            <a:ext cx="1988045" cy="246221"/>
          </a:xfrm>
          <a:prstGeom prst="rect">
            <a:avLst/>
          </a:prstGeom>
          <a:noFill/>
        </p:spPr>
        <p:txBody>
          <a:bodyPr wrap="none" rtlCol="0">
            <a:spAutoFit/>
          </a:bodyPr>
          <a:lstStyle/>
          <a:p>
            <a:r>
              <a:rPr lang="de-DE" sz="1000" dirty="0" err="1" smtClean="0"/>
              <a:t>Semhur</a:t>
            </a:r>
            <a:r>
              <a:rPr lang="de-DE" sz="1000" dirty="0" smtClean="0"/>
              <a:t>/</a:t>
            </a:r>
            <a:r>
              <a:rPr lang="de-DE" sz="1000" dirty="0" err="1" smtClean="0"/>
              <a:t>Zunkir</a:t>
            </a:r>
            <a:r>
              <a:rPr lang="de-DE" sz="1000" dirty="0" smtClean="0"/>
              <a:t> GNU 1.2 </a:t>
            </a:r>
            <a:r>
              <a:rPr lang="de-DE" sz="1000" dirty="0" err="1" smtClean="0"/>
              <a:t>or</a:t>
            </a:r>
            <a:r>
              <a:rPr lang="de-DE" sz="1000" dirty="0" smtClean="0"/>
              <a:t> </a:t>
            </a:r>
            <a:r>
              <a:rPr lang="de-DE" sz="1000" dirty="0" err="1" smtClean="0"/>
              <a:t>later</a:t>
            </a:r>
            <a:endParaRPr lang="de-DE" sz="1000" dirty="0"/>
          </a:p>
        </p:txBody>
      </p:sp>
      <p:sp>
        <p:nvSpPr>
          <p:cNvPr id="7" name="Line 3"/>
          <p:cNvSpPr>
            <a:spLocks noChangeShapeType="1"/>
          </p:cNvSpPr>
          <p:nvPr/>
        </p:nvSpPr>
        <p:spPr bwMode="auto">
          <a:xfrm flipH="1">
            <a:off x="5532533" y="864200"/>
            <a:ext cx="1080120" cy="2376264"/>
          </a:xfrm>
          <a:prstGeom prst="line">
            <a:avLst/>
          </a:prstGeom>
          <a:noFill/>
          <a:ln w="76200">
            <a:solidFill>
              <a:srgbClr val="FF0000"/>
            </a:solidFill>
            <a:round/>
            <a:headEnd/>
            <a:tailEnd type="triangle" w="med" len="med"/>
          </a:ln>
          <a:effectLst/>
        </p:spPr>
        <p:txBody>
          <a:bodyPr/>
          <a:lstStyle/>
          <a:p>
            <a:endParaRPr lang="de-DE" dirty="0"/>
          </a:p>
        </p:txBody>
      </p:sp>
      <p:sp>
        <p:nvSpPr>
          <p:cNvPr id="8" name="Line 3"/>
          <p:cNvSpPr>
            <a:spLocks noChangeShapeType="1"/>
          </p:cNvSpPr>
          <p:nvPr/>
        </p:nvSpPr>
        <p:spPr bwMode="auto">
          <a:xfrm flipH="1">
            <a:off x="4884461" y="783676"/>
            <a:ext cx="1080120" cy="2376264"/>
          </a:xfrm>
          <a:prstGeom prst="line">
            <a:avLst/>
          </a:prstGeom>
          <a:noFill/>
          <a:ln w="76200">
            <a:solidFill>
              <a:srgbClr val="FF0000"/>
            </a:solidFill>
            <a:round/>
            <a:headEnd/>
            <a:tailEnd type="triangle" w="med" len="med"/>
          </a:ln>
          <a:effectLst/>
        </p:spPr>
        <p:txBody>
          <a:bodyPr/>
          <a:lstStyle/>
          <a:p>
            <a:endParaRPr lang="de-DE" dirty="0"/>
          </a:p>
        </p:txBody>
      </p:sp>
    </p:spTree>
    <p:extLst>
      <p:ext uri="{BB962C8B-B14F-4D97-AF65-F5344CB8AC3E}">
        <p14:creationId xmlns:p14="http://schemas.microsoft.com/office/powerpoint/2010/main" val="2286532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736526" y="476672"/>
            <a:ext cx="5400600" cy="1054394"/>
          </a:xfrm>
        </p:spPr>
        <p:txBody>
          <a:bodyPr/>
          <a:lstStyle/>
          <a:p>
            <a:r>
              <a:rPr lang="fr-FR" dirty="0" smtClean="0">
                <a:solidFill>
                  <a:schemeClr val="accent6">
                    <a:lumMod val="50000"/>
                  </a:schemeClr>
                </a:solidFill>
                <a:effectLst>
                  <a:outerShdw blurRad="38100" dist="38100" dir="2700000" algn="tl">
                    <a:srgbClr val="000000">
                      <a:alpha val="43137"/>
                    </a:srgbClr>
                  </a:outerShdw>
                </a:effectLst>
              </a:rPr>
              <a:t>DER is</a:t>
            </a:r>
            <a:endParaRPr lang="fr-FR" dirty="0">
              <a:solidFill>
                <a:schemeClr val="accent6">
                  <a:lumMod val="50000"/>
                </a:schemeClr>
              </a:solidFill>
              <a:effectLst>
                <a:outerShdw blurRad="38100" dist="38100" dir="2700000" algn="tl">
                  <a:srgbClr val="000000">
                    <a:alpha val="43137"/>
                  </a:srgbClr>
                </a:outerShdw>
              </a:effectLst>
            </a:endParaRPr>
          </a:p>
        </p:txBody>
      </p:sp>
      <p:pic>
        <p:nvPicPr>
          <p:cNvPr id="2050" name="Picture 2" descr="http://upload.wikimedia.org/wikipedia/commons/thumb/d/de/Territorial_control_of_the_ISIS.svg/1024px-Territorial_control_of_the_ISI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462" y="1628800"/>
            <a:ext cx="6656090" cy="5082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78889" y="5661248"/>
            <a:ext cx="1152751" cy="461665"/>
          </a:xfrm>
          <a:prstGeom prst="rect">
            <a:avLst/>
          </a:prstGeom>
          <a:noFill/>
        </p:spPr>
        <p:txBody>
          <a:bodyPr wrap="none" rtlCol="0">
            <a:spAutoFit/>
          </a:bodyPr>
          <a:lstStyle/>
          <a:p>
            <a:r>
              <a:rPr lang="fr-FR" sz="1200" dirty="0" smtClean="0"/>
              <a:t>Spesh531 </a:t>
            </a:r>
          </a:p>
          <a:p>
            <a:r>
              <a:rPr lang="fr-FR" sz="1200" dirty="0" smtClean="0"/>
              <a:t>CC-BY-SA 3.0</a:t>
            </a:r>
            <a:endParaRPr lang="fr-FR" sz="1200" dirty="0"/>
          </a:p>
        </p:txBody>
      </p:sp>
      <p:sp>
        <p:nvSpPr>
          <p:cNvPr id="5" name="Textfeld 4"/>
          <p:cNvSpPr txBox="1"/>
          <p:nvPr/>
        </p:nvSpPr>
        <p:spPr>
          <a:xfrm>
            <a:off x="198282" y="253535"/>
            <a:ext cx="3328668" cy="646331"/>
          </a:xfrm>
          <a:prstGeom prst="rect">
            <a:avLst/>
          </a:prstGeom>
          <a:noFill/>
        </p:spPr>
        <p:txBody>
          <a:bodyPr wrap="none" rtlCol="0">
            <a:spAutoFit/>
          </a:bodyPr>
          <a:lstStyle/>
          <a:p>
            <a:r>
              <a:rPr lang="de-DE" b="1" dirty="0" smtClean="0">
                <a:solidFill>
                  <a:srgbClr val="DE1444"/>
                </a:solidFill>
              </a:rPr>
              <a:t>dunkelrot</a:t>
            </a:r>
            <a:r>
              <a:rPr lang="fr-FR" b="1" dirty="0" smtClean="0">
                <a:solidFill>
                  <a:srgbClr val="DE1444"/>
                </a:solidFill>
              </a:rPr>
              <a:t> </a:t>
            </a:r>
            <a:r>
              <a:rPr lang="fr-FR" dirty="0" smtClean="0"/>
              <a:t>= </a:t>
            </a:r>
            <a:r>
              <a:rPr lang="de-DE" dirty="0"/>
              <a:t>erobert Nov. </a:t>
            </a:r>
            <a:r>
              <a:rPr lang="fr-FR" dirty="0" smtClean="0"/>
              <a:t>2014</a:t>
            </a:r>
          </a:p>
          <a:p>
            <a:r>
              <a:rPr lang="de-DE" b="1" dirty="0" smtClean="0">
                <a:solidFill>
                  <a:srgbClr val="F0D0D0"/>
                </a:solidFill>
                <a:effectLst>
                  <a:outerShdw blurRad="38100" dist="38100" dir="2700000" algn="tl">
                    <a:srgbClr val="000000">
                      <a:alpha val="43137"/>
                    </a:srgbClr>
                  </a:outerShdw>
                </a:effectLst>
              </a:rPr>
              <a:t>hellrot</a:t>
            </a:r>
            <a:r>
              <a:rPr lang="fr-FR" b="1" dirty="0" smtClean="0">
                <a:solidFill>
                  <a:srgbClr val="F0D0D0"/>
                </a:solidFill>
                <a:effectLst>
                  <a:outerShdw blurRad="38100" dist="38100" dir="2700000" algn="tl">
                    <a:srgbClr val="000000">
                      <a:alpha val="43137"/>
                    </a:srgbClr>
                  </a:outerShdw>
                </a:effectLst>
              </a:rPr>
              <a:t> </a:t>
            </a:r>
            <a:r>
              <a:rPr lang="fr-FR" dirty="0" smtClean="0"/>
              <a:t>=</a:t>
            </a:r>
            <a:r>
              <a:rPr lang="de-DE" dirty="0"/>
              <a:t> nächstes Ziel</a:t>
            </a:r>
            <a:endParaRPr lang="fr-FR" dirty="0"/>
          </a:p>
        </p:txBody>
      </p:sp>
    </p:spTree>
    <p:extLst>
      <p:ext uri="{BB962C8B-B14F-4D97-AF65-F5344CB8AC3E}">
        <p14:creationId xmlns:p14="http://schemas.microsoft.com/office/powerpoint/2010/main" val="3645852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4098" name="Picture 2" descr="http://upload.wikimedia.org/wikipedia/commons/7/7f/ISIS_expans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0" cy="5082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269769" y="5744770"/>
            <a:ext cx="1874231" cy="246221"/>
          </a:xfrm>
          <a:prstGeom prst="rect">
            <a:avLst/>
          </a:prstGeom>
          <a:noFill/>
        </p:spPr>
        <p:txBody>
          <a:bodyPr wrap="none" rtlCol="0">
            <a:spAutoFit/>
          </a:bodyPr>
          <a:lstStyle/>
          <a:p>
            <a:r>
              <a:rPr lang="de-DE" sz="1000" dirty="0" smtClean="0"/>
              <a:t>Débora Cabral CC-BY-SA 4.0</a:t>
            </a:r>
            <a:endParaRPr lang="de-DE" sz="1000" dirty="0"/>
          </a:p>
        </p:txBody>
      </p:sp>
    </p:spTree>
    <p:extLst>
      <p:ext uri="{BB962C8B-B14F-4D97-AF65-F5344CB8AC3E}">
        <p14:creationId xmlns:p14="http://schemas.microsoft.com/office/powerpoint/2010/main" val="3628688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MiddleEast"/>
          <p:cNvPicPr>
            <a:picLocks noGrp="1" noChangeAspect="1" noChangeArrowheads="1"/>
          </p:cNvPicPr>
          <p:nvPr>
            <p:ph sz="half" idx="1"/>
          </p:nvPr>
        </p:nvPicPr>
        <p:blipFill>
          <a:blip r:embed="rId3" cstate="print"/>
          <a:srcRect/>
          <a:stretch>
            <a:fillRect/>
          </a:stretch>
        </p:blipFill>
        <p:spPr>
          <a:xfrm>
            <a:off x="387802" y="1628800"/>
            <a:ext cx="3816424" cy="4856244"/>
          </a:xfrm>
          <a:prstGeom prst="rect">
            <a:avLst/>
          </a:prstGeom>
          <a:ln>
            <a:noFill/>
          </a:ln>
          <a:effectLst>
            <a:outerShdw blurRad="292100" dist="139700" dir="2700000" algn="tl" rotWithShape="0">
              <a:srgbClr val="333333">
                <a:alpha val="65000"/>
              </a:srgbClr>
            </a:outerShdw>
          </a:effectLst>
        </p:spPr>
      </p:pic>
      <p:sp>
        <p:nvSpPr>
          <p:cNvPr id="187397" name="Rectangle 5"/>
          <p:cNvSpPr>
            <a:spLocks noGrp="1" noChangeArrowheads="1"/>
          </p:cNvSpPr>
          <p:nvPr>
            <p:ph sz="half" idx="2"/>
          </p:nvPr>
        </p:nvSpPr>
        <p:spPr>
          <a:xfrm>
            <a:off x="4427984" y="1965837"/>
            <a:ext cx="4392488" cy="4430712"/>
          </a:xfrm>
        </p:spPr>
        <p:txBody>
          <a:bodyPr>
            <a:normAutofit/>
          </a:bodyPr>
          <a:lstStyle/>
          <a:p>
            <a:pPr marL="45720" indent="0" algn="ctr" eaLnBrk="1" hangingPunct="1">
              <a:buNone/>
              <a:defRPr/>
            </a:pPr>
            <a:r>
              <a:rPr lang="fr-FR" b="1" dirty="0" smtClean="0">
                <a:solidFill>
                  <a:schemeClr val="tx1"/>
                </a:solidFill>
              </a:rPr>
              <a:t>Daniel 11,40:</a:t>
            </a:r>
          </a:p>
          <a:p>
            <a:pPr marL="45720" indent="0" algn="ctr">
              <a:buNone/>
              <a:defRPr/>
            </a:pPr>
            <a:r>
              <a:rPr lang="de-DE" sz="3600" dirty="0" smtClean="0">
                <a:solidFill>
                  <a:schemeClr val="accent1">
                    <a:lumMod val="75000"/>
                  </a:schemeClr>
                </a:solidFill>
                <a:effectLst>
                  <a:outerShdw blurRad="38100" dist="38100" dir="2700000" algn="tl">
                    <a:srgbClr val="000000">
                      <a:alpha val="43137"/>
                    </a:srgbClr>
                  </a:outerShdw>
                </a:effectLst>
              </a:rPr>
              <a:t>Und </a:t>
            </a:r>
            <a:r>
              <a:rPr lang="de-DE" sz="3600" dirty="0">
                <a:solidFill>
                  <a:schemeClr val="accent1">
                    <a:lumMod val="75000"/>
                  </a:schemeClr>
                </a:solidFill>
                <a:effectLst>
                  <a:outerShdw blurRad="38100" dist="38100" dir="2700000" algn="tl">
                    <a:srgbClr val="000000">
                      <a:alpha val="43137"/>
                    </a:srgbClr>
                  </a:outerShdw>
                </a:effectLst>
              </a:rPr>
              <a:t>zur Zeit des Endes wird </a:t>
            </a:r>
            <a:r>
              <a:rPr lang="de-DE" sz="3600" dirty="0">
                <a:solidFill>
                  <a:srgbClr val="FF0000"/>
                </a:solidFill>
                <a:effectLst>
                  <a:outerShdw blurRad="38100" dist="38100" dir="2700000" algn="tl">
                    <a:srgbClr val="000000">
                      <a:alpha val="43137"/>
                    </a:srgbClr>
                  </a:outerShdw>
                </a:effectLst>
              </a:rPr>
              <a:t>der König des Südens </a:t>
            </a:r>
            <a:r>
              <a:rPr lang="de-DE" sz="3600" dirty="0">
                <a:solidFill>
                  <a:schemeClr val="accent1">
                    <a:lumMod val="75000"/>
                  </a:schemeClr>
                </a:solidFill>
                <a:effectLst>
                  <a:outerShdw blurRad="38100" dist="38100" dir="2700000" algn="tl">
                    <a:srgbClr val="000000">
                      <a:alpha val="43137"/>
                    </a:srgbClr>
                  </a:outerShdw>
                </a:effectLst>
              </a:rPr>
              <a:t>mit </a:t>
            </a:r>
            <a:r>
              <a:rPr lang="de-DE" sz="3600" dirty="0">
                <a:solidFill>
                  <a:srgbClr val="FF0000"/>
                </a:solidFill>
                <a:effectLst>
                  <a:outerShdw blurRad="38100" dist="38100" dir="2700000" algn="tl">
                    <a:srgbClr val="000000">
                      <a:alpha val="43137"/>
                    </a:srgbClr>
                  </a:outerShdw>
                </a:effectLst>
              </a:rPr>
              <a:t>ihm</a:t>
            </a:r>
            <a:r>
              <a:rPr lang="de-DE" sz="3600" dirty="0">
                <a:solidFill>
                  <a:srgbClr val="FFFF00"/>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zusammenstoßen</a:t>
            </a:r>
            <a:r>
              <a:rPr lang="de-DE" sz="3600" dirty="0" smtClean="0">
                <a:solidFill>
                  <a:schemeClr val="accent1">
                    <a:lumMod val="75000"/>
                  </a:schemeClr>
                </a:solidFill>
                <a:effectLst>
                  <a:outerShdw blurRad="38100" dist="38100" dir="2700000" algn="tl">
                    <a:srgbClr val="000000">
                      <a:alpha val="43137"/>
                    </a:srgbClr>
                  </a:outerShdw>
                </a:effectLst>
              </a:rPr>
              <a:t>,</a:t>
            </a:r>
            <a:r>
              <a:rPr lang="fr-FR" sz="3600" dirty="0" smtClean="0">
                <a:solidFill>
                  <a:schemeClr val="accent1">
                    <a:lumMod val="75000"/>
                  </a:schemeClr>
                </a:solidFill>
                <a:effectLst>
                  <a:outerShdw blurRad="38100" dist="38100" dir="2700000" algn="tl">
                    <a:srgbClr val="000000">
                      <a:alpha val="43137"/>
                    </a:srgbClr>
                  </a:outerShdw>
                </a:effectLst>
              </a:rPr>
              <a:t>…</a:t>
            </a:r>
          </a:p>
        </p:txBody>
      </p:sp>
      <p:sp>
        <p:nvSpPr>
          <p:cNvPr id="187394" name="Rectangle 2"/>
          <p:cNvSpPr>
            <a:spLocks noGrp="1" noChangeArrowheads="1"/>
          </p:cNvSpPr>
          <p:nvPr>
            <p:ph type="title"/>
          </p:nvPr>
        </p:nvSpPr>
        <p:spPr/>
        <p:txBody>
          <a:bodyPr>
            <a:normAutofit/>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Ablenkung im Süden</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48488" name="Line 10"/>
          <p:cNvSpPr>
            <a:spLocks noChangeShapeType="1"/>
          </p:cNvSpPr>
          <p:nvPr/>
        </p:nvSpPr>
        <p:spPr bwMode="auto">
          <a:xfrm flipV="1">
            <a:off x="243786" y="5013176"/>
            <a:ext cx="864097" cy="72008"/>
          </a:xfrm>
          <a:prstGeom prst="line">
            <a:avLst/>
          </a:prstGeom>
          <a:noFill/>
          <a:ln w="57150">
            <a:solidFill>
              <a:srgbClr val="FF3300"/>
            </a:solidFill>
            <a:round/>
            <a:headEnd/>
            <a:tailEnd type="triangle" w="med" len="med"/>
          </a:ln>
        </p:spPr>
        <p:txBody>
          <a:bodyPr/>
          <a:lstStyle/>
          <a:p>
            <a:endParaRPr lang="fr-FR"/>
          </a:p>
        </p:txBody>
      </p:sp>
      <p:sp>
        <p:nvSpPr>
          <p:cNvPr id="8" name="Textfeld 7"/>
          <p:cNvSpPr txBox="1"/>
          <p:nvPr/>
        </p:nvSpPr>
        <p:spPr>
          <a:xfrm>
            <a:off x="3779911" y="6288414"/>
            <a:ext cx="524503" cy="246221"/>
          </a:xfrm>
          <a:prstGeom prst="rect">
            <a:avLst/>
          </a:prstGeom>
          <a:noFill/>
        </p:spPr>
        <p:txBody>
          <a:bodyPr wrap="none" rtlCol="0">
            <a:spAutoFit/>
          </a:bodyPr>
          <a:lstStyle/>
          <a:p>
            <a:r>
              <a:rPr lang="fr-FR" sz="1000" dirty="0" smtClean="0"/>
              <a:t>NASA</a:t>
            </a:r>
            <a:endParaRPr lang="fr-FR" sz="1000" dirty="0"/>
          </a:p>
        </p:txBody>
      </p:sp>
    </p:spTree>
    <p:extLst>
      <p:ext uri="{BB962C8B-B14F-4D97-AF65-F5344CB8AC3E}">
        <p14:creationId xmlns:p14="http://schemas.microsoft.com/office/powerpoint/2010/main" val="874700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MiddleEast"/>
          <p:cNvPicPr>
            <a:picLocks noGrp="1" noChangeAspect="1" noChangeArrowheads="1"/>
          </p:cNvPicPr>
          <p:nvPr>
            <p:ph sz="half" idx="1"/>
          </p:nvPr>
        </p:nvPicPr>
        <p:blipFill>
          <a:blip r:embed="rId3" cstate="print"/>
          <a:srcRect/>
          <a:stretch>
            <a:fillRect/>
          </a:stretch>
        </p:blipFill>
        <p:spPr>
          <a:xfrm>
            <a:off x="388800" y="1627200"/>
            <a:ext cx="3816424" cy="4856244"/>
          </a:xfrm>
          <a:prstGeom prst="rect">
            <a:avLst/>
          </a:prstGeom>
          <a:ln>
            <a:noFill/>
          </a:ln>
          <a:effectLst>
            <a:outerShdw blurRad="292100" dist="139700" dir="2700000" algn="tl" rotWithShape="0">
              <a:srgbClr val="333333">
                <a:alpha val="65000"/>
              </a:srgbClr>
            </a:outerShdw>
          </a:effectLst>
        </p:spPr>
      </p:pic>
      <p:sp>
        <p:nvSpPr>
          <p:cNvPr id="187397" name="Rectangle 5"/>
          <p:cNvSpPr>
            <a:spLocks noGrp="1" noChangeArrowheads="1"/>
          </p:cNvSpPr>
          <p:nvPr>
            <p:ph sz="half" idx="2"/>
          </p:nvPr>
        </p:nvSpPr>
        <p:spPr>
          <a:xfrm>
            <a:off x="5004048" y="1901745"/>
            <a:ext cx="3683000" cy="4430712"/>
          </a:xfrm>
        </p:spPr>
        <p:txBody>
          <a:bodyPr>
            <a:normAutofit fontScale="55000" lnSpcReduction="20000"/>
          </a:bodyPr>
          <a:lstStyle/>
          <a:p>
            <a:pPr>
              <a:defRPr/>
            </a:pPr>
            <a:r>
              <a:rPr lang="de-DE" sz="3600" dirty="0" smtClean="0"/>
              <a:t>Daniel 11,45</a:t>
            </a:r>
          </a:p>
          <a:p>
            <a:pPr>
              <a:defRPr/>
            </a:pPr>
            <a:r>
              <a:rPr lang="de-DE" sz="3600" dirty="0" smtClean="0"/>
              <a:t>Daniel 8,23-25</a:t>
            </a:r>
          </a:p>
          <a:p>
            <a:pPr>
              <a:defRPr/>
            </a:pPr>
            <a:r>
              <a:rPr lang="de-DE" sz="3600" dirty="0" smtClean="0"/>
              <a:t>Daniel 9,27</a:t>
            </a:r>
          </a:p>
          <a:p>
            <a:pPr>
              <a:defRPr/>
            </a:pPr>
            <a:r>
              <a:rPr lang="de-DE" sz="3600" dirty="0" smtClean="0"/>
              <a:t>Joel 1-2</a:t>
            </a:r>
          </a:p>
          <a:p>
            <a:pPr>
              <a:defRPr/>
            </a:pPr>
            <a:r>
              <a:rPr lang="de-DE" sz="3600" dirty="0" smtClean="0"/>
              <a:t>Joel 4,9-17</a:t>
            </a:r>
          </a:p>
          <a:p>
            <a:pPr>
              <a:defRPr/>
            </a:pPr>
            <a:r>
              <a:rPr lang="de-DE" sz="3600" dirty="0" smtClean="0"/>
              <a:t>Jesaja 10,20-34</a:t>
            </a:r>
          </a:p>
          <a:p>
            <a:pPr>
              <a:defRPr/>
            </a:pPr>
            <a:r>
              <a:rPr lang="de-DE" sz="3600" dirty="0" smtClean="0"/>
              <a:t>Jesaja 14,24-27</a:t>
            </a:r>
          </a:p>
          <a:p>
            <a:pPr>
              <a:defRPr/>
            </a:pPr>
            <a:r>
              <a:rPr lang="de-DE" sz="3600" dirty="0" smtClean="0"/>
              <a:t>Jesaja 28,14-22</a:t>
            </a:r>
          </a:p>
          <a:p>
            <a:pPr>
              <a:defRPr/>
            </a:pPr>
            <a:r>
              <a:rPr lang="de-DE" sz="3600" dirty="0" smtClean="0"/>
              <a:t>Jesaja 29,1-8</a:t>
            </a:r>
          </a:p>
          <a:p>
            <a:pPr>
              <a:defRPr/>
            </a:pPr>
            <a:r>
              <a:rPr lang="de-DE" sz="3600" dirty="0" smtClean="0"/>
              <a:t>Jesaja 30,27-33</a:t>
            </a:r>
          </a:p>
          <a:p>
            <a:pPr>
              <a:defRPr/>
            </a:pPr>
            <a:r>
              <a:rPr lang="de-DE" sz="3600" dirty="0" smtClean="0"/>
              <a:t>Jesaja 33,1</a:t>
            </a:r>
          </a:p>
          <a:p>
            <a:pPr>
              <a:defRPr/>
            </a:pPr>
            <a:r>
              <a:rPr lang="de-DE" sz="3600" dirty="0" smtClean="0"/>
              <a:t>Micha 4,14</a:t>
            </a:r>
          </a:p>
          <a:p>
            <a:pPr>
              <a:defRPr/>
            </a:pPr>
            <a:r>
              <a:rPr lang="de-DE" sz="3600" dirty="0" smtClean="0"/>
              <a:t>Micha 5,4-5</a:t>
            </a:r>
          </a:p>
          <a:p>
            <a:pPr>
              <a:defRPr/>
            </a:pPr>
            <a:r>
              <a:rPr lang="de-DE" sz="3600" dirty="0" smtClean="0"/>
              <a:t>Sacharja 12-14</a:t>
            </a:r>
          </a:p>
        </p:txBody>
      </p:sp>
      <p:sp>
        <p:nvSpPr>
          <p:cNvPr id="187394" name="Rectangle 2"/>
          <p:cNvSpPr>
            <a:spLocks noGrp="1" noChangeArrowheads="1"/>
          </p:cNvSpPr>
          <p:nvPr>
            <p:ph type="title"/>
          </p:nvPr>
        </p:nvSpPr>
        <p:spPr/>
        <p:txBody>
          <a:bodyPr>
            <a:normAutofit fontScale="90000"/>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Der katastrophale Angriff </a:t>
            </a:r>
            <a:br>
              <a:rPr lang="de-DE" sz="4000" dirty="0">
                <a:solidFill>
                  <a:schemeClr val="accent4">
                    <a:lumMod val="20000"/>
                    <a:lumOff val="80000"/>
                  </a:schemeClr>
                </a:solidFill>
                <a:effectLst>
                  <a:outerShdw blurRad="38100" dist="38100" dir="2700000" algn="tl">
                    <a:srgbClr val="000000">
                      <a:alpha val="43137"/>
                    </a:srgbClr>
                  </a:outerShdw>
                </a:effectLst>
              </a:rPr>
            </a:br>
            <a:r>
              <a:rPr lang="de-DE" sz="4000" dirty="0">
                <a:solidFill>
                  <a:schemeClr val="accent4">
                    <a:lumMod val="20000"/>
                    <a:lumOff val="80000"/>
                  </a:schemeClr>
                </a:solidFill>
                <a:effectLst>
                  <a:outerShdw blurRad="38100" dist="38100" dir="2700000" algn="tl">
                    <a:srgbClr val="000000">
                      <a:alpha val="43137"/>
                    </a:srgbClr>
                  </a:outerShdw>
                </a:effectLst>
              </a:rPr>
              <a:t>aus dem Norden</a:t>
            </a:r>
            <a:endParaRPr lang="de-DE"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48485" name="Line 6"/>
          <p:cNvSpPr>
            <a:spLocks noChangeShapeType="1"/>
          </p:cNvSpPr>
          <p:nvPr/>
        </p:nvSpPr>
        <p:spPr bwMode="auto">
          <a:xfrm flipH="1">
            <a:off x="1235109" y="2983612"/>
            <a:ext cx="288925" cy="1008063"/>
          </a:xfrm>
          <a:prstGeom prst="line">
            <a:avLst/>
          </a:prstGeom>
          <a:noFill/>
          <a:ln w="57150">
            <a:solidFill>
              <a:srgbClr val="FF3300"/>
            </a:solidFill>
            <a:round/>
            <a:headEnd/>
            <a:tailEnd type="triangle" w="med" len="med"/>
          </a:ln>
        </p:spPr>
        <p:txBody>
          <a:bodyPr/>
          <a:lstStyle/>
          <a:p>
            <a:endParaRPr lang="de-DE" dirty="0"/>
          </a:p>
        </p:txBody>
      </p:sp>
      <p:sp>
        <p:nvSpPr>
          <p:cNvPr id="148486" name="Line 8"/>
          <p:cNvSpPr>
            <a:spLocks noChangeShapeType="1"/>
          </p:cNvSpPr>
          <p:nvPr/>
        </p:nvSpPr>
        <p:spPr bwMode="auto">
          <a:xfrm flipH="1">
            <a:off x="1379125" y="2911604"/>
            <a:ext cx="936625" cy="1223963"/>
          </a:xfrm>
          <a:prstGeom prst="line">
            <a:avLst/>
          </a:prstGeom>
          <a:noFill/>
          <a:ln w="57150">
            <a:solidFill>
              <a:srgbClr val="FF3300"/>
            </a:solidFill>
            <a:round/>
            <a:headEnd/>
            <a:tailEnd type="triangle" w="med" len="med"/>
          </a:ln>
        </p:spPr>
        <p:txBody>
          <a:bodyPr/>
          <a:lstStyle/>
          <a:p>
            <a:endParaRPr lang="de-DE" dirty="0"/>
          </a:p>
        </p:txBody>
      </p:sp>
      <p:sp>
        <p:nvSpPr>
          <p:cNvPr id="148487" name="Line 9"/>
          <p:cNvSpPr>
            <a:spLocks noChangeShapeType="1"/>
          </p:cNvSpPr>
          <p:nvPr/>
        </p:nvSpPr>
        <p:spPr bwMode="auto">
          <a:xfrm flipH="1">
            <a:off x="1019085" y="2983612"/>
            <a:ext cx="215900" cy="936625"/>
          </a:xfrm>
          <a:prstGeom prst="line">
            <a:avLst/>
          </a:prstGeom>
          <a:noFill/>
          <a:ln w="57150">
            <a:solidFill>
              <a:srgbClr val="FF3300"/>
            </a:solidFill>
            <a:round/>
            <a:headEnd/>
            <a:tailEnd type="triangle" w="med" len="med"/>
          </a:ln>
        </p:spPr>
        <p:txBody>
          <a:bodyPr/>
          <a:lstStyle/>
          <a:p>
            <a:endParaRPr lang="de-DE" dirty="0"/>
          </a:p>
        </p:txBody>
      </p:sp>
      <p:sp>
        <p:nvSpPr>
          <p:cNvPr id="10" name="Textfeld 9"/>
          <p:cNvSpPr txBox="1"/>
          <p:nvPr/>
        </p:nvSpPr>
        <p:spPr>
          <a:xfrm>
            <a:off x="3748200" y="6265653"/>
            <a:ext cx="532518" cy="246221"/>
          </a:xfrm>
          <a:prstGeom prst="rect">
            <a:avLst/>
          </a:prstGeom>
          <a:noFill/>
        </p:spPr>
        <p:txBody>
          <a:bodyPr wrap="none" rtlCol="0">
            <a:spAutoFit/>
          </a:bodyPr>
          <a:lstStyle/>
          <a:p>
            <a:r>
              <a:rPr lang="de-DE" sz="1000" dirty="0" smtClean="0"/>
              <a:t>NASA</a:t>
            </a:r>
            <a:endParaRPr lang="de-DE" sz="1000" dirty="0"/>
          </a:p>
        </p:txBody>
      </p:sp>
    </p:spTree>
    <p:extLst>
      <p:ext uri="{BB962C8B-B14F-4D97-AF65-F5344CB8AC3E}">
        <p14:creationId xmlns:p14="http://schemas.microsoft.com/office/powerpoint/2010/main" val="1166013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MiddleEast"/>
          <p:cNvPicPr>
            <a:picLocks noGrp="1" noChangeAspect="1" noChangeArrowheads="1"/>
          </p:cNvPicPr>
          <p:nvPr>
            <p:ph sz="half" idx="1"/>
          </p:nvPr>
        </p:nvPicPr>
        <p:blipFill>
          <a:blip r:embed="rId3" cstate="print"/>
          <a:srcRect/>
          <a:stretch>
            <a:fillRect/>
          </a:stretch>
        </p:blipFill>
        <p:spPr>
          <a:xfrm>
            <a:off x="388800" y="1627200"/>
            <a:ext cx="3816424" cy="4856244"/>
          </a:xfrm>
          <a:prstGeom prst="rect">
            <a:avLst/>
          </a:prstGeom>
          <a:ln>
            <a:noFill/>
          </a:ln>
          <a:effectLst>
            <a:outerShdw blurRad="292100" dist="139700" dir="2700000" algn="tl" rotWithShape="0">
              <a:srgbClr val="333333">
                <a:alpha val="65000"/>
              </a:srgbClr>
            </a:outerShdw>
          </a:effectLst>
        </p:spPr>
      </p:pic>
      <p:sp>
        <p:nvSpPr>
          <p:cNvPr id="187397" name="Rectangle 5"/>
          <p:cNvSpPr>
            <a:spLocks noGrp="1" noChangeArrowheads="1"/>
          </p:cNvSpPr>
          <p:nvPr>
            <p:ph sz="half" idx="2"/>
          </p:nvPr>
        </p:nvSpPr>
        <p:spPr>
          <a:xfrm>
            <a:off x="4280718" y="1700808"/>
            <a:ext cx="4683770" cy="4968552"/>
          </a:xfrm>
        </p:spPr>
        <p:txBody>
          <a:bodyPr>
            <a:normAutofit fontScale="62500" lnSpcReduction="20000"/>
          </a:bodyPr>
          <a:lstStyle/>
          <a:p>
            <a:pPr marL="45720" indent="0" algn="ctr">
              <a:buNone/>
              <a:defRPr/>
            </a:pPr>
            <a:r>
              <a:rPr lang="de-DE" sz="3600" b="1" dirty="0" smtClean="0">
                <a:solidFill>
                  <a:schemeClr val="tx1"/>
                </a:solidFill>
              </a:rPr>
              <a:t>Daniel 11,40-41:</a:t>
            </a:r>
          </a:p>
          <a:p>
            <a:pPr marL="45720" indent="0" algn="ctr">
              <a:buNone/>
              <a:defRPr/>
            </a:pPr>
            <a:r>
              <a:rPr lang="de-DE" sz="3600" baseline="30000" dirty="0">
                <a:solidFill>
                  <a:schemeClr val="tx1"/>
                </a:solidFill>
              </a:rPr>
              <a:t>40</a:t>
            </a:r>
            <a:r>
              <a:rPr lang="de-DE" sz="3600" dirty="0">
                <a:solidFill>
                  <a:srgbClr val="FFFF00"/>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 und </a:t>
            </a:r>
            <a:r>
              <a:rPr lang="de-DE" sz="3600" dirty="0">
                <a:solidFill>
                  <a:srgbClr val="FF0000"/>
                </a:solidFill>
                <a:effectLst>
                  <a:outerShdw blurRad="38100" dist="38100" dir="2700000" algn="tl">
                    <a:srgbClr val="000000">
                      <a:alpha val="43137"/>
                    </a:srgbClr>
                  </a:outerShdw>
                </a:effectLst>
              </a:rPr>
              <a:t>der König des Nordens</a:t>
            </a:r>
            <a:r>
              <a:rPr lang="de-DE" sz="3600" dirty="0">
                <a:solidFill>
                  <a:srgbClr val="66FF33"/>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wird gegen </a:t>
            </a:r>
            <a:r>
              <a:rPr lang="de-DE" sz="3600" dirty="0">
                <a:solidFill>
                  <a:srgbClr val="FF0000"/>
                </a:solidFill>
                <a:effectLst>
                  <a:outerShdw blurRad="38100" dist="38100" dir="2700000" algn="tl">
                    <a:srgbClr val="000000">
                      <a:alpha val="43137"/>
                    </a:srgbClr>
                  </a:outerShdw>
                </a:effectLst>
              </a:rPr>
              <a:t>ihn</a:t>
            </a:r>
            <a:r>
              <a:rPr lang="de-DE" sz="3600" dirty="0">
                <a:solidFill>
                  <a:srgbClr val="FFFF00"/>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anstürmen mit Wagen und mit Reitern und mit vielen Schiffen; </a:t>
            </a:r>
            <a:r>
              <a:rPr lang="de-DE" sz="3600" dirty="0">
                <a:solidFill>
                  <a:srgbClr val="FF0000"/>
                </a:solidFill>
                <a:effectLst>
                  <a:outerShdw blurRad="38100" dist="38100" dir="2700000" algn="tl">
                    <a:srgbClr val="000000">
                      <a:alpha val="43137"/>
                    </a:srgbClr>
                  </a:outerShdw>
                </a:effectLst>
              </a:rPr>
              <a:t>und er wird in die Länder eindringen </a:t>
            </a:r>
            <a:r>
              <a:rPr lang="de-DE" sz="3600" dirty="0">
                <a:solidFill>
                  <a:schemeClr val="accent1">
                    <a:lumMod val="75000"/>
                  </a:schemeClr>
                </a:solidFill>
                <a:effectLst>
                  <a:outerShdw blurRad="38100" dist="38100" dir="2700000" algn="tl">
                    <a:srgbClr val="000000">
                      <a:alpha val="43137"/>
                    </a:srgbClr>
                  </a:outerShdw>
                </a:effectLst>
              </a:rPr>
              <a:t>und wird sie überschwemmen und überfluten. </a:t>
            </a:r>
            <a:r>
              <a:rPr lang="de-DE" sz="3600" baseline="30000" dirty="0">
                <a:solidFill>
                  <a:schemeClr val="tx1"/>
                </a:solidFill>
              </a:rPr>
              <a:t>41</a:t>
            </a:r>
            <a:r>
              <a:rPr lang="de-DE" sz="3600" dirty="0">
                <a:solidFill>
                  <a:schemeClr val="accent1">
                    <a:lumMod val="75000"/>
                  </a:schemeClr>
                </a:solidFill>
                <a:effectLst>
                  <a:outerShdw blurRad="38100" dist="38100" dir="2700000" algn="tl">
                    <a:srgbClr val="000000">
                      <a:alpha val="43137"/>
                    </a:srgbClr>
                  </a:outerShdw>
                </a:effectLst>
              </a:rPr>
              <a:t> Und er wird in </a:t>
            </a:r>
            <a:r>
              <a:rPr lang="de-DE" sz="3600" dirty="0">
                <a:solidFill>
                  <a:srgbClr val="FF0000"/>
                </a:solidFill>
                <a:effectLst>
                  <a:outerShdw blurRad="38100" dist="38100" dir="2700000" algn="tl">
                    <a:srgbClr val="000000">
                      <a:alpha val="43137"/>
                    </a:srgbClr>
                  </a:outerShdw>
                </a:effectLst>
              </a:rPr>
              <a:t>das Land der Zierde </a:t>
            </a:r>
            <a:r>
              <a:rPr lang="de-DE" sz="3600" dirty="0">
                <a:solidFill>
                  <a:schemeClr val="accent1">
                    <a:lumMod val="75000"/>
                  </a:schemeClr>
                </a:solidFill>
                <a:effectLst>
                  <a:outerShdw blurRad="38100" dist="38100" dir="2700000" algn="tl">
                    <a:srgbClr val="000000">
                      <a:alpha val="43137"/>
                    </a:srgbClr>
                  </a:outerShdw>
                </a:effectLst>
              </a:rPr>
              <a:t>eindringen, und </a:t>
            </a:r>
            <a:r>
              <a:rPr lang="de-DE" sz="3600" dirty="0">
                <a:solidFill>
                  <a:srgbClr val="FF0000"/>
                </a:solidFill>
                <a:effectLst>
                  <a:outerShdw blurRad="38100" dist="38100" dir="2700000" algn="tl">
                    <a:srgbClr val="000000">
                      <a:alpha val="43137"/>
                    </a:srgbClr>
                  </a:outerShdw>
                </a:effectLst>
              </a:rPr>
              <a:t>viele Länder werden zu Fall kommen</a:t>
            </a:r>
            <a:r>
              <a:rPr lang="de-DE" sz="3600" dirty="0">
                <a:solidFill>
                  <a:schemeClr val="accent1">
                    <a:lumMod val="75000"/>
                  </a:schemeClr>
                </a:solidFill>
                <a:effectLst>
                  <a:outerShdw blurRad="38100" dist="38100" dir="2700000" algn="tl">
                    <a:srgbClr val="000000">
                      <a:alpha val="43137"/>
                    </a:srgbClr>
                  </a:outerShdw>
                </a:effectLst>
              </a:rPr>
              <a:t>; diese aber werden seiner Hand entrinnen: </a:t>
            </a:r>
            <a:r>
              <a:rPr lang="de-DE" sz="3600" dirty="0" err="1">
                <a:solidFill>
                  <a:srgbClr val="FF0000"/>
                </a:solidFill>
                <a:effectLst>
                  <a:outerShdw blurRad="38100" dist="38100" dir="2700000" algn="tl">
                    <a:srgbClr val="000000">
                      <a:alpha val="43137"/>
                    </a:srgbClr>
                  </a:outerShdw>
                </a:effectLst>
              </a:rPr>
              <a:t>Edom</a:t>
            </a:r>
            <a:r>
              <a:rPr lang="de-DE" sz="3600" dirty="0">
                <a:solidFill>
                  <a:srgbClr val="FFFF00"/>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und</a:t>
            </a:r>
            <a:r>
              <a:rPr lang="de-DE" sz="3600" dirty="0">
                <a:solidFill>
                  <a:srgbClr val="FFFF00"/>
                </a:solidFill>
                <a:effectLst>
                  <a:outerShdw blurRad="38100" dist="38100" dir="2700000" algn="tl">
                    <a:srgbClr val="000000">
                      <a:alpha val="43137"/>
                    </a:srgbClr>
                  </a:outerShdw>
                </a:effectLst>
              </a:rPr>
              <a:t> </a:t>
            </a:r>
            <a:r>
              <a:rPr lang="de-DE" sz="3600" dirty="0">
                <a:solidFill>
                  <a:srgbClr val="FF0000"/>
                </a:solidFill>
                <a:effectLst>
                  <a:outerShdw blurRad="38100" dist="38100" dir="2700000" algn="tl">
                    <a:srgbClr val="000000">
                      <a:alpha val="43137"/>
                    </a:srgbClr>
                  </a:outerShdw>
                </a:effectLst>
              </a:rPr>
              <a:t>Moab</a:t>
            </a:r>
            <a:r>
              <a:rPr lang="de-DE" sz="3600" dirty="0">
                <a:solidFill>
                  <a:srgbClr val="FFFF00"/>
                </a:solidFill>
                <a:effectLst>
                  <a:outerShdw blurRad="38100" dist="38100" dir="2700000" algn="tl">
                    <a:srgbClr val="000000">
                      <a:alpha val="43137"/>
                    </a:srgbClr>
                  </a:outerShdw>
                </a:effectLst>
              </a:rPr>
              <a:t> </a:t>
            </a:r>
            <a:r>
              <a:rPr lang="de-DE" sz="3600" dirty="0">
                <a:solidFill>
                  <a:schemeClr val="accent1">
                    <a:lumMod val="75000"/>
                  </a:schemeClr>
                </a:solidFill>
                <a:effectLst>
                  <a:outerShdw blurRad="38100" dist="38100" dir="2700000" algn="tl">
                    <a:srgbClr val="000000">
                      <a:alpha val="43137"/>
                    </a:srgbClr>
                  </a:outerShdw>
                </a:effectLst>
              </a:rPr>
              <a:t>und die Vornehmsten der Kinder </a:t>
            </a:r>
            <a:r>
              <a:rPr lang="de-DE" sz="3600" dirty="0">
                <a:solidFill>
                  <a:srgbClr val="FF0000"/>
                </a:solidFill>
                <a:effectLst>
                  <a:outerShdw blurRad="38100" dist="38100" dir="2700000" algn="tl">
                    <a:srgbClr val="000000">
                      <a:alpha val="43137"/>
                    </a:srgbClr>
                  </a:outerShdw>
                </a:effectLst>
              </a:rPr>
              <a:t>Ammon</a:t>
            </a:r>
            <a:r>
              <a:rPr lang="de-DE" sz="3600" dirty="0" smtClean="0">
                <a:solidFill>
                  <a:schemeClr val="accent1">
                    <a:lumMod val="75000"/>
                  </a:schemeClr>
                </a:solidFill>
                <a:effectLst>
                  <a:outerShdw blurRad="38100" dist="38100" dir="2700000" algn="tl">
                    <a:srgbClr val="000000">
                      <a:alpha val="43137"/>
                    </a:srgbClr>
                  </a:outerShdw>
                </a:effectLst>
              </a:rPr>
              <a:t>.</a:t>
            </a:r>
            <a:endParaRPr lang="de-DE" sz="3600" dirty="0">
              <a:solidFill>
                <a:schemeClr val="accent1">
                  <a:lumMod val="75000"/>
                </a:schemeClr>
              </a:solidFill>
              <a:effectLst>
                <a:outerShdw blurRad="38100" dist="38100" dir="2700000" algn="tl">
                  <a:srgbClr val="000000">
                    <a:alpha val="43137"/>
                  </a:srgbClr>
                </a:outerShdw>
              </a:effectLst>
            </a:endParaRPr>
          </a:p>
        </p:txBody>
      </p:sp>
      <p:sp>
        <p:nvSpPr>
          <p:cNvPr id="187394" name="Rectangle 2"/>
          <p:cNvSpPr>
            <a:spLocks noGrp="1" noChangeArrowheads="1"/>
          </p:cNvSpPr>
          <p:nvPr>
            <p:ph type="title"/>
          </p:nvPr>
        </p:nvSpPr>
        <p:spPr/>
        <p:txBody>
          <a:bodyPr>
            <a:normAutofit fontScale="90000"/>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Der katastrophale Angriff </a:t>
            </a:r>
            <a:br>
              <a:rPr lang="de-DE" sz="4000" dirty="0">
                <a:solidFill>
                  <a:schemeClr val="accent4">
                    <a:lumMod val="20000"/>
                    <a:lumOff val="80000"/>
                  </a:schemeClr>
                </a:solidFill>
                <a:effectLst>
                  <a:outerShdw blurRad="38100" dist="38100" dir="2700000" algn="tl">
                    <a:srgbClr val="000000">
                      <a:alpha val="43137"/>
                    </a:srgbClr>
                  </a:outerShdw>
                </a:effectLst>
              </a:rPr>
            </a:br>
            <a:r>
              <a:rPr lang="de-DE" sz="4000" dirty="0">
                <a:solidFill>
                  <a:schemeClr val="accent4">
                    <a:lumMod val="20000"/>
                    <a:lumOff val="80000"/>
                  </a:schemeClr>
                </a:solidFill>
                <a:effectLst>
                  <a:outerShdw blurRad="38100" dist="38100" dir="2700000" algn="tl">
                    <a:srgbClr val="000000">
                      <a:alpha val="43137"/>
                    </a:srgbClr>
                  </a:outerShdw>
                </a:effectLst>
              </a:rPr>
              <a:t>aus dem Norden</a:t>
            </a:r>
            <a:endParaRPr lang="de-DE"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48485" name="Line 6"/>
          <p:cNvSpPr>
            <a:spLocks noChangeShapeType="1"/>
          </p:cNvSpPr>
          <p:nvPr/>
        </p:nvSpPr>
        <p:spPr bwMode="auto">
          <a:xfrm flipH="1">
            <a:off x="1235109" y="2983612"/>
            <a:ext cx="288925" cy="1008063"/>
          </a:xfrm>
          <a:prstGeom prst="line">
            <a:avLst/>
          </a:prstGeom>
          <a:noFill/>
          <a:ln w="57150">
            <a:solidFill>
              <a:srgbClr val="FF3300"/>
            </a:solidFill>
            <a:round/>
            <a:headEnd/>
            <a:tailEnd type="triangle" w="med" len="med"/>
          </a:ln>
        </p:spPr>
        <p:txBody>
          <a:bodyPr/>
          <a:lstStyle/>
          <a:p>
            <a:endParaRPr lang="de-DE" dirty="0"/>
          </a:p>
        </p:txBody>
      </p:sp>
      <p:sp>
        <p:nvSpPr>
          <p:cNvPr id="148486" name="Line 8"/>
          <p:cNvSpPr>
            <a:spLocks noChangeShapeType="1"/>
          </p:cNvSpPr>
          <p:nvPr/>
        </p:nvSpPr>
        <p:spPr bwMode="auto">
          <a:xfrm flipH="1">
            <a:off x="1379125" y="2911604"/>
            <a:ext cx="936625" cy="1223963"/>
          </a:xfrm>
          <a:prstGeom prst="line">
            <a:avLst/>
          </a:prstGeom>
          <a:noFill/>
          <a:ln w="57150">
            <a:solidFill>
              <a:srgbClr val="FF3300"/>
            </a:solidFill>
            <a:round/>
            <a:headEnd/>
            <a:tailEnd type="triangle" w="med" len="med"/>
          </a:ln>
        </p:spPr>
        <p:txBody>
          <a:bodyPr/>
          <a:lstStyle/>
          <a:p>
            <a:endParaRPr lang="de-DE" dirty="0"/>
          </a:p>
        </p:txBody>
      </p:sp>
      <p:sp>
        <p:nvSpPr>
          <p:cNvPr id="148487" name="Line 9"/>
          <p:cNvSpPr>
            <a:spLocks noChangeShapeType="1"/>
          </p:cNvSpPr>
          <p:nvPr/>
        </p:nvSpPr>
        <p:spPr bwMode="auto">
          <a:xfrm flipH="1">
            <a:off x="1019085" y="2983612"/>
            <a:ext cx="215900" cy="936625"/>
          </a:xfrm>
          <a:prstGeom prst="line">
            <a:avLst/>
          </a:prstGeom>
          <a:noFill/>
          <a:ln w="57150">
            <a:solidFill>
              <a:srgbClr val="FF3300"/>
            </a:solidFill>
            <a:round/>
            <a:headEnd/>
            <a:tailEnd type="triangle" w="med" len="med"/>
          </a:ln>
        </p:spPr>
        <p:txBody>
          <a:bodyPr/>
          <a:lstStyle/>
          <a:p>
            <a:endParaRPr lang="de-DE" dirty="0"/>
          </a:p>
        </p:txBody>
      </p:sp>
      <p:sp>
        <p:nvSpPr>
          <p:cNvPr id="10" name="Textfeld 9"/>
          <p:cNvSpPr txBox="1"/>
          <p:nvPr/>
        </p:nvSpPr>
        <p:spPr>
          <a:xfrm>
            <a:off x="3748200" y="6265653"/>
            <a:ext cx="532518" cy="246221"/>
          </a:xfrm>
          <a:prstGeom prst="rect">
            <a:avLst/>
          </a:prstGeom>
          <a:noFill/>
        </p:spPr>
        <p:txBody>
          <a:bodyPr wrap="none" rtlCol="0">
            <a:spAutoFit/>
          </a:bodyPr>
          <a:lstStyle/>
          <a:p>
            <a:r>
              <a:rPr lang="de-DE" sz="1000" dirty="0" smtClean="0"/>
              <a:t>NASA</a:t>
            </a:r>
            <a:endParaRPr lang="de-DE" sz="1000" dirty="0"/>
          </a:p>
        </p:txBody>
      </p:sp>
    </p:spTree>
    <p:extLst>
      <p:ext uri="{BB962C8B-B14F-4D97-AF65-F5344CB8AC3E}">
        <p14:creationId xmlns:p14="http://schemas.microsoft.com/office/powerpoint/2010/main" val="13572991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MiddleEast"/>
          <p:cNvPicPr>
            <a:picLocks noGrp="1" noChangeAspect="1" noChangeArrowheads="1"/>
          </p:cNvPicPr>
          <p:nvPr>
            <p:ph sz="half" idx="2"/>
          </p:nvPr>
        </p:nvPicPr>
        <p:blipFill>
          <a:blip r:embed="rId3" cstate="print"/>
          <a:srcRect/>
          <a:stretch>
            <a:fillRect/>
          </a:stretch>
        </p:blipFill>
        <p:spPr>
          <a:xfrm>
            <a:off x="388800" y="1627200"/>
            <a:ext cx="3816424" cy="4856244"/>
          </a:xfrm>
          <a:prstGeom prst="rect">
            <a:avLst/>
          </a:prstGeom>
          <a:ln>
            <a:noFill/>
          </a:ln>
          <a:effectLst>
            <a:outerShdw blurRad="292100" dist="139700" dir="2700000" algn="tl" rotWithShape="0">
              <a:srgbClr val="333333">
                <a:alpha val="65000"/>
              </a:srgbClr>
            </a:outerShdw>
          </a:effectLst>
        </p:spPr>
      </p:pic>
      <p:sp>
        <p:nvSpPr>
          <p:cNvPr id="187394" name="Rectangle 2"/>
          <p:cNvSpPr>
            <a:spLocks noGrp="1" noChangeArrowheads="1"/>
          </p:cNvSpPr>
          <p:nvPr>
            <p:ph type="title"/>
          </p:nvPr>
        </p:nvSpPr>
        <p:spPr/>
        <p:txBody>
          <a:bodyPr>
            <a:normAutofit/>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Israel – dann Ägypten</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48486" name="Line 8"/>
          <p:cNvSpPr>
            <a:spLocks noChangeShapeType="1"/>
          </p:cNvSpPr>
          <p:nvPr/>
        </p:nvSpPr>
        <p:spPr bwMode="auto">
          <a:xfrm flipH="1">
            <a:off x="124306" y="4665779"/>
            <a:ext cx="1152128" cy="864097"/>
          </a:xfrm>
          <a:prstGeom prst="line">
            <a:avLst/>
          </a:prstGeom>
          <a:noFill/>
          <a:ln w="57150">
            <a:solidFill>
              <a:srgbClr val="FF3300"/>
            </a:solidFill>
            <a:round/>
            <a:headEnd/>
            <a:tailEnd type="triangle" w="med" len="med"/>
          </a:ln>
        </p:spPr>
        <p:txBody>
          <a:bodyPr/>
          <a:lstStyle/>
          <a:p>
            <a:endParaRPr lang="de-DE"/>
          </a:p>
        </p:txBody>
      </p:sp>
      <p:sp>
        <p:nvSpPr>
          <p:cNvPr id="10" name="Textfeld 9"/>
          <p:cNvSpPr txBox="1"/>
          <p:nvPr/>
        </p:nvSpPr>
        <p:spPr>
          <a:xfrm>
            <a:off x="3779912" y="6315845"/>
            <a:ext cx="524503" cy="246221"/>
          </a:xfrm>
          <a:prstGeom prst="rect">
            <a:avLst/>
          </a:prstGeom>
          <a:noFill/>
        </p:spPr>
        <p:txBody>
          <a:bodyPr wrap="none" rtlCol="0">
            <a:spAutoFit/>
          </a:bodyPr>
          <a:lstStyle/>
          <a:p>
            <a:r>
              <a:rPr lang="de-DE" sz="1000" dirty="0" smtClean="0"/>
              <a:t>NASA</a:t>
            </a:r>
            <a:endParaRPr lang="de-DE" sz="1000" dirty="0"/>
          </a:p>
        </p:txBody>
      </p:sp>
      <p:sp>
        <p:nvSpPr>
          <p:cNvPr id="11" name="Inhaltsplatzhalter 5"/>
          <p:cNvSpPr>
            <a:spLocks noGrp="1"/>
          </p:cNvSpPr>
          <p:nvPr>
            <p:ph idx="1"/>
          </p:nvPr>
        </p:nvSpPr>
        <p:spPr>
          <a:xfrm>
            <a:off x="4644008" y="1668544"/>
            <a:ext cx="4258816" cy="5000816"/>
          </a:xfrm>
        </p:spPr>
        <p:txBody>
          <a:bodyPr>
            <a:normAutofit fontScale="92500" lnSpcReduction="10000"/>
          </a:bodyPr>
          <a:lstStyle/>
          <a:p>
            <a:pPr marL="0" indent="0" algn="ctr">
              <a:buNone/>
            </a:pPr>
            <a:r>
              <a:rPr lang="en-US" sz="2400" b="1" dirty="0" smtClean="0">
                <a:solidFill>
                  <a:schemeClr val="tx1"/>
                </a:solidFill>
              </a:rPr>
              <a:t>Daniel 11,42-45:</a:t>
            </a:r>
            <a:endParaRPr lang="de-DE" sz="2400" b="1" dirty="0" smtClean="0">
              <a:solidFill>
                <a:schemeClr val="tx1"/>
              </a:solidFill>
            </a:endParaRPr>
          </a:p>
          <a:p>
            <a:pPr marL="45720" indent="0" algn="ctr">
              <a:buNone/>
            </a:pPr>
            <a:r>
              <a:rPr lang="de-DE" baseline="30000" dirty="0" smtClean="0">
                <a:solidFill>
                  <a:schemeClr val="tx1"/>
                </a:solidFill>
              </a:rPr>
              <a:t>42</a:t>
            </a:r>
            <a:r>
              <a:rPr lang="de-DE" dirty="0" smtClean="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Und er wird seine Hand an die Länder legen, und </a:t>
            </a:r>
            <a:r>
              <a:rPr lang="de-DE" dirty="0">
                <a:solidFill>
                  <a:srgbClr val="FF0000"/>
                </a:solidFill>
                <a:effectLst>
                  <a:outerShdw blurRad="38100" dist="38100" dir="2700000" algn="tl">
                    <a:srgbClr val="000000">
                      <a:alpha val="43137"/>
                    </a:srgbClr>
                  </a:outerShdw>
                </a:effectLst>
              </a:rPr>
              <a:t>das Land Ägypten </a:t>
            </a:r>
            <a:r>
              <a:rPr lang="de-DE" dirty="0">
                <a:solidFill>
                  <a:schemeClr val="accent1">
                    <a:lumMod val="75000"/>
                  </a:schemeClr>
                </a:solidFill>
                <a:effectLst>
                  <a:outerShdw blurRad="38100" dist="38100" dir="2700000" algn="tl">
                    <a:srgbClr val="000000">
                      <a:alpha val="43137"/>
                    </a:srgbClr>
                  </a:outerShdw>
                </a:effectLst>
              </a:rPr>
              <a:t>wird nicht entrinnen;</a:t>
            </a:r>
            <a:r>
              <a:rPr lang="de-DE" dirty="0">
                <a:solidFill>
                  <a:srgbClr val="FFFF00"/>
                </a:solidFill>
                <a:effectLst>
                  <a:outerShdw blurRad="38100" dist="38100" dir="2700000" algn="tl">
                    <a:srgbClr val="000000">
                      <a:alpha val="43137"/>
                    </a:srgbClr>
                  </a:outerShdw>
                </a:effectLst>
              </a:rPr>
              <a:t> </a:t>
            </a:r>
            <a:r>
              <a:rPr lang="de-DE" baseline="30000" dirty="0">
                <a:solidFill>
                  <a:schemeClr val="tx1"/>
                </a:solidFill>
              </a:rPr>
              <a:t>43</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und er wird die Schätze an Gold und Silber und alle Kostbarkeiten Ägyptens in seine Gewalt bringen, und </a:t>
            </a:r>
            <a:r>
              <a:rPr lang="de-DE" dirty="0">
                <a:solidFill>
                  <a:srgbClr val="FF0000"/>
                </a:solidFill>
                <a:effectLst>
                  <a:outerShdw blurRad="38100" dist="38100" dir="2700000" algn="tl">
                    <a:srgbClr val="000000">
                      <a:alpha val="43137"/>
                    </a:srgbClr>
                  </a:outerShdw>
                </a:effectLst>
              </a:rPr>
              <a:t>Libyer</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und</a:t>
            </a:r>
            <a:r>
              <a:rPr lang="de-DE" dirty="0">
                <a:solidFill>
                  <a:srgbClr val="FFFF00"/>
                </a:solidFill>
                <a:effectLst>
                  <a:outerShdw blurRad="38100" dist="38100" dir="2700000" algn="tl">
                    <a:srgbClr val="000000">
                      <a:alpha val="43137"/>
                    </a:srgbClr>
                  </a:outerShdw>
                </a:effectLst>
              </a:rPr>
              <a:t> </a:t>
            </a:r>
            <a:r>
              <a:rPr lang="de-DE" dirty="0" err="1">
                <a:solidFill>
                  <a:srgbClr val="FF0000"/>
                </a:solidFill>
                <a:effectLst>
                  <a:outerShdw blurRad="38100" dist="38100" dir="2700000" algn="tl">
                    <a:srgbClr val="000000">
                      <a:alpha val="43137"/>
                    </a:srgbClr>
                  </a:outerShdw>
                </a:effectLst>
              </a:rPr>
              <a:t>Sudaneser</a:t>
            </a:r>
            <a:r>
              <a:rPr lang="de-DE" dirty="0">
                <a:solidFill>
                  <a:srgbClr val="FF00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werden in seinem Gefolge sein</a:t>
            </a:r>
            <a:r>
              <a:rPr lang="de-DE" dirty="0" smtClean="0">
                <a:solidFill>
                  <a:schemeClr val="accent1">
                    <a:lumMod val="75000"/>
                  </a:schemeClr>
                </a:solidFill>
                <a:effectLst>
                  <a:outerShdw blurRad="38100" dist="38100" dir="2700000" algn="tl">
                    <a:srgbClr val="000000">
                      <a:alpha val="43137"/>
                    </a:srgbClr>
                  </a:outerShdw>
                </a:effectLst>
              </a:rPr>
              <a:t>.</a:t>
            </a:r>
            <a:endParaRPr lang="de-DE" dirty="0">
              <a:solidFill>
                <a:schemeClr val="accent1">
                  <a:lumMod val="75000"/>
                </a:schemeClr>
              </a:solidFill>
              <a:effectLst>
                <a:outerShdw blurRad="38100" dist="38100" dir="2700000" algn="tl">
                  <a:srgbClr val="000000">
                    <a:alpha val="43137"/>
                  </a:srgbClr>
                </a:outerShdw>
              </a:effectLst>
            </a:endParaRPr>
          </a:p>
          <a:p>
            <a:pPr marL="45720" indent="0">
              <a:buNone/>
            </a:pPr>
            <a:endParaRPr lang="de-DE" dirty="0">
              <a:solidFill>
                <a:srgbClr val="FFFF00"/>
              </a:solidFill>
            </a:endParaRPr>
          </a:p>
        </p:txBody>
      </p:sp>
    </p:spTree>
    <p:extLst>
      <p:ext uri="{BB962C8B-B14F-4D97-AF65-F5344CB8AC3E}">
        <p14:creationId xmlns:p14="http://schemas.microsoft.com/office/powerpoint/2010/main" val="1090671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4098" name="Picture 2" descr="http://upload.wikimedia.org/wikipedia/commons/7/7f/ISIS_expans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08720"/>
            <a:ext cx="9144000" cy="5082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7269769" y="5744770"/>
            <a:ext cx="1874231" cy="246221"/>
          </a:xfrm>
          <a:prstGeom prst="rect">
            <a:avLst/>
          </a:prstGeom>
          <a:noFill/>
        </p:spPr>
        <p:txBody>
          <a:bodyPr wrap="none" rtlCol="0">
            <a:spAutoFit/>
          </a:bodyPr>
          <a:lstStyle/>
          <a:p>
            <a:r>
              <a:rPr lang="de-DE" sz="1000" dirty="0" smtClean="0"/>
              <a:t>Débora Cabral CC-BY-SA 4.0</a:t>
            </a:r>
            <a:endParaRPr lang="de-DE" sz="1000" dirty="0"/>
          </a:p>
        </p:txBody>
      </p:sp>
    </p:spTree>
    <p:extLst>
      <p:ext uri="{BB962C8B-B14F-4D97-AF65-F5344CB8AC3E}">
        <p14:creationId xmlns:p14="http://schemas.microsoft.com/office/powerpoint/2010/main" val="1291540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076056" y="1680786"/>
            <a:ext cx="3872133" cy="3150472"/>
          </a:xfrm>
        </p:spPr>
        <p:txBody>
          <a:bodyPr>
            <a:normAutofit lnSpcReduction="10000"/>
          </a:bodyPr>
          <a:lstStyle/>
          <a:p>
            <a:pPr marL="0" indent="0" algn="ctr">
              <a:buNone/>
            </a:pPr>
            <a:r>
              <a:rPr lang="en-US" sz="2400" b="1" dirty="0" smtClean="0">
                <a:solidFill>
                  <a:schemeClr val="tx1"/>
                </a:solidFill>
              </a:rPr>
              <a:t>Daniel 11,44:</a:t>
            </a:r>
            <a:endParaRPr lang="de-DE" sz="2400" b="1" dirty="0" smtClean="0">
              <a:solidFill>
                <a:schemeClr val="tx1"/>
              </a:solidFill>
            </a:endParaRPr>
          </a:p>
          <a:p>
            <a:pPr marL="45720" indent="0" algn="ctr">
              <a:buNone/>
            </a:pPr>
            <a:r>
              <a:rPr lang="de-DE" sz="2400" dirty="0" smtClean="0">
                <a:solidFill>
                  <a:schemeClr val="accent1">
                    <a:lumMod val="75000"/>
                  </a:schemeClr>
                </a:solidFill>
                <a:effectLst>
                  <a:outerShdw blurRad="38100" dist="38100" dir="2700000" algn="tl">
                    <a:srgbClr val="000000">
                      <a:alpha val="43137"/>
                    </a:srgbClr>
                  </a:outerShdw>
                </a:effectLst>
              </a:rPr>
              <a:t>Aber </a:t>
            </a:r>
            <a:r>
              <a:rPr lang="de-DE" sz="2400" dirty="0">
                <a:solidFill>
                  <a:schemeClr val="accent1">
                    <a:lumMod val="75000"/>
                  </a:schemeClr>
                </a:solidFill>
                <a:effectLst>
                  <a:outerShdw blurRad="38100" dist="38100" dir="2700000" algn="tl">
                    <a:srgbClr val="000000">
                      <a:alpha val="43137"/>
                    </a:srgbClr>
                  </a:outerShdw>
                </a:effectLst>
              </a:rPr>
              <a:t>Gerüchte von </a:t>
            </a:r>
            <a:r>
              <a:rPr lang="de-DE" sz="2400" dirty="0">
                <a:solidFill>
                  <a:srgbClr val="FF0000"/>
                </a:solidFill>
                <a:effectLst>
                  <a:outerShdw blurRad="38100" dist="38100" dir="2700000" algn="tl">
                    <a:srgbClr val="000000">
                      <a:alpha val="43137"/>
                    </a:srgbClr>
                  </a:outerShdw>
                </a:effectLst>
              </a:rPr>
              <a:t>Osten</a:t>
            </a:r>
            <a:r>
              <a:rPr lang="de-DE" sz="2400" dirty="0">
                <a:solidFill>
                  <a:srgbClr val="FFFF00"/>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und von </a:t>
            </a:r>
            <a:r>
              <a:rPr lang="de-DE" sz="2400" dirty="0">
                <a:solidFill>
                  <a:srgbClr val="FF0000"/>
                </a:solidFill>
                <a:effectLst>
                  <a:outerShdw blurRad="38100" dist="38100" dir="2700000" algn="tl">
                    <a:srgbClr val="000000">
                      <a:alpha val="43137"/>
                    </a:srgbClr>
                  </a:outerShdw>
                </a:effectLst>
              </a:rPr>
              <a:t>Norden</a:t>
            </a:r>
            <a:r>
              <a:rPr lang="de-DE" sz="2400" dirty="0">
                <a:solidFill>
                  <a:schemeClr val="accent1">
                    <a:lumMod val="75000"/>
                  </a:schemeClr>
                </a:solidFill>
                <a:effectLst>
                  <a:outerShdw blurRad="38100" dist="38100" dir="2700000" algn="tl">
                    <a:srgbClr val="000000">
                      <a:alpha val="43137"/>
                    </a:srgbClr>
                  </a:outerShdw>
                </a:effectLst>
              </a:rPr>
              <a:t> her werden ihn erschrecken; und er wird ausziehen in großem Grimme, um viele zu vernichten und zu vertilgen.</a:t>
            </a:r>
          </a:p>
        </p:txBody>
      </p:sp>
      <p:pic>
        <p:nvPicPr>
          <p:cNvPr id="14338" name="Picture 2" descr="http://upload.wikimedia.org/wikipedia/commons/thumb/6/61/Mediterranian_Sea_16.61811E_38.99124N.jpg/1024px-Mediterranian_Sea_16.61811E_38.99124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98783"/>
            <a:ext cx="4727820"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Line 9"/>
          <p:cNvSpPr>
            <a:spLocks noChangeShapeType="1"/>
          </p:cNvSpPr>
          <p:nvPr/>
        </p:nvSpPr>
        <p:spPr bwMode="auto">
          <a:xfrm>
            <a:off x="4103948" y="2296036"/>
            <a:ext cx="36004" cy="2614642"/>
          </a:xfrm>
          <a:prstGeom prst="line">
            <a:avLst/>
          </a:prstGeom>
          <a:noFill/>
          <a:ln w="57150">
            <a:solidFill>
              <a:srgbClr val="FF3300"/>
            </a:solidFill>
            <a:round/>
            <a:headEnd/>
            <a:tailEnd type="triangle" w="med" len="med"/>
          </a:ln>
        </p:spPr>
        <p:txBody>
          <a:bodyPr/>
          <a:lstStyle/>
          <a:p>
            <a:endParaRPr lang="de-DE"/>
          </a:p>
        </p:txBody>
      </p:sp>
      <p:sp>
        <p:nvSpPr>
          <p:cNvPr id="5" name="Line 9"/>
          <p:cNvSpPr>
            <a:spLocks noChangeShapeType="1"/>
          </p:cNvSpPr>
          <p:nvPr/>
        </p:nvSpPr>
        <p:spPr bwMode="auto">
          <a:xfrm flipH="1">
            <a:off x="4182754" y="5092868"/>
            <a:ext cx="1613382" cy="0"/>
          </a:xfrm>
          <a:prstGeom prst="line">
            <a:avLst/>
          </a:prstGeom>
          <a:noFill/>
          <a:ln w="57150">
            <a:solidFill>
              <a:srgbClr val="FF3300"/>
            </a:solidFill>
            <a:round/>
            <a:headEnd/>
            <a:tailEnd type="triangle" w="med" len="med"/>
          </a:ln>
        </p:spPr>
        <p:txBody>
          <a:bodyPr/>
          <a:lstStyle/>
          <a:p>
            <a:endParaRPr lang="de-DE"/>
          </a:p>
        </p:txBody>
      </p:sp>
      <p:sp>
        <p:nvSpPr>
          <p:cNvPr id="7" name="Rectangle 2"/>
          <p:cNvSpPr>
            <a:spLocks noGrp="1" noChangeArrowheads="1"/>
          </p:cNvSpPr>
          <p:nvPr>
            <p:ph type="title"/>
          </p:nvPr>
        </p:nvSpPr>
        <p:spPr>
          <a:xfrm>
            <a:off x="179512" y="260648"/>
            <a:ext cx="8784976" cy="1143000"/>
          </a:xfrm>
        </p:spPr>
        <p:txBody>
          <a:bodyPr>
            <a:normAutofit fontScale="90000"/>
          </a:bodyPr>
          <a:lstStyle/>
          <a:p>
            <a:pPr>
              <a:defRPr/>
            </a:pPr>
            <a:r>
              <a:rPr lang="de-DE" sz="4000" dirty="0">
                <a:solidFill>
                  <a:schemeClr val="accent4">
                    <a:lumMod val="20000"/>
                    <a:lumOff val="80000"/>
                  </a:schemeClr>
                </a:solidFill>
                <a:effectLst>
                  <a:outerShdw blurRad="38100" dist="38100" dir="2700000" algn="tl">
                    <a:srgbClr val="000000">
                      <a:alpha val="43137"/>
                    </a:srgbClr>
                  </a:outerShdw>
                </a:effectLst>
              </a:rPr>
              <a:t>Gerüchte </a:t>
            </a:r>
            <a:br>
              <a:rPr lang="de-DE" sz="4000" dirty="0">
                <a:solidFill>
                  <a:schemeClr val="accent4">
                    <a:lumMod val="20000"/>
                    <a:lumOff val="80000"/>
                  </a:schemeClr>
                </a:solidFill>
                <a:effectLst>
                  <a:outerShdw blurRad="38100" dist="38100" dir="2700000" algn="tl">
                    <a:srgbClr val="000000">
                      <a:alpha val="43137"/>
                    </a:srgbClr>
                  </a:outerShdw>
                </a:effectLst>
              </a:rPr>
            </a:br>
            <a:r>
              <a:rPr lang="de-DE" sz="4000" dirty="0">
                <a:solidFill>
                  <a:schemeClr val="accent4">
                    <a:lumMod val="20000"/>
                    <a:lumOff val="80000"/>
                  </a:schemeClr>
                </a:solidFill>
                <a:effectLst>
                  <a:outerShdw blurRad="38100" dist="38100" dir="2700000" algn="tl">
                    <a:srgbClr val="000000">
                      <a:alpha val="43137"/>
                    </a:srgbClr>
                  </a:outerShdw>
                </a:effectLst>
              </a:rPr>
              <a:t>von Norden und von Osten</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9" name="Textfeld 5"/>
          <p:cNvSpPr txBox="1">
            <a:spLocks noChangeArrowheads="1"/>
          </p:cNvSpPr>
          <p:nvPr/>
        </p:nvSpPr>
        <p:spPr bwMode="auto">
          <a:xfrm>
            <a:off x="319344" y="5391573"/>
            <a:ext cx="330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smtClean="0"/>
              <a:t>PL</a:t>
            </a:r>
            <a:endParaRPr lang="de-DE" altLang="de-DE" sz="1000" dirty="0"/>
          </a:p>
        </p:txBody>
      </p:sp>
      <p:sp>
        <p:nvSpPr>
          <p:cNvPr id="2" name="Textfeld 1"/>
          <p:cNvSpPr txBox="1"/>
          <p:nvPr/>
        </p:nvSpPr>
        <p:spPr>
          <a:xfrm>
            <a:off x="3858072" y="1772816"/>
            <a:ext cx="444352" cy="523220"/>
          </a:xfrm>
          <a:prstGeom prst="rect">
            <a:avLst/>
          </a:prstGeom>
          <a:noFill/>
        </p:spPr>
        <p:txBody>
          <a:bodyPr wrap="none" rtlCol="0">
            <a:spAutoFit/>
          </a:bodyPr>
          <a:lstStyle/>
          <a:p>
            <a:r>
              <a:rPr lang="de-DE" sz="2800" dirty="0" smtClean="0"/>
              <a:t>N</a:t>
            </a:r>
            <a:endParaRPr lang="de-DE" sz="2800" dirty="0"/>
          </a:p>
        </p:txBody>
      </p:sp>
      <p:sp>
        <p:nvSpPr>
          <p:cNvPr id="10" name="Textfeld 9"/>
          <p:cNvSpPr txBox="1"/>
          <p:nvPr/>
        </p:nvSpPr>
        <p:spPr>
          <a:xfrm>
            <a:off x="5769574" y="4831258"/>
            <a:ext cx="463588" cy="523220"/>
          </a:xfrm>
          <a:prstGeom prst="rect">
            <a:avLst/>
          </a:prstGeom>
          <a:noFill/>
        </p:spPr>
        <p:txBody>
          <a:bodyPr wrap="none" rtlCol="0">
            <a:spAutoFit/>
          </a:bodyPr>
          <a:lstStyle/>
          <a:p>
            <a:r>
              <a:rPr lang="de-DE" sz="2800" dirty="0" smtClean="0"/>
              <a:t>O</a:t>
            </a:r>
            <a:endParaRPr lang="de-DE" sz="2800" dirty="0"/>
          </a:p>
        </p:txBody>
      </p:sp>
    </p:spTree>
    <p:extLst>
      <p:ext uri="{BB962C8B-B14F-4D97-AF65-F5344CB8AC3E}">
        <p14:creationId xmlns:p14="http://schemas.microsoft.com/office/powerpoint/2010/main" val="1237573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151450" y="2420888"/>
            <a:ext cx="2863417" cy="3702605"/>
          </a:xfrm>
        </p:spPr>
        <p:txBody>
          <a:bodyPr>
            <a:normAutofit fontScale="92500"/>
          </a:bodyPr>
          <a:lstStyle/>
          <a:p>
            <a:pPr marL="45720" indent="0" algn="ctr">
              <a:buNone/>
            </a:pPr>
            <a:endParaRPr lang="fr-FR" b="1" dirty="0" smtClean="0">
              <a:solidFill>
                <a:schemeClr val="tx1"/>
              </a:solidFill>
            </a:endParaRPr>
          </a:p>
          <a:p>
            <a:pPr marL="45720" indent="0" algn="ctr">
              <a:buNone/>
            </a:pPr>
            <a:r>
              <a:rPr lang="de-DE" b="1" dirty="0" smtClean="0">
                <a:solidFill>
                  <a:schemeClr val="tx1"/>
                </a:solidFill>
              </a:rPr>
              <a:t>Offenbarung</a:t>
            </a:r>
            <a:r>
              <a:rPr lang="fr-FR" b="1" dirty="0" smtClean="0">
                <a:solidFill>
                  <a:schemeClr val="tx1"/>
                </a:solidFill>
              </a:rPr>
              <a:t> 16,16:</a:t>
            </a:r>
          </a:p>
          <a:p>
            <a:pPr marL="45720" indent="0" algn="ctr">
              <a:buNone/>
            </a:pPr>
            <a:endParaRPr lang="fr-FR" dirty="0" smtClean="0">
              <a:solidFill>
                <a:schemeClr val="accent1">
                  <a:lumMod val="75000"/>
                </a:schemeClr>
              </a:solidFill>
            </a:endParaRPr>
          </a:p>
          <a:p>
            <a:pPr algn="ctr">
              <a:buClr>
                <a:schemeClr val="hlink"/>
              </a:buClr>
              <a:buSzPct val="70000"/>
              <a:buNone/>
              <a:defRPr/>
            </a:pPr>
            <a:r>
              <a:rPr lang="de-DE" sz="2400" dirty="0" smtClean="0">
                <a:solidFill>
                  <a:schemeClr val="accent1">
                    <a:lumMod val="75000"/>
                  </a:schemeClr>
                </a:solidFill>
                <a:effectLst>
                  <a:outerShdw blurRad="38100" dist="38100" dir="2700000" algn="tl">
                    <a:srgbClr val="000000">
                      <a:alpha val="43137"/>
                    </a:srgbClr>
                  </a:outerShdw>
                </a:effectLst>
                <a:latin typeface="Arial" charset="0"/>
                <a:cs typeface="Arial" charset="0"/>
              </a:rPr>
              <a:t>Und </a:t>
            </a:r>
            <a:r>
              <a:rPr lang="de-DE" sz="2400" dirty="0">
                <a:solidFill>
                  <a:schemeClr val="accent1">
                    <a:lumMod val="75000"/>
                  </a:schemeClr>
                </a:solidFill>
                <a:effectLst>
                  <a:outerShdw blurRad="38100" dist="38100" dir="2700000" algn="tl">
                    <a:srgbClr val="000000">
                      <a:alpha val="43137"/>
                    </a:srgbClr>
                  </a:outerShdw>
                </a:effectLst>
                <a:latin typeface="Arial" charset="0"/>
                <a:cs typeface="Arial" charset="0"/>
              </a:rPr>
              <a:t>er versammelte </a:t>
            </a:r>
          </a:p>
          <a:p>
            <a:pPr algn="ctr">
              <a:buClr>
                <a:schemeClr val="hlink"/>
              </a:buClr>
              <a:buSzPct val="70000"/>
              <a:buNone/>
              <a:defRPr/>
            </a:pPr>
            <a:r>
              <a:rPr lang="de-DE" sz="2400" dirty="0">
                <a:solidFill>
                  <a:schemeClr val="accent1">
                    <a:lumMod val="75000"/>
                  </a:schemeClr>
                </a:solidFill>
                <a:effectLst>
                  <a:outerShdw blurRad="38100" dist="38100" dir="2700000" algn="tl">
                    <a:srgbClr val="000000">
                      <a:alpha val="43137"/>
                    </a:srgbClr>
                  </a:outerShdw>
                </a:effectLst>
                <a:latin typeface="Arial" charset="0"/>
                <a:cs typeface="Arial" charset="0"/>
              </a:rPr>
              <a:t>sie an den Ort, der auf hebräisch </a:t>
            </a:r>
            <a:r>
              <a:rPr lang="de-DE" sz="2400" dirty="0">
                <a:solidFill>
                  <a:srgbClr val="FF0000"/>
                </a:solidFill>
                <a:effectLst>
                  <a:outerShdw blurRad="38100" dist="38100" dir="2700000" algn="tl">
                    <a:srgbClr val="000000">
                      <a:alpha val="43137"/>
                    </a:srgbClr>
                  </a:outerShdw>
                </a:effectLst>
                <a:latin typeface="Arial" charset="0"/>
                <a:cs typeface="Arial" charset="0"/>
              </a:rPr>
              <a:t>Harmagedon</a:t>
            </a:r>
            <a:r>
              <a:rPr lang="de-DE" sz="2400" dirty="0">
                <a:solidFill>
                  <a:srgbClr val="66FF33"/>
                </a:solidFill>
                <a:effectLst>
                  <a:outerShdw blurRad="38100" dist="38100" dir="2700000" algn="tl">
                    <a:srgbClr val="000000">
                      <a:alpha val="43137"/>
                    </a:srgbClr>
                  </a:outerShdw>
                </a:effectLst>
                <a:latin typeface="Arial" charset="0"/>
                <a:cs typeface="Arial" charset="0"/>
              </a:rPr>
              <a:t> </a:t>
            </a:r>
          </a:p>
          <a:p>
            <a:pPr algn="ctr">
              <a:buClr>
                <a:schemeClr val="hlink"/>
              </a:buClr>
              <a:buSzPct val="70000"/>
              <a:buNone/>
              <a:defRPr/>
            </a:pPr>
            <a:r>
              <a:rPr lang="de-DE" sz="2400" dirty="0">
                <a:solidFill>
                  <a:schemeClr val="accent1">
                    <a:lumMod val="75000"/>
                  </a:schemeClr>
                </a:solidFill>
                <a:effectLst>
                  <a:outerShdw blurRad="38100" dist="38100" dir="2700000" algn="tl">
                    <a:srgbClr val="000000">
                      <a:alpha val="43137"/>
                    </a:srgbClr>
                  </a:outerShdw>
                </a:effectLst>
                <a:latin typeface="Arial" charset="0"/>
                <a:cs typeface="Arial" charset="0"/>
              </a:rPr>
              <a:t>heißt</a:t>
            </a:r>
            <a:r>
              <a:rPr lang="fr-FR" sz="2400" dirty="0" smtClean="0">
                <a:solidFill>
                  <a:schemeClr val="accent1">
                    <a:lumMod val="75000"/>
                  </a:schemeClr>
                </a:solidFill>
                <a:effectLst>
                  <a:outerShdw blurRad="38100" dist="38100" dir="2700000" algn="tl">
                    <a:srgbClr val="000000">
                      <a:alpha val="43137"/>
                    </a:srgbClr>
                  </a:outerShdw>
                </a:effectLst>
              </a:rPr>
              <a:t>.</a:t>
            </a:r>
            <a:endParaRPr lang="fr-FR" sz="2400" dirty="0">
              <a:solidFill>
                <a:schemeClr val="accent1">
                  <a:lumMod val="75000"/>
                </a:schemeClr>
              </a:solidFill>
              <a:effectLst>
                <a:outerShdw blurRad="38100" dist="38100" dir="2700000" algn="tl">
                  <a:srgbClr val="000000">
                    <a:alpha val="43137"/>
                  </a:srgbClr>
                </a:outerShdw>
              </a:effectLst>
            </a:endParaRPr>
          </a:p>
        </p:txBody>
      </p:sp>
      <p:sp>
        <p:nvSpPr>
          <p:cNvPr id="3" name="Titre 2"/>
          <p:cNvSpPr>
            <a:spLocks noGrp="1"/>
          </p:cNvSpPr>
          <p:nvPr>
            <p:ph type="title"/>
          </p:nvPr>
        </p:nvSpPr>
        <p:spPr/>
        <p:txBody>
          <a:bodyPr/>
          <a:lstStyle/>
          <a:p>
            <a:r>
              <a:rPr lang="de-DE" sz="4000" dirty="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Europa und Harmagedon</a:t>
            </a:r>
            <a:endParaRPr lang="fr-FR" sz="4000" dirty="0">
              <a:solidFill>
                <a:schemeClr val="accent4">
                  <a:lumMod val="20000"/>
                  <a:lumOff val="80000"/>
                </a:schemeClr>
              </a:solidFill>
              <a:effectLst>
                <a:outerShdw blurRad="38100" dist="38100" dir="2700000" algn="tl">
                  <a:srgbClr val="000000">
                    <a:alpha val="43137"/>
                  </a:srgbClr>
                </a:outerShdw>
              </a:effectLst>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b="1753"/>
          <a:stretch>
            <a:fillRect/>
          </a:stretch>
        </p:blipFill>
        <p:spPr>
          <a:xfrm>
            <a:off x="179512" y="2276872"/>
            <a:ext cx="5999293" cy="3942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feld 5"/>
          <p:cNvSpPr txBox="1">
            <a:spLocks noChangeArrowheads="1"/>
          </p:cNvSpPr>
          <p:nvPr/>
        </p:nvSpPr>
        <p:spPr bwMode="auto">
          <a:xfrm>
            <a:off x="5826044" y="5973406"/>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solidFill>
                  <a:schemeClr val="bg2"/>
                </a:solidFill>
                <a:latin typeface="+mn-lt"/>
              </a:rPr>
              <a:t>RL</a:t>
            </a:r>
          </a:p>
        </p:txBody>
      </p:sp>
    </p:spTree>
    <p:extLst>
      <p:ext uri="{BB962C8B-B14F-4D97-AF65-F5344CB8AC3E}">
        <p14:creationId xmlns:p14="http://schemas.microsoft.com/office/powerpoint/2010/main" val="3129414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4098" name="Picture 2" descr="http://upload.wikimedia.org/wikipedia/commons/7/7f/ISIS_expans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3" y="0"/>
            <a:ext cx="9128997" cy="515719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108520" y="5157192"/>
            <a:ext cx="9540552" cy="1569660"/>
          </a:xfrm>
          <a:prstGeom prst="rect">
            <a:avLst/>
          </a:prstGeom>
          <a:noFill/>
        </p:spPr>
        <p:txBody>
          <a:bodyPr wrap="square" lIns="91440" tIns="45720" rIns="91440" bIns="45720">
            <a:spAutoFit/>
          </a:bodyPr>
          <a:lstStyle/>
          <a:p>
            <a:pPr algn="ctr"/>
            <a:r>
              <a:rPr lang="de-DE" sz="4800" b="1" cap="none" spc="0" dirty="0" smtClean="0">
                <a:ln w="1905"/>
                <a:solidFill>
                  <a:srgbClr val="49EFEB"/>
                </a:solidFill>
                <a:effectLst>
                  <a:innerShdw blurRad="69850" dist="43180" dir="5400000">
                    <a:srgbClr val="000000">
                      <a:alpha val="65000"/>
                    </a:srgbClr>
                  </a:innerShdw>
                </a:effectLst>
              </a:rPr>
              <a:t>Stehen wir vor einer </a:t>
            </a:r>
          </a:p>
          <a:p>
            <a:pPr algn="ctr"/>
            <a:r>
              <a:rPr lang="de-DE" sz="4800" b="1" cap="none" spc="0" dirty="0" err="1" smtClean="0">
                <a:ln w="1905"/>
                <a:solidFill>
                  <a:srgbClr val="49EFEB"/>
                </a:solidFill>
                <a:effectLst>
                  <a:innerShdw blurRad="69850" dist="43180" dir="5400000">
                    <a:srgbClr val="000000">
                      <a:alpha val="65000"/>
                    </a:srgbClr>
                  </a:innerShdw>
                </a:effectLst>
              </a:rPr>
              <a:t>grossen</a:t>
            </a:r>
            <a:r>
              <a:rPr lang="de-DE" sz="4800" b="1" cap="none" spc="0" dirty="0" smtClean="0">
                <a:ln w="1905"/>
                <a:solidFill>
                  <a:srgbClr val="49EFEB"/>
                </a:solidFill>
                <a:effectLst>
                  <a:innerShdw blurRad="69850" dist="43180" dir="5400000">
                    <a:srgbClr val="000000">
                      <a:alpha val="65000"/>
                    </a:srgbClr>
                  </a:innerShdw>
                </a:effectLst>
              </a:rPr>
              <a:t> Katastrophe?</a:t>
            </a:r>
            <a:endParaRPr lang="de-DE" sz="4800" b="1" cap="none" spc="0" dirty="0">
              <a:ln w="1905"/>
              <a:solidFill>
                <a:srgbClr val="49EFEB"/>
              </a:solidFill>
              <a:effectLst>
                <a:innerShdw blurRad="69850" dist="43180" dir="5400000">
                  <a:srgbClr val="000000">
                    <a:alpha val="65000"/>
                  </a:srgbClr>
                </a:innerShdw>
              </a:effectLst>
            </a:endParaRPr>
          </a:p>
        </p:txBody>
      </p:sp>
      <p:sp>
        <p:nvSpPr>
          <p:cNvPr id="4" name="Textfeld 3"/>
          <p:cNvSpPr txBox="1"/>
          <p:nvPr/>
        </p:nvSpPr>
        <p:spPr>
          <a:xfrm>
            <a:off x="5292080" y="4880193"/>
            <a:ext cx="2191497" cy="276999"/>
          </a:xfrm>
          <a:prstGeom prst="rect">
            <a:avLst/>
          </a:prstGeom>
          <a:noFill/>
        </p:spPr>
        <p:txBody>
          <a:bodyPr wrap="none" rtlCol="0">
            <a:spAutoFit/>
          </a:bodyPr>
          <a:lstStyle/>
          <a:p>
            <a:r>
              <a:rPr lang="de-DE" sz="1200" dirty="0" smtClean="0"/>
              <a:t>Débora Cabral CC-BY-SA 4.0</a:t>
            </a:r>
            <a:endParaRPr lang="de-DE" sz="1200" dirty="0"/>
          </a:p>
        </p:txBody>
      </p:sp>
    </p:spTree>
    <p:extLst>
      <p:ext uri="{BB962C8B-B14F-4D97-AF65-F5344CB8AC3E}">
        <p14:creationId xmlns:p14="http://schemas.microsoft.com/office/powerpoint/2010/main" val="3058619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78818" y="1628800"/>
            <a:ext cx="5986363" cy="4004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9077" name="Rectangle 5"/>
          <p:cNvSpPr>
            <a:spLocks noGrp="1" noRot="1" noChangeArrowheads="1"/>
          </p:cNvSpPr>
          <p:nvPr>
            <p:ph type="title"/>
          </p:nvPr>
        </p:nvSpPr>
        <p:spPr>
          <a:xfrm>
            <a:off x="179512" y="188640"/>
            <a:ext cx="8784976" cy="1296144"/>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charset="0"/>
                <a:cs typeface="Arial" charset="0"/>
              </a:rPr>
              <a:t>Harmagedon</a:t>
            </a:r>
          </a:p>
        </p:txBody>
      </p:sp>
      <p:sp>
        <p:nvSpPr>
          <p:cNvPr id="68612" name="Text Box 7"/>
          <p:cNvSpPr txBox="1">
            <a:spLocks noChangeArrowheads="1"/>
          </p:cNvSpPr>
          <p:nvPr/>
        </p:nvSpPr>
        <p:spPr bwMode="auto">
          <a:xfrm>
            <a:off x="179512" y="5877272"/>
            <a:ext cx="8784976" cy="830997"/>
          </a:xfrm>
          <a:prstGeom prst="rect">
            <a:avLst/>
          </a:prstGeom>
          <a:noFill/>
          <a:ln w="9525">
            <a:noFill/>
            <a:miter lim="800000"/>
            <a:headEnd/>
            <a:tailEnd/>
          </a:ln>
        </p:spPr>
        <p:txBody>
          <a:bodyPr wrap="square">
            <a:spAutoFit/>
          </a:bodyPr>
          <a:lstStyle/>
          <a:p>
            <a:pPr algn="ctr">
              <a:defRPr/>
            </a:pPr>
            <a:r>
              <a:rPr lang="de-DE" sz="2400" dirty="0">
                <a:latin typeface="Arial" charset="0"/>
                <a:cs typeface="Arial" charset="0"/>
              </a:rPr>
              <a:t>Harmagedon: 740 km</a:t>
            </a:r>
            <a:r>
              <a:rPr lang="de-DE" sz="2400" baseline="30000" dirty="0">
                <a:latin typeface="Arial" charset="0"/>
                <a:cs typeface="Arial" charset="0"/>
              </a:rPr>
              <a:t>2</a:t>
            </a:r>
            <a:r>
              <a:rPr lang="de-DE" sz="2400" dirty="0">
                <a:latin typeface="Arial" charset="0"/>
                <a:cs typeface="Arial" charset="0"/>
              </a:rPr>
              <a:t> </a:t>
            </a:r>
            <a:r>
              <a:rPr lang="de-DE" sz="2400" dirty="0" smtClean="0">
                <a:latin typeface="Arial" charset="0"/>
                <a:cs typeface="Arial" charset="0"/>
              </a:rPr>
              <a:t/>
            </a:r>
            <a:br>
              <a:rPr lang="de-DE" sz="2400" dirty="0" smtClean="0">
                <a:latin typeface="Arial" charset="0"/>
                <a:cs typeface="Arial" charset="0"/>
              </a:rPr>
            </a:br>
            <a:r>
              <a:rPr lang="de-DE" sz="2400" dirty="0" smtClean="0">
                <a:latin typeface="Arial" charset="0"/>
                <a:cs typeface="Arial" charset="0"/>
              </a:rPr>
              <a:t>(</a:t>
            </a:r>
            <a:r>
              <a:rPr lang="de-DE" sz="2400" dirty="0">
                <a:latin typeface="Arial" charset="0"/>
                <a:cs typeface="Arial" charset="0"/>
              </a:rPr>
              <a:t>Bundesland Bremen: </a:t>
            </a:r>
            <a:r>
              <a:rPr lang="de-DE" sz="2400" dirty="0" smtClean="0">
                <a:latin typeface="Arial" charset="0"/>
                <a:cs typeface="Arial" charset="0"/>
              </a:rPr>
              <a:t>404 </a:t>
            </a:r>
            <a:r>
              <a:rPr lang="de-DE" sz="2400" dirty="0">
                <a:latin typeface="Arial" charset="0"/>
                <a:cs typeface="Arial" charset="0"/>
              </a:rPr>
              <a:t>km</a:t>
            </a:r>
            <a:r>
              <a:rPr lang="de-DE" sz="2400" baseline="30000" dirty="0">
                <a:latin typeface="Arial" charset="0"/>
                <a:cs typeface="Arial" charset="0"/>
              </a:rPr>
              <a:t>2</a:t>
            </a:r>
            <a:r>
              <a:rPr lang="de-DE" sz="2400" dirty="0">
                <a:latin typeface="Arial" charset="0"/>
                <a:cs typeface="Arial" charset="0"/>
              </a:rPr>
              <a:t>; Kanton Solothurn: 791 km</a:t>
            </a:r>
            <a:r>
              <a:rPr lang="de-DE" sz="2400" baseline="30000" dirty="0">
                <a:latin typeface="Arial" charset="0"/>
                <a:cs typeface="Arial" charset="0"/>
              </a:rPr>
              <a:t>2</a:t>
            </a:r>
            <a:r>
              <a:rPr lang="de-DE" sz="2400" dirty="0">
                <a:latin typeface="Arial" charset="0"/>
                <a:cs typeface="Arial" charset="0"/>
              </a:rPr>
              <a:t>)</a:t>
            </a:r>
          </a:p>
        </p:txBody>
      </p:sp>
      <p:sp>
        <p:nvSpPr>
          <p:cNvPr id="6" name="Textfeld 5"/>
          <p:cNvSpPr txBox="1">
            <a:spLocks noChangeArrowheads="1"/>
          </p:cNvSpPr>
          <p:nvPr/>
        </p:nvSpPr>
        <p:spPr bwMode="auto">
          <a:xfrm>
            <a:off x="7245995" y="5342011"/>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solidFill>
                  <a:schemeClr val="bg2"/>
                </a:solidFill>
                <a:latin typeface="+mn-lt"/>
              </a:rPr>
              <a:t>RL</a:t>
            </a:r>
          </a:p>
        </p:txBody>
      </p:sp>
    </p:spTree>
    <p:extLst>
      <p:ext uri="{BB962C8B-B14F-4D97-AF65-F5344CB8AC3E}">
        <p14:creationId xmlns:p14="http://schemas.microsoft.com/office/powerpoint/2010/main" val="859585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Rectangle 5"/>
          <p:cNvSpPr>
            <a:spLocks noGrp="1" noRot="1" noChangeArrowheads="1"/>
          </p:cNvSpPr>
          <p:nvPr>
            <p:ph type="title"/>
          </p:nvPr>
        </p:nvSpPr>
        <p:spPr>
          <a:xfrm>
            <a:off x="179512" y="188640"/>
            <a:ext cx="8784976" cy="1296144"/>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charset="0"/>
                <a:cs typeface="Arial" charset="0"/>
              </a:rPr>
              <a:t>Harmagedon</a:t>
            </a:r>
          </a:p>
        </p:txBody>
      </p:sp>
      <p:sp>
        <p:nvSpPr>
          <p:cNvPr id="69636" name="Text Box 7"/>
          <p:cNvSpPr txBox="1">
            <a:spLocks noChangeArrowheads="1"/>
          </p:cNvSpPr>
          <p:nvPr/>
        </p:nvSpPr>
        <p:spPr bwMode="auto">
          <a:xfrm>
            <a:off x="251520" y="5733256"/>
            <a:ext cx="8640960" cy="830997"/>
          </a:xfrm>
          <a:prstGeom prst="rect">
            <a:avLst/>
          </a:prstGeom>
          <a:noFill/>
          <a:ln w="9525">
            <a:noFill/>
            <a:miter lim="800000"/>
            <a:headEnd/>
            <a:tailEnd/>
          </a:ln>
        </p:spPr>
        <p:txBody>
          <a:bodyPr wrap="square">
            <a:spAutoFit/>
          </a:bodyPr>
          <a:lstStyle/>
          <a:p>
            <a:pPr algn="ctr">
              <a:defRPr/>
            </a:pPr>
            <a:r>
              <a:rPr lang="de-DE" sz="2400" dirty="0">
                <a:latin typeface="Arial" charset="0"/>
                <a:cs typeface="Arial" charset="0"/>
              </a:rPr>
              <a:t>Harmagedon liegt im Hinterland von Haifa. </a:t>
            </a:r>
          </a:p>
          <a:p>
            <a:pPr algn="ctr">
              <a:defRPr/>
            </a:pPr>
            <a:r>
              <a:rPr lang="de-DE" sz="2400" dirty="0">
                <a:latin typeface="Arial" charset="0"/>
                <a:cs typeface="Arial" charset="0"/>
              </a:rPr>
              <a:t>Haifa: </a:t>
            </a:r>
            <a:r>
              <a:rPr lang="de-DE" sz="2400" dirty="0" err="1">
                <a:latin typeface="Arial" charset="0"/>
                <a:cs typeface="Arial" charset="0"/>
              </a:rPr>
              <a:t>Grösster</a:t>
            </a:r>
            <a:r>
              <a:rPr lang="de-DE" sz="2400" dirty="0">
                <a:latin typeface="Arial" charset="0"/>
                <a:cs typeface="Arial" charset="0"/>
              </a:rPr>
              <a:t> Schiffshafen von Israel</a:t>
            </a:r>
          </a:p>
        </p:txBody>
      </p:sp>
      <p:pic>
        <p:nvPicPr>
          <p:cNvPr id="65540" name="Picture 6" descr="File:Israel - Haifa - view 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848" y="1598133"/>
            <a:ext cx="5276304" cy="39497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feld 6"/>
          <p:cNvSpPr txBox="1">
            <a:spLocks noChangeArrowheads="1"/>
          </p:cNvSpPr>
          <p:nvPr/>
        </p:nvSpPr>
        <p:spPr bwMode="auto">
          <a:xfrm>
            <a:off x="6804248" y="5301627"/>
            <a:ext cx="4059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solidFill>
                  <a:schemeClr val="bg1">
                    <a:lumMod val="95000"/>
                  </a:schemeClr>
                </a:solidFill>
                <a:latin typeface="+mn-lt"/>
              </a:rPr>
              <a:t>FB</a:t>
            </a:r>
          </a:p>
        </p:txBody>
      </p:sp>
    </p:spTree>
    <p:extLst>
      <p:ext uri="{BB962C8B-B14F-4D97-AF65-F5344CB8AC3E}">
        <p14:creationId xmlns:p14="http://schemas.microsoft.com/office/powerpoint/2010/main" val="36217393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245"/>
          <a:stretch/>
        </p:blipFill>
        <p:spPr>
          <a:xfrm>
            <a:off x="1189038" y="1600201"/>
            <a:ext cx="6765925" cy="4379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5221" name="Rectangle 5"/>
          <p:cNvSpPr>
            <a:spLocks noGrp="1" noRot="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charset="0"/>
                <a:cs typeface="Arial" charset="0"/>
              </a:rPr>
              <a:t>Harmagedon</a:t>
            </a:r>
          </a:p>
        </p:txBody>
      </p:sp>
      <p:sp>
        <p:nvSpPr>
          <p:cNvPr id="70660" name="Text Box 7"/>
          <p:cNvSpPr txBox="1">
            <a:spLocks noChangeArrowheads="1"/>
          </p:cNvSpPr>
          <p:nvPr/>
        </p:nvSpPr>
        <p:spPr bwMode="auto">
          <a:xfrm>
            <a:off x="1187450" y="6237312"/>
            <a:ext cx="6793818" cy="461665"/>
          </a:xfrm>
          <a:prstGeom prst="rect">
            <a:avLst/>
          </a:prstGeom>
          <a:noFill/>
          <a:ln w="9525">
            <a:noFill/>
            <a:miter lim="800000"/>
            <a:headEnd/>
            <a:tailEnd/>
          </a:ln>
        </p:spPr>
        <p:txBody>
          <a:bodyPr wrap="square">
            <a:spAutoFit/>
          </a:bodyPr>
          <a:lstStyle/>
          <a:p>
            <a:pPr algn="ctr">
              <a:defRPr/>
            </a:pPr>
            <a:r>
              <a:rPr lang="de-DE" sz="2400" dirty="0">
                <a:latin typeface="Arial" charset="0"/>
                <a:cs typeface="Arial" charset="0"/>
              </a:rPr>
              <a:t>Militärflughafen in Harmagedon</a:t>
            </a:r>
          </a:p>
        </p:txBody>
      </p:sp>
      <p:sp>
        <p:nvSpPr>
          <p:cNvPr id="66565" name="Textfeld 5"/>
          <p:cNvSpPr txBox="1">
            <a:spLocks noChangeArrowheads="1"/>
          </p:cNvSpPr>
          <p:nvPr/>
        </p:nvSpPr>
        <p:spPr bwMode="auto">
          <a:xfrm>
            <a:off x="7627255" y="5738812"/>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a:solidFill>
                  <a:schemeClr val="bg1">
                    <a:lumMod val="95000"/>
                  </a:schemeClr>
                </a:solidFill>
                <a:latin typeface="+mn-lt"/>
              </a:rPr>
              <a:t>RL</a:t>
            </a:r>
          </a:p>
        </p:txBody>
      </p:sp>
    </p:spTree>
    <p:extLst>
      <p:ext uri="{BB962C8B-B14F-4D97-AF65-F5344CB8AC3E}">
        <p14:creationId xmlns:p14="http://schemas.microsoft.com/office/powerpoint/2010/main" val="100488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upload.wikimedia.org/wikipedia/commons/thumb/2/2a/Asia_satellite_orthographic.jpg/640px-Asia_satellite_orthograph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33" y="1600684"/>
            <a:ext cx="2869714" cy="2980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upload.wikimedia.org/wikipedia/commons/7/7f/ISIS_expansi%C3%B3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844824"/>
            <a:ext cx="202328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7394" name="Rectangle 2"/>
          <p:cNvSpPr>
            <a:spLocks noGrp="1" noChangeArrowheads="1"/>
          </p:cNvSpPr>
          <p:nvPr>
            <p:ph type="title"/>
          </p:nvPr>
        </p:nvSpPr>
        <p:spPr>
          <a:xfrm>
            <a:off x="378521" y="260648"/>
            <a:ext cx="8229600" cy="1143000"/>
          </a:xfrm>
        </p:spPr>
        <p:txBody>
          <a:bodyPr>
            <a:no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Intervention aus dem fernen Asien</a:t>
            </a:r>
          </a:p>
        </p:txBody>
      </p:sp>
      <p:sp>
        <p:nvSpPr>
          <p:cNvPr id="148485" name="Line 6"/>
          <p:cNvSpPr>
            <a:spLocks noChangeShapeType="1"/>
          </p:cNvSpPr>
          <p:nvPr/>
        </p:nvSpPr>
        <p:spPr bwMode="auto">
          <a:xfrm flipH="1" flipV="1">
            <a:off x="1763688" y="2348878"/>
            <a:ext cx="1368152" cy="0"/>
          </a:xfrm>
          <a:prstGeom prst="line">
            <a:avLst/>
          </a:prstGeom>
          <a:noFill/>
          <a:ln w="57150">
            <a:solidFill>
              <a:srgbClr val="FF3300"/>
            </a:solidFill>
            <a:round/>
            <a:headEnd/>
            <a:tailEnd type="triangle" w="med" len="med"/>
          </a:ln>
        </p:spPr>
        <p:txBody>
          <a:bodyPr/>
          <a:lstStyle/>
          <a:p>
            <a:endParaRPr lang="de-DE"/>
          </a:p>
        </p:txBody>
      </p:sp>
      <p:sp>
        <p:nvSpPr>
          <p:cNvPr id="11" name="Textfeld 10"/>
          <p:cNvSpPr txBox="1"/>
          <p:nvPr/>
        </p:nvSpPr>
        <p:spPr>
          <a:xfrm>
            <a:off x="3548330" y="4334906"/>
            <a:ext cx="731290" cy="246221"/>
          </a:xfrm>
          <a:prstGeom prst="rect">
            <a:avLst/>
          </a:prstGeom>
          <a:noFill/>
        </p:spPr>
        <p:txBody>
          <a:bodyPr wrap="none" rtlCol="0">
            <a:spAutoFit/>
          </a:bodyPr>
          <a:lstStyle/>
          <a:p>
            <a:r>
              <a:rPr lang="de-DE" sz="1000" dirty="0" smtClean="0"/>
              <a:t>NASA/FB</a:t>
            </a:r>
            <a:endParaRPr lang="de-DE" sz="1000" dirty="0"/>
          </a:p>
        </p:txBody>
      </p:sp>
      <p:sp>
        <p:nvSpPr>
          <p:cNvPr id="2" name="Rechteck 1"/>
          <p:cNvSpPr/>
          <p:nvPr/>
        </p:nvSpPr>
        <p:spPr>
          <a:xfrm>
            <a:off x="179512" y="4941168"/>
            <a:ext cx="8784976" cy="1569660"/>
          </a:xfrm>
          <a:prstGeom prst="rect">
            <a:avLst/>
          </a:prstGeom>
        </p:spPr>
        <p:txBody>
          <a:bodyPr wrap="square">
            <a:spAutoFit/>
          </a:bodyPr>
          <a:lstStyle/>
          <a:p>
            <a:pPr algn="ctr"/>
            <a:r>
              <a:rPr lang="de-DE" sz="2400" b="1" dirty="0" smtClean="0">
                <a:latin typeface="Arial" panose="020B0604020202020204" pitchFamily="34" charset="0"/>
              </a:rPr>
              <a:t>Offenbarung 16,12: </a:t>
            </a:r>
            <a:r>
              <a:rPr lang="de-DE" sz="2400" dirty="0" smtClean="0">
                <a:latin typeface="Arial" panose="020B0604020202020204" pitchFamily="34" charset="0"/>
              </a:rPr>
              <a:t/>
            </a:r>
            <a:br>
              <a:rPr lang="de-DE" sz="2400" dirty="0" smtClean="0">
                <a:latin typeface="Arial" panose="020B0604020202020204" pitchFamily="34" charset="0"/>
              </a:rPr>
            </a:br>
            <a:r>
              <a:rPr lang="de-DE" sz="2400" dirty="0" smtClean="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Und </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der sechste </a:t>
            </a:r>
            <a:r>
              <a:rPr lang="de-DE" sz="2400" dirty="0" err="1">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goß</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 seine Schale aus auf </a:t>
            </a:r>
            <a:r>
              <a:rPr lang="de-DE" sz="2400" dirty="0">
                <a:solidFill>
                  <a:srgbClr val="FF0000"/>
                </a:solidFill>
                <a:effectLst>
                  <a:outerShdw blurRad="38100" dist="38100" dir="2700000" algn="tl">
                    <a:srgbClr val="000000">
                      <a:alpha val="43137"/>
                    </a:srgbClr>
                  </a:outerShdw>
                </a:effectLst>
                <a:latin typeface="Arial" panose="020B0604020202020204" pitchFamily="34" charset="0"/>
              </a:rPr>
              <a:t>den großen Strom Euphrat</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 und sein Wasser vertrocknete, auf </a:t>
            </a:r>
            <a:r>
              <a:rPr lang="de-DE" sz="2400" dirty="0" err="1">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daß</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 </a:t>
            </a:r>
            <a:r>
              <a:rPr lang="de-DE" sz="2400" dirty="0">
                <a:solidFill>
                  <a:srgbClr val="FF0000"/>
                </a:solidFill>
                <a:effectLst>
                  <a:outerShdw blurRad="38100" dist="38100" dir="2700000" algn="tl">
                    <a:srgbClr val="000000">
                      <a:alpha val="43137"/>
                    </a:srgbClr>
                  </a:outerShdw>
                </a:effectLst>
                <a:latin typeface="Arial" panose="020B0604020202020204" pitchFamily="34" charset="0"/>
              </a:rPr>
              <a:t>der Weg der Könige</a:t>
            </a:r>
            <a:r>
              <a:rPr lang="de-DE" sz="2400" dirty="0">
                <a:solidFill>
                  <a:srgbClr val="66FF33"/>
                </a:solidFill>
                <a:effectLst>
                  <a:outerShdw blurRad="38100" dist="38100" dir="2700000" algn="tl">
                    <a:srgbClr val="000000">
                      <a:alpha val="43137"/>
                    </a:srgbClr>
                  </a:outerShdw>
                </a:effectLst>
                <a:latin typeface="Arial" panose="020B0604020202020204" pitchFamily="34" charset="0"/>
              </a:rPr>
              <a:t> </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bereitet </a:t>
            </a:r>
            <a:r>
              <a:rPr lang="de-DE" sz="2400" dirty="0" smtClean="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würde</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 </a:t>
            </a:r>
            <a:r>
              <a:rPr lang="de-DE" sz="2400" dirty="0">
                <a:solidFill>
                  <a:srgbClr val="FF0000"/>
                </a:solidFill>
                <a:effectLst>
                  <a:outerShdw blurRad="38100" dist="38100" dir="2700000" algn="tl">
                    <a:srgbClr val="000000">
                      <a:alpha val="43137"/>
                    </a:srgbClr>
                  </a:outerShdw>
                </a:effectLst>
                <a:latin typeface="Arial" panose="020B0604020202020204" pitchFamily="34" charset="0"/>
              </a:rPr>
              <a:t>die von Sonnenaufgang </a:t>
            </a:r>
            <a:r>
              <a:rPr lang="de-DE" sz="2400" dirty="0">
                <a:solidFill>
                  <a:schemeClr val="accent1">
                    <a:lumMod val="75000"/>
                  </a:schemeClr>
                </a:solidFill>
                <a:effectLst>
                  <a:outerShdw blurRad="38100" dist="38100" dir="2700000" algn="tl">
                    <a:srgbClr val="000000">
                      <a:alpha val="43137"/>
                    </a:srgbClr>
                  </a:outerShdw>
                </a:effectLst>
                <a:latin typeface="Arial" panose="020B0604020202020204" pitchFamily="34" charset="0"/>
              </a:rPr>
              <a:t>herkommen. </a:t>
            </a:r>
            <a:endParaRPr lang="de-DE" sz="2400" dirty="0">
              <a:solidFill>
                <a:schemeClr val="accent1">
                  <a:lumMod val="75000"/>
                </a:schemeClr>
              </a:solidFill>
              <a:effectLst>
                <a:outerShdw blurRad="38100" dist="38100" dir="2700000" algn="tl">
                  <a:srgbClr val="000000">
                    <a:alpha val="43137"/>
                  </a:srgbClr>
                </a:outerShdw>
              </a:effectLst>
            </a:endParaRPr>
          </a:p>
        </p:txBody>
      </p:sp>
      <p:sp>
        <p:nvSpPr>
          <p:cNvPr id="12" name="Line 6"/>
          <p:cNvSpPr>
            <a:spLocks noChangeShapeType="1"/>
          </p:cNvSpPr>
          <p:nvPr/>
        </p:nvSpPr>
        <p:spPr bwMode="auto">
          <a:xfrm flipH="1" flipV="1">
            <a:off x="3548330" y="3095488"/>
            <a:ext cx="1599733" cy="477527"/>
          </a:xfrm>
          <a:prstGeom prst="line">
            <a:avLst/>
          </a:prstGeom>
          <a:noFill/>
          <a:ln w="57150">
            <a:solidFill>
              <a:srgbClr val="FF3300"/>
            </a:solidFill>
            <a:round/>
            <a:headEnd/>
            <a:tailEnd type="triangle" w="med" len="med"/>
          </a:ln>
        </p:spPr>
        <p:txBody>
          <a:bodyPr/>
          <a:lstStyle/>
          <a:p>
            <a:endParaRPr lang="de-DE"/>
          </a:p>
        </p:txBody>
      </p:sp>
      <p:sp>
        <p:nvSpPr>
          <p:cNvPr id="9" name="Textfeld 10"/>
          <p:cNvSpPr txBox="1"/>
          <p:nvPr/>
        </p:nvSpPr>
        <p:spPr>
          <a:xfrm>
            <a:off x="5436779" y="4397144"/>
            <a:ext cx="723275" cy="246221"/>
          </a:xfrm>
          <a:prstGeom prst="rect">
            <a:avLst/>
          </a:prstGeom>
          <a:noFill/>
        </p:spPr>
        <p:txBody>
          <a:bodyPr wrap="none" rtlCol="0">
            <a:spAutoFit/>
          </a:bodyPr>
          <a:lstStyle/>
          <a:p>
            <a:r>
              <a:rPr lang="de-DE" sz="1000" dirty="0" smtClean="0">
                <a:solidFill>
                  <a:schemeClr val="bg2"/>
                </a:solidFill>
              </a:rPr>
              <a:t>NASA/PL</a:t>
            </a:r>
            <a:endParaRPr lang="de-DE" sz="1000" dirty="0">
              <a:solidFill>
                <a:schemeClr val="bg2"/>
              </a:solidFill>
            </a:endParaRPr>
          </a:p>
        </p:txBody>
      </p:sp>
    </p:spTree>
    <p:extLst>
      <p:ext uri="{BB962C8B-B14F-4D97-AF65-F5344CB8AC3E}">
        <p14:creationId xmlns:p14="http://schemas.microsoft.com/office/powerpoint/2010/main" val="1769827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508104" y="1844824"/>
            <a:ext cx="3240360" cy="4752528"/>
          </a:xfrm>
        </p:spPr>
        <p:txBody>
          <a:bodyPr>
            <a:normAutofit/>
          </a:bodyPr>
          <a:lstStyle/>
          <a:p>
            <a:pPr marL="0" indent="0" algn="ctr">
              <a:buNone/>
            </a:pPr>
            <a:r>
              <a:rPr lang="en-US" sz="2400" b="1" dirty="0" smtClean="0">
                <a:solidFill>
                  <a:schemeClr val="tx1"/>
                </a:solidFill>
              </a:rPr>
              <a:t>Daniel 11,44:</a:t>
            </a:r>
            <a:endParaRPr lang="de-DE" sz="2400" b="1" dirty="0" smtClean="0">
              <a:solidFill>
                <a:schemeClr val="tx1"/>
              </a:solidFill>
            </a:endParaRPr>
          </a:p>
          <a:p>
            <a:pPr marL="0" indent="0" algn="ctr">
              <a:buNone/>
            </a:pPr>
            <a:r>
              <a:rPr lang="de-DE" sz="2400" dirty="0" smtClean="0">
                <a:solidFill>
                  <a:schemeClr val="accent1">
                    <a:lumMod val="75000"/>
                  </a:schemeClr>
                </a:solidFill>
                <a:effectLst>
                  <a:outerShdw blurRad="38100" dist="38100" dir="2700000" algn="tl">
                    <a:srgbClr val="000000">
                      <a:alpha val="43137"/>
                    </a:srgbClr>
                  </a:outerShdw>
                </a:effectLst>
              </a:rPr>
              <a:t>Aber Gerüchte von Osten und von Norden her werden ihn erschrecken; </a:t>
            </a:r>
            <a:r>
              <a:rPr lang="de-DE" sz="2400" dirty="0" smtClean="0">
                <a:solidFill>
                  <a:srgbClr val="FF0000"/>
                </a:solidFill>
                <a:effectLst>
                  <a:outerShdw blurRad="38100" dist="38100" dir="2700000" algn="tl">
                    <a:srgbClr val="000000">
                      <a:alpha val="43137"/>
                    </a:srgbClr>
                  </a:outerShdw>
                </a:effectLst>
              </a:rPr>
              <a:t>und er wird ausziehen in großem Grimm</a:t>
            </a:r>
            <a:r>
              <a:rPr lang="de-DE" sz="2400" dirty="0" smtClean="0">
                <a:solidFill>
                  <a:schemeClr val="accent1">
                    <a:lumMod val="75000"/>
                  </a:schemeClr>
                </a:solidFill>
                <a:effectLst>
                  <a:outerShdw blurRad="38100" dist="38100" dir="2700000" algn="tl">
                    <a:srgbClr val="000000">
                      <a:alpha val="43137"/>
                    </a:srgbClr>
                  </a:outerShdw>
                </a:effectLst>
              </a:rPr>
              <a:t>, um</a:t>
            </a:r>
          </a:p>
          <a:p>
            <a:pPr marL="0" indent="0" algn="ctr">
              <a:buNone/>
            </a:pPr>
            <a:r>
              <a:rPr lang="de-DE" sz="2400" dirty="0" smtClean="0">
                <a:solidFill>
                  <a:schemeClr val="accent1">
                    <a:lumMod val="75000"/>
                  </a:schemeClr>
                </a:solidFill>
                <a:effectLst>
                  <a:outerShdw blurRad="38100" dist="38100" dir="2700000" algn="tl">
                    <a:srgbClr val="000000">
                      <a:alpha val="43137"/>
                    </a:srgbClr>
                  </a:outerShdw>
                </a:effectLst>
              </a:rPr>
              <a:t>viele zu vernichten und zu vertilgen.</a:t>
            </a:r>
            <a:endParaRPr lang="de-DE" sz="2400" dirty="0">
              <a:solidFill>
                <a:schemeClr val="accent1">
                  <a:lumMod val="75000"/>
                </a:schemeClr>
              </a:solidFill>
              <a:effectLst>
                <a:outerShdw blurRad="38100" dist="38100" dir="2700000" algn="tl">
                  <a:srgbClr val="000000">
                    <a:alpha val="43137"/>
                  </a:srgbClr>
                </a:outerShdw>
              </a:effectLst>
            </a:endParaRPr>
          </a:p>
        </p:txBody>
      </p:sp>
      <p:sp>
        <p:nvSpPr>
          <p:cNvPr id="7" name="Rectangle 2"/>
          <p:cNvSpPr>
            <a:spLocks noGrp="1" noChangeArrowheads="1"/>
          </p:cNvSpPr>
          <p:nvPr>
            <p:ph type="title"/>
          </p:nvPr>
        </p:nvSpPr>
        <p:spPr>
          <a:xfrm>
            <a:off x="539552" y="260648"/>
            <a:ext cx="8229600" cy="1143000"/>
          </a:xfrm>
        </p:spPr>
        <p:txBody>
          <a:bodyPr>
            <a:norm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Zurück nach Israel!</a:t>
            </a:r>
          </a:p>
        </p:txBody>
      </p:sp>
      <p:pic>
        <p:nvPicPr>
          <p:cNvPr id="14338" name="Picture 2" descr="http://upload.wikimedia.org/wikipedia/commons/thumb/6/61/Mediterranian_Sea_16.61811E_38.99124N.jpg/1024px-Mediterranian_Sea_16.61811E_38.99124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76872"/>
            <a:ext cx="4727820" cy="3456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Line 9"/>
          <p:cNvSpPr>
            <a:spLocks noChangeShapeType="1"/>
          </p:cNvSpPr>
          <p:nvPr/>
        </p:nvSpPr>
        <p:spPr bwMode="auto">
          <a:xfrm flipV="1">
            <a:off x="4470786" y="4725144"/>
            <a:ext cx="389246" cy="360040"/>
          </a:xfrm>
          <a:prstGeom prst="line">
            <a:avLst/>
          </a:prstGeom>
          <a:noFill/>
          <a:ln w="57150">
            <a:solidFill>
              <a:srgbClr val="FF3300"/>
            </a:solidFill>
            <a:round/>
            <a:headEnd/>
            <a:tailEnd type="triangle" w="med" len="med"/>
          </a:ln>
        </p:spPr>
        <p:txBody>
          <a:bodyPr/>
          <a:lstStyle/>
          <a:p>
            <a:endParaRPr lang="de-DE"/>
          </a:p>
        </p:txBody>
      </p:sp>
      <p:sp>
        <p:nvSpPr>
          <p:cNvPr id="8" name="Textfeld 5"/>
          <p:cNvSpPr txBox="1">
            <a:spLocks noChangeArrowheads="1"/>
          </p:cNvSpPr>
          <p:nvPr/>
        </p:nvSpPr>
        <p:spPr bwMode="auto">
          <a:xfrm>
            <a:off x="485181" y="5495246"/>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r>
              <a:rPr lang="de-DE" altLang="de-DE" sz="1000" dirty="0" smtClean="0">
                <a:latin typeface="+mn-lt"/>
              </a:rPr>
              <a:t>FB</a:t>
            </a:r>
            <a:endParaRPr lang="de-DE" altLang="de-DE" sz="1000" dirty="0">
              <a:latin typeface="+mn-lt"/>
            </a:endParaRPr>
          </a:p>
        </p:txBody>
      </p:sp>
    </p:spTree>
    <p:extLst>
      <p:ext uri="{BB962C8B-B14F-4D97-AF65-F5344CB8AC3E}">
        <p14:creationId xmlns:p14="http://schemas.microsoft.com/office/powerpoint/2010/main" val="12090086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5"/>
          <p:cNvSpPr>
            <a:spLocks noGrp="1"/>
          </p:cNvSpPr>
          <p:nvPr>
            <p:ph sz="half" idx="1"/>
          </p:nvPr>
        </p:nvSpPr>
        <p:spPr>
          <a:xfrm>
            <a:off x="4716017" y="1916832"/>
            <a:ext cx="4032447" cy="4680520"/>
          </a:xfrm>
        </p:spPr>
        <p:txBody>
          <a:bodyPr>
            <a:normAutofit/>
          </a:bodyPr>
          <a:lstStyle/>
          <a:p>
            <a:pPr marL="0" indent="0" algn="ctr">
              <a:buNone/>
            </a:pPr>
            <a:r>
              <a:rPr lang="en-US" sz="2400" b="1" dirty="0" smtClean="0">
                <a:solidFill>
                  <a:schemeClr val="tx1"/>
                </a:solidFill>
              </a:rPr>
              <a:t>Daniel 11,45:</a:t>
            </a:r>
            <a:endParaRPr lang="de-DE" sz="2400" b="1" dirty="0" smtClean="0">
              <a:solidFill>
                <a:schemeClr val="tx1"/>
              </a:solidFill>
            </a:endParaRPr>
          </a:p>
          <a:p>
            <a:pPr marL="0" indent="0" algn="ctr">
              <a:buNone/>
            </a:pPr>
            <a:r>
              <a:rPr lang="de-DE" sz="2400" dirty="0">
                <a:solidFill>
                  <a:schemeClr val="accent1">
                    <a:lumMod val="75000"/>
                  </a:schemeClr>
                </a:solidFill>
                <a:effectLst>
                  <a:outerShdw blurRad="38100" dist="38100" dir="2700000" algn="tl">
                    <a:srgbClr val="000000">
                      <a:alpha val="43137"/>
                    </a:srgbClr>
                  </a:outerShdw>
                </a:effectLst>
              </a:rPr>
              <a:t>Und er wird sein </a:t>
            </a:r>
            <a:r>
              <a:rPr lang="de-DE" sz="2400" dirty="0" smtClean="0">
                <a:solidFill>
                  <a:schemeClr val="accent1">
                    <a:lumMod val="75000"/>
                  </a:schemeClr>
                </a:solidFill>
                <a:effectLst>
                  <a:outerShdw blurRad="38100" dist="38100" dir="2700000" algn="tl">
                    <a:srgbClr val="000000">
                      <a:alpha val="43137"/>
                    </a:srgbClr>
                  </a:outerShdw>
                </a:effectLst>
              </a:rPr>
              <a:t>Palastzelt </a:t>
            </a:r>
            <a:r>
              <a:rPr lang="de-DE" sz="2400" dirty="0">
                <a:solidFill>
                  <a:schemeClr val="accent1">
                    <a:lumMod val="75000"/>
                  </a:schemeClr>
                </a:solidFill>
                <a:effectLst>
                  <a:outerShdw blurRad="38100" dist="38100" dir="2700000" algn="tl">
                    <a:srgbClr val="000000">
                      <a:alpha val="43137"/>
                    </a:srgbClr>
                  </a:outerShdw>
                </a:effectLst>
              </a:rPr>
              <a:t>aufschlagen </a:t>
            </a:r>
            <a:r>
              <a:rPr lang="de-DE" sz="2400" dirty="0">
                <a:solidFill>
                  <a:srgbClr val="FF0000"/>
                </a:solidFill>
                <a:effectLst>
                  <a:outerShdw blurRad="38100" dist="38100" dir="2700000" algn="tl">
                    <a:srgbClr val="000000">
                      <a:alpha val="43137"/>
                    </a:srgbClr>
                  </a:outerShdw>
                </a:effectLst>
              </a:rPr>
              <a:t>zwischen dem Meere und dem </a:t>
            </a:r>
            <a:r>
              <a:rPr lang="de-DE" sz="2400" dirty="0" smtClean="0">
                <a:solidFill>
                  <a:srgbClr val="FF0000"/>
                </a:solidFill>
                <a:effectLst>
                  <a:outerShdw blurRad="38100" dist="38100" dir="2700000" algn="tl">
                    <a:srgbClr val="000000">
                      <a:alpha val="43137"/>
                    </a:srgbClr>
                  </a:outerShdw>
                </a:effectLst>
              </a:rPr>
              <a:t>Berg </a:t>
            </a:r>
            <a:r>
              <a:rPr lang="de-DE" sz="2400" dirty="0">
                <a:solidFill>
                  <a:srgbClr val="FF0000"/>
                </a:solidFill>
                <a:effectLst>
                  <a:outerShdw blurRad="38100" dist="38100" dir="2700000" algn="tl">
                    <a:srgbClr val="000000">
                      <a:alpha val="43137"/>
                    </a:srgbClr>
                  </a:outerShdw>
                </a:effectLst>
              </a:rPr>
              <a:t>der heiligen Zierde</a:t>
            </a:r>
            <a:r>
              <a:rPr lang="de-DE" sz="2400" dirty="0">
                <a:solidFill>
                  <a:schemeClr val="accent1">
                    <a:lumMod val="75000"/>
                  </a:schemeClr>
                </a:solidFill>
                <a:effectLst>
                  <a:outerShdw blurRad="38100" dist="38100" dir="2700000" algn="tl">
                    <a:srgbClr val="000000">
                      <a:alpha val="43137"/>
                    </a:srgbClr>
                  </a:outerShdw>
                </a:effectLst>
              </a:rPr>
              <a:t>. Und er wird zu seinem Ende kommen, und niemand wird ihm helfen. </a:t>
            </a:r>
          </a:p>
        </p:txBody>
      </p:sp>
      <p:pic>
        <p:nvPicPr>
          <p:cNvPr id="10" name="Picture 10" descr="MiddleEast"/>
          <p:cNvPicPr>
            <a:picLocks noGrp="1" noChangeAspect="1" noChangeArrowheads="1"/>
          </p:cNvPicPr>
          <p:nvPr>
            <p:ph sz="half" idx="2"/>
          </p:nvPr>
        </p:nvPicPr>
        <p:blipFill>
          <a:blip r:embed="rId3" cstate="print"/>
          <a:srcRect/>
          <a:stretch>
            <a:fillRect/>
          </a:stretch>
        </p:blipFill>
        <p:spPr>
          <a:xfrm>
            <a:off x="614635" y="1681729"/>
            <a:ext cx="3888433" cy="4947873"/>
          </a:xfrm>
          <a:prstGeom prst="rect">
            <a:avLst/>
          </a:prstGeom>
          <a:ln>
            <a:noFill/>
          </a:ln>
          <a:effectLst>
            <a:outerShdw blurRad="292100" dist="139700" dir="2700000" algn="tl" rotWithShape="0">
              <a:srgbClr val="333333">
                <a:alpha val="65000"/>
              </a:srgbClr>
            </a:outerShdw>
          </a:effectLst>
        </p:spPr>
      </p:pic>
      <p:sp>
        <p:nvSpPr>
          <p:cNvPr id="187394" name="Rectangle 2"/>
          <p:cNvSpPr>
            <a:spLocks noGrp="1" noChangeArrowheads="1"/>
          </p:cNvSpPr>
          <p:nvPr>
            <p:ph type="title"/>
          </p:nvPr>
        </p:nvSpPr>
        <p:spPr>
          <a:xfrm>
            <a:off x="457200" y="253536"/>
            <a:ext cx="8229600" cy="1159240"/>
          </a:xfrm>
        </p:spPr>
        <p:txBody>
          <a:bodyPr>
            <a:no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Die zweite Belagerung Jerusalems</a:t>
            </a:r>
          </a:p>
        </p:txBody>
      </p:sp>
      <p:sp>
        <p:nvSpPr>
          <p:cNvPr id="11" name="Textfeld 10"/>
          <p:cNvSpPr txBox="1"/>
          <p:nvPr/>
        </p:nvSpPr>
        <p:spPr>
          <a:xfrm>
            <a:off x="3923928" y="6310093"/>
            <a:ext cx="524503" cy="246221"/>
          </a:xfrm>
          <a:prstGeom prst="rect">
            <a:avLst/>
          </a:prstGeom>
          <a:noFill/>
        </p:spPr>
        <p:txBody>
          <a:bodyPr wrap="none" rtlCol="0">
            <a:spAutoFit/>
          </a:bodyPr>
          <a:lstStyle/>
          <a:p>
            <a:r>
              <a:rPr lang="de-DE" sz="1000" dirty="0" smtClean="0"/>
              <a:t>NASA</a:t>
            </a:r>
            <a:endParaRPr lang="de-DE" sz="1000" dirty="0"/>
          </a:p>
        </p:txBody>
      </p:sp>
      <p:sp>
        <p:nvSpPr>
          <p:cNvPr id="12" name="Line 9"/>
          <p:cNvSpPr>
            <a:spLocks noChangeShapeType="1"/>
          </p:cNvSpPr>
          <p:nvPr/>
        </p:nvSpPr>
        <p:spPr bwMode="auto">
          <a:xfrm>
            <a:off x="614635" y="3677275"/>
            <a:ext cx="720081" cy="504056"/>
          </a:xfrm>
          <a:prstGeom prst="line">
            <a:avLst/>
          </a:prstGeom>
          <a:noFill/>
          <a:ln w="57150">
            <a:solidFill>
              <a:srgbClr val="FF3300"/>
            </a:solidFill>
            <a:round/>
            <a:headEnd/>
            <a:tailEnd type="triangle" w="med" len="med"/>
          </a:ln>
        </p:spPr>
        <p:txBody>
          <a:bodyPr/>
          <a:lstStyle/>
          <a:p>
            <a:endParaRPr lang="de-DE"/>
          </a:p>
        </p:txBody>
      </p:sp>
      <p:sp>
        <p:nvSpPr>
          <p:cNvPr id="14" name="Line 9"/>
          <p:cNvSpPr>
            <a:spLocks noChangeShapeType="1"/>
          </p:cNvSpPr>
          <p:nvPr/>
        </p:nvSpPr>
        <p:spPr bwMode="auto">
          <a:xfrm flipH="1" flipV="1">
            <a:off x="1694755" y="4397355"/>
            <a:ext cx="576063" cy="72008"/>
          </a:xfrm>
          <a:prstGeom prst="line">
            <a:avLst/>
          </a:prstGeom>
          <a:noFill/>
          <a:ln w="57150">
            <a:solidFill>
              <a:srgbClr val="FF3300"/>
            </a:solidFill>
            <a:round/>
            <a:headEnd/>
            <a:tailEnd type="triangle" w="med" len="med"/>
          </a:ln>
        </p:spPr>
        <p:txBody>
          <a:bodyPr/>
          <a:lstStyle/>
          <a:p>
            <a:endParaRPr lang="de-DE"/>
          </a:p>
        </p:txBody>
      </p:sp>
      <p:sp>
        <p:nvSpPr>
          <p:cNvPr id="15" name="Oval 13"/>
          <p:cNvSpPr>
            <a:spLocks noChangeArrowheads="1"/>
          </p:cNvSpPr>
          <p:nvPr/>
        </p:nvSpPr>
        <p:spPr bwMode="auto">
          <a:xfrm rot="-4857145">
            <a:off x="1368718" y="4047440"/>
            <a:ext cx="537193" cy="560196"/>
          </a:xfrm>
          <a:prstGeom prst="ellipse">
            <a:avLst/>
          </a:prstGeom>
          <a:noFill/>
          <a:ln w="38100">
            <a:solidFill>
              <a:srgbClr val="FF0000"/>
            </a:solidFill>
            <a:round/>
            <a:headEnd/>
            <a:tailEnd/>
          </a:ln>
          <a:effectLst/>
        </p:spPr>
        <p:txBody>
          <a:bodyPr wrap="none" anchor="ctr"/>
          <a:lstStyle/>
          <a:p>
            <a:endParaRPr lang="de-DE"/>
          </a:p>
        </p:txBody>
      </p:sp>
    </p:spTree>
    <p:extLst>
      <p:ext uri="{BB962C8B-B14F-4D97-AF65-F5344CB8AC3E}">
        <p14:creationId xmlns:p14="http://schemas.microsoft.com/office/powerpoint/2010/main" val="9754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MiddleEast"/>
          <p:cNvPicPr>
            <a:picLocks noGrp="1" noChangeAspect="1" noChangeArrowheads="1"/>
          </p:cNvPicPr>
          <p:nvPr>
            <p:ph sz="half" idx="2"/>
          </p:nvPr>
        </p:nvPicPr>
        <p:blipFill>
          <a:blip r:embed="rId3" cstate="print"/>
          <a:srcRect/>
          <a:stretch>
            <a:fillRect/>
          </a:stretch>
        </p:blipFill>
        <p:spPr>
          <a:xfrm>
            <a:off x="611560" y="1679220"/>
            <a:ext cx="3888433" cy="4947873"/>
          </a:xfrm>
          <a:prstGeom prst="rect">
            <a:avLst/>
          </a:prstGeom>
          <a:ln>
            <a:noFill/>
          </a:ln>
          <a:effectLst>
            <a:outerShdw blurRad="292100" dist="139700" dir="2700000" algn="tl" rotWithShape="0">
              <a:srgbClr val="333333">
                <a:alpha val="65000"/>
              </a:srgbClr>
            </a:outerShdw>
          </a:effectLst>
        </p:spPr>
      </p:pic>
      <p:sp>
        <p:nvSpPr>
          <p:cNvPr id="187394" name="Rectangle 2"/>
          <p:cNvSpPr>
            <a:spLocks noGrp="1" noChangeArrowheads="1"/>
          </p:cNvSpPr>
          <p:nvPr>
            <p:ph type="title"/>
          </p:nvPr>
        </p:nvSpPr>
        <p:spPr>
          <a:xfrm>
            <a:off x="179512" y="188640"/>
            <a:ext cx="8784976" cy="1296144"/>
          </a:xfrm>
        </p:spPr>
        <p:txBody>
          <a:bodyPr>
            <a:noAutofit/>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Die zweite Belagerung Jerusalems</a:t>
            </a:r>
          </a:p>
        </p:txBody>
      </p:sp>
      <p:sp>
        <p:nvSpPr>
          <p:cNvPr id="11" name="Textfeld 10"/>
          <p:cNvSpPr txBox="1"/>
          <p:nvPr/>
        </p:nvSpPr>
        <p:spPr>
          <a:xfrm>
            <a:off x="3923928" y="6351131"/>
            <a:ext cx="524503" cy="246221"/>
          </a:xfrm>
          <a:prstGeom prst="rect">
            <a:avLst/>
          </a:prstGeom>
          <a:noFill/>
        </p:spPr>
        <p:txBody>
          <a:bodyPr wrap="none" rtlCol="0">
            <a:spAutoFit/>
          </a:bodyPr>
          <a:lstStyle/>
          <a:p>
            <a:r>
              <a:rPr lang="de-DE" sz="1000" dirty="0" smtClean="0"/>
              <a:t>NASA</a:t>
            </a:r>
            <a:endParaRPr lang="de-DE" sz="1000" dirty="0"/>
          </a:p>
        </p:txBody>
      </p:sp>
      <p:sp>
        <p:nvSpPr>
          <p:cNvPr id="15" name="Oval 13"/>
          <p:cNvSpPr>
            <a:spLocks noChangeArrowheads="1"/>
          </p:cNvSpPr>
          <p:nvPr/>
        </p:nvSpPr>
        <p:spPr bwMode="auto">
          <a:xfrm rot="-4857145">
            <a:off x="1365643" y="4044931"/>
            <a:ext cx="537193" cy="560196"/>
          </a:xfrm>
          <a:prstGeom prst="ellipse">
            <a:avLst/>
          </a:prstGeom>
          <a:noFill/>
          <a:ln w="38100">
            <a:solidFill>
              <a:srgbClr val="FF0000"/>
            </a:solidFill>
            <a:round/>
            <a:headEnd/>
            <a:tailEnd/>
          </a:ln>
          <a:effectLst/>
        </p:spPr>
        <p:txBody>
          <a:bodyPr wrap="none" anchor="ctr"/>
          <a:lstStyle/>
          <a:p>
            <a:endParaRPr lang="de-DE"/>
          </a:p>
        </p:txBody>
      </p:sp>
      <p:sp>
        <p:nvSpPr>
          <p:cNvPr id="9" name="Oval 13"/>
          <p:cNvSpPr>
            <a:spLocks noChangeArrowheads="1"/>
          </p:cNvSpPr>
          <p:nvPr/>
        </p:nvSpPr>
        <p:spPr bwMode="auto">
          <a:xfrm rot="-4857145">
            <a:off x="1423083" y="3191544"/>
            <a:ext cx="537193" cy="560196"/>
          </a:xfrm>
          <a:prstGeom prst="ellipse">
            <a:avLst/>
          </a:prstGeom>
          <a:noFill/>
          <a:ln w="38100">
            <a:solidFill>
              <a:srgbClr val="FF0000"/>
            </a:solidFill>
            <a:round/>
            <a:headEnd/>
            <a:tailEnd/>
          </a:ln>
          <a:effectLst/>
        </p:spPr>
        <p:txBody>
          <a:bodyPr wrap="none" anchor="ctr"/>
          <a:lstStyle/>
          <a:p>
            <a:endParaRPr lang="de-DE"/>
          </a:p>
        </p:txBody>
      </p:sp>
      <p:sp>
        <p:nvSpPr>
          <p:cNvPr id="2" name="Textfeld 1"/>
          <p:cNvSpPr txBox="1"/>
          <p:nvPr/>
        </p:nvSpPr>
        <p:spPr>
          <a:xfrm>
            <a:off x="706086" y="2862687"/>
            <a:ext cx="1218603" cy="307777"/>
          </a:xfrm>
          <a:prstGeom prst="rect">
            <a:avLst/>
          </a:prstGeom>
          <a:noFill/>
        </p:spPr>
        <p:txBody>
          <a:bodyPr wrap="none" rtlCol="0">
            <a:spAutoFit/>
          </a:bodyPr>
          <a:lstStyle/>
          <a:p>
            <a:r>
              <a:rPr lang="de-DE" sz="1400" dirty="0" smtClean="0">
                <a:solidFill>
                  <a:schemeClr val="bg1"/>
                </a:solidFill>
              </a:rPr>
              <a:t>Harmagedon</a:t>
            </a:r>
            <a:endParaRPr lang="de-DE" sz="1400" dirty="0">
              <a:solidFill>
                <a:schemeClr val="bg1"/>
              </a:solidFill>
            </a:endParaRPr>
          </a:p>
        </p:txBody>
      </p:sp>
      <p:sp>
        <p:nvSpPr>
          <p:cNvPr id="12" name="Inhaltsplatzhalter 5"/>
          <p:cNvSpPr txBox="1">
            <a:spLocks/>
          </p:cNvSpPr>
          <p:nvPr/>
        </p:nvSpPr>
        <p:spPr>
          <a:xfrm>
            <a:off x="4716017" y="1916832"/>
            <a:ext cx="4032447" cy="4680520"/>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8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4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20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8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8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8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8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800" kern="1200">
                <a:solidFill>
                  <a:schemeClr val="tx2"/>
                </a:solidFill>
                <a:latin typeface="+mn-lt"/>
                <a:ea typeface="+mn-ea"/>
                <a:cs typeface="+mn-cs"/>
              </a:defRPr>
            </a:lvl9pPr>
          </a:lstStyle>
          <a:p>
            <a:pPr marL="0" indent="0" algn="ctr">
              <a:buFont typeface="Wingdings 2" pitchFamily="18" charset="2"/>
              <a:buNone/>
            </a:pPr>
            <a:r>
              <a:rPr lang="en-US" sz="2400" b="1" dirty="0" smtClean="0">
                <a:solidFill>
                  <a:schemeClr val="tx1"/>
                </a:solidFill>
              </a:rPr>
              <a:t>Daniel 11,45:</a:t>
            </a:r>
            <a:endParaRPr lang="de-DE" sz="2400" b="1" dirty="0" smtClean="0">
              <a:solidFill>
                <a:schemeClr val="tx1"/>
              </a:solidFill>
            </a:endParaRPr>
          </a:p>
          <a:p>
            <a:pPr marL="0" indent="0" algn="ctr">
              <a:buFont typeface="Wingdings 2" pitchFamily="18" charset="2"/>
              <a:buNone/>
            </a:pPr>
            <a:r>
              <a:rPr lang="de-DE" sz="2400" dirty="0" smtClean="0">
                <a:solidFill>
                  <a:schemeClr val="accent1">
                    <a:lumMod val="75000"/>
                  </a:schemeClr>
                </a:solidFill>
                <a:effectLst>
                  <a:outerShdw blurRad="38100" dist="38100" dir="2700000" algn="tl">
                    <a:srgbClr val="000000">
                      <a:alpha val="43137"/>
                    </a:srgbClr>
                  </a:outerShdw>
                </a:effectLst>
              </a:rPr>
              <a:t>Und er wird sein Palastzelt aufschlagen </a:t>
            </a:r>
            <a:r>
              <a:rPr lang="de-DE" sz="2400" dirty="0" smtClean="0">
                <a:solidFill>
                  <a:srgbClr val="FF0000"/>
                </a:solidFill>
                <a:effectLst>
                  <a:outerShdw blurRad="38100" dist="38100" dir="2700000" algn="tl">
                    <a:srgbClr val="000000">
                      <a:alpha val="43137"/>
                    </a:srgbClr>
                  </a:outerShdw>
                </a:effectLst>
              </a:rPr>
              <a:t>zwischen dem Meere und dem Berg der heiligen Zierde</a:t>
            </a:r>
            <a:r>
              <a:rPr lang="de-DE" sz="2400" dirty="0" smtClean="0">
                <a:solidFill>
                  <a:schemeClr val="accent1">
                    <a:lumMod val="75000"/>
                  </a:schemeClr>
                </a:solidFill>
                <a:effectLst>
                  <a:outerShdw blurRad="38100" dist="38100" dir="2700000" algn="tl">
                    <a:srgbClr val="000000">
                      <a:alpha val="43137"/>
                    </a:srgbClr>
                  </a:outerShdw>
                </a:effectLst>
              </a:rPr>
              <a:t>. Und er wird zu seinem Ende kommen, und niemand wird ihm helfen. </a:t>
            </a:r>
            <a:endParaRPr lang="de-DE" sz="24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000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Weltkrieg von 1260 Tagen</a:t>
            </a:r>
          </a:p>
        </p:txBody>
      </p:sp>
      <p:sp>
        <p:nvSpPr>
          <p:cNvPr id="262147" name="Text Box 4"/>
          <p:cNvSpPr txBox="1">
            <a:spLocks noChangeArrowheads="1"/>
          </p:cNvSpPr>
          <p:nvPr/>
        </p:nvSpPr>
        <p:spPr bwMode="auto">
          <a:xfrm>
            <a:off x="883097" y="5437346"/>
            <a:ext cx="7526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0"/>
              </a:spcBef>
              <a:buClrTx/>
              <a:buSzTx/>
              <a:buNone/>
            </a:pPr>
            <a:r>
              <a:rPr lang="de-DE" altLang="de-DE" sz="2400" b="1" dirty="0" smtClean="0">
                <a:latin typeface="+mn-lt"/>
              </a:rPr>
              <a:t>Matthäus 24,22:</a:t>
            </a:r>
          </a:p>
          <a:p>
            <a:pPr algn="ctr" eaLnBrk="1" hangingPunct="1">
              <a:spcBef>
                <a:spcPct val="0"/>
              </a:spcBef>
              <a:buClrTx/>
              <a:buSzTx/>
              <a:buFontTx/>
              <a:buNone/>
            </a:pPr>
            <a:r>
              <a:rPr lang="de-DE" altLang="de-DE" sz="2400" dirty="0" smtClean="0">
                <a:solidFill>
                  <a:schemeClr val="accent1">
                    <a:lumMod val="75000"/>
                  </a:schemeClr>
                </a:solidFill>
                <a:effectLst>
                  <a:outerShdw blurRad="38100" dist="38100" dir="2700000" algn="tl">
                    <a:srgbClr val="000000">
                      <a:alpha val="43137"/>
                    </a:srgbClr>
                  </a:outerShdw>
                </a:effectLst>
                <a:latin typeface="+mn-lt"/>
              </a:rPr>
              <a:t>… </a:t>
            </a:r>
            <a:r>
              <a:rPr lang="de-DE" altLang="de-DE" sz="2400" dirty="0">
                <a:solidFill>
                  <a:schemeClr val="accent1">
                    <a:lumMod val="75000"/>
                  </a:schemeClr>
                </a:solidFill>
                <a:effectLst>
                  <a:outerShdw blurRad="38100" dist="38100" dir="2700000" algn="tl">
                    <a:srgbClr val="000000">
                      <a:alpha val="43137"/>
                    </a:srgbClr>
                  </a:outerShdw>
                </a:effectLst>
                <a:latin typeface="+mn-lt"/>
              </a:rPr>
              <a:t>und wenn jene Tage nicht verkürzt würden, </a:t>
            </a:r>
            <a:r>
              <a:rPr lang="de-DE" altLang="de-DE" sz="2400" dirty="0" smtClean="0">
                <a:solidFill>
                  <a:schemeClr val="accent1">
                    <a:lumMod val="75000"/>
                  </a:schemeClr>
                </a:solidFill>
                <a:effectLst>
                  <a:outerShdw blurRad="38100" dist="38100" dir="2700000" algn="tl">
                    <a:srgbClr val="000000">
                      <a:alpha val="43137"/>
                    </a:srgbClr>
                  </a:outerShdw>
                </a:effectLst>
                <a:latin typeface="+mn-lt"/>
              </a:rPr>
              <a:t/>
            </a:r>
            <a:br>
              <a:rPr lang="de-DE" altLang="de-DE" sz="2400" dirty="0" smtClean="0">
                <a:solidFill>
                  <a:schemeClr val="accent1">
                    <a:lumMod val="75000"/>
                  </a:schemeClr>
                </a:solidFill>
                <a:effectLst>
                  <a:outerShdw blurRad="38100" dist="38100" dir="2700000" algn="tl">
                    <a:srgbClr val="000000">
                      <a:alpha val="43137"/>
                    </a:srgbClr>
                  </a:outerShdw>
                </a:effectLst>
                <a:latin typeface="+mn-lt"/>
              </a:rPr>
            </a:br>
            <a:r>
              <a:rPr lang="de-DE" altLang="de-DE" sz="2400" dirty="0" smtClean="0">
                <a:solidFill>
                  <a:schemeClr val="accent1">
                    <a:lumMod val="75000"/>
                  </a:schemeClr>
                </a:solidFill>
                <a:effectLst>
                  <a:outerShdw blurRad="38100" dist="38100" dir="2700000" algn="tl">
                    <a:srgbClr val="000000">
                      <a:alpha val="43137"/>
                    </a:srgbClr>
                  </a:outerShdw>
                </a:effectLst>
                <a:latin typeface="+mn-lt"/>
              </a:rPr>
              <a:t>so </a:t>
            </a:r>
            <a:r>
              <a:rPr lang="de-DE" altLang="de-DE" sz="2400" dirty="0">
                <a:solidFill>
                  <a:schemeClr val="accent1">
                    <a:lumMod val="75000"/>
                  </a:schemeClr>
                </a:solidFill>
                <a:effectLst>
                  <a:outerShdw blurRad="38100" dist="38100" dir="2700000" algn="tl">
                    <a:srgbClr val="000000">
                      <a:alpha val="43137"/>
                    </a:srgbClr>
                  </a:outerShdw>
                </a:effectLst>
                <a:latin typeface="+mn-lt"/>
              </a:rPr>
              <a:t>würde </a:t>
            </a:r>
            <a:r>
              <a:rPr lang="de-DE" altLang="de-DE" sz="2400" dirty="0" smtClean="0">
                <a:solidFill>
                  <a:schemeClr val="accent1">
                    <a:lumMod val="75000"/>
                  </a:schemeClr>
                </a:solidFill>
                <a:effectLst>
                  <a:outerShdw blurRad="38100" dist="38100" dir="2700000" algn="tl">
                    <a:srgbClr val="000000">
                      <a:alpha val="43137"/>
                    </a:srgbClr>
                  </a:outerShdw>
                </a:effectLst>
                <a:latin typeface="+mn-lt"/>
              </a:rPr>
              <a:t>kein Mensch </a:t>
            </a:r>
            <a:r>
              <a:rPr lang="de-DE" altLang="de-DE" sz="2400" dirty="0">
                <a:solidFill>
                  <a:schemeClr val="accent1">
                    <a:lumMod val="75000"/>
                  </a:schemeClr>
                </a:solidFill>
                <a:effectLst>
                  <a:outerShdw blurRad="38100" dist="38100" dir="2700000" algn="tl">
                    <a:srgbClr val="000000">
                      <a:alpha val="43137"/>
                    </a:srgbClr>
                  </a:outerShdw>
                </a:effectLst>
                <a:latin typeface="+mn-lt"/>
              </a:rPr>
              <a:t>überleben; </a:t>
            </a:r>
            <a:r>
              <a:rPr lang="de-DE" altLang="de-DE" sz="2400" dirty="0" smtClean="0">
                <a:solidFill>
                  <a:schemeClr val="accent1">
                    <a:lumMod val="75000"/>
                  </a:schemeClr>
                </a:solidFill>
                <a:effectLst>
                  <a:outerShdw blurRad="38100" dist="38100" dir="2700000" algn="tl">
                    <a:srgbClr val="000000">
                      <a:alpha val="43137"/>
                    </a:srgbClr>
                  </a:outerShdw>
                </a:effectLst>
                <a:latin typeface="+mn-lt"/>
              </a:rPr>
              <a:t>… </a:t>
            </a:r>
            <a:endParaRPr lang="de-DE" altLang="de-DE" sz="2400" dirty="0">
              <a:solidFill>
                <a:schemeClr val="accent1">
                  <a:lumMod val="75000"/>
                </a:schemeClr>
              </a:solidFill>
              <a:effectLst>
                <a:outerShdw blurRad="38100" dist="38100" dir="2700000" algn="tl">
                  <a:srgbClr val="000000">
                    <a:alpha val="43137"/>
                  </a:srgbClr>
                </a:outerShdw>
              </a:effectLst>
              <a:latin typeface="+mn-lt"/>
            </a:endParaRPr>
          </a:p>
        </p:txBody>
      </p:sp>
      <p:pic>
        <p:nvPicPr>
          <p:cNvPr id="262148" name="Picture 5" descr="http://upload.wikimedia.org/wikipedia/commons/e/ef/RIAN_archive_44732_Soviet_soldiers_attack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628775"/>
            <a:ext cx="7526337" cy="3600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9" name="Textfeld 6"/>
          <p:cNvSpPr txBox="1">
            <a:spLocks noChangeArrowheads="1"/>
          </p:cNvSpPr>
          <p:nvPr/>
        </p:nvSpPr>
        <p:spPr bwMode="auto">
          <a:xfrm>
            <a:off x="6647419" y="5191125"/>
            <a:ext cx="17972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latin typeface="+mn-lt"/>
              </a:rPr>
              <a:t>RIAN </a:t>
            </a:r>
            <a:r>
              <a:rPr lang="de-DE" altLang="de-DE" sz="1000" dirty="0" err="1">
                <a:latin typeface="+mn-lt"/>
              </a:rPr>
              <a:t>archive</a:t>
            </a:r>
            <a:r>
              <a:rPr lang="de-DE" altLang="de-DE" sz="1000" dirty="0">
                <a:latin typeface="+mn-lt"/>
              </a:rPr>
              <a:t> CC-BY-SA 3.0</a:t>
            </a:r>
          </a:p>
        </p:txBody>
      </p:sp>
    </p:spTree>
    <p:extLst>
      <p:ext uri="{BB962C8B-B14F-4D97-AF65-F5344CB8AC3E}">
        <p14:creationId xmlns:p14="http://schemas.microsoft.com/office/powerpoint/2010/main" val="1164543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87548" y="116632"/>
            <a:ext cx="8784976" cy="1417638"/>
          </a:xfrm>
        </p:spPr>
        <p:txBody>
          <a:bodyPr>
            <a:noAutofit/>
          </a:bodyPr>
          <a:lstStyle/>
          <a:p>
            <a:pPr>
              <a:defRPr/>
            </a:pPr>
            <a:r>
              <a:rPr lang="de-DE" sz="4000" dirty="0">
                <a:solidFill>
                  <a:schemeClr val="accent4">
                    <a:lumMod val="20000"/>
                    <a:lumOff val="80000"/>
                  </a:schemeClr>
                </a:solidFill>
              </a:rPr>
              <a:t>Jerusalem im Zentrum </a:t>
            </a:r>
            <a:br>
              <a:rPr lang="de-DE" sz="4000" dirty="0">
                <a:solidFill>
                  <a:schemeClr val="accent4">
                    <a:lumMod val="20000"/>
                    <a:lumOff val="80000"/>
                  </a:schemeClr>
                </a:solidFill>
              </a:rPr>
            </a:br>
            <a:r>
              <a:rPr lang="de-DE" sz="4000" dirty="0">
                <a:solidFill>
                  <a:schemeClr val="accent4">
                    <a:lumMod val="20000"/>
                    <a:lumOff val="80000"/>
                  </a:schemeClr>
                </a:solidFill>
              </a:rPr>
              <a:t>der Katastrophe</a:t>
            </a:r>
            <a:endParaRPr lang="fr-FR" sz="40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50532" name="Text Box 4"/>
          <p:cNvSpPr txBox="1">
            <a:spLocks noChangeArrowheads="1"/>
          </p:cNvSpPr>
          <p:nvPr/>
        </p:nvSpPr>
        <p:spPr bwMode="auto">
          <a:xfrm>
            <a:off x="179512" y="5301208"/>
            <a:ext cx="8769279" cy="1200329"/>
          </a:xfrm>
          <a:prstGeom prst="rect">
            <a:avLst/>
          </a:prstGeom>
          <a:noFill/>
          <a:ln w="9525">
            <a:noFill/>
            <a:miter lim="800000"/>
            <a:headEnd/>
            <a:tailEnd/>
          </a:ln>
        </p:spPr>
        <p:txBody>
          <a:bodyPr wrap="square">
            <a:spAutoFit/>
          </a:bodyPr>
          <a:lstStyle/>
          <a:p>
            <a:pPr algn="ctr"/>
            <a:r>
              <a:rPr lang="fr-FR" sz="2400" b="1" dirty="0" smtClean="0"/>
              <a:t>Zacharja12,2 :</a:t>
            </a:r>
            <a:endParaRPr lang="fr-FR" sz="2400" b="1" dirty="0"/>
          </a:p>
          <a:p>
            <a:pPr algn="ctr">
              <a:spcBef>
                <a:spcPct val="0"/>
              </a:spcBef>
            </a:pPr>
            <a:r>
              <a:rPr lang="de-DE" altLang="de-DE" sz="2400" dirty="0" smtClean="0">
                <a:solidFill>
                  <a:schemeClr val="accent1">
                    <a:lumMod val="75000"/>
                  </a:schemeClr>
                </a:solidFill>
                <a:effectLst>
                  <a:outerShdw blurRad="38100" dist="38100" dir="2700000" algn="tl">
                    <a:srgbClr val="000000">
                      <a:alpha val="43137"/>
                    </a:srgbClr>
                  </a:outerShdw>
                </a:effectLst>
              </a:rPr>
              <a:t>Siehe</a:t>
            </a:r>
            <a:r>
              <a:rPr lang="de-DE" altLang="de-DE" sz="2400" dirty="0">
                <a:solidFill>
                  <a:schemeClr val="accent1">
                    <a:lumMod val="75000"/>
                  </a:schemeClr>
                </a:solidFill>
                <a:effectLst>
                  <a:outerShdw blurRad="38100" dist="38100" dir="2700000" algn="tl">
                    <a:srgbClr val="000000">
                      <a:alpha val="43137"/>
                    </a:srgbClr>
                  </a:outerShdw>
                </a:effectLst>
              </a:rPr>
              <a:t>, ich mache </a:t>
            </a:r>
            <a:r>
              <a:rPr lang="de-DE" altLang="de-DE" sz="2400" dirty="0" smtClean="0">
                <a:solidFill>
                  <a:schemeClr val="accent1">
                    <a:lumMod val="75000"/>
                  </a:schemeClr>
                </a:solidFill>
                <a:effectLst>
                  <a:outerShdw blurRad="38100" dist="38100" dir="2700000" algn="tl">
                    <a:srgbClr val="000000">
                      <a:alpha val="43137"/>
                    </a:srgbClr>
                  </a:outerShdw>
                </a:effectLst>
              </a:rPr>
              <a:t>Jerusalem zu </a:t>
            </a:r>
            <a:r>
              <a:rPr lang="de-DE" altLang="de-DE" sz="2400" dirty="0">
                <a:solidFill>
                  <a:schemeClr val="accent1">
                    <a:lumMod val="75000"/>
                  </a:schemeClr>
                </a:solidFill>
                <a:effectLst>
                  <a:outerShdw blurRad="38100" dist="38100" dir="2700000" algn="tl">
                    <a:srgbClr val="000000">
                      <a:alpha val="43137"/>
                    </a:srgbClr>
                  </a:outerShdw>
                </a:effectLst>
              </a:rPr>
              <a:t>einer </a:t>
            </a:r>
            <a:r>
              <a:rPr lang="de-DE" altLang="de-DE" sz="2400" dirty="0">
                <a:solidFill>
                  <a:srgbClr val="FF0000"/>
                </a:solidFill>
                <a:effectLst>
                  <a:outerShdw blurRad="38100" dist="38100" dir="2700000" algn="tl">
                    <a:srgbClr val="000000">
                      <a:alpha val="43137"/>
                    </a:srgbClr>
                  </a:outerShdw>
                </a:effectLst>
              </a:rPr>
              <a:t>Taumelschale</a:t>
            </a:r>
            <a:r>
              <a:rPr lang="de-DE" altLang="de-DE" sz="2400" dirty="0">
                <a:solidFill>
                  <a:srgbClr val="66FF33"/>
                </a:solidFill>
                <a:effectLst>
                  <a:outerShdw blurRad="38100" dist="38100" dir="2700000" algn="tl">
                    <a:srgbClr val="000000">
                      <a:alpha val="43137"/>
                    </a:srgbClr>
                  </a:outerShdw>
                </a:effectLst>
              </a:rPr>
              <a:t> </a:t>
            </a:r>
          </a:p>
          <a:p>
            <a:pPr algn="ctr">
              <a:spcBef>
                <a:spcPct val="0"/>
              </a:spcBef>
            </a:pPr>
            <a:r>
              <a:rPr lang="de-DE" altLang="de-DE" sz="2400" dirty="0">
                <a:solidFill>
                  <a:schemeClr val="accent1">
                    <a:lumMod val="75000"/>
                  </a:schemeClr>
                </a:solidFill>
                <a:effectLst>
                  <a:outerShdw blurRad="38100" dist="38100" dir="2700000" algn="tl">
                    <a:srgbClr val="000000">
                      <a:alpha val="43137"/>
                    </a:srgbClr>
                  </a:outerShdw>
                </a:effectLst>
              </a:rPr>
              <a:t>für alle Völker ringsum </a:t>
            </a:r>
            <a:r>
              <a:rPr lang="fr-FR" sz="2400" dirty="0" smtClean="0">
                <a:solidFill>
                  <a:schemeClr val="accent1">
                    <a:lumMod val="75000"/>
                  </a:schemeClr>
                </a:solidFill>
                <a:effectLst>
                  <a:outerShdw blurRad="38100" dist="38100" dir="2700000" algn="tl">
                    <a:srgbClr val="000000">
                      <a:alpha val="43137"/>
                    </a:srgbClr>
                  </a:outerShdw>
                </a:effectLst>
              </a:rPr>
              <a:t>…</a:t>
            </a:r>
            <a:endParaRPr lang="fr-FR" sz="2400" dirty="0">
              <a:solidFill>
                <a:schemeClr val="accent1">
                  <a:lumMod val="75000"/>
                </a:schemeClr>
              </a:solidFill>
              <a:effectLst>
                <a:outerShdw blurRad="38100" dist="38100" dir="2700000" algn="tl">
                  <a:srgbClr val="000000">
                    <a:alpha val="43137"/>
                  </a:srgbClr>
                </a:outerShdw>
              </a:effectLst>
            </a:endParaRPr>
          </a:p>
        </p:txBody>
      </p:sp>
      <p:pic>
        <p:nvPicPr>
          <p:cNvPr id="8" name="Picture 6" descr="http://upload.wikimedia.org/wikipedia/commons/thumb/0/02/Jerusalem_BW_1.JPG/1920px-Jerusalem_BW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3" r="2136"/>
          <a:stretch/>
        </p:blipFill>
        <p:spPr bwMode="auto">
          <a:xfrm>
            <a:off x="179512" y="1952625"/>
            <a:ext cx="8769279"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8676456" y="4201954"/>
            <a:ext cx="348172" cy="246221"/>
          </a:xfrm>
          <a:prstGeom prst="rect">
            <a:avLst/>
          </a:prstGeom>
          <a:noFill/>
        </p:spPr>
        <p:txBody>
          <a:bodyPr wrap="none" rtlCol="0">
            <a:spAutoFit/>
          </a:bodyPr>
          <a:lstStyle/>
          <a:p>
            <a:r>
              <a:rPr lang="fr-FR" sz="1000" dirty="0" smtClean="0">
                <a:solidFill>
                  <a:schemeClr val="bg2"/>
                </a:solidFill>
              </a:rPr>
              <a:t>FB</a:t>
            </a:r>
            <a:endParaRPr lang="fr-FR" sz="1000" dirty="0">
              <a:solidFill>
                <a:schemeClr val="bg2"/>
              </a:solidFill>
            </a:endParaRPr>
          </a:p>
        </p:txBody>
      </p:sp>
      <p:sp>
        <p:nvSpPr>
          <p:cNvPr id="9" name="Oval 13"/>
          <p:cNvSpPr>
            <a:spLocks noChangeArrowheads="1"/>
          </p:cNvSpPr>
          <p:nvPr/>
        </p:nvSpPr>
        <p:spPr bwMode="auto">
          <a:xfrm rot="-4857145">
            <a:off x="3003651" y="-1127859"/>
            <a:ext cx="3043595" cy="8776734"/>
          </a:xfrm>
          <a:prstGeom prst="ellipse">
            <a:avLst/>
          </a:prstGeom>
          <a:noFill/>
          <a:ln w="38100">
            <a:solidFill>
              <a:srgbClr val="FF0000"/>
            </a:solidFill>
            <a:round/>
            <a:headEnd/>
            <a:tailEnd/>
          </a:ln>
          <a:effectLst/>
        </p:spPr>
        <p:txBody>
          <a:bodyPr wrap="none" anchor="ctr"/>
          <a:lstStyle/>
          <a:p>
            <a:endParaRPr lang="de-DE"/>
          </a:p>
        </p:txBody>
      </p:sp>
    </p:spTree>
    <p:extLst>
      <p:ext uri="{BB962C8B-B14F-4D97-AF65-F5344CB8AC3E}">
        <p14:creationId xmlns:p14="http://schemas.microsoft.com/office/powerpoint/2010/main" val="41755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descr="Image:Near east lrg.jpg">
            <a:hlinkClick r:id="rId3"/>
          </p:cNvPr>
          <p:cNvPicPr>
            <a:picLocks noGrp="1" noChangeAspect="1" noChangeArrowheads="1"/>
          </p:cNvPicPr>
          <p:nvPr>
            <p:ph sz="half" idx="1"/>
          </p:nvPr>
        </p:nvPicPr>
        <p:blipFill>
          <a:blip r:embed="rId4" cstate="print"/>
          <a:srcRect/>
          <a:stretch>
            <a:fillRect/>
          </a:stretch>
        </p:blipFill>
        <p:spPr>
          <a:xfrm>
            <a:off x="179512" y="1628800"/>
            <a:ext cx="3673843" cy="4896544"/>
          </a:xfrm>
          <a:prstGeom prst="rect">
            <a:avLst/>
          </a:prstGeom>
          <a:ln>
            <a:noFill/>
          </a:ln>
          <a:effectLst>
            <a:outerShdw blurRad="292100" dist="139700" dir="2700000" algn="tl" rotWithShape="0">
              <a:srgbClr val="333333">
                <a:alpha val="65000"/>
              </a:srgbClr>
            </a:outerShdw>
          </a:effectLst>
        </p:spPr>
      </p:pic>
      <p:sp>
        <p:nvSpPr>
          <p:cNvPr id="197637" name="Rectangle 5"/>
          <p:cNvSpPr>
            <a:spLocks noGrp="1" noChangeArrowheads="1"/>
          </p:cNvSpPr>
          <p:nvPr>
            <p:ph sz="half" idx="2"/>
          </p:nvPr>
        </p:nvSpPr>
        <p:spPr>
          <a:xfrm>
            <a:off x="3851920" y="1628799"/>
            <a:ext cx="5112568" cy="5229201"/>
          </a:xfrm>
        </p:spPr>
        <p:txBody>
          <a:bodyPr>
            <a:noAutofit/>
          </a:bodyPr>
          <a:lstStyle/>
          <a:p>
            <a:pPr algn="ctr">
              <a:lnSpc>
                <a:spcPct val="90000"/>
              </a:lnSpc>
              <a:buNone/>
              <a:defRPr/>
            </a:pPr>
            <a:r>
              <a:rPr lang="fr-FR" sz="2200" dirty="0" smtClean="0">
                <a:solidFill>
                  <a:srgbClr val="FFCC00"/>
                </a:solidFill>
                <a:effectLst/>
              </a:rPr>
              <a:t>    </a:t>
            </a:r>
            <a:r>
              <a:rPr lang="fr-FR" sz="2200" b="1" dirty="0" smtClean="0">
                <a:solidFill>
                  <a:schemeClr val="tx1"/>
                </a:solidFill>
              </a:rPr>
              <a:t>Sacharja 13,8-9:</a:t>
            </a:r>
          </a:p>
          <a:p>
            <a:pPr algn="ctr">
              <a:lnSpc>
                <a:spcPct val="90000"/>
              </a:lnSpc>
              <a:buNone/>
              <a:defRPr/>
            </a:pPr>
            <a:r>
              <a:rPr lang="de-DE" sz="2200" dirty="0" smtClean="0">
                <a:solidFill>
                  <a:schemeClr val="accent1">
                    <a:lumMod val="75000"/>
                  </a:schemeClr>
                </a:solidFill>
                <a:effectLst>
                  <a:outerShdw blurRad="38100" dist="38100" dir="2700000" algn="tl">
                    <a:srgbClr val="000000">
                      <a:alpha val="43137"/>
                    </a:srgbClr>
                  </a:outerShdw>
                </a:effectLst>
              </a:rPr>
              <a:t>Und es wird geschehen im ganzen Land, spricht der HERR: </a:t>
            </a:r>
            <a:br>
              <a:rPr lang="de-DE" sz="2200" dirty="0" smtClean="0">
                <a:solidFill>
                  <a:schemeClr val="accent1">
                    <a:lumMod val="75000"/>
                  </a:schemeClr>
                </a:solidFill>
                <a:effectLst>
                  <a:outerShdw blurRad="38100" dist="38100" dir="2700000" algn="tl">
                    <a:srgbClr val="000000">
                      <a:alpha val="43137"/>
                    </a:srgbClr>
                  </a:outerShdw>
                </a:effectLst>
              </a:rPr>
            </a:br>
            <a:r>
              <a:rPr lang="de-DE" sz="2200" dirty="0" smtClean="0">
                <a:solidFill>
                  <a:srgbClr val="FF0000"/>
                </a:solidFill>
                <a:effectLst>
                  <a:outerShdw blurRad="38100" dist="38100" dir="2700000" algn="tl">
                    <a:srgbClr val="000000">
                      <a:alpha val="43137"/>
                    </a:srgbClr>
                  </a:outerShdw>
                </a:effectLst>
              </a:rPr>
              <a:t>Zwei Teile </a:t>
            </a:r>
            <a:r>
              <a:rPr lang="de-DE" sz="2200" dirty="0" smtClean="0">
                <a:solidFill>
                  <a:schemeClr val="accent1">
                    <a:lumMod val="75000"/>
                  </a:schemeClr>
                </a:solidFill>
                <a:effectLst>
                  <a:outerShdw blurRad="38100" dist="38100" dir="2700000" algn="tl">
                    <a:srgbClr val="000000">
                      <a:alpha val="43137"/>
                    </a:srgbClr>
                  </a:outerShdw>
                </a:effectLst>
              </a:rPr>
              <a:t>davon werden</a:t>
            </a:r>
            <a:r>
              <a:rPr lang="de-DE" sz="2200" dirty="0" smtClean="0">
                <a:solidFill>
                  <a:srgbClr val="FFFF00"/>
                </a:solidFill>
                <a:effectLst>
                  <a:outerShdw blurRad="38100" dist="38100" dir="2700000" algn="tl">
                    <a:srgbClr val="000000">
                      <a:alpha val="43137"/>
                    </a:srgbClr>
                  </a:outerShdw>
                </a:effectLst>
              </a:rPr>
              <a:t> </a:t>
            </a:r>
            <a:r>
              <a:rPr lang="de-DE" sz="2200" dirty="0" smtClean="0">
                <a:solidFill>
                  <a:srgbClr val="FF0000"/>
                </a:solidFill>
                <a:effectLst>
                  <a:outerShdw blurRad="38100" dist="38100" dir="2700000" algn="tl">
                    <a:srgbClr val="000000">
                      <a:alpha val="43137"/>
                    </a:srgbClr>
                  </a:outerShdw>
                </a:effectLst>
              </a:rPr>
              <a:t>ausgerottet</a:t>
            </a:r>
            <a:r>
              <a:rPr lang="de-DE" sz="2200" dirty="0" smtClean="0">
                <a:solidFill>
                  <a:srgbClr val="FFFF00"/>
                </a:solidFill>
                <a:effectLst>
                  <a:outerShdw blurRad="38100" dist="38100" dir="2700000" algn="tl">
                    <a:srgbClr val="000000">
                      <a:alpha val="43137"/>
                    </a:srgbClr>
                  </a:outerShdw>
                </a:effectLst>
              </a:rPr>
              <a:t> </a:t>
            </a:r>
            <a:r>
              <a:rPr lang="de-DE" sz="2200" dirty="0" smtClean="0">
                <a:solidFill>
                  <a:schemeClr val="accent1">
                    <a:lumMod val="75000"/>
                  </a:schemeClr>
                </a:solidFill>
                <a:effectLst>
                  <a:outerShdw blurRad="38100" dist="38100" dir="2700000" algn="tl">
                    <a:srgbClr val="000000">
                      <a:alpha val="43137"/>
                    </a:srgbClr>
                  </a:outerShdw>
                </a:effectLst>
              </a:rPr>
              <a:t>werden und verscheiden, aber </a:t>
            </a:r>
            <a:r>
              <a:rPr lang="de-DE" sz="2200" dirty="0" smtClean="0">
                <a:solidFill>
                  <a:srgbClr val="FF0000"/>
                </a:solidFill>
                <a:effectLst>
                  <a:outerShdw blurRad="38100" dist="38100" dir="2700000" algn="tl">
                    <a:srgbClr val="000000">
                      <a:alpha val="43137"/>
                    </a:srgbClr>
                  </a:outerShdw>
                </a:effectLst>
              </a:rPr>
              <a:t>der dritte Teil davon wird übrig bleiben</a:t>
            </a:r>
            <a:r>
              <a:rPr lang="de-DE" sz="2200" dirty="0" smtClean="0">
                <a:solidFill>
                  <a:schemeClr val="accent1">
                    <a:lumMod val="75000"/>
                  </a:schemeClr>
                </a:solidFill>
                <a:effectLst>
                  <a:outerShdw blurRad="38100" dist="38100" dir="2700000" algn="tl">
                    <a:srgbClr val="000000">
                      <a:alpha val="43137"/>
                    </a:srgbClr>
                  </a:outerShdw>
                </a:effectLst>
              </a:rPr>
              <a:t>. Und ich werde den dritten Teil ins Feuer bringen, und ich werde sie läutern, wie man das Silber läutert, und sie prüfen, wie man das Gold prüft. Es wird meinen Namen anrufen, und ich werde ihm antworten; ich werde sagen: </a:t>
            </a:r>
            <a:r>
              <a:rPr lang="de-DE" sz="2200" dirty="0" smtClean="0">
                <a:solidFill>
                  <a:srgbClr val="FF0000"/>
                </a:solidFill>
                <a:effectLst>
                  <a:outerShdw blurRad="38100" dist="38100" dir="2700000" algn="tl">
                    <a:srgbClr val="000000">
                      <a:alpha val="43137"/>
                    </a:srgbClr>
                  </a:outerShdw>
                </a:effectLst>
              </a:rPr>
              <a:t>Es ist mein Volk</a:t>
            </a:r>
            <a:r>
              <a:rPr lang="de-DE" sz="2200" dirty="0" smtClean="0">
                <a:solidFill>
                  <a:schemeClr val="accent1">
                    <a:lumMod val="75000"/>
                  </a:schemeClr>
                </a:solidFill>
                <a:effectLst>
                  <a:outerShdw blurRad="38100" dist="38100" dir="2700000" algn="tl">
                    <a:srgbClr val="000000">
                      <a:alpha val="43137"/>
                    </a:srgbClr>
                  </a:outerShdw>
                </a:effectLst>
              </a:rPr>
              <a:t>; und es wird sagen: </a:t>
            </a:r>
            <a:r>
              <a:rPr lang="de-DE" sz="2200" dirty="0" smtClean="0">
                <a:solidFill>
                  <a:srgbClr val="FF0000"/>
                </a:solidFill>
                <a:effectLst>
                  <a:outerShdw blurRad="38100" dist="38100" dir="2700000" algn="tl">
                    <a:srgbClr val="000000">
                      <a:alpha val="43137"/>
                    </a:srgbClr>
                  </a:outerShdw>
                </a:effectLst>
              </a:rPr>
              <a:t>Der HERR ist mein Gott</a:t>
            </a:r>
            <a:r>
              <a:rPr lang="de-DE" sz="2200" dirty="0" smtClean="0">
                <a:solidFill>
                  <a:schemeClr val="accent1">
                    <a:lumMod val="75000"/>
                  </a:schemeClr>
                </a:solidFill>
                <a:effectLst>
                  <a:outerShdw blurRad="38100" dist="38100" dir="2700000" algn="tl">
                    <a:srgbClr val="000000">
                      <a:alpha val="43137"/>
                    </a:srgbClr>
                  </a:outerShdw>
                </a:effectLst>
              </a:rPr>
              <a:t>.</a:t>
            </a:r>
            <a:endParaRPr lang="fr-FR" sz="2200" dirty="0" smtClean="0">
              <a:solidFill>
                <a:schemeClr val="accent1">
                  <a:lumMod val="75000"/>
                </a:schemeClr>
              </a:solidFill>
            </a:endParaRPr>
          </a:p>
        </p:txBody>
      </p:sp>
      <p:sp>
        <p:nvSpPr>
          <p:cNvPr id="197634" name="Rectangle 2"/>
          <p:cNvSpPr>
            <a:spLocks noGrp="1" noChangeArrowheads="1"/>
          </p:cNvSpPr>
          <p:nvPr>
            <p:ph type="title"/>
          </p:nvPr>
        </p:nvSpPr>
        <p:spPr>
          <a:xfrm>
            <a:off x="457200" y="115888"/>
            <a:ext cx="8229600" cy="1296888"/>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Katastrophe für Israel</a:t>
            </a:r>
          </a:p>
        </p:txBody>
      </p:sp>
      <p:sp>
        <p:nvSpPr>
          <p:cNvPr id="9" name="Textfeld 8"/>
          <p:cNvSpPr txBox="1"/>
          <p:nvPr/>
        </p:nvSpPr>
        <p:spPr>
          <a:xfrm>
            <a:off x="3275856" y="6237312"/>
            <a:ext cx="524503" cy="246221"/>
          </a:xfrm>
          <a:prstGeom prst="rect">
            <a:avLst/>
          </a:prstGeom>
          <a:noFill/>
        </p:spPr>
        <p:txBody>
          <a:bodyPr wrap="none" rtlCol="0">
            <a:spAutoFit/>
          </a:bodyPr>
          <a:lstStyle/>
          <a:p>
            <a:r>
              <a:rPr lang="de-DE" sz="1000" dirty="0" smtClean="0"/>
              <a:t>NASA</a:t>
            </a:r>
            <a:endParaRPr lang="de-DE"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a:hlinkClick r:id="rId3" action="ppaction://hlinkpres?slideindex=1&amp;slidetitle="/>
          </p:cNvPr>
          <p:cNvSpPr>
            <a:spLocks noChangeArrowheads="1"/>
          </p:cNvSpPr>
          <p:nvPr/>
        </p:nvSpPr>
        <p:spPr bwMode="auto">
          <a:xfrm>
            <a:off x="0" y="4724400"/>
            <a:ext cx="9144000" cy="1225550"/>
          </a:xfrm>
          <a:prstGeom prst="leftRightArrow">
            <a:avLst>
              <a:gd name="adj1" fmla="val 60833"/>
              <a:gd name="adj2" fmla="val 48187"/>
            </a:avLst>
          </a:prstGeom>
          <a:gradFill rotWithShape="0">
            <a:gsLst>
              <a:gs pos="0">
                <a:srgbClr val="660066"/>
              </a:gs>
              <a:gs pos="100000">
                <a:srgbClr val="FFFF00"/>
              </a:gs>
            </a:gsLst>
            <a:lin ang="5400000" scaled="1"/>
          </a:gradFill>
          <a:ln w="9525">
            <a:solidFill>
              <a:schemeClr val="tx1"/>
            </a:solidFill>
            <a:miter lim="800000"/>
            <a:headEnd/>
            <a:tailEnd/>
          </a:ln>
          <a:effectLst/>
        </p:spPr>
        <p:txBody>
          <a:bodyPr wrap="none" anchor="ctr"/>
          <a:lstStyle/>
          <a:p>
            <a:pPr algn="ctr" eaLnBrk="1" hangingPunct="1"/>
            <a:endParaRPr lang="de-CH" sz="3600" b="0" dirty="0">
              <a:solidFill>
                <a:schemeClr val="bg1"/>
              </a:solidFill>
            </a:endParaRPr>
          </a:p>
        </p:txBody>
      </p:sp>
      <p:sp>
        <p:nvSpPr>
          <p:cNvPr id="130051" name="Line 3"/>
          <p:cNvSpPr>
            <a:spLocks noChangeShapeType="1"/>
          </p:cNvSpPr>
          <p:nvPr/>
        </p:nvSpPr>
        <p:spPr bwMode="auto">
          <a:xfrm>
            <a:off x="611188" y="3141663"/>
            <a:ext cx="0" cy="1727200"/>
          </a:xfrm>
          <a:prstGeom prst="line">
            <a:avLst/>
          </a:prstGeom>
          <a:noFill/>
          <a:ln w="76200">
            <a:solidFill>
              <a:srgbClr val="FF0000"/>
            </a:solidFill>
            <a:round/>
            <a:headEnd/>
            <a:tailEnd type="triangle" w="med" len="med"/>
          </a:ln>
          <a:effectLst/>
        </p:spPr>
        <p:txBody>
          <a:bodyPr/>
          <a:lstStyle/>
          <a:p>
            <a:endParaRPr lang="de-CH" dirty="0"/>
          </a:p>
        </p:txBody>
      </p:sp>
      <p:sp>
        <p:nvSpPr>
          <p:cNvPr id="130052" name="Line 4"/>
          <p:cNvSpPr>
            <a:spLocks noChangeShapeType="1"/>
          </p:cNvSpPr>
          <p:nvPr/>
        </p:nvSpPr>
        <p:spPr bwMode="auto">
          <a:xfrm>
            <a:off x="8532813" y="3068638"/>
            <a:ext cx="0" cy="1801812"/>
          </a:xfrm>
          <a:prstGeom prst="line">
            <a:avLst/>
          </a:prstGeom>
          <a:noFill/>
          <a:ln w="76200">
            <a:solidFill>
              <a:srgbClr val="FF0000"/>
            </a:solidFill>
            <a:round/>
            <a:headEnd/>
            <a:tailEnd type="triangle" w="med" len="med"/>
          </a:ln>
          <a:effectLst/>
        </p:spPr>
        <p:txBody>
          <a:bodyPr/>
          <a:lstStyle/>
          <a:p>
            <a:endParaRPr lang="de-CH" dirty="0"/>
          </a:p>
        </p:txBody>
      </p:sp>
      <p:sp>
        <p:nvSpPr>
          <p:cNvPr id="130053" name="Text Box 5"/>
          <p:cNvSpPr txBox="1">
            <a:spLocks noChangeArrowheads="1"/>
          </p:cNvSpPr>
          <p:nvPr/>
        </p:nvSpPr>
        <p:spPr bwMode="auto">
          <a:xfrm>
            <a:off x="251520" y="2204864"/>
            <a:ext cx="4067175" cy="707886"/>
          </a:xfrm>
          <a:prstGeom prst="rect">
            <a:avLst/>
          </a:prstGeom>
          <a:noFill/>
          <a:ln w="9525">
            <a:noFill/>
            <a:miter lim="800000"/>
            <a:headEnd/>
            <a:tailEnd/>
          </a:ln>
          <a:effectLst/>
        </p:spPr>
        <p:txBody>
          <a:bodyPr>
            <a:spAutoFit/>
          </a:bodyPr>
          <a:lstStyle/>
          <a:p>
            <a:r>
              <a:rPr lang="de-CH" sz="2000" b="1" dirty="0" smtClean="0"/>
              <a:t>1. Kommen: </a:t>
            </a:r>
          </a:p>
          <a:p>
            <a:r>
              <a:rPr lang="de-CH" sz="2000" b="1" dirty="0" smtClean="0"/>
              <a:t>Der leidende Messias</a:t>
            </a:r>
            <a:endParaRPr lang="de-CH" sz="2000" b="1" dirty="0"/>
          </a:p>
        </p:txBody>
      </p:sp>
      <p:sp>
        <p:nvSpPr>
          <p:cNvPr id="130054" name="Text Box 6"/>
          <p:cNvSpPr txBox="1">
            <a:spLocks noChangeArrowheads="1"/>
          </p:cNvSpPr>
          <p:nvPr/>
        </p:nvSpPr>
        <p:spPr bwMode="auto">
          <a:xfrm>
            <a:off x="5076825" y="2133600"/>
            <a:ext cx="4067175" cy="707886"/>
          </a:xfrm>
          <a:prstGeom prst="rect">
            <a:avLst/>
          </a:prstGeom>
          <a:noFill/>
          <a:ln w="9525">
            <a:noFill/>
            <a:miter lim="800000"/>
            <a:headEnd/>
            <a:tailEnd/>
          </a:ln>
          <a:effectLst/>
        </p:spPr>
        <p:txBody>
          <a:bodyPr>
            <a:spAutoFit/>
          </a:bodyPr>
          <a:lstStyle/>
          <a:p>
            <a:r>
              <a:rPr lang="de-CH" sz="2000" b="1" dirty="0" smtClean="0"/>
              <a:t>2. Kommen:</a:t>
            </a:r>
          </a:p>
          <a:p>
            <a:r>
              <a:rPr lang="de-CH" sz="2000" b="1" dirty="0" smtClean="0"/>
              <a:t>Der herrschende Messias</a:t>
            </a:r>
            <a:endParaRPr lang="de-CH" sz="2000" b="1" dirty="0"/>
          </a:p>
        </p:txBody>
      </p:sp>
      <p:sp>
        <p:nvSpPr>
          <p:cNvPr id="130055" name="Rectangle 7"/>
          <p:cNvSpPr>
            <a:spLocks noGrp="1" noChangeArrowheads="1"/>
          </p:cNvSpPr>
          <p:nvPr>
            <p:ph type="title"/>
          </p:nvPr>
        </p:nvSpPr>
        <p:spPr>
          <a:xfrm>
            <a:off x="251520" y="260648"/>
            <a:ext cx="8711952" cy="1143000"/>
          </a:xfrm>
        </p:spPr>
        <p:txBody>
          <a:bodyPr>
            <a:normAutofit fontScale="90000"/>
          </a:bodyPr>
          <a:lstStyle/>
          <a:p>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t>Einführung in die </a:t>
            </a:r>
            <a:b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br>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t>biblische Prophetie</a:t>
            </a:r>
            <a:endParaRPr lang="de-CH" sz="4000" dirty="0">
              <a:solidFill>
                <a:schemeClr val="accent4">
                  <a:lumMod val="20000"/>
                  <a:lumOff val="80000"/>
                </a:schemeClr>
              </a:solidFill>
              <a:effectLst>
                <a:outerShdw blurRad="38100" dist="38100" dir="2700000" algn="tl">
                  <a:srgbClr val="000000">
                    <a:alpha val="43137"/>
                  </a:srgbClr>
                </a:outerShdw>
              </a:effectLst>
              <a:latin typeface="Arial" charset="0"/>
            </a:endParaRPr>
          </a:p>
        </p:txBody>
      </p:sp>
      <p:sp>
        <p:nvSpPr>
          <p:cNvPr id="130056" name="AutoShape 8"/>
          <p:cNvSpPr>
            <a:spLocks noChangeArrowheads="1"/>
          </p:cNvSpPr>
          <p:nvPr/>
        </p:nvSpPr>
        <p:spPr bwMode="auto">
          <a:xfrm rot="-881367">
            <a:off x="755650" y="4660900"/>
            <a:ext cx="595313" cy="2197100"/>
          </a:xfrm>
          <a:prstGeom prst="curvedRightArrow">
            <a:avLst>
              <a:gd name="adj1" fmla="val 73813"/>
              <a:gd name="adj2" fmla="val 147627"/>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
        <p:nvSpPr>
          <p:cNvPr id="130057" name="AutoShape 9"/>
          <p:cNvSpPr>
            <a:spLocks noChangeArrowheads="1"/>
          </p:cNvSpPr>
          <p:nvPr/>
        </p:nvSpPr>
        <p:spPr bwMode="auto">
          <a:xfrm rot="21300862" flipV="1">
            <a:off x="7451725" y="4292600"/>
            <a:ext cx="933450" cy="2089150"/>
          </a:xfrm>
          <a:prstGeom prst="curvedLeftArrow">
            <a:avLst>
              <a:gd name="adj1" fmla="val 44762"/>
              <a:gd name="adj2" fmla="val 89524"/>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Tree>
    <p:extLst>
      <p:ext uri="{BB962C8B-B14F-4D97-AF65-F5344CB8AC3E}">
        <p14:creationId xmlns:p14="http://schemas.microsoft.com/office/powerpoint/2010/main" val="3565901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p:cNvPicPr>
            <a:picLocks noGrp="1" noChangeAspect="1" noChangeArrowheads="1"/>
          </p:cNvPicPr>
          <p:nvPr>
            <p:ph idx="1"/>
          </p:nvPr>
        </p:nvPicPr>
        <p:blipFill rotWithShape="1">
          <a:blip r:embed="rId3" cstate="print"/>
          <a:srcRect t="5174" r="1501" b="4566"/>
          <a:stretch/>
        </p:blipFill>
        <p:spPr>
          <a:xfrm>
            <a:off x="518976" y="1652215"/>
            <a:ext cx="8106048" cy="4089401"/>
          </a:xfrm>
          <a:prstGeom prst="rect">
            <a:avLst/>
          </a:prstGeom>
          <a:ln>
            <a:noFill/>
          </a:ln>
          <a:effectLst>
            <a:outerShdw blurRad="292100" dist="139700" dir="2700000" algn="tl" rotWithShape="0">
              <a:srgbClr val="333333">
                <a:alpha val="65000"/>
              </a:srgbClr>
            </a:outerShdw>
          </a:effectLst>
        </p:spPr>
      </p:pic>
      <p:sp>
        <p:nvSpPr>
          <p:cNvPr id="191490" name="Rectangle 2"/>
          <p:cNvSpPr>
            <a:spLocks noGrp="1" noChangeArrowheads="1"/>
          </p:cNvSpPr>
          <p:nvPr>
            <p:ph type="title"/>
          </p:nvPr>
        </p:nvSpPr>
        <p:spPr>
          <a:xfrm>
            <a:off x="179512" y="188640"/>
            <a:ext cx="8784976" cy="1296144"/>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Die Wiederkunft Christi</a:t>
            </a:r>
          </a:p>
        </p:txBody>
      </p:sp>
      <p:sp>
        <p:nvSpPr>
          <p:cNvPr id="191492" name="Text Box 4"/>
          <p:cNvSpPr txBox="1">
            <a:spLocks noChangeArrowheads="1"/>
          </p:cNvSpPr>
          <p:nvPr/>
        </p:nvSpPr>
        <p:spPr bwMode="auto">
          <a:xfrm>
            <a:off x="179512" y="5819775"/>
            <a:ext cx="8784976" cy="923330"/>
          </a:xfrm>
          <a:prstGeom prst="rect">
            <a:avLst/>
          </a:prstGeom>
          <a:noFill/>
          <a:ln w="9525">
            <a:noFill/>
            <a:miter lim="800000"/>
            <a:headEnd/>
            <a:tailEnd/>
          </a:ln>
          <a:effectLst/>
        </p:spPr>
        <p:txBody>
          <a:bodyPr wrap="square">
            <a:spAutoFit/>
          </a:bodyPr>
          <a:lstStyle/>
          <a:p>
            <a:pPr algn="ctr">
              <a:defRPr/>
            </a:pPr>
            <a:r>
              <a:rPr lang="de-DE" sz="1800" b="1" dirty="0" smtClean="0"/>
              <a:t>Sacharja 14,3-4:</a:t>
            </a:r>
            <a:r>
              <a:rPr lang="de-DE" sz="1800" dirty="0" smtClean="0">
                <a:effectLst>
                  <a:outerShdw blurRad="38100" dist="38100" dir="2700000" algn="tl">
                    <a:srgbClr val="000000">
                      <a:alpha val="43137"/>
                    </a:srgbClr>
                  </a:outerShdw>
                </a:effectLst>
              </a:rPr>
              <a:t> </a:t>
            </a:r>
            <a:r>
              <a:rPr lang="de-DE" sz="1800" dirty="0" smtClean="0">
                <a:solidFill>
                  <a:schemeClr val="accent1">
                    <a:lumMod val="75000"/>
                  </a:schemeClr>
                </a:solidFill>
                <a:effectLst>
                  <a:outerShdw blurRad="38100" dist="38100" dir="2700000" algn="tl">
                    <a:srgbClr val="000000">
                      <a:alpha val="43137"/>
                    </a:srgbClr>
                  </a:outerShdw>
                </a:effectLst>
              </a:rPr>
              <a:t>Und </a:t>
            </a:r>
            <a:r>
              <a:rPr lang="de-DE" sz="1800" dirty="0">
                <a:solidFill>
                  <a:schemeClr val="accent1">
                    <a:lumMod val="75000"/>
                  </a:schemeClr>
                </a:solidFill>
                <a:effectLst>
                  <a:outerShdw blurRad="38100" dist="38100" dir="2700000" algn="tl">
                    <a:srgbClr val="000000">
                      <a:alpha val="43137"/>
                    </a:srgbClr>
                  </a:outerShdw>
                </a:effectLst>
              </a:rPr>
              <a:t>der HERR wird ausziehen und </a:t>
            </a:r>
            <a:r>
              <a:rPr lang="de-DE" dirty="0" smtClean="0">
                <a:solidFill>
                  <a:schemeClr val="accent1">
                    <a:lumMod val="75000"/>
                  </a:schemeClr>
                </a:solidFill>
                <a:effectLst>
                  <a:outerShdw blurRad="38100" dist="38100" dir="2700000" algn="tl">
                    <a:srgbClr val="000000">
                      <a:alpha val="43137"/>
                    </a:srgbClr>
                  </a:outerShdw>
                </a:effectLst>
              </a:rPr>
              <a:t>gegen</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jene Nationen streiten</a:t>
            </a:r>
            <a:r>
              <a:rPr lang="de-DE" sz="1800" dirty="0" smtClean="0">
                <a:solidFill>
                  <a:schemeClr val="accent1">
                    <a:lumMod val="75000"/>
                  </a:schemeClr>
                </a:solidFill>
                <a:effectLst>
                  <a:outerShdw blurRad="38100" dist="38100" dir="2700000" algn="tl">
                    <a:srgbClr val="000000">
                      <a:alpha val="43137"/>
                    </a:srgbClr>
                  </a:outerShdw>
                </a:effectLst>
              </a:rPr>
              <a:t>,</a:t>
            </a:r>
          </a:p>
          <a:p>
            <a:pPr algn="ctr">
              <a:defRPr/>
            </a:pP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 Und </a:t>
            </a:r>
            <a:r>
              <a:rPr lang="de-DE" sz="1800" dirty="0" smtClean="0">
                <a:solidFill>
                  <a:schemeClr val="accent1">
                    <a:lumMod val="75000"/>
                  </a:schemeClr>
                </a:solidFill>
                <a:effectLst>
                  <a:outerShdw blurRad="38100" dist="38100" dir="2700000" algn="tl">
                    <a:srgbClr val="000000">
                      <a:alpha val="43137"/>
                    </a:srgbClr>
                  </a:outerShdw>
                </a:effectLst>
              </a:rPr>
              <a:t>seine </a:t>
            </a:r>
            <a:r>
              <a:rPr lang="de-DE" sz="1800" dirty="0" err="1">
                <a:solidFill>
                  <a:schemeClr val="accent1">
                    <a:lumMod val="75000"/>
                  </a:schemeClr>
                </a:solidFill>
                <a:effectLst>
                  <a:outerShdw blurRad="38100" dist="38100" dir="2700000" algn="tl">
                    <a:srgbClr val="000000">
                      <a:alpha val="43137"/>
                    </a:srgbClr>
                  </a:outerShdw>
                </a:effectLst>
              </a:rPr>
              <a:t>Füsse</a:t>
            </a:r>
            <a:r>
              <a:rPr lang="de-DE" sz="1800" dirty="0">
                <a:solidFill>
                  <a:schemeClr val="accent1">
                    <a:lumMod val="75000"/>
                  </a:schemeClr>
                </a:solidFill>
                <a:effectLst>
                  <a:outerShdw blurRad="38100" dist="38100" dir="2700000" algn="tl">
                    <a:srgbClr val="000000">
                      <a:alpha val="43137"/>
                    </a:srgbClr>
                  </a:outerShdw>
                </a:effectLst>
              </a:rPr>
              <a:t> werden an jenem </a:t>
            </a:r>
            <a:r>
              <a:rPr lang="de-DE" sz="1800" dirty="0" smtClean="0">
                <a:solidFill>
                  <a:schemeClr val="accent1">
                    <a:lumMod val="75000"/>
                  </a:schemeClr>
                </a:solidFill>
                <a:effectLst>
                  <a:outerShdw blurRad="38100" dist="38100" dir="2700000" algn="tl">
                    <a:srgbClr val="000000">
                      <a:alpha val="43137"/>
                    </a:srgbClr>
                  </a:outerShdw>
                </a:effectLst>
              </a:rPr>
              <a:t>Tag </a:t>
            </a:r>
            <a:r>
              <a:rPr lang="de-DE" sz="1800" dirty="0">
                <a:solidFill>
                  <a:schemeClr val="accent1">
                    <a:lumMod val="75000"/>
                  </a:schemeClr>
                </a:solidFill>
                <a:effectLst>
                  <a:outerShdw blurRad="38100" dist="38100" dir="2700000" algn="tl">
                    <a:srgbClr val="000000">
                      <a:alpha val="43137"/>
                    </a:srgbClr>
                  </a:outerShdw>
                </a:effectLst>
              </a:rPr>
              <a:t>auf dem Ölberg stehen, der vor </a:t>
            </a:r>
          </a:p>
          <a:p>
            <a:pPr algn="ctr">
              <a:defRPr/>
            </a:pPr>
            <a:r>
              <a:rPr lang="de-DE" sz="1800" dirty="0">
                <a:solidFill>
                  <a:schemeClr val="accent1">
                    <a:lumMod val="75000"/>
                  </a:schemeClr>
                </a:solidFill>
                <a:effectLst>
                  <a:outerShdw blurRad="38100" dist="38100" dir="2700000" algn="tl">
                    <a:srgbClr val="000000">
                      <a:alpha val="43137"/>
                    </a:srgbClr>
                  </a:outerShdw>
                </a:effectLst>
              </a:rPr>
              <a:t>Jerusalem gegen Osten liegt; </a:t>
            </a:r>
            <a:r>
              <a:rPr lang="de-DE" sz="1800" dirty="0" smtClean="0">
                <a:solidFill>
                  <a:schemeClr val="accent1">
                    <a:lumMod val="75000"/>
                  </a:schemeClr>
                </a:solidFill>
                <a:effectLst>
                  <a:outerShdw blurRad="38100" dist="38100" dir="2700000" algn="tl">
                    <a:srgbClr val="000000">
                      <a:alpha val="43137"/>
                    </a:srgbClr>
                  </a:outerShdw>
                </a:effectLst>
              </a:rPr>
              <a:t>…</a:t>
            </a:r>
            <a:endParaRPr lang="de-DE" sz="1800" dirty="0">
              <a:solidFill>
                <a:schemeClr val="accent1">
                  <a:lumMod val="75000"/>
                </a:schemeClr>
              </a:solidFill>
              <a:effectLst>
                <a:outerShdw blurRad="38100" dist="38100" dir="2700000" algn="tl">
                  <a:srgbClr val="000000">
                    <a:alpha val="43137"/>
                  </a:srgbClr>
                </a:outerShdw>
              </a:effectLst>
            </a:endParaRPr>
          </a:p>
        </p:txBody>
      </p:sp>
      <p:sp>
        <p:nvSpPr>
          <p:cNvPr id="152581" name="Line 5"/>
          <p:cNvSpPr>
            <a:spLocks noChangeShapeType="1"/>
          </p:cNvSpPr>
          <p:nvPr/>
        </p:nvSpPr>
        <p:spPr bwMode="auto">
          <a:xfrm>
            <a:off x="4408351" y="1562224"/>
            <a:ext cx="0" cy="2447925"/>
          </a:xfrm>
          <a:prstGeom prst="line">
            <a:avLst/>
          </a:prstGeom>
          <a:noFill/>
          <a:ln w="76200">
            <a:solidFill>
              <a:srgbClr val="FF3300"/>
            </a:solidFill>
            <a:round/>
            <a:headEnd/>
            <a:tailEnd type="triangle" w="med" len="med"/>
          </a:ln>
        </p:spPr>
        <p:txBody>
          <a:bodyPr/>
          <a:lstStyle/>
          <a:p>
            <a:r>
              <a:rPr lang="de-DE" dirty="0" smtClean="0"/>
              <a:t>                               </a:t>
            </a:r>
            <a:endParaRPr lang="de-DE" dirty="0"/>
          </a:p>
        </p:txBody>
      </p:sp>
      <p:sp>
        <p:nvSpPr>
          <p:cNvPr id="6" name="Textfeld 5"/>
          <p:cNvSpPr txBox="1"/>
          <p:nvPr/>
        </p:nvSpPr>
        <p:spPr>
          <a:xfrm>
            <a:off x="8172400" y="4509120"/>
            <a:ext cx="328936" cy="246221"/>
          </a:xfrm>
          <a:prstGeom prst="rect">
            <a:avLst/>
          </a:prstGeom>
          <a:noFill/>
        </p:spPr>
        <p:txBody>
          <a:bodyPr wrap="none" rtlCol="0">
            <a:spAutoFit/>
          </a:bodyPr>
          <a:lstStyle/>
          <a:p>
            <a:r>
              <a:rPr lang="de-DE" sz="1000" dirty="0" smtClean="0"/>
              <a:t>RL</a:t>
            </a:r>
            <a:endParaRPr lang="de-DE" sz="1000" dirty="0"/>
          </a:p>
        </p:txBody>
      </p:sp>
      <p:sp>
        <p:nvSpPr>
          <p:cNvPr id="7" name="Textfeld 4"/>
          <p:cNvSpPr txBox="1"/>
          <p:nvPr/>
        </p:nvSpPr>
        <p:spPr>
          <a:xfrm>
            <a:off x="8330791" y="5445224"/>
            <a:ext cx="328936" cy="246221"/>
          </a:xfrm>
          <a:prstGeom prst="rect">
            <a:avLst/>
          </a:prstGeom>
          <a:noFill/>
        </p:spPr>
        <p:txBody>
          <a:bodyPr wrap="none" rtlCol="0">
            <a:spAutoFit/>
          </a:bodyPr>
          <a:lstStyle/>
          <a:p>
            <a:r>
              <a:rPr lang="de-DE" sz="1000" dirty="0" smtClean="0"/>
              <a:t>RL</a:t>
            </a:r>
            <a:endParaRPr lang="de-DE" sz="1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5"/>
          <p:cNvPicPr>
            <a:picLocks noGrp="1" noChangeAspect="1" noChangeArrowheads="1"/>
          </p:cNvPicPr>
          <p:nvPr>
            <p:ph sz="half" idx="1"/>
          </p:nvPr>
        </p:nvPicPr>
        <p:blipFill>
          <a:blip r:embed="rId3" cstate="print"/>
          <a:stretch>
            <a:fillRect/>
          </a:stretch>
        </p:blipFill>
        <p:spPr>
          <a:xfrm>
            <a:off x="179512" y="1628800"/>
            <a:ext cx="3334295" cy="5000121"/>
          </a:xfrm>
          <a:prstGeom prst="rect">
            <a:avLst/>
          </a:prstGeom>
          <a:ln>
            <a:noFill/>
          </a:ln>
          <a:effectLst>
            <a:outerShdw blurRad="292100" dist="139700" dir="2700000" algn="tl" rotWithShape="0">
              <a:srgbClr val="333333">
                <a:alpha val="65000"/>
              </a:srgbClr>
            </a:outerShdw>
          </a:effectLst>
        </p:spPr>
      </p:pic>
      <p:sp>
        <p:nvSpPr>
          <p:cNvPr id="193542" name="Rectangle 6"/>
          <p:cNvSpPr>
            <a:spLocks noGrp="1" noChangeArrowheads="1"/>
          </p:cNvSpPr>
          <p:nvPr>
            <p:ph sz="half" idx="2"/>
          </p:nvPr>
        </p:nvSpPr>
        <p:spPr>
          <a:xfrm>
            <a:off x="3851920" y="1700808"/>
            <a:ext cx="5040560" cy="4854733"/>
          </a:xfrm>
        </p:spPr>
        <p:txBody>
          <a:bodyPr>
            <a:normAutofit lnSpcReduction="10000"/>
          </a:bodyPr>
          <a:lstStyle/>
          <a:p>
            <a:pPr algn="ctr">
              <a:buNone/>
              <a:defRPr/>
            </a:pPr>
            <a:r>
              <a:rPr lang="fr-FR" dirty="0" smtClean="0">
                <a:solidFill>
                  <a:srgbClr val="FFCC00"/>
                </a:solidFill>
                <a:effectLst/>
              </a:rPr>
              <a:t> </a:t>
            </a:r>
            <a:r>
              <a:rPr lang="de-DE" b="1" dirty="0" smtClean="0">
                <a:solidFill>
                  <a:schemeClr val="tx1"/>
                </a:solidFill>
              </a:rPr>
              <a:t>Sacharja 12,10: </a:t>
            </a:r>
          </a:p>
          <a:p>
            <a:pPr algn="ctr">
              <a:buNone/>
              <a:defRPr/>
            </a:pPr>
            <a:r>
              <a:rPr lang="fr-FR" dirty="0" smtClean="0">
                <a:solidFill>
                  <a:schemeClr val="accent1">
                    <a:lumMod val="75000"/>
                  </a:schemeClr>
                </a:solidFill>
                <a:effectLst>
                  <a:outerShdw blurRad="38100" dist="38100" dir="2700000" algn="tl">
                    <a:srgbClr val="000000">
                      <a:alpha val="43137"/>
                    </a:srgbClr>
                  </a:outerShdw>
                </a:effectLst>
              </a:rPr>
              <a:t>… </a:t>
            </a:r>
            <a:r>
              <a:rPr lang="de-DE" dirty="0" smtClean="0">
                <a:solidFill>
                  <a:schemeClr val="accent1">
                    <a:lumMod val="75000"/>
                  </a:schemeClr>
                </a:solidFill>
                <a:effectLst>
                  <a:outerShdw blurRad="38100" dist="38100" dir="2700000" algn="tl">
                    <a:srgbClr val="000000">
                      <a:alpha val="43137"/>
                    </a:srgbClr>
                  </a:outerShdw>
                </a:effectLst>
              </a:rPr>
              <a:t>und sie werden auf mich blicken, </a:t>
            </a:r>
            <a:r>
              <a:rPr lang="de-DE" dirty="0" smtClean="0">
                <a:solidFill>
                  <a:srgbClr val="FF0000"/>
                </a:solidFill>
                <a:effectLst>
                  <a:outerShdw blurRad="38100" dist="38100" dir="2700000" algn="tl">
                    <a:srgbClr val="000000">
                      <a:alpha val="43137"/>
                    </a:srgbClr>
                  </a:outerShdw>
                </a:effectLst>
              </a:rPr>
              <a:t>den sie durchbohrt haben</a:t>
            </a:r>
            <a:r>
              <a:rPr lang="de-DE" dirty="0" smtClean="0">
                <a:solidFill>
                  <a:schemeClr val="accent1">
                    <a:lumMod val="75000"/>
                  </a:schemeClr>
                </a:solidFill>
                <a:effectLst>
                  <a:outerShdw blurRad="38100" dist="38100" dir="2700000" algn="tl">
                    <a:srgbClr val="000000">
                      <a:alpha val="43137"/>
                    </a:srgbClr>
                  </a:outerShdw>
                </a:effectLst>
              </a:rPr>
              <a:t>. Und sie werden über ihn </a:t>
            </a:r>
            <a:r>
              <a:rPr lang="de-DE" dirty="0" smtClean="0">
                <a:solidFill>
                  <a:srgbClr val="FF0000"/>
                </a:solidFill>
                <a:effectLst>
                  <a:outerShdw blurRad="38100" dist="38100" dir="2700000" algn="tl">
                    <a:srgbClr val="000000">
                      <a:alpha val="43137"/>
                    </a:srgbClr>
                  </a:outerShdw>
                </a:effectLst>
              </a:rPr>
              <a:t>wehklagen</a:t>
            </a:r>
            <a:r>
              <a:rPr lang="de-DE" dirty="0" smtClean="0">
                <a:solidFill>
                  <a:srgbClr val="FFFF00"/>
                </a:solidFill>
                <a:effectLst>
                  <a:outerShdw blurRad="38100" dist="38100" dir="2700000" algn="tl">
                    <a:srgbClr val="000000">
                      <a:alpha val="43137"/>
                    </a:srgbClr>
                  </a:outerShdw>
                </a:effectLst>
              </a:rPr>
              <a:t> </a:t>
            </a:r>
            <a:r>
              <a:rPr lang="de-DE" dirty="0" smtClean="0">
                <a:solidFill>
                  <a:schemeClr val="accent1">
                    <a:lumMod val="75000"/>
                  </a:schemeClr>
                </a:solidFill>
                <a:effectLst>
                  <a:outerShdw blurRad="38100" dist="38100" dir="2700000" algn="tl">
                    <a:srgbClr val="000000">
                      <a:alpha val="43137"/>
                    </a:srgbClr>
                  </a:outerShdw>
                </a:effectLst>
              </a:rPr>
              <a:t>gleich der Wehklage über den Eingeborenen, und bitterlich über ihn Leid tragen, wie man bitterlich über den Erstgeborenen Leid trägt. </a:t>
            </a:r>
          </a:p>
        </p:txBody>
      </p:sp>
      <p:sp>
        <p:nvSpPr>
          <p:cNvPr id="193540" name="Rectangle 4"/>
          <p:cNvSpPr>
            <a:spLocks noGrp="1" noChangeArrowheads="1"/>
          </p:cNvSpPr>
          <p:nvPr>
            <p:ph type="title"/>
          </p:nvPr>
        </p:nvSpPr>
        <p:spPr>
          <a:xfrm>
            <a:off x="179512" y="188640"/>
            <a:ext cx="8784976" cy="1296144"/>
          </a:xfrm>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Die Wiederkunft Christi</a:t>
            </a:r>
            <a:r>
              <a:rPr lang="fr-FR" sz="4000" dirty="0" smtClean="0">
                <a:solidFill>
                  <a:schemeClr val="accent4">
                    <a:lumMod val="20000"/>
                    <a:lumOff val="80000"/>
                  </a:schemeClr>
                </a:solidFill>
                <a:effectLst>
                  <a:outerShdw blurRad="38100" dist="38100" dir="2700000" algn="tl">
                    <a:srgbClr val="000000">
                      <a:alpha val="43137"/>
                    </a:srgbClr>
                  </a:outerShdw>
                </a:effectLst>
              </a:rPr>
              <a:t> </a:t>
            </a:r>
          </a:p>
        </p:txBody>
      </p:sp>
      <p:sp>
        <p:nvSpPr>
          <p:cNvPr id="5" name="Textfeld 4"/>
          <p:cNvSpPr txBox="1"/>
          <p:nvPr/>
        </p:nvSpPr>
        <p:spPr>
          <a:xfrm>
            <a:off x="3131840" y="6309320"/>
            <a:ext cx="328936" cy="246221"/>
          </a:xfrm>
          <a:prstGeom prst="rect">
            <a:avLst/>
          </a:prstGeom>
          <a:noFill/>
        </p:spPr>
        <p:txBody>
          <a:bodyPr wrap="none" rtlCol="0">
            <a:spAutoFit/>
          </a:bodyPr>
          <a:lstStyle/>
          <a:p>
            <a:r>
              <a:rPr lang="de-DE" sz="1000" dirty="0" smtClean="0"/>
              <a:t>RL</a:t>
            </a:r>
            <a:endParaRPr lang="de-DE" sz="1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Rectangle 6"/>
          <p:cNvSpPr>
            <a:spLocks noGrp="1" noChangeArrowheads="1"/>
          </p:cNvSpPr>
          <p:nvPr>
            <p:ph type="title"/>
          </p:nvPr>
        </p:nvSpPr>
        <p:spPr>
          <a:xfrm>
            <a:off x="179512" y="188640"/>
            <a:ext cx="8784976" cy="1296144"/>
          </a:xfrm>
        </p:spPr>
        <p:txBody>
          <a:bodyPr/>
          <a:lstStyle/>
          <a:p>
            <a:pPr>
              <a:defRPr/>
            </a:pPr>
            <a:r>
              <a:rPr lang="de-DE" sz="3600" dirty="0">
                <a:solidFill>
                  <a:schemeClr val="accent4">
                    <a:lumMod val="20000"/>
                    <a:lumOff val="80000"/>
                  </a:schemeClr>
                </a:solidFill>
                <a:effectLst>
                  <a:outerShdw blurRad="38100" dist="38100" dir="2700000" algn="tl">
                    <a:srgbClr val="000000">
                      <a:alpha val="43137"/>
                    </a:srgbClr>
                  </a:outerShdw>
                </a:effectLst>
              </a:rPr>
              <a:t>Der leidende Messias </a:t>
            </a:r>
            <a:br>
              <a:rPr lang="de-DE" sz="3600" dirty="0">
                <a:solidFill>
                  <a:schemeClr val="accent4">
                    <a:lumMod val="20000"/>
                    <a:lumOff val="80000"/>
                  </a:schemeClr>
                </a:solidFill>
                <a:effectLst>
                  <a:outerShdw blurRad="38100" dist="38100" dir="2700000" algn="tl">
                    <a:srgbClr val="000000">
                      <a:alpha val="43137"/>
                    </a:srgbClr>
                  </a:outerShdw>
                </a:effectLst>
              </a:rPr>
            </a:br>
            <a:r>
              <a:rPr lang="de-DE" sz="3600" dirty="0">
                <a:solidFill>
                  <a:schemeClr val="accent4">
                    <a:lumMod val="20000"/>
                    <a:lumOff val="80000"/>
                  </a:schemeClr>
                </a:solidFill>
                <a:effectLst>
                  <a:outerShdw blurRad="38100" dist="38100" dir="2700000" algn="tl">
                    <a:srgbClr val="000000">
                      <a:alpha val="43137"/>
                    </a:srgbClr>
                  </a:outerShdw>
                </a:effectLst>
              </a:rPr>
              <a:t>= der triumphierende Messias</a:t>
            </a:r>
            <a:endParaRPr lang="fr-FR" sz="36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99685" name="Rectangle 5"/>
          <p:cNvSpPr>
            <a:spLocks noGrp="1" noChangeArrowheads="1"/>
          </p:cNvSpPr>
          <p:nvPr>
            <p:ph type="body" sz="half" idx="4294967295"/>
          </p:nvPr>
        </p:nvSpPr>
        <p:spPr>
          <a:xfrm>
            <a:off x="4427984" y="1700808"/>
            <a:ext cx="4465637" cy="4968552"/>
          </a:xfrm>
        </p:spPr>
        <p:txBody>
          <a:bodyPr/>
          <a:lstStyle/>
          <a:p>
            <a:pPr algn="ctr" eaLnBrk="1" hangingPunct="1">
              <a:lnSpc>
                <a:spcPct val="90000"/>
              </a:lnSpc>
              <a:buFont typeface="Wingdings" pitchFamily="2" charset="2"/>
              <a:buNone/>
              <a:defRPr/>
            </a:pPr>
            <a:r>
              <a:rPr lang="fr-FR" sz="2800" dirty="0" smtClean="0">
                <a:solidFill>
                  <a:srgbClr val="FFCC00"/>
                </a:solidFill>
                <a:effectLst/>
              </a:rPr>
              <a:t>   </a:t>
            </a:r>
            <a:r>
              <a:rPr lang="fr-FR" sz="2800" b="1" dirty="0" smtClean="0">
                <a:solidFill>
                  <a:schemeClr val="tx1"/>
                </a:solidFill>
              </a:rPr>
              <a:t>Jesaja 53,3: </a:t>
            </a:r>
          </a:p>
          <a:p>
            <a:pPr algn="ctr">
              <a:lnSpc>
                <a:spcPct val="90000"/>
              </a:lnSpc>
              <a:buNone/>
              <a:defRPr/>
            </a:pPr>
            <a:r>
              <a:rPr lang="de-DE" sz="2800" dirty="0">
                <a:solidFill>
                  <a:schemeClr val="accent1">
                    <a:lumMod val="75000"/>
                  </a:schemeClr>
                </a:solidFill>
                <a:effectLst>
                  <a:outerShdw blurRad="38100" dist="38100" dir="2700000" algn="tl">
                    <a:srgbClr val="000000">
                      <a:alpha val="43137"/>
                    </a:srgbClr>
                  </a:outerShdw>
                </a:effectLst>
              </a:rPr>
              <a:t>Er war verachtet und verlassen von den Menschen, </a:t>
            </a:r>
            <a:r>
              <a:rPr lang="de-DE" sz="2800" dirty="0">
                <a:solidFill>
                  <a:srgbClr val="FF0000"/>
                </a:solidFill>
                <a:effectLst>
                  <a:outerShdw blurRad="38100" dist="38100" dir="2700000" algn="tl">
                    <a:srgbClr val="000000">
                      <a:alpha val="43137"/>
                    </a:srgbClr>
                  </a:outerShdw>
                </a:effectLst>
              </a:rPr>
              <a:t>ein Mann der Schmerzen und mit Leiden vertraut</a:t>
            </a:r>
            <a:r>
              <a:rPr lang="de-DE" sz="2800" dirty="0">
                <a:solidFill>
                  <a:schemeClr val="accent1">
                    <a:lumMod val="75000"/>
                  </a:schemeClr>
                </a:solidFill>
                <a:effectLst>
                  <a:outerShdw blurRad="38100" dist="38100" dir="2700000" algn="tl">
                    <a:srgbClr val="000000">
                      <a:alpha val="43137"/>
                    </a:srgbClr>
                  </a:outerShdw>
                </a:effectLst>
              </a:rPr>
              <a:t>, und wie einer, vor dem man das Angesicht verbirgt; er war verachtet, und wir haben ihn für nichts geachtet</a:t>
            </a:r>
            <a:r>
              <a:rPr lang="fr-FR" sz="2800" dirty="0" smtClean="0">
                <a:solidFill>
                  <a:schemeClr val="accent1">
                    <a:lumMod val="75000"/>
                  </a:schemeClr>
                </a:solidFill>
                <a:effectLst>
                  <a:outerShdw blurRad="38100" dist="38100" dir="2700000" algn="tl">
                    <a:srgbClr val="000000">
                      <a:alpha val="43137"/>
                    </a:srgbClr>
                  </a:outerShdw>
                </a:effectLst>
              </a:rPr>
              <a:t>.</a:t>
            </a:r>
            <a:endParaRPr lang="fr-FR" sz="2800" dirty="0" smtClean="0">
              <a:solidFill>
                <a:schemeClr val="accent1">
                  <a:lumMod val="75000"/>
                </a:schemeClr>
              </a:solidFill>
            </a:endParaRPr>
          </a:p>
        </p:txBody>
      </p:sp>
      <p:pic>
        <p:nvPicPr>
          <p:cNvPr id="162820" name="Picture 10"/>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42549" y="4253211"/>
            <a:ext cx="3287713" cy="209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2821" name="Line 11"/>
          <p:cNvSpPr>
            <a:spLocks noChangeShapeType="1"/>
          </p:cNvSpPr>
          <p:nvPr/>
        </p:nvSpPr>
        <p:spPr bwMode="auto">
          <a:xfrm>
            <a:off x="2439631" y="4635986"/>
            <a:ext cx="0" cy="4318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fr-FR" dirty="0"/>
          </a:p>
        </p:txBody>
      </p:sp>
      <p:sp>
        <p:nvSpPr>
          <p:cNvPr id="162822" name="Line 12"/>
          <p:cNvSpPr>
            <a:spLocks noChangeShapeType="1"/>
          </p:cNvSpPr>
          <p:nvPr/>
        </p:nvSpPr>
        <p:spPr bwMode="auto">
          <a:xfrm>
            <a:off x="2315334" y="4743236"/>
            <a:ext cx="314146"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fr-FR" dirty="0"/>
          </a:p>
        </p:txBody>
      </p:sp>
      <p:pic>
        <p:nvPicPr>
          <p:cNvPr id="162823" name="Picture 5" descr="Image:Jerusalem Kotel night 908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344" y="1920799"/>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41158" y="6185629"/>
            <a:ext cx="1758131" cy="215444"/>
          </a:xfrm>
          <a:prstGeom prst="rect">
            <a:avLst/>
          </a:prstGeom>
        </p:spPr>
        <p:txBody>
          <a:bodyPr wrap="square">
            <a:spAutoFit/>
          </a:bodyPr>
          <a:lstStyle/>
          <a:p>
            <a:r>
              <a:rPr lang="fr-FR" altLang="de-DE" sz="800" dirty="0">
                <a:solidFill>
                  <a:schemeClr val="bg2"/>
                </a:solidFill>
              </a:rPr>
              <a:t>RL/</a:t>
            </a:r>
            <a:r>
              <a:rPr lang="fr-FR" altLang="de-DE" sz="800" dirty="0" err="1">
                <a:solidFill>
                  <a:schemeClr val="bg2"/>
                </a:solidFill>
              </a:rPr>
              <a:t>Holyland</a:t>
            </a:r>
            <a:r>
              <a:rPr lang="fr-FR" altLang="de-DE" sz="800" dirty="0">
                <a:solidFill>
                  <a:schemeClr val="bg2"/>
                </a:solidFill>
              </a:rPr>
              <a:t> Corp. Jerusalem</a:t>
            </a:r>
          </a:p>
        </p:txBody>
      </p:sp>
      <p:sp>
        <p:nvSpPr>
          <p:cNvPr id="9" name="Text Box 6"/>
          <p:cNvSpPr txBox="1">
            <a:spLocks noChangeArrowheads="1"/>
          </p:cNvSpPr>
          <p:nvPr/>
        </p:nvSpPr>
        <p:spPr bwMode="auto">
          <a:xfrm>
            <a:off x="2541158" y="4125606"/>
            <a:ext cx="16530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800" dirty="0" err="1" smtClean="0">
                <a:solidFill>
                  <a:schemeClr val="bg2"/>
                </a:solidFill>
                <a:latin typeface="Tahoma" pitchFamily="34" charset="0"/>
                <a:cs typeface="Arial" charset="0"/>
              </a:rPr>
              <a:t>Hynek</a:t>
            </a:r>
            <a:r>
              <a:rPr lang="fr-FR" altLang="de-DE" sz="800" dirty="0" smtClean="0">
                <a:solidFill>
                  <a:schemeClr val="bg2"/>
                </a:solidFill>
                <a:latin typeface="Tahoma" pitchFamily="34" charset="0"/>
                <a:cs typeface="Arial" charset="0"/>
              </a:rPr>
              <a:t> </a:t>
            </a:r>
            <a:r>
              <a:rPr lang="fr-FR" altLang="de-DE" sz="800" dirty="0" err="1" smtClean="0">
                <a:solidFill>
                  <a:schemeClr val="bg2"/>
                </a:solidFill>
                <a:latin typeface="Tahoma" pitchFamily="34" charset="0"/>
                <a:cs typeface="Arial" charset="0"/>
              </a:rPr>
              <a:t>Moravec</a:t>
            </a:r>
            <a:r>
              <a:rPr lang="fr-FR" altLang="de-DE" sz="800" dirty="0" smtClean="0">
                <a:solidFill>
                  <a:schemeClr val="bg2"/>
                </a:solidFill>
                <a:latin typeface="Tahoma" pitchFamily="34" charset="0"/>
                <a:cs typeface="Arial" charset="0"/>
              </a:rPr>
              <a:t> GNU 1.2 or </a:t>
            </a:r>
            <a:r>
              <a:rPr lang="fr-FR" altLang="de-DE" sz="800" dirty="0" err="1" smtClean="0">
                <a:solidFill>
                  <a:schemeClr val="bg2"/>
                </a:solidFill>
                <a:latin typeface="Tahoma" pitchFamily="34" charset="0"/>
                <a:cs typeface="Arial" charset="0"/>
              </a:rPr>
              <a:t>later</a:t>
            </a:r>
            <a:endParaRPr lang="fr-FR" altLang="de-DE" sz="800" dirty="0">
              <a:solidFill>
                <a:schemeClr val="bg2"/>
              </a:solidFill>
              <a:latin typeface="Tahoma" pitchFamily="34" charset="0"/>
              <a:cs typeface="Arial" charset="0"/>
            </a:endParaRPr>
          </a:p>
        </p:txBody>
      </p:sp>
    </p:spTree>
    <p:extLst>
      <p:ext uri="{BB962C8B-B14F-4D97-AF65-F5344CB8AC3E}">
        <p14:creationId xmlns:p14="http://schemas.microsoft.com/office/powerpoint/2010/main" val="3105805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Rectangle 6"/>
          <p:cNvSpPr>
            <a:spLocks noGrp="1" noChangeArrowheads="1"/>
          </p:cNvSpPr>
          <p:nvPr>
            <p:ph type="title"/>
          </p:nvPr>
        </p:nvSpPr>
        <p:spPr>
          <a:xfrm>
            <a:off x="179512" y="188640"/>
            <a:ext cx="8784976" cy="1296143"/>
          </a:xfrm>
        </p:spPr>
        <p:txBody>
          <a:bodyPr/>
          <a:lstStyle/>
          <a:p>
            <a:pPr>
              <a:defRPr/>
            </a:pPr>
            <a:r>
              <a:rPr lang="de-DE" sz="3600" dirty="0">
                <a:solidFill>
                  <a:schemeClr val="accent4">
                    <a:lumMod val="20000"/>
                    <a:lumOff val="80000"/>
                  </a:schemeClr>
                </a:solidFill>
                <a:effectLst>
                  <a:outerShdw blurRad="38100" dist="38100" dir="2700000" algn="tl">
                    <a:srgbClr val="000000">
                      <a:alpha val="43137"/>
                    </a:srgbClr>
                  </a:outerShdw>
                </a:effectLst>
              </a:rPr>
              <a:t>Der leidende Messias </a:t>
            </a:r>
            <a:br>
              <a:rPr lang="de-DE" sz="3600" dirty="0">
                <a:solidFill>
                  <a:schemeClr val="accent4">
                    <a:lumMod val="20000"/>
                    <a:lumOff val="80000"/>
                  </a:schemeClr>
                </a:solidFill>
                <a:effectLst>
                  <a:outerShdw blurRad="38100" dist="38100" dir="2700000" algn="tl">
                    <a:srgbClr val="000000">
                      <a:alpha val="43137"/>
                    </a:srgbClr>
                  </a:outerShdw>
                </a:effectLst>
              </a:rPr>
            </a:br>
            <a:r>
              <a:rPr lang="de-DE" sz="3600" dirty="0">
                <a:solidFill>
                  <a:schemeClr val="accent4">
                    <a:lumMod val="20000"/>
                    <a:lumOff val="80000"/>
                  </a:schemeClr>
                </a:solidFill>
                <a:effectLst>
                  <a:outerShdw blurRad="38100" dist="38100" dir="2700000" algn="tl">
                    <a:srgbClr val="000000">
                      <a:alpha val="43137"/>
                    </a:srgbClr>
                  </a:outerShdw>
                </a:effectLst>
              </a:rPr>
              <a:t>= der triumphierende Messias</a:t>
            </a:r>
            <a:endParaRPr lang="fr-FR" sz="36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99685" name="Rectangle 5"/>
          <p:cNvSpPr>
            <a:spLocks noGrp="1" noChangeArrowheads="1"/>
          </p:cNvSpPr>
          <p:nvPr>
            <p:ph type="body" sz="half" idx="4294967295"/>
          </p:nvPr>
        </p:nvSpPr>
        <p:spPr>
          <a:xfrm>
            <a:off x="4067944" y="1827226"/>
            <a:ext cx="4896543" cy="4851970"/>
          </a:xfrm>
        </p:spPr>
        <p:txBody>
          <a:bodyPr/>
          <a:lstStyle/>
          <a:p>
            <a:pPr algn="ctr">
              <a:lnSpc>
                <a:spcPct val="90000"/>
              </a:lnSpc>
              <a:buNone/>
              <a:defRPr/>
            </a:pPr>
            <a:r>
              <a:rPr lang="fr-FR" sz="2800" b="1" dirty="0">
                <a:solidFill>
                  <a:schemeClr val="tx1"/>
                </a:solidFill>
              </a:rPr>
              <a:t>Jesaja </a:t>
            </a:r>
            <a:r>
              <a:rPr lang="fr-FR" sz="2800" b="1" dirty="0" smtClean="0">
                <a:solidFill>
                  <a:schemeClr val="tx1"/>
                </a:solidFill>
              </a:rPr>
              <a:t>53,4: </a:t>
            </a:r>
          </a:p>
          <a:p>
            <a:pPr algn="ctr">
              <a:lnSpc>
                <a:spcPct val="90000"/>
              </a:lnSpc>
              <a:buNone/>
              <a:defRPr/>
            </a:pPr>
            <a:r>
              <a:rPr lang="de-DE" sz="2800" dirty="0" smtClean="0">
                <a:solidFill>
                  <a:schemeClr val="accent1">
                    <a:lumMod val="75000"/>
                  </a:schemeClr>
                </a:solidFill>
                <a:effectLst>
                  <a:outerShdw blurRad="38100" dist="38100" dir="2700000" algn="tl">
                    <a:srgbClr val="000000">
                      <a:alpha val="43137"/>
                    </a:srgbClr>
                  </a:outerShdw>
                </a:effectLst>
              </a:rPr>
              <a:t>Fürwahr</a:t>
            </a:r>
            <a:r>
              <a:rPr lang="de-DE" sz="2800" dirty="0">
                <a:solidFill>
                  <a:schemeClr val="accent1">
                    <a:lumMod val="75000"/>
                  </a:schemeClr>
                </a:solidFill>
                <a:effectLst>
                  <a:outerShdw blurRad="38100" dist="38100" dir="2700000" algn="tl">
                    <a:srgbClr val="000000">
                      <a:alpha val="43137"/>
                    </a:srgbClr>
                  </a:outerShdw>
                </a:effectLst>
              </a:rPr>
              <a:t>, er hat unsere Leiden getragen, </a:t>
            </a:r>
            <a:r>
              <a:rPr lang="de-DE" sz="2800" dirty="0" smtClean="0">
                <a:solidFill>
                  <a:schemeClr val="accent1">
                    <a:lumMod val="75000"/>
                  </a:schemeClr>
                </a:solidFill>
                <a:effectLst>
                  <a:outerShdw blurRad="38100" dist="38100" dir="2700000" algn="tl">
                    <a:srgbClr val="000000">
                      <a:alpha val="43137"/>
                    </a:srgbClr>
                  </a:outerShdw>
                </a:effectLst>
              </a:rPr>
              <a:t/>
            </a:r>
            <a:br>
              <a:rPr lang="de-DE" sz="2800" dirty="0" smtClean="0">
                <a:solidFill>
                  <a:schemeClr val="accent1">
                    <a:lumMod val="75000"/>
                  </a:schemeClr>
                </a:solidFill>
                <a:effectLst>
                  <a:outerShdw blurRad="38100" dist="38100" dir="2700000" algn="tl">
                    <a:srgbClr val="000000">
                      <a:alpha val="43137"/>
                    </a:srgbClr>
                  </a:outerShdw>
                </a:effectLst>
              </a:rPr>
            </a:br>
            <a:r>
              <a:rPr lang="de-DE" sz="2800" dirty="0" smtClean="0">
                <a:solidFill>
                  <a:schemeClr val="accent1">
                    <a:lumMod val="75000"/>
                  </a:schemeClr>
                </a:solidFill>
                <a:effectLst>
                  <a:outerShdw blurRad="38100" dist="38100" dir="2700000" algn="tl">
                    <a:srgbClr val="000000">
                      <a:alpha val="43137"/>
                    </a:srgbClr>
                  </a:outerShdw>
                </a:effectLst>
              </a:rPr>
              <a:t>und </a:t>
            </a:r>
            <a:r>
              <a:rPr lang="de-DE" sz="2800" dirty="0">
                <a:solidFill>
                  <a:schemeClr val="accent1">
                    <a:lumMod val="75000"/>
                  </a:schemeClr>
                </a:solidFill>
                <a:effectLst>
                  <a:outerShdw blurRad="38100" dist="38100" dir="2700000" algn="tl">
                    <a:srgbClr val="000000">
                      <a:alpha val="43137"/>
                    </a:srgbClr>
                  </a:outerShdw>
                </a:effectLst>
              </a:rPr>
              <a:t>unsere Schmerzen hat er auf sich geladen. </a:t>
            </a:r>
            <a:r>
              <a:rPr lang="de-DE" sz="2800" dirty="0" smtClean="0">
                <a:solidFill>
                  <a:schemeClr val="accent1">
                    <a:lumMod val="75000"/>
                  </a:schemeClr>
                </a:solidFill>
                <a:effectLst>
                  <a:outerShdw blurRad="38100" dist="38100" dir="2700000" algn="tl">
                    <a:srgbClr val="000000">
                      <a:alpha val="43137"/>
                    </a:srgbClr>
                  </a:outerShdw>
                </a:effectLst>
              </a:rPr>
              <a:t/>
            </a:r>
            <a:br>
              <a:rPr lang="de-DE" sz="2800" dirty="0" smtClean="0">
                <a:solidFill>
                  <a:schemeClr val="accent1">
                    <a:lumMod val="75000"/>
                  </a:schemeClr>
                </a:solidFill>
                <a:effectLst>
                  <a:outerShdw blurRad="38100" dist="38100" dir="2700000" algn="tl">
                    <a:srgbClr val="000000">
                      <a:alpha val="43137"/>
                    </a:srgbClr>
                  </a:outerShdw>
                </a:effectLst>
              </a:rPr>
            </a:br>
            <a:r>
              <a:rPr lang="de-DE" sz="2800" dirty="0" smtClean="0">
                <a:solidFill>
                  <a:schemeClr val="accent1">
                    <a:lumMod val="75000"/>
                  </a:schemeClr>
                </a:solidFill>
                <a:effectLst>
                  <a:outerShdw blurRad="38100" dist="38100" dir="2700000" algn="tl">
                    <a:srgbClr val="000000">
                      <a:alpha val="43137"/>
                    </a:srgbClr>
                  </a:outerShdw>
                </a:effectLst>
              </a:rPr>
              <a:t>Und </a:t>
            </a:r>
            <a:r>
              <a:rPr lang="de-DE" sz="2800" dirty="0">
                <a:solidFill>
                  <a:schemeClr val="accent1">
                    <a:lumMod val="75000"/>
                  </a:schemeClr>
                </a:solidFill>
                <a:effectLst>
                  <a:outerShdw blurRad="38100" dist="38100" dir="2700000" algn="tl">
                    <a:srgbClr val="000000">
                      <a:alpha val="43137"/>
                    </a:srgbClr>
                  </a:outerShdw>
                </a:effectLst>
              </a:rPr>
              <a:t>wir, wir hielten ihn für bestraft, von Gott geschlagen und niedergebeugt; </a:t>
            </a:r>
            <a:r>
              <a:rPr lang="de-DE" sz="2800" dirty="0" smtClean="0">
                <a:solidFill>
                  <a:schemeClr val="accent1">
                    <a:lumMod val="75000"/>
                  </a:schemeClr>
                </a:solidFill>
                <a:effectLst>
                  <a:outerShdw blurRad="38100" dist="38100" dir="2700000" algn="tl">
                    <a:srgbClr val="000000">
                      <a:alpha val="43137"/>
                    </a:srgbClr>
                  </a:outerShdw>
                </a:effectLst>
              </a:rPr>
              <a:t>…</a:t>
            </a:r>
            <a:endParaRPr lang="de-DE" sz="2800" dirty="0">
              <a:solidFill>
                <a:schemeClr val="accent1">
                  <a:lumMod val="75000"/>
                </a:schemeClr>
              </a:solidFill>
              <a:effectLst>
                <a:outerShdw blurRad="38100" dist="38100" dir="2700000" algn="tl">
                  <a:srgbClr val="000000">
                    <a:alpha val="43137"/>
                  </a:srgbClr>
                </a:outerShdw>
              </a:effectLst>
            </a:endParaRPr>
          </a:p>
        </p:txBody>
      </p:sp>
      <p:pic>
        <p:nvPicPr>
          <p:cNvPr id="162820" name="Picture 10"/>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46138" y="4253211"/>
            <a:ext cx="3287713" cy="209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2823" name="Picture 5" descr="Image:Jerusalem Kotel night 908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1934812"/>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41158" y="6185629"/>
            <a:ext cx="1758131" cy="215444"/>
          </a:xfrm>
          <a:prstGeom prst="rect">
            <a:avLst/>
          </a:prstGeom>
        </p:spPr>
        <p:txBody>
          <a:bodyPr wrap="square">
            <a:spAutoFit/>
          </a:bodyPr>
          <a:lstStyle/>
          <a:p>
            <a:r>
              <a:rPr lang="fr-FR" altLang="de-DE" sz="800" dirty="0">
                <a:solidFill>
                  <a:schemeClr val="bg2"/>
                </a:solidFill>
              </a:rPr>
              <a:t>RL/</a:t>
            </a:r>
            <a:r>
              <a:rPr lang="fr-FR" altLang="de-DE" sz="800" dirty="0" err="1">
                <a:solidFill>
                  <a:schemeClr val="bg2"/>
                </a:solidFill>
              </a:rPr>
              <a:t>Holyland</a:t>
            </a:r>
            <a:r>
              <a:rPr lang="fr-FR" altLang="de-DE" sz="800" dirty="0">
                <a:solidFill>
                  <a:schemeClr val="bg2"/>
                </a:solidFill>
              </a:rPr>
              <a:t> Corp. Jerusalem</a:t>
            </a:r>
          </a:p>
        </p:txBody>
      </p:sp>
      <p:sp>
        <p:nvSpPr>
          <p:cNvPr id="9" name="Text Box 6"/>
          <p:cNvSpPr txBox="1">
            <a:spLocks noChangeArrowheads="1"/>
          </p:cNvSpPr>
          <p:nvPr/>
        </p:nvSpPr>
        <p:spPr bwMode="auto">
          <a:xfrm>
            <a:off x="2546929" y="4145489"/>
            <a:ext cx="16530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800" dirty="0" err="1" smtClean="0">
                <a:solidFill>
                  <a:schemeClr val="bg2"/>
                </a:solidFill>
                <a:latin typeface="Tahoma" pitchFamily="34" charset="0"/>
                <a:cs typeface="Arial" charset="0"/>
              </a:rPr>
              <a:t>Hynek</a:t>
            </a:r>
            <a:r>
              <a:rPr lang="fr-FR" altLang="de-DE" sz="800" dirty="0" smtClean="0">
                <a:solidFill>
                  <a:schemeClr val="bg2"/>
                </a:solidFill>
                <a:latin typeface="Tahoma" pitchFamily="34" charset="0"/>
                <a:cs typeface="Arial" charset="0"/>
              </a:rPr>
              <a:t> </a:t>
            </a:r>
            <a:r>
              <a:rPr lang="fr-FR" altLang="de-DE" sz="800" dirty="0" err="1" smtClean="0">
                <a:solidFill>
                  <a:schemeClr val="bg2"/>
                </a:solidFill>
                <a:latin typeface="Tahoma" pitchFamily="34" charset="0"/>
                <a:cs typeface="Arial" charset="0"/>
              </a:rPr>
              <a:t>Moravec</a:t>
            </a:r>
            <a:r>
              <a:rPr lang="fr-FR" altLang="de-DE" sz="800" dirty="0" smtClean="0">
                <a:solidFill>
                  <a:schemeClr val="bg2"/>
                </a:solidFill>
                <a:latin typeface="Tahoma" pitchFamily="34" charset="0"/>
                <a:cs typeface="Arial" charset="0"/>
              </a:rPr>
              <a:t> GNU 1.2 or </a:t>
            </a:r>
            <a:r>
              <a:rPr lang="fr-FR" altLang="de-DE" sz="800" dirty="0" err="1" smtClean="0">
                <a:solidFill>
                  <a:schemeClr val="bg2"/>
                </a:solidFill>
                <a:latin typeface="Tahoma" pitchFamily="34" charset="0"/>
                <a:cs typeface="Arial" charset="0"/>
              </a:rPr>
              <a:t>later</a:t>
            </a:r>
            <a:endParaRPr lang="fr-FR" altLang="de-DE" sz="800" dirty="0">
              <a:solidFill>
                <a:schemeClr val="bg2"/>
              </a:solidFill>
              <a:latin typeface="Tahoma" pitchFamily="34" charset="0"/>
              <a:cs typeface="Arial" charset="0"/>
            </a:endParaRPr>
          </a:p>
        </p:txBody>
      </p:sp>
    </p:spTree>
    <p:extLst>
      <p:ext uri="{BB962C8B-B14F-4D97-AF65-F5344CB8AC3E}">
        <p14:creationId xmlns:p14="http://schemas.microsoft.com/office/powerpoint/2010/main" val="3093056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Rectangle 6"/>
          <p:cNvSpPr>
            <a:spLocks noGrp="1" noChangeArrowheads="1"/>
          </p:cNvSpPr>
          <p:nvPr>
            <p:ph type="title"/>
          </p:nvPr>
        </p:nvSpPr>
        <p:spPr>
          <a:xfrm>
            <a:off x="179512" y="188640"/>
            <a:ext cx="8784976" cy="1296144"/>
          </a:xfrm>
        </p:spPr>
        <p:txBody>
          <a:bodyPr/>
          <a:lstStyle/>
          <a:p>
            <a:pPr>
              <a:defRPr/>
            </a:pPr>
            <a:r>
              <a:rPr lang="de-DE" sz="3600" dirty="0">
                <a:solidFill>
                  <a:schemeClr val="accent4">
                    <a:lumMod val="20000"/>
                    <a:lumOff val="80000"/>
                  </a:schemeClr>
                </a:solidFill>
                <a:effectLst>
                  <a:outerShdw blurRad="38100" dist="38100" dir="2700000" algn="tl">
                    <a:srgbClr val="000000">
                      <a:alpha val="43137"/>
                    </a:srgbClr>
                  </a:outerShdw>
                </a:effectLst>
              </a:rPr>
              <a:t>Der leidende Messias </a:t>
            </a:r>
            <a:br>
              <a:rPr lang="de-DE" sz="3600" dirty="0">
                <a:solidFill>
                  <a:schemeClr val="accent4">
                    <a:lumMod val="20000"/>
                    <a:lumOff val="80000"/>
                  </a:schemeClr>
                </a:solidFill>
                <a:effectLst>
                  <a:outerShdw blurRad="38100" dist="38100" dir="2700000" algn="tl">
                    <a:srgbClr val="000000">
                      <a:alpha val="43137"/>
                    </a:srgbClr>
                  </a:outerShdw>
                </a:effectLst>
              </a:rPr>
            </a:br>
            <a:r>
              <a:rPr lang="de-DE" sz="3600" dirty="0">
                <a:solidFill>
                  <a:schemeClr val="accent4">
                    <a:lumMod val="20000"/>
                    <a:lumOff val="80000"/>
                  </a:schemeClr>
                </a:solidFill>
                <a:effectLst>
                  <a:outerShdw blurRad="38100" dist="38100" dir="2700000" algn="tl">
                    <a:srgbClr val="000000">
                      <a:alpha val="43137"/>
                    </a:srgbClr>
                  </a:outerShdw>
                </a:effectLst>
              </a:rPr>
              <a:t>= der triumphierende Messias</a:t>
            </a:r>
            <a:endParaRPr lang="fr-FR" sz="36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99685" name="Rectangle 5"/>
          <p:cNvSpPr>
            <a:spLocks noGrp="1" noChangeArrowheads="1"/>
          </p:cNvSpPr>
          <p:nvPr>
            <p:ph type="body" sz="half" idx="4294967295"/>
          </p:nvPr>
        </p:nvSpPr>
        <p:spPr>
          <a:xfrm>
            <a:off x="4067944" y="1827226"/>
            <a:ext cx="4896543" cy="4851970"/>
          </a:xfrm>
        </p:spPr>
        <p:txBody>
          <a:bodyPr>
            <a:normAutofit/>
          </a:bodyPr>
          <a:lstStyle/>
          <a:p>
            <a:pPr algn="ctr">
              <a:lnSpc>
                <a:spcPct val="90000"/>
              </a:lnSpc>
              <a:buNone/>
              <a:defRPr/>
            </a:pPr>
            <a:r>
              <a:rPr lang="fr-FR" sz="2800" b="1" dirty="0">
                <a:solidFill>
                  <a:schemeClr val="tx1"/>
                </a:solidFill>
              </a:rPr>
              <a:t>Jesaja </a:t>
            </a:r>
            <a:r>
              <a:rPr lang="fr-FR" sz="2800" b="1" dirty="0" smtClean="0">
                <a:solidFill>
                  <a:schemeClr val="tx1"/>
                </a:solidFill>
              </a:rPr>
              <a:t>53,5: </a:t>
            </a:r>
          </a:p>
          <a:p>
            <a:pPr algn="ctr">
              <a:lnSpc>
                <a:spcPct val="90000"/>
              </a:lnSpc>
              <a:buNone/>
              <a:defRPr/>
            </a:pPr>
            <a:r>
              <a:rPr lang="de-DE" sz="2800" dirty="0" smtClean="0">
                <a:solidFill>
                  <a:schemeClr val="accent1">
                    <a:lumMod val="75000"/>
                  </a:schemeClr>
                </a:solidFill>
                <a:effectLst>
                  <a:outerShdw blurRad="38100" dist="38100" dir="2700000" algn="tl">
                    <a:srgbClr val="000000">
                      <a:alpha val="43137"/>
                    </a:srgbClr>
                  </a:outerShdw>
                </a:effectLst>
              </a:rPr>
              <a:t>… </a:t>
            </a:r>
            <a:r>
              <a:rPr lang="de-DE" sz="2800" dirty="0">
                <a:solidFill>
                  <a:schemeClr val="accent1">
                    <a:lumMod val="75000"/>
                  </a:schemeClr>
                </a:solidFill>
                <a:effectLst>
                  <a:outerShdw blurRad="38100" dist="38100" dir="2700000" algn="tl">
                    <a:srgbClr val="000000">
                      <a:alpha val="43137"/>
                    </a:srgbClr>
                  </a:outerShdw>
                </a:effectLst>
              </a:rPr>
              <a:t>doch </a:t>
            </a:r>
            <a:r>
              <a:rPr lang="de-DE" sz="2800" dirty="0">
                <a:solidFill>
                  <a:srgbClr val="FF0000"/>
                </a:solidFill>
                <a:effectLst>
                  <a:outerShdw blurRad="38100" dist="38100" dir="2700000" algn="tl">
                    <a:srgbClr val="000000">
                      <a:alpha val="43137"/>
                    </a:srgbClr>
                  </a:outerShdw>
                </a:effectLst>
              </a:rPr>
              <a:t>um unserer Übertretungen willen war er verwundet</a:t>
            </a:r>
            <a:r>
              <a:rPr lang="de-DE" sz="2800" dirty="0">
                <a:solidFill>
                  <a:schemeClr val="accent1">
                    <a:lumMod val="75000"/>
                  </a:schemeClr>
                </a:solidFill>
                <a:effectLst>
                  <a:outerShdw blurRad="38100" dist="38100" dir="2700000" algn="tl">
                    <a:srgbClr val="000000">
                      <a:alpha val="43137"/>
                    </a:srgbClr>
                  </a:outerShdw>
                </a:effectLst>
              </a:rPr>
              <a:t>, um unserer Missetaten willen zerschlagen. </a:t>
            </a:r>
            <a:r>
              <a:rPr lang="de-DE" sz="2800" dirty="0" smtClean="0">
                <a:solidFill>
                  <a:schemeClr val="accent1">
                    <a:lumMod val="75000"/>
                  </a:schemeClr>
                </a:solidFill>
                <a:effectLst>
                  <a:outerShdw blurRad="38100" dist="38100" dir="2700000" algn="tl">
                    <a:srgbClr val="000000">
                      <a:alpha val="43137"/>
                    </a:srgbClr>
                  </a:outerShdw>
                </a:effectLst>
              </a:rPr>
              <a:t/>
            </a:r>
            <a:br>
              <a:rPr lang="de-DE" sz="2800" dirty="0" smtClean="0">
                <a:solidFill>
                  <a:schemeClr val="accent1">
                    <a:lumMod val="75000"/>
                  </a:schemeClr>
                </a:solidFill>
                <a:effectLst>
                  <a:outerShdw blurRad="38100" dist="38100" dir="2700000" algn="tl">
                    <a:srgbClr val="000000">
                      <a:alpha val="43137"/>
                    </a:srgbClr>
                  </a:outerShdw>
                </a:effectLst>
              </a:rPr>
            </a:br>
            <a:r>
              <a:rPr lang="de-DE" sz="2800" dirty="0" smtClean="0">
                <a:solidFill>
                  <a:schemeClr val="accent1">
                    <a:lumMod val="75000"/>
                  </a:schemeClr>
                </a:solidFill>
                <a:effectLst>
                  <a:outerShdw blurRad="38100" dist="38100" dir="2700000" algn="tl">
                    <a:srgbClr val="000000">
                      <a:alpha val="43137"/>
                    </a:srgbClr>
                  </a:outerShdw>
                </a:effectLst>
              </a:rPr>
              <a:t>Die </a:t>
            </a:r>
            <a:r>
              <a:rPr lang="de-DE" sz="2800" dirty="0">
                <a:solidFill>
                  <a:schemeClr val="accent1">
                    <a:lumMod val="75000"/>
                  </a:schemeClr>
                </a:solidFill>
                <a:effectLst>
                  <a:outerShdw blurRad="38100" dist="38100" dir="2700000" algn="tl">
                    <a:srgbClr val="000000">
                      <a:alpha val="43137"/>
                    </a:srgbClr>
                  </a:outerShdw>
                </a:effectLst>
              </a:rPr>
              <a:t>Strafe zu unserem Frieden lag auf ihm, und durch seine Striemen ist uns Heilung </a:t>
            </a:r>
            <a:r>
              <a:rPr lang="de-DE" sz="2800" dirty="0" smtClean="0">
                <a:solidFill>
                  <a:schemeClr val="accent1">
                    <a:lumMod val="75000"/>
                  </a:schemeClr>
                </a:solidFill>
                <a:effectLst>
                  <a:outerShdw blurRad="38100" dist="38100" dir="2700000" algn="tl">
                    <a:srgbClr val="000000">
                      <a:alpha val="43137"/>
                    </a:srgbClr>
                  </a:outerShdw>
                </a:effectLst>
              </a:rPr>
              <a:t>geworden.</a:t>
            </a:r>
            <a:endParaRPr lang="fr-FR" sz="2800" b="1" dirty="0" smtClean="0">
              <a:solidFill>
                <a:schemeClr val="accent1">
                  <a:lumMod val="75000"/>
                </a:schemeClr>
              </a:solidFill>
            </a:endParaRPr>
          </a:p>
        </p:txBody>
      </p:sp>
      <p:pic>
        <p:nvPicPr>
          <p:cNvPr id="162820" name="Picture 10"/>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46138" y="4253211"/>
            <a:ext cx="3287713" cy="209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2823" name="Picture 5" descr="Image:Jerusalem Kotel night 908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1934812"/>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33241" y="6183639"/>
            <a:ext cx="1758131" cy="215444"/>
          </a:xfrm>
          <a:prstGeom prst="rect">
            <a:avLst/>
          </a:prstGeom>
        </p:spPr>
        <p:txBody>
          <a:bodyPr wrap="square">
            <a:spAutoFit/>
          </a:bodyPr>
          <a:lstStyle/>
          <a:p>
            <a:r>
              <a:rPr lang="fr-FR" altLang="de-DE" sz="800" dirty="0">
                <a:solidFill>
                  <a:schemeClr val="bg2"/>
                </a:solidFill>
              </a:rPr>
              <a:t>RL/</a:t>
            </a:r>
            <a:r>
              <a:rPr lang="fr-FR" altLang="de-DE" sz="800" dirty="0" err="1">
                <a:solidFill>
                  <a:schemeClr val="bg2"/>
                </a:solidFill>
              </a:rPr>
              <a:t>Holyland</a:t>
            </a:r>
            <a:r>
              <a:rPr lang="fr-FR" altLang="de-DE" sz="800" dirty="0">
                <a:solidFill>
                  <a:schemeClr val="bg2"/>
                </a:solidFill>
              </a:rPr>
              <a:t> Corp. Jerusalem</a:t>
            </a:r>
          </a:p>
        </p:txBody>
      </p:sp>
      <p:sp>
        <p:nvSpPr>
          <p:cNvPr id="9" name="Text Box 6"/>
          <p:cNvSpPr txBox="1">
            <a:spLocks noChangeArrowheads="1"/>
          </p:cNvSpPr>
          <p:nvPr/>
        </p:nvSpPr>
        <p:spPr bwMode="auto">
          <a:xfrm>
            <a:off x="2541158" y="4144656"/>
            <a:ext cx="16530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800" dirty="0" err="1" smtClean="0">
                <a:solidFill>
                  <a:schemeClr val="bg2"/>
                </a:solidFill>
                <a:latin typeface="Tahoma" pitchFamily="34" charset="0"/>
                <a:cs typeface="Arial" charset="0"/>
              </a:rPr>
              <a:t>Hynek</a:t>
            </a:r>
            <a:r>
              <a:rPr lang="fr-FR" altLang="de-DE" sz="800" dirty="0" smtClean="0">
                <a:solidFill>
                  <a:schemeClr val="bg2"/>
                </a:solidFill>
                <a:latin typeface="Tahoma" pitchFamily="34" charset="0"/>
                <a:cs typeface="Arial" charset="0"/>
              </a:rPr>
              <a:t> </a:t>
            </a:r>
            <a:r>
              <a:rPr lang="fr-FR" altLang="de-DE" sz="800" dirty="0" err="1" smtClean="0">
                <a:solidFill>
                  <a:schemeClr val="bg2"/>
                </a:solidFill>
                <a:latin typeface="Tahoma" pitchFamily="34" charset="0"/>
                <a:cs typeface="Arial" charset="0"/>
              </a:rPr>
              <a:t>Moravec</a:t>
            </a:r>
            <a:r>
              <a:rPr lang="fr-FR" altLang="de-DE" sz="800" dirty="0" smtClean="0">
                <a:solidFill>
                  <a:schemeClr val="bg2"/>
                </a:solidFill>
                <a:latin typeface="Tahoma" pitchFamily="34" charset="0"/>
                <a:cs typeface="Arial" charset="0"/>
              </a:rPr>
              <a:t> GNU 1.2 or </a:t>
            </a:r>
            <a:r>
              <a:rPr lang="fr-FR" altLang="de-DE" sz="800" dirty="0" err="1" smtClean="0">
                <a:solidFill>
                  <a:schemeClr val="bg2"/>
                </a:solidFill>
                <a:latin typeface="Tahoma" pitchFamily="34" charset="0"/>
                <a:cs typeface="Arial" charset="0"/>
              </a:rPr>
              <a:t>later</a:t>
            </a:r>
            <a:endParaRPr lang="fr-FR" altLang="de-DE" sz="800" dirty="0">
              <a:solidFill>
                <a:schemeClr val="bg2"/>
              </a:solidFill>
              <a:latin typeface="Tahoma" pitchFamily="34" charset="0"/>
              <a:cs typeface="Arial" charset="0"/>
            </a:endParaRPr>
          </a:p>
        </p:txBody>
      </p:sp>
    </p:spTree>
    <p:extLst>
      <p:ext uri="{BB962C8B-B14F-4D97-AF65-F5344CB8AC3E}">
        <p14:creationId xmlns:p14="http://schemas.microsoft.com/office/powerpoint/2010/main" val="16877936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6" name="Rectangle 6"/>
          <p:cNvSpPr>
            <a:spLocks noGrp="1" noChangeArrowheads="1"/>
          </p:cNvSpPr>
          <p:nvPr>
            <p:ph type="title"/>
          </p:nvPr>
        </p:nvSpPr>
        <p:spPr>
          <a:xfrm>
            <a:off x="179512" y="188640"/>
            <a:ext cx="8784976" cy="1296144"/>
          </a:xfrm>
        </p:spPr>
        <p:txBody>
          <a:bodyPr/>
          <a:lstStyle/>
          <a:p>
            <a:pPr>
              <a:defRPr/>
            </a:pPr>
            <a:r>
              <a:rPr lang="de-DE" sz="3600" dirty="0">
                <a:solidFill>
                  <a:schemeClr val="accent4">
                    <a:lumMod val="20000"/>
                    <a:lumOff val="80000"/>
                  </a:schemeClr>
                </a:solidFill>
                <a:effectLst>
                  <a:outerShdw blurRad="38100" dist="38100" dir="2700000" algn="tl">
                    <a:srgbClr val="000000">
                      <a:alpha val="43137"/>
                    </a:srgbClr>
                  </a:outerShdw>
                </a:effectLst>
              </a:rPr>
              <a:t>Der leidende Messias </a:t>
            </a:r>
            <a:br>
              <a:rPr lang="de-DE" sz="3600" dirty="0">
                <a:solidFill>
                  <a:schemeClr val="accent4">
                    <a:lumMod val="20000"/>
                    <a:lumOff val="80000"/>
                  </a:schemeClr>
                </a:solidFill>
                <a:effectLst>
                  <a:outerShdw blurRad="38100" dist="38100" dir="2700000" algn="tl">
                    <a:srgbClr val="000000">
                      <a:alpha val="43137"/>
                    </a:srgbClr>
                  </a:outerShdw>
                </a:effectLst>
              </a:rPr>
            </a:br>
            <a:r>
              <a:rPr lang="de-DE" sz="3600" dirty="0">
                <a:solidFill>
                  <a:schemeClr val="accent4">
                    <a:lumMod val="20000"/>
                    <a:lumOff val="80000"/>
                  </a:schemeClr>
                </a:solidFill>
                <a:effectLst>
                  <a:outerShdw blurRad="38100" dist="38100" dir="2700000" algn="tl">
                    <a:srgbClr val="000000">
                      <a:alpha val="43137"/>
                    </a:srgbClr>
                  </a:outerShdw>
                </a:effectLst>
              </a:rPr>
              <a:t>= der triumphierende Messias</a:t>
            </a:r>
            <a:endParaRPr lang="fr-FR" sz="3600" dirty="0" smtClean="0">
              <a:solidFill>
                <a:schemeClr val="accent4">
                  <a:lumMod val="20000"/>
                  <a:lumOff val="80000"/>
                </a:schemeClr>
              </a:solidFill>
              <a:effectLst>
                <a:outerShdw blurRad="38100" dist="38100" dir="2700000" algn="tl">
                  <a:srgbClr val="000000">
                    <a:alpha val="43137"/>
                  </a:srgbClr>
                </a:outerShdw>
              </a:effectLst>
            </a:endParaRPr>
          </a:p>
        </p:txBody>
      </p:sp>
      <p:sp>
        <p:nvSpPr>
          <p:cNvPr id="199685" name="Rectangle 5"/>
          <p:cNvSpPr>
            <a:spLocks noGrp="1" noChangeArrowheads="1"/>
          </p:cNvSpPr>
          <p:nvPr>
            <p:ph type="body" sz="half" idx="4294967295"/>
          </p:nvPr>
        </p:nvSpPr>
        <p:spPr>
          <a:xfrm>
            <a:off x="4067944" y="1827226"/>
            <a:ext cx="4896543" cy="4851970"/>
          </a:xfrm>
        </p:spPr>
        <p:txBody>
          <a:bodyPr>
            <a:normAutofit/>
          </a:bodyPr>
          <a:lstStyle/>
          <a:p>
            <a:pPr algn="ctr">
              <a:lnSpc>
                <a:spcPct val="90000"/>
              </a:lnSpc>
              <a:buNone/>
              <a:defRPr/>
            </a:pPr>
            <a:r>
              <a:rPr lang="fr-FR" sz="2800" b="1" dirty="0">
                <a:solidFill>
                  <a:schemeClr val="tx1"/>
                </a:solidFill>
              </a:rPr>
              <a:t>Jesaja </a:t>
            </a:r>
            <a:r>
              <a:rPr lang="fr-FR" sz="2800" b="1" dirty="0" smtClean="0">
                <a:solidFill>
                  <a:schemeClr val="tx1"/>
                </a:solidFill>
              </a:rPr>
              <a:t>53,6: </a:t>
            </a:r>
          </a:p>
          <a:p>
            <a:pPr algn="ctr">
              <a:lnSpc>
                <a:spcPct val="90000"/>
              </a:lnSpc>
              <a:buNone/>
              <a:defRPr/>
            </a:pPr>
            <a:r>
              <a:rPr lang="de-DE" sz="2800" dirty="0">
                <a:solidFill>
                  <a:schemeClr val="accent1">
                    <a:lumMod val="75000"/>
                  </a:schemeClr>
                </a:solidFill>
                <a:effectLst>
                  <a:outerShdw blurRad="38100" dist="38100" dir="2700000" algn="tl">
                    <a:srgbClr val="000000">
                      <a:alpha val="43137"/>
                    </a:srgbClr>
                  </a:outerShdw>
                </a:effectLst>
              </a:rPr>
              <a:t>Wir alle irrten umher wie Schafe, wir wandten uns ein jeder auf seinen Weg; und der HERR hat </a:t>
            </a:r>
            <a:r>
              <a:rPr lang="de-DE" sz="2800" dirty="0">
                <a:solidFill>
                  <a:srgbClr val="FF0000"/>
                </a:solidFill>
                <a:effectLst>
                  <a:outerShdw blurRad="38100" dist="38100" dir="2700000" algn="tl">
                    <a:srgbClr val="000000">
                      <a:alpha val="43137"/>
                    </a:srgbClr>
                  </a:outerShdw>
                </a:effectLst>
              </a:rPr>
              <a:t>ihn treffen lassen unser aller Ungerechtigkeit</a:t>
            </a:r>
            <a:r>
              <a:rPr lang="de-DE" sz="2800" dirty="0" smtClean="0">
                <a:solidFill>
                  <a:schemeClr val="accent1">
                    <a:lumMod val="75000"/>
                  </a:schemeClr>
                </a:solidFill>
                <a:effectLst>
                  <a:outerShdw blurRad="38100" dist="38100" dir="2700000" algn="tl">
                    <a:srgbClr val="000000">
                      <a:alpha val="43137"/>
                    </a:srgbClr>
                  </a:outerShdw>
                </a:effectLst>
              </a:rPr>
              <a:t>.</a:t>
            </a:r>
            <a:endParaRPr lang="fr-FR" sz="2800" b="1" dirty="0" smtClean="0">
              <a:solidFill>
                <a:schemeClr val="accent1">
                  <a:lumMod val="75000"/>
                </a:schemeClr>
              </a:solidFill>
            </a:endParaRPr>
          </a:p>
        </p:txBody>
      </p:sp>
      <p:pic>
        <p:nvPicPr>
          <p:cNvPr id="162820" name="Picture 10"/>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846138" y="4253211"/>
            <a:ext cx="3287713" cy="209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2823" name="Picture 5" descr="Image:Jerusalem Kotel night 908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38" y="1934812"/>
            <a:ext cx="3276600"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41158" y="6183639"/>
            <a:ext cx="1758131" cy="215444"/>
          </a:xfrm>
          <a:prstGeom prst="rect">
            <a:avLst/>
          </a:prstGeom>
        </p:spPr>
        <p:txBody>
          <a:bodyPr wrap="square">
            <a:spAutoFit/>
          </a:bodyPr>
          <a:lstStyle/>
          <a:p>
            <a:r>
              <a:rPr lang="fr-FR" altLang="de-DE" sz="800" dirty="0">
                <a:solidFill>
                  <a:schemeClr val="bg2"/>
                </a:solidFill>
              </a:rPr>
              <a:t>RL/</a:t>
            </a:r>
            <a:r>
              <a:rPr lang="fr-FR" altLang="de-DE" sz="800" dirty="0" err="1">
                <a:solidFill>
                  <a:schemeClr val="bg2"/>
                </a:solidFill>
              </a:rPr>
              <a:t>Holyland</a:t>
            </a:r>
            <a:r>
              <a:rPr lang="fr-FR" altLang="de-DE" sz="800" dirty="0">
                <a:solidFill>
                  <a:schemeClr val="bg2"/>
                </a:solidFill>
              </a:rPr>
              <a:t> Corp. Jerusalem</a:t>
            </a:r>
          </a:p>
        </p:txBody>
      </p:sp>
      <p:sp>
        <p:nvSpPr>
          <p:cNvPr id="9" name="Text Box 6"/>
          <p:cNvSpPr txBox="1">
            <a:spLocks noChangeArrowheads="1"/>
          </p:cNvSpPr>
          <p:nvPr/>
        </p:nvSpPr>
        <p:spPr bwMode="auto">
          <a:xfrm>
            <a:off x="2541158" y="4145489"/>
            <a:ext cx="16530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itchFamily="2" charset="2"/>
              <a:buChar char="n"/>
              <a:defRPr sz="3200">
                <a:solidFill>
                  <a:schemeClr val="tx1"/>
                </a:solidFill>
                <a:latin typeface="Verdana" pitchFamily="34" charset="0"/>
              </a:defRPr>
            </a:lvl1pPr>
            <a:lvl2pPr marL="742950" indent="-285750">
              <a:spcBef>
                <a:spcPct val="20000"/>
              </a:spcBef>
              <a:buClr>
                <a:schemeClr val="tx1"/>
              </a:buClr>
              <a:buChar char="•"/>
              <a:defRPr sz="2800">
                <a:solidFill>
                  <a:schemeClr val="tx1"/>
                </a:solidFill>
                <a:latin typeface="Verdana" pitchFamily="34" charset="0"/>
              </a:defRPr>
            </a:lvl2pPr>
            <a:lvl3pPr marL="1143000" indent="-228600">
              <a:spcBef>
                <a:spcPct val="20000"/>
              </a:spcBef>
              <a:buClr>
                <a:schemeClr val="accent2"/>
              </a:buClr>
              <a:buSzPct val="60000"/>
              <a:buFont typeface="Wingdings" pitchFamily="2" charset="2"/>
              <a:buChar char="n"/>
              <a:defRPr sz="2400">
                <a:solidFill>
                  <a:schemeClr val="tx1"/>
                </a:solidFill>
                <a:latin typeface="Verdana" pitchFamily="34" charset="0"/>
              </a:defRPr>
            </a:lvl3pPr>
            <a:lvl4pPr marL="1600200" indent="-228600">
              <a:spcBef>
                <a:spcPct val="20000"/>
              </a:spcBef>
              <a:buClr>
                <a:schemeClr val="tx2"/>
              </a:buClr>
              <a:buChar char="•"/>
              <a:defRPr sz="2000">
                <a:solidFill>
                  <a:schemeClr val="tx1"/>
                </a:solidFill>
                <a:latin typeface="Verdana" pitchFamily="34" charset="0"/>
              </a:defRPr>
            </a:lvl4pPr>
            <a:lvl5pPr marL="2057400" indent="-228600">
              <a:spcBef>
                <a:spcPct val="20000"/>
              </a:spcBef>
              <a:buClr>
                <a:schemeClr val="folHlink"/>
              </a:buClr>
              <a:buSzPct val="60000"/>
              <a:buFont typeface="Wingdings" pitchFamily="2" charset="2"/>
              <a:buChar char="n"/>
              <a:defRPr sz="2000">
                <a:solidFill>
                  <a:schemeClr val="tx1"/>
                </a:solidFill>
                <a:latin typeface="Verdana" pitchFamily="34" charset="0"/>
              </a:defRPr>
            </a:lvl5pPr>
            <a:lvl6pPr marL="25146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6pPr>
            <a:lvl7pPr marL="29718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7pPr>
            <a:lvl8pPr marL="34290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8pPr>
            <a:lvl9pPr marL="3886200" indent="-228600" eaLnBrk="0" fontAlgn="base" hangingPunct="0">
              <a:spcBef>
                <a:spcPct val="20000"/>
              </a:spcBef>
              <a:spcAft>
                <a:spcPct val="0"/>
              </a:spcAft>
              <a:buClr>
                <a:schemeClr val="folHlink"/>
              </a:buClr>
              <a:buSzPct val="60000"/>
              <a:buFont typeface="Wingdings" pitchFamily="2" charset="2"/>
              <a:buChar char="n"/>
              <a:defRPr sz="2000">
                <a:solidFill>
                  <a:schemeClr val="tx1"/>
                </a:solidFill>
                <a:latin typeface="Verdana" pitchFamily="34" charset="0"/>
              </a:defRPr>
            </a:lvl9pPr>
          </a:lstStyle>
          <a:p>
            <a:pPr eaLnBrk="1" hangingPunct="1">
              <a:spcBef>
                <a:spcPct val="0"/>
              </a:spcBef>
              <a:buClrTx/>
              <a:buSzTx/>
              <a:buFontTx/>
              <a:buNone/>
            </a:pPr>
            <a:r>
              <a:rPr lang="fr-FR" altLang="de-DE" sz="800" dirty="0" err="1" smtClean="0">
                <a:solidFill>
                  <a:schemeClr val="bg2"/>
                </a:solidFill>
                <a:latin typeface="Tahoma" pitchFamily="34" charset="0"/>
                <a:cs typeface="Arial" charset="0"/>
              </a:rPr>
              <a:t>Hynek</a:t>
            </a:r>
            <a:r>
              <a:rPr lang="fr-FR" altLang="de-DE" sz="800" dirty="0" smtClean="0">
                <a:solidFill>
                  <a:schemeClr val="bg2"/>
                </a:solidFill>
                <a:latin typeface="Tahoma" pitchFamily="34" charset="0"/>
                <a:cs typeface="Arial" charset="0"/>
              </a:rPr>
              <a:t> </a:t>
            </a:r>
            <a:r>
              <a:rPr lang="fr-FR" altLang="de-DE" sz="800" dirty="0" err="1" smtClean="0">
                <a:solidFill>
                  <a:schemeClr val="bg2"/>
                </a:solidFill>
                <a:latin typeface="Tahoma" pitchFamily="34" charset="0"/>
                <a:cs typeface="Arial" charset="0"/>
              </a:rPr>
              <a:t>Moravec</a:t>
            </a:r>
            <a:r>
              <a:rPr lang="fr-FR" altLang="de-DE" sz="800" dirty="0" smtClean="0">
                <a:solidFill>
                  <a:schemeClr val="bg2"/>
                </a:solidFill>
                <a:latin typeface="Tahoma" pitchFamily="34" charset="0"/>
                <a:cs typeface="Arial" charset="0"/>
              </a:rPr>
              <a:t> GNU 1.2 or </a:t>
            </a:r>
            <a:r>
              <a:rPr lang="fr-FR" altLang="de-DE" sz="800" dirty="0" err="1" smtClean="0">
                <a:solidFill>
                  <a:schemeClr val="bg2"/>
                </a:solidFill>
                <a:latin typeface="Tahoma" pitchFamily="34" charset="0"/>
                <a:cs typeface="Arial" charset="0"/>
              </a:rPr>
              <a:t>later</a:t>
            </a:r>
            <a:endParaRPr lang="fr-FR" altLang="de-DE" sz="800" dirty="0">
              <a:solidFill>
                <a:schemeClr val="bg2"/>
              </a:solidFill>
              <a:latin typeface="Tahoma" pitchFamily="34" charset="0"/>
              <a:cs typeface="Arial" charset="0"/>
            </a:endParaRPr>
          </a:p>
        </p:txBody>
      </p:sp>
    </p:spTree>
    <p:extLst>
      <p:ext uri="{BB962C8B-B14F-4D97-AF65-F5344CB8AC3E}">
        <p14:creationId xmlns:p14="http://schemas.microsoft.com/office/powerpoint/2010/main" val="22989621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6" descr="http://upload.wikimedia.org/wikipedia/commons/thumb/0/02/Jerusalem_BW_1.JPG/1920px-Jerusalem_BW_1.JPG"/>
          <p:cNvPicPr>
            <a:picLocks noChangeAspect="1" noChangeArrowheads="1"/>
          </p:cNvPicPr>
          <p:nvPr/>
        </p:nvPicPr>
        <p:blipFill rotWithShape="1">
          <a:blip r:embed="rId2">
            <a:extLst>
              <a:ext uri="{28A0092B-C50C-407E-A947-70E740481C1C}">
                <a14:useLocalDpi xmlns:a14="http://schemas.microsoft.com/office/drawing/2010/main" val="0"/>
              </a:ext>
            </a:extLst>
          </a:blip>
          <a:srcRect l="1666" r="1751"/>
          <a:stretch/>
        </p:blipFill>
        <p:spPr bwMode="auto">
          <a:xfrm>
            <a:off x="152399" y="1658541"/>
            <a:ext cx="8831461"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7" name="Rectangle 3"/>
          <p:cNvSpPr>
            <a:spLocks noGrp="1" noChangeArrowheads="1"/>
          </p:cNvSpPr>
          <p:nvPr>
            <p:ph idx="1"/>
          </p:nvPr>
        </p:nvSpPr>
        <p:spPr>
          <a:xfrm>
            <a:off x="152401" y="4714875"/>
            <a:ext cx="8831460" cy="1954485"/>
          </a:xfrm>
        </p:spPr>
        <p:txBody>
          <a:bodyPr>
            <a:normAutofit/>
          </a:bodyPr>
          <a:lstStyle/>
          <a:p>
            <a:pPr marL="0" indent="0" algn="ctr" eaLnBrk="1" hangingPunct="1">
              <a:buFont typeface="Wingdings" panose="05000000000000000000" pitchFamily="2" charset="2"/>
              <a:buNone/>
              <a:defRPr/>
            </a:pPr>
            <a:r>
              <a:rPr lang="de-DE" sz="2800" b="1" dirty="0" smtClean="0">
                <a:solidFill>
                  <a:schemeClr val="tx1"/>
                </a:solidFill>
              </a:rPr>
              <a:t>Sacharja 14,9: </a:t>
            </a:r>
          </a:p>
          <a:p>
            <a:pPr marL="0" indent="0" algn="ctr" eaLnBrk="1" hangingPunct="1">
              <a:buFont typeface="Wingdings" panose="05000000000000000000" pitchFamily="2" charset="2"/>
              <a:buNone/>
              <a:defRPr/>
            </a:pPr>
            <a:r>
              <a:rPr lang="de-DE" sz="2800" dirty="0" smtClean="0">
                <a:solidFill>
                  <a:schemeClr val="accent1">
                    <a:lumMod val="75000"/>
                  </a:schemeClr>
                </a:solidFill>
                <a:effectLst>
                  <a:outerShdw blurRad="38100" dist="38100" dir="2700000" algn="tl">
                    <a:srgbClr val="000000">
                      <a:alpha val="43137"/>
                    </a:srgbClr>
                  </a:outerShdw>
                </a:effectLst>
              </a:rPr>
              <a:t>Und der HERR wird König sein </a:t>
            </a:r>
          </a:p>
          <a:p>
            <a:pPr marL="0" indent="0" algn="ctr" eaLnBrk="1" hangingPunct="1">
              <a:buFont typeface="Wingdings" panose="05000000000000000000" pitchFamily="2" charset="2"/>
              <a:buNone/>
              <a:defRPr/>
            </a:pPr>
            <a:r>
              <a:rPr lang="de-DE" sz="2800" dirty="0" smtClean="0">
                <a:solidFill>
                  <a:schemeClr val="accent1">
                    <a:lumMod val="75000"/>
                  </a:schemeClr>
                </a:solidFill>
                <a:effectLst>
                  <a:outerShdw blurRad="38100" dist="38100" dir="2700000" algn="tl">
                    <a:srgbClr val="000000">
                      <a:alpha val="43137"/>
                    </a:srgbClr>
                  </a:outerShdw>
                </a:effectLst>
              </a:rPr>
              <a:t>über die ganze Erde;…</a:t>
            </a:r>
          </a:p>
        </p:txBody>
      </p:sp>
      <p:sp>
        <p:nvSpPr>
          <p:cNvPr id="400386" name="Rectangle 2"/>
          <p:cNvSpPr>
            <a:spLocks noGrp="1" noChangeArrowheads="1"/>
          </p:cNvSpPr>
          <p:nvPr>
            <p:ph type="title"/>
          </p:nvPr>
        </p:nvSpPr>
        <p:spPr/>
        <p:txBody>
          <a:bodyPr/>
          <a:lstStyle/>
          <a:p>
            <a:pPr eaLnBrk="1" hangingPunct="1">
              <a:defRPr/>
            </a:pPr>
            <a:r>
              <a:rPr lang="de-DE" sz="4000" dirty="0" smtClean="0">
                <a:solidFill>
                  <a:schemeClr val="accent4">
                    <a:lumMod val="20000"/>
                    <a:lumOff val="80000"/>
                  </a:schemeClr>
                </a:solidFill>
                <a:effectLst>
                  <a:outerShdw blurRad="38100" dist="38100" dir="2700000" algn="tl">
                    <a:srgbClr val="000000">
                      <a:alpha val="43137"/>
                    </a:srgbClr>
                  </a:outerShdw>
                </a:effectLst>
              </a:rPr>
              <a:t>Das Reich des Messias</a:t>
            </a:r>
          </a:p>
        </p:txBody>
      </p:sp>
      <p:sp>
        <p:nvSpPr>
          <p:cNvPr id="5" name="Textfeld 2"/>
          <p:cNvSpPr txBox="1">
            <a:spLocks noChangeArrowheads="1"/>
          </p:cNvSpPr>
          <p:nvPr/>
        </p:nvSpPr>
        <p:spPr bwMode="auto">
          <a:xfrm>
            <a:off x="8667607" y="3907870"/>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accent4">
                    <a:lumMod val="20000"/>
                    <a:lumOff val="80000"/>
                  </a:schemeClr>
                </a:solidFill>
                <a:latin typeface="+mn-lt"/>
              </a:rPr>
              <a:t>FB</a:t>
            </a:r>
          </a:p>
        </p:txBody>
      </p:sp>
    </p:spTree>
    <p:extLst>
      <p:ext uri="{BB962C8B-B14F-4D97-AF65-F5344CB8AC3E}">
        <p14:creationId xmlns:p14="http://schemas.microsoft.com/office/powerpoint/2010/main" val="736677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descr="An Image Slide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652963"/>
            <a:ext cx="9144000" cy="218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feld 7"/>
          <p:cNvSpPr txBox="1">
            <a:spLocks noChangeArrowheads="1"/>
          </p:cNvSpPr>
          <p:nvPr/>
        </p:nvSpPr>
        <p:spPr bwMode="auto">
          <a:xfrm>
            <a:off x="7604796" y="4406742"/>
            <a:ext cx="153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000" dirty="0"/>
              <a:t>ASEBA CH-</a:t>
            </a:r>
            <a:r>
              <a:rPr lang="de-DE" altLang="de-DE" sz="1000" dirty="0" err="1"/>
              <a:t>Bollodingen</a:t>
            </a:r>
            <a:endParaRPr lang="de-DE" altLang="de-DE" sz="1000" dirty="0"/>
          </a:p>
        </p:txBody>
      </p:sp>
      <p:sp>
        <p:nvSpPr>
          <p:cNvPr id="77829" name="Textfeld 1"/>
          <p:cNvSpPr txBox="1">
            <a:spLocks noChangeArrowheads="1"/>
          </p:cNvSpPr>
          <p:nvPr/>
        </p:nvSpPr>
        <p:spPr bwMode="auto">
          <a:xfrm>
            <a:off x="21730" y="4660900"/>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a:solidFill>
                  <a:schemeClr val="bg1"/>
                </a:solidFill>
                <a:latin typeface="+mn-lt"/>
              </a:rPr>
              <a:t>RL</a:t>
            </a:r>
          </a:p>
        </p:txBody>
      </p:sp>
      <p:sp>
        <p:nvSpPr>
          <p:cNvPr id="77830" name="Textfeld 5"/>
          <p:cNvSpPr txBox="1">
            <a:spLocks noChangeArrowheads="1"/>
          </p:cNvSpPr>
          <p:nvPr/>
        </p:nvSpPr>
        <p:spPr bwMode="auto">
          <a:xfrm>
            <a:off x="179388" y="188913"/>
            <a:ext cx="37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200" dirty="0">
                <a:latin typeface="Verdana" panose="020B0604030504040204" pitchFamily="34" charset="0"/>
              </a:rPr>
              <a:t>RL</a:t>
            </a:r>
          </a:p>
        </p:txBody>
      </p:sp>
      <p:sp>
        <p:nvSpPr>
          <p:cNvPr id="11" name="Rectangle 2"/>
          <p:cNvSpPr>
            <a:spLocks noGrp="1" noChangeArrowheads="1"/>
          </p:cNvSpPr>
          <p:nvPr>
            <p:ph type="title"/>
          </p:nvPr>
        </p:nvSpPr>
        <p:spPr>
          <a:xfrm>
            <a:off x="9527" y="1052736"/>
            <a:ext cx="9139236" cy="2232248"/>
          </a:xfrm>
        </p:spPr>
        <p:txBody>
          <a:bodyPr>
            <a:normAutofit/>
          </a:bodyPr>
          <a:lstStyle/>
          <a:p>
            <a:pPr eaLnBrk="1" hangingPunct="1">
              <a:defRPr/>
            </a:pPr>
            <a:r>
              <a:rPr lang="de-DE" sz="4000" dirty="0" smtClean="0">
                <a:solidFill>
                  <a:schemeClr val="accent4">
                    <a:lumMod val="20000"/>
                    <a:lumOff val="80000"/>
                  </a:schemeClr>
                </a:solidFill>
              </a:rPr>
              <a:t>Assyrien </a:t>
            </a:r>
            <a:br>
              <a:rPr lang="de-DE" sz="4000" dirty="0" smtClean="0">
                <a:solidFill>
                  <a:schemeClr val="accent4">
                    <a:lumMod val="20000"/>
                    <a:lumOff val="80000"/>
                  </a:schemeClr>
                </a:solidFill>
              </a:rPr>
            </a:br>
            <a:r>
              <a:rPr lang="de-DE" sz="4000" dirty="0" smtClean="0">
                <a:solidFill>
                  <a:schemeClr val="accent4">
                    <a:lumMod val="20000"/>
                    <a:lumOff val="80000"/>
                  </a:schemeClr>
                </a:solidFill>
              </a:rPr>
              <a:t/>
            </a:r>
            <a:br>
              <a:rPr lang="de-DE" sz="4000" dirty="0" smtClean="0">
                <a:solidFill>
                  <a:schemeClr val="accent4">
                    <a:lumMod val="20000"/>
                    <a:lumOff val="80000"/>
                  </a:schemeClr>
                </a:solidFill>
              </a:rPr>
            </a:br>
            <a:r>
              <a:rPr lang="de-DE" sz="4000" dirty="0" smtClean="0">
                <a:solidFill>
                  <a:schemeClr val="accent4">
                    <a:lumMod val="20000"/>
                    <a:lumOff val="80000"/>
                  </a:schemeClr>
                </a:solidFill>
              </a:rPr>
              <a:t>im Buch Jesaja</a:t>
            </a:r>
          </a:p>
        </p:txBody>
      </p:sp>
    </p:spTree>
    <p:extLst>
      <p:ext uri="{BB962C8B-B14F-4D97-AF65-F5344CB8AC3E}">
        <p14:creationId xmlns:p14="http://schemas.microsoft.com/office/powerpoint/2010/main" val="35367020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39700" y="2185987"/>
            <a:ext cx="8851900" cy="4672013"/>
          </a:xfrm>
        </p:spPr>
        <p:txBody>
          <a:bodyPr>
            <a:noAutofit/>
          </a:bodyPr>
          <a:lstStyle/>
          <a:p>
            <a:pPr marL="0" indent="0" algn="ctr">
              <a:buNone/>
            </a:pPr>
            <a:r>
              <a:rPr lang="de-DE" sz="2200" b="1" dirty="0" smtClean="0">
                <a:solidFill>
                  <a:schemeClr val="tx1"/>
                </a:solidFill>
              </a:rPr>
              <a:t>Jesaja 10: </a:t>
            </a:r>
          </a:p>
          <a:p>
            <a:pPr marL="0" indent="0" algn="ctr">
              <a:buNone/>
            </a:pPr>
            <a:r>
              <a:rPr lang="de-DE" sz="2200" baseline="30000" dirty="0" smtClean="0"/>
              <a:t>20</a:t>
            </a:r>
            <a:r>
              <a:rPr lang="de-DE" sz="2200" dirty="0" smtClean="0">
                <a:solidFill>
                  <a:schemeClr val="accent1">
                    <a:lumMod val="75000"/>
                  </a:schemeClr>
                </a:solidFill>
                <a:effectLst>
                  <a:outerShdw blurRad="38100" dist="38100" dir="2700000" algn="tl">
                    <a:srgbClr val="000000">
                      <a:alpha val="43137"/>
                    </a:srgbClr>
                  </a:outerShdw>
                </a:effectLst>
              </a:rPr>
              <a:t> </a:t>
            </a:r>
            <a:r>
              <a:rPr lang="de-DE" sz="2200" dirty="0">
                <a:solidFill>
                  <a:schemeClr val="accent1">
                    <a:lumMod val="75000"/>
                  </a:schemeClr>
                </a:solidFill>
                <a:effectLst>
                  <a:outerShdw blurRad="38100" dist="38100" dir="2700000" algn="tl">
                    <a:srgbClr val="000000">
                      <a:alpha val="43137"/>
                    </a:srgbClr>
                  </a:outerShdw>
                </a:effectLst>
              </a:rPr>
              <a:t>Und es wird geschehen an jenem </a:t>
            </a:r>
            <a:r>
              <a:rPr lang="de-DE" sz="2200" dirty="0" smtClean="0">
                <a:solidFill>
                  <a:schemeClr val="accent1">
                    <a:lumMod val="75000"/>
                  </a:schemeClr>
                </a:solidFill>
                <a:effectLst>
                  <a:outerShdw blurRad="38100" dist="38100" dir="2700000" algn="tl">
                    <a:srgbClr val="000000">
                      <a:alpha val="43137"/>
                    </a:srgbClr>
                  </a:outerShdw>
                </a:effectLst>
              </a:rPr>
              <a:t>Tag, </a:t>
            </a:r>
            <a:br>
              <a:rPr lang="de-DE" sz="2200" dirty="0" smtClean="0">
                <a:solidFill>
                  <a:schemeClr val="accent1">
                    <a:lumMod val="75000"/>
                  </a:schemeClr>
                </a:solidFill>
                <a:effectLst>
                  <a:outerShdw blurRad="38100" dist="38100" dir="2700000" algn="tl">
                    <a:srgbClr val="000000">
                      <a:alpha val="43137"/>
                    </a:srgbClr>
                  </a:outerShdw>
                </a:effectLst>
              </a:rPr>
            </a:br>
            <a:r>
              <a:rPr lang="de-DE" sz="2200" dirty="0" smtClean="0">
                <a:solidFill>
                  <a:schemeClr val="accent1">
                    <a:lumMod val="75000"/>
                  </a:schemeClr>
                </a:solidFill>
                <a:effectLst>
                  <a:outerShdw blurRad="38100" dist="38100" dir="2700000" algn="tl">
                    <a:srgbClr val="000000">
                      <a:alpha val="43137"/>
                    </a:srgbClr>
                  </a:outerShdw>
                </a:effectLst>
              </a:rPr>
              <a:t>da </a:t>
            </a:r>
            <a:r>
              <a:rPr lang="de-DE" sz="2200" dirty="0">
                <a:solidFill>
                  <a:schemeClr val="accent1">
                    <a:lumMod val="75000"/>
                  </a:schemeClr>
                </a:solidFill>
                <a:effectLst>
                  <a:outerShdw blurRad="38100" dist="38100" dir="2700000" algn="tl">
                    <a:srgbClr val="000000">
                      <a:alpha val="43137"/>
                    </a:srgbClr>
                  </a:outerShdw>
                </a:effectLst>
              </a:rPr>
              <a:t>wird </a:t>
            </a:r>
            <a:r>
              <a:rPr lang="de-DE" sz="2200" dirty="0">
                <a:solidFill>
                  <a:srgbClr val="FF0000"/>
                </a:solidFill>
                <a:effectLst>
                  <a:outerShdw blurRad="38100" dist="38100" dir="2700000" algn="tl">
                    <a:srgbClr val="000000">
                      <a:alpha val="43137"/>
                    </a:srgbClr>
                  </a:outerShdw>
                </a:effectLst>
              </a:rPr>
              <a:t>der Überrest Israels</a:t>
            </a:r>
            <a:r>
              <a:rPr lang="de-DE" sz="2200" dirty="0">
                <a:solidFill>
                  <a:srgbClr val="FFFF00"/>
                </a:solidFill>
                <a:effectLst>
                  <a:outerShdw blurRad="38100" dist="38100" dir="2700000" algn="tl">
                    <a:srgbClr val="000000">
                      <a:alpha val="43137"/>
                    </a:srgbClr>
                  </a:outerShdw>
                </a:effectLst>
              </a:rPr>
              <a:t> </a:t>
            </a:r>
            <a:r>
              <a:rPr lang="de-DE" sz="2200" dirty="0">
                <a:solidFill>
                  <a:schemeClr val="accent1">
                    <a:lumMod val="75000"/>
                  </a:schemeClr>
                </a:solidFill>
                <a:effectLst>
                  <a:outerShdw blurRad="38100" dist="38100" dir="2700000" algn="tl">
                    <a:srgbClr val="000000">
                      <a:alpha val="43137"/>
                    </a:srgbClr>
                  </a:outerShdw>
                </a:effectLst>
              </a:rPr>
              <a:t>und das Entronnene des Hauses Jakob sich nicht mehr stützen auf den, der es schlägt; sondern es wird sich stützen auf </a:t>
            </a:r>
            <a:r>
              <a:rPr lang="de-DE" sz="2200" dirty="0" smtClean="0">
                <a:solidFill>
                  <a:schemeClr val="accent1">
                    <a:lumMod val="75000"/>
                  </a:schemeClr>
                </a:solidFill>
                <a:effectLst>
                  <a:outerShdw blurRad="38100" dist="38100" dir="2700000" algn="tl">
                    <a:srgbClr val="000000">
                      <a:alpha val="43137"/>
                    </a:srgbClr>
                  </a:outerShdw>
                </a:effectLst>
              </a:rPr>
              <a:t>den HERRN, </a:t>
            </a:r>
            <a:r>
              <a:rPr lang="de-DE" sz="2200" dirty="0">
                <a:solidFill>
                  <a:schemeClr val="accent1">
                    <a:lumMod val="75000"/>
                  </a:schemeClr>
                </a:solidFill>
                <a:effectLst>
                  <a:outerShdw blurRad="38100" dist="38100" dir="2700000" algn="tl">
                    <a:srgbClr val="000000">
                      <a:alpha val="43137"/>
                    </a:srgbClr>
                  </a:outerShdw>
                </a:effectLst>
              </a:rPr>
              <a:t>den Heiligen Israels, in </a:t>
            </a:r>
            <a:r>
              <a:rPr lang="de-DE" sz="2200" dirty="0" smtClean="0">
                <a:solidFill>
                  <a:schemeClr val="accent1">
                    <a:lumMod val="75000"/>
                  </a:schemeClr>
                </a:solidFill>
                <a:effectLst>
                  <a:outerShdw blurRad="38100" dist="38100" dir="2700000" algn="tl">
                    <a:srgbClr val="000000">
                      <a:alpha val="43137"/>
                    </a:srgbClr>
                  </a:outerShdw>
                </a:effectLst>
              </a:rPr>
              <a:t>Wahrheit. </a:t>
            </a:r>
            <a:r>
              <a:rPr lang="de-DE" sz="2200" baseline="30000" dirty="0" smtClean="0"/>
              <a:t>21</a:t>
            </a:r>
            <a:r>
              <a:rPr lang="de-DE" sz="2200" dirty="0" smtClean="0">
                <a:solidFill>
                  <a:schemeClr val="accent1">
                    <a:lumMod val="75000"/>
                  </a:schemeClr>
                </a:solidFill>
                <a:effectLst>
                  <a:outerShdw blurRad="38100" dist="38100" dir="2700000" algn="tl">
                    <a:srgbClr val="000000">
                      <a:alpha val="43137"/>
                    </a:srgbClr>
                  </a:outerShdw>
                </a:effectLst>
              </a:rPr>
              <a:t> </a:t>
            </a:r>
            <a:r>
              <a:rPr lang="de-DE" sz="2200" dirty="0">
                <a:solidFill>
                  <a:schemeClr val="accent1">
                    <a:lumMod val="75000"/>
                  </a:schemeClr>
                </a:solidFill>
                <a:effectLst>
                  <a:outerShdw blurRad="38100" dist="38100" dir="2700000" algn="tl">
                    <a:srgbClr val="000000">
                      <a:alpha val="43137"/>
                    </a:srgbClr>
                  </a:outerShdw>
                </a:effectLst>
              </a:rPr>
              <a:t>Der Überrest wird umkehren, der Überrest Jakobs zu dem starken </a:t>
            </a:r>
            <a:r>
              <a:rPr lang="de-DE" sz="2200" dirty="0" smtClean="0">
                <a:solidFill>
                  <a:schemeClr val="accent1">
                    <a:lumMod val="75000"/>
                  </a:schemeClr>
                </a:solidFill>
                <a:effectLst>
                  <a:outerShdw blurRad="38100" dist="38100" dir="2700000" algn="tl">
                    <a:srgbClr val="000000">
                      <a:alpha val="43137"/>
                    </a:srgbClr>
                  </a:outerShdw>
                </a:effectLst>
              </a:rPr>
              <a:t>Gott. </a:t>
            </a:r>
          </a:p>
          <a:p>
            <a:pPr marL="0" indent="0" algn="ctr">
              <a:buNone/>
            </a:pPr>
            <a:r>
              <a:rPr lang="de-DE" sz="2200" baseline="30000" dirty="0" smtClean="0"/>
              <a:t>22</a:t>
            </a:r>
            <a:r>
              <a:rPr lang="de-DE" sz="2200" dirty="0" smtClean="0">
                <a:solidFill>
                  <a:schemeClr val="accent1">
                    <a:lumMod val="75000"/>
                  </a:schemeClr>
                </a:solidFill>
                <a:effectLst>
                  <a:outerShdw blurRad="38100" dist="38100" dir="2700000" algn="tl">
                    <a:srgbClr val="000000">
                      <a:alpha val="43137"/>
                    </a:srgbClr>
                  </a:outerShdw>
                </a:effectLst>
              </a:rPr>
              <a:t> </a:t>
            </a:r>
            <a:r>
              <a:rPr lang="de-DE" sz="2200" dirty="0">
                <a:solidFill>
                  <a:schemeClr val="accent1">
                    <a:lumMod val="75000"/>
                  </a:schemeClr>
                </a:solidFill>
                <a:effectLst>
                  <a:outerShdw blurRad="38100" dist="38100" dir="2700000" algn="tl">
                    <a:srgbClr val="000000">
                      <a:alpha val="43137"/>
                    </a:srgbClr>
                  </a:outerShdw>
                </a:effectLst>
              </a:rPr>
              <a:t>Denn wenn auch dein Volk, Israel, wie der Sand des Meeres wäre, nur ein Überrest davon wird umkehren. </a:t>
            </a:r>
            <a:r>
              <a:rPr lang="de-DE" sz="2200" dirty="0">
                <a:solidFill>
                  <a:srgbClr val="FF0000"/>
                </a:solidFill>
                <a:effectLst>
                  <a:outerShdw blurRad="38100" dist="38100" dir="2700000" algn="tl">
                    <a:srgbClr val="000000">
                      <a:alpha val="43137"/>
                    </a:srgbClr>
                  </a:outerShdw>
                </a:effectLst>
              </a:rPr>
              <a:t>Vertilgung ist festbeschlossen</a:t>
            </a:r>
            <a:r>
              <a:rPr lang="de-DE" sz="2200" dirty="0">
                <a:solidFill>
                  <a:schemeClr val="accent1">
                    <a:lumMod val="75000"/>
                  </a:schemeClr>
                </a:solidFill>
                <a:effectLst>
                  <a:outerShdw blurRad="38100" dist="38100" dir="2700000" algn="tl">
                    <a:srgbClr val="000000">
                      <a:alpha val="43137"/>
                    </a:srgbClr>
                  </a:outerShdw>
                </a:effectLst>
              </a:rPr>
              <a:t>, sie bringt </a:t>
            </a:r>
            <a:r>
              <a:rPr lang="de-DE" sz="2200" dirty="0" smtClean="0">
                <a:solidFill>
                  <a:schemeClr val="accent1">
                    <a:lumMod val="75000"/>
                  </a:schemeClr>
                </a:solidFill>
                <a:effectLst>
                  <a:outerShdw blurRad="38100" dist="38100" dir="2700000" algn="tl">
                    <a:srgbClr val="000000">
                      <a:alpha val="43137"/>
                    </a:srgbClr>
                  </a:outerShdw>
                </a:effectLst>
              </a:rPr>
              <a:t>einher flutend Gerechtigkeit. </a:t>
            </a:r>
            <a:r>
              <a:rPr lang="de-DE" sz="2200" baseline="30000" dirty="0" smtClean="0"/>
              <a:t>23</a:t>
            </a:r>
            <a:r>
              <a:rPr lang="de-DE" sz="2200" dirty="0" smtClean="0">
                <a:solidFill>
                  <a:schemeClr val="accent1">
                    <a:lumMod val="75000"/>
                  </a:schemeClr>
                </a:solidFill>
                <a:effectLst>
                  <a:outerShdw blurRad="38100" dist="38100" dir="2700000" algn="tl">
                    <a:srgbClr val="000000">
                      <a:alpha val="43137"/>
                    </a:srgbClr>
                  </a:outerShdw>
                </a:effectLst>
              </a:rPr>
              <a:t> </a:t>
            </a:r>
            <a:r>
              <a:rPr lang="de-DE" sz="2200" dirty="0">
                <a:solidFill>
                  <a:schemeClr val="accent1">
                    <a:lumMod val="75000"/>
                  </a:schemeClr>
                </a:solidFill>
                <a:effectLst>
                  <a:outerShdw blurRad="38100" dist="38100" dir="2700000" algn="tl">
                    <a:srgbClr val="000000">
                      <a:alpha val="43137"/>
                    </a:srgbClr>
                  </a:outerShdw>
                </a:effectLst>
              </a:rPr>
              <a:t>Denn der Herr, </a:t>
            </a:r>
            <a:r>
              <a:rPr lang="de-DE" sz="2200" dirty="0" smtClean="0">
                <a:solidFill>
                  <a:schemeClr val="accent1">
                    <a:lumMod val="75000"/>
                  </a:schemeClr>
                </a:solidFill>
                <a:effectLst>
                  <a:outerShdw blurRad="38100" dist="38100" dir="2700000" algn="tl">
                    <a:srgbClr val="000000">
                      <a:alpha val="43137"/>
                    </a:srgbClr>
                  </a:outerShdw>
                </a:effectLst>
              </a:rPr>
              <a:t>der HERR </a:t>
            </a:r>
            <a:r>
              <a:rPr lang="de-DE" sz="2200" dirty="0">
                <a:solidFill>
                  <a:schemeClr val="accent1">
                    <a:lumMod val="75000"/>
                  </a:schemeClr>
                </a:solidFill>
                <a:effectLst>
                  <a:outerShdw blurRad="38100" dist="38100" dir="2700000" algn="tl">
                    <a:srgbClr val="000000">
                      <a:alpha val="43137"/>
                    </a:srgbClr>
                  </a:outerShdw>
                </a:effectLst>
              </a:rPr>
              <a:t>der Heerscharen, vollführt Vernichtung und Festbeschlossenes inmitten der ganzen </a:t>
            </a:r>
            <a:r>
              <a:rPr lang="de-DE" sz="2200" dirty="0" smtClean="0">
                <a:solidFill>
                  <a:schemeClr val="accent1">
                    <a:lumMod val="75000"/>
                  </a:schemeClr>
                </a:solidFill>
                <a:effectLst>
                  <a:outerShdw blurRad="38100" dist="38100" dir="2700000" algn="tl">
                    <a:srgbClr val="000000">
                      <a:alpha val="43137"/>
                    </a:srgbClr>
                  </a:outerShdw>
                </a:effectLst>
              </a:rPr>
              <a:t>Erde. </a:t>
            </a:r>
            <a:endParaRPr lang="de-DE" sz="2200" dirty="0">
              <a:solidFill>
                <a:schemeClr val="accent1">
                  <a:lumMod val="75000"/>
                </a:schemeClr>
              </a:solidFill>
              <a:effectLst>
                <a:outerShdw blurRad="38100" dist="38100" dir="2700000" algn="tl">
                  <a:srgbClr val="000000">
                    <a:alpha val="43137"/>
                  </a:srgbClr>
                </a:outerShdw>
              </a:effectLst>
            </a:endParaRPr>
          </a:p>
        </p:txBody>
      </p:sp>
      <p:pic>
        <p:nvPicPr>
          <p:cNvPr id="4" name="Picture 2" descr="An Image Slideshow"/>
          <p:cNvPicPr>
            <a:picLocks noChangeAspect="1" noChangeArrowheads="1"/>
          </p:cNvPicPr>
          <p:nvPr/>
        </p:nvPicPr>
        <p:blipFill rotWithShape="1">
          <a:blip r:embed="rId2">
            <a:extLst>
              <a:ext uri="{28A0092B-C50C-407E-A947-70E740481C1C}">
                <a14:useLocalDpi xmlns:a14="http://schemas.microsoft.com/office/drawing/2010/main" val="0"/>
              </a:ext>
            </a:extLst>
          </a:blip>
          <a:srcRect l="1528" r="1666"/>
          <a:stretch/>
        </p:blipFill>
        <p:spPr bwMode="auto">
          <a:xfrm>
            <a:off x="139700" y="0"/>
            <a:ext cx="8851900" cy="218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7"/>
          <p:cNvSpPr txBox="1">
            <a:spLocks noChangeArrowheads="1"/>
          </p:cNvSpPr>
          <p:nvPr/>
        </p:nvSpPr>
        <p:spPr bwMode="auto">
          <a:xfrm>
            <a:off x="7469114" y="2169080"/>
            <a:ext cx="153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000" dirty="0"/>
              <a:t>ASEBA CH-</a:t>
            </a:r>
            <a:r>
              <a:rPr lang="de-DE" altLang="de-DE" sz="1000" dirty="0" err="1"/>
              <a:t>Bollodingen</a:t>
            </a:r>
            <a:endParaRPr lang="de-DE" altLang="de-DE" sz="1000" dirty="0"/>
          </a:p>
        </p:txBody>
      </p:sp>
      <p:sp>
        <p:nvSpPr>
          <p:cNvPr id="6" name="Textfeld 1"/>
          <p:cNvSpPr txBox="1">
            <a:spLocks noChangeArrowheads="1"/>
          </p:cNvSpPr>
          <p:nvPr/>
        </p:nvSpPr>
        <p:spPr bwMode="auto">
          <a:xfrm>
            <a:off x="146050" y="193976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a:solidFill>
                  <a:schemeClr val="bg1"/>
                </a:solidFill>
                <a:latin typeface="+mn-lt"/>
              </a:rPr>
              <a:t>RL</a:t>
            </a:r>
          </a:p>
        </p:txBody>
      </p:sp>
    </p:spTree>
    <p:extLst>
      <p:ext uri="{BB962C8B-B14F-4D97-AF65-F5344CB8AC3E}">
        <p14:creationId xmlns:p14="http://schemas.microsoft.com/office/powerpoint/2010/main" val="2900789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 Image Slideshow"/>
          <p:cNvPicPr>
            <a:picLocks noChangeAspect="1" noChangeArrowheads="1"/>
          </p:cNvPicPr>
          <p:nvPr/>
        </p:nvPicPr>
        <p:blipFill rotWithShape="1">
          <a:blip r:embed="rId2">
            <a:extLst>
              <a:ext uri="{28A0092B-C50C-407E-A947-70E740481C1C}">
                <a14:useLocalDpi xmlns:a14="http://schemas.microsoft.com/office/drawing/2010/main" val="0"/>
              </a:ext>
            </a:extLst>
          </a:blip>
          <a:srcRect l="1528" r="1666"/>
          <a:stretch/>
        </p:blipFill>
        <p:spPr bwMode="auto">
          <a:xfrm>
            <a:off x="139700" y="0"/>
            <a:ext cx="8851900" cy="218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0" y="2185987"/>
            <a:ext cx="9108504" cy="4524315"/>
          </a:xfrm>
          <a:prstGeom prst="rect">
            <a:avLst/>
          </a:prstGeom>
        </p:spPr>
        <p:txBody>
          <a:bodyPr wrap="square">
            <a:spAutoFit/>
          </a:bodyPr>
          <a:lstStyle/>
          <a:p>
            <a:pPr algn="ctr"/>
            <a:r>
              <a:rPr lang="de-DE" sz="2400" b="1" dirty="0"/>
              <a:t>Jesaja </a:t>
            </a:r>
            <a:r>
              <a:rPr lang="de-DE" sz="2400" b="1" dirty="0" smtClean="0"/>
              <a:t>10: </a:t>
            </a:r>
            <a:r>
              <a:rPr lang="de-DE" sz="2400" baseline="30000" dirty="0" smtClean="0"/>
              <a:t>24</a:t>
            </a:r>
            <a:r>
              <a:rPr lang="de-DE" sz="2400" dirty="0" smtClean="0">
                <a:solidFill>
                  <a:schemeClr val="accent1">
                    <a:lumMod val="75000"/>
                  </a:schemeClr>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Darum spricht der Herr, der HERR der Heerscharen, also: Fürchte dich nicht, mein Volk, das in Zion wohnt, vor </a:t>
            </a:r>
            <a:r>
              <a:rPr lang="de-DE" sz="2400" dirty="0">
                <a:solidFill>
                  <a:srgbClr val="FF0000"/>
                </a:solidFill>
                <a:effectLst>
                  <a:outerShdw blurRad="38100" dist="38100" dir="2700000" algn="tl">
                    <a:srgbClr val="000000">
                      <a:alpha val="43137"/>
                    </a:srgbClr>
                  </a:outerShdw>
                </a:effectLst>
              </a:rPr>
              <a:t>Assyrien</a:t>
            </a:r>
            <a:r>
              <a:rPr lang="de-DE" sz="2400" dirty="0">
                <a:solidFill>
                  <a:schemeClr val="accent1">
                    <a:lumMod val="75000"/>
                  </a:schemeClr>
                </a:solidFill>
                <a:effectLst>
                  <a:outerShdw blurRad="38100" dist="38100" dir="2700000" algn="tl">
                    <a:srgbClr val="000000">
                      <a:alpha val="43137"/>
                    </a:srgbClr>
                  </a:outerShdw>
                </a:effectLst>
              </a:rPr>
              <a:t>, wenn es dich mit dem Stock schlagen und seinen Stab wider dich erheben wird nach der Weise Ägyptens! </a:t>
            </a:r>
            <a:r>
              <a:rPr lang="de-DE" sz="2400" dirty="0" smtClean="0">
                <a:solidFill>
                  <a:schemeClr val="accent1">
                    <a:lumMod val="75000"/>
                  </a:schemeClr>
                </a:solidFill>
                <a:effectLst>
                  <a:outerShdw blurRad="38100" dist="38100" dir="2700000" algn="tl">
                    <a:srgbClr val="000000">
                      <a:alpha val="43137"/>
                    </a:srgbClr>
                  </a:outerShdw>
                </a:effectLst>
              </a:rPr>
              <a:t/>
            </a:r>
            <a:br>
              <a:rPr lang="de-DE" sz="2400" dirty="0" smtClean="0">
                <a:solidFill>
                  <a:schemeClr val="accent1">
                    <a:lumMod val="75000"/>
                  </a:schemeClr>
                </a:solidFill>
                <a:effectLst>
                  <a:outerShdw blurRad="38100" dist="38100" dir="2700000" algn="tl">
                    <a:srgbClr val="000000">
                      <a:alpha val="43137"/>
                    </a:srgbClr>
                  </a:outerShdw>
                </a:effectLst>
              </a:rPr>
            </a:br>
            <a:r>
              <a:rPr lang="de-DE" sz="2400" baseline="30000" dirty="0" smtClean="0"/>
              <a:t>25</a:t>
            </a:r>
            <a:r>
              <a:rPr lang="de-DE" sz="2400" dirty="0" smtClean="0">
                <a:solidFill>
                  <a:schemeClr val="accent1">
                    <a:lumMod val="75000"/>
                  </a:schemeClr>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Denn noch um </a:t>
            </a:r>
            <a:r>
              <a:rPr lang="de-DE" sz="2400" dirty="0">
                <a:solidFill>
                  <a:srgbClr val="FF0000"/>
                </a:solidFill>
                <a:effectLst>
                  <a:outerShdw blurRad="38100" dist="38100" dir="2700000" algn="tl">
                    <a:srgbClr val="000000">
                      <a:alpha val="43137"/>
                    </a:srgbClr>
                  </a:outerShdw>
                </a:effectLst>
              </a:rPr>
              <a:t>ein gar Kleines</a:t>
            </a:r>
            <a:r>
              <a:rPr lang="de-DE" sz="2400" dirty="0">
                <a:solidFill>
                  <a:schemeClr val="accent1">
                    <a:lumMod val="75000"/>
                  </a:schemeClr>
                </a:solidFill>
                <a:effectLst>
                  <a:outerShdw blurRad="38100" dist="38100" dir="2700000" algn="tl">
                    <a:srgbClr val="000000">
                      <a:alpha val="43137"/>
                    </a:srgbClr>
                  </a:outerShdw>
                </a:effectLst>
              </a:rPr>
              <a:t>, so wird der Grimm zu Ende sein und mein Zorn sich wenden zu ihrer Vernichtung. </a:t>
            </a:r>
            <a:r>
              <a:rPr lang="de-DE" sz="2400" baseline="30000" dirty="0"/>
              <a:t>26</a:t>
            </a:r>
            <a:r>
              <a:rPr lang="de-DE" sz="2400" dirty="0">
                <a:solidFill>
                  <a:schemeClr val="accent1">
                    <a:lumMod val="75000"/>
                  </a:schemeClr>
                </a:solidFill>
                <a:effectLst>
                  <a:outerShdw blurRad="38100" dist="38100" dir="2700000" algn="tl">
                    <a:srgbClr val="000000">
                      <a:alpha val="43137"/>
                    </a:srgbClr>
                  </a:outerShdw>
                </a:effectLst>
              </a:rPr>
              <a:t> Und der HERR der Heerscharen wird über ihn die Geißel schwingen wie in der Niederlage </a:t>
            </a:r>
            <a:r>
              <a:rPr lang="de-DE" sz="2400" dirty="0" err="1">
                <a:solidFill>
                  <a:schemeClr val="accent1">
                    <a:lumMod val="75000"/>
                  </a:schemeClr>
                </a:solidFill>
                <a:effectLst>
                  <a:outerShdw blurRad="38100" dist="38100" dir="2700000" algn="tl">
                    <a:srgbClr val="000000">
                      <a:alpha val="43137"/>
                    </a:srgbClr>
                  </a:outerShdw>
                </a:effectLst>
              </a:rPr>
              <a:t>Midians</a:t>
            </a:r>
            <a:r>
              <a:rPr lang="de-DE" sz="2400" dirty="0">
                <a:solidFill>
                  <a:schemeClr val="accent1">
                    <a:lumMod val="75000"/>
                  </a:schemeClr>
                </a:solidFill>
                <a:effectLst>
                  <a:outerShdw blurRad="38100" dist="38100" dir="2700000" algn="tl">
                    <a:srgbClr val="000000">
                      <a:alpha val="43137"/>
                    </a:srgbClr>
                  </a:outerShdw>
                </a:effectLst>
              </a:rPr>
              <a:t> am Felsen </a:t>
            </a:r>
            <a:r>
              <a:rPr lang="de-DE" sz="2400" dirty="0" err="1">
                <a:solidFill>
                  <a:schemeClr val="accent1">
                    <a:lumMod val="75000"/>
                  </a:schemeClr>
                </a:solidFill>
                <a:effectLst>
                  <a:outerShdw blurRad="38100" dist="38100" dir="2700000" algn="tl">
                    <a:srgbClr val="000000">
                      <a:alpha val="43137"/>
                    </a:srgbClr>
                  </a:outerShdw>
                </a:effectLst>
              </a:rPr>
              <a:t>Oreb</a:t>
            </a:r>
            <a:r>
              <a:rPr lang="de-DE" sz="2400" dirty="0">
                <a:solidFill>
                  <a:schemeClr val="accent1">
                    <a:lumMod val="75000"/>
                  </a:schemeClr>
                </a:solidFill>
                <a:effectLst>
                  <a:outerShdw blurRad="38100" dist="38100" dir="2700000" algn="tl">
                    <a:srgbClr val="000000">
                      <a:alpha val="43137"/>
                    </a:srgbClr>
                  </a:outerShdw>
                </a:effectLst>
              </a:rPr>
              <a:t>; und sein Stab wird über das Meer sein, und er wird ihn erheben, wie er ihn über Ägypten erhob. </a:t>
            </a:r>
            <a:r>
              <a:rPr lang="de-DE" sz="2400" baseline="30000" dirty="0"/>
              <a:t>27</a:t>
            </a:r>
            <a:r>
              <a:rPr lang="de-DE" sz="2400" dirty="0">
                <a:solidFill>
                  <a:schemeClr val="accent1">
                    <a:lumMod val="75000"/>
                  </a:schemeClr>
                </a:solidFill>
                <a:effectLst>
                  <a:outerShdw blurRad="38100" dist="38100" dir="2700000" algn="tl">
                    <a:srgbClr val="000000">
                      <a:alpha val="43137"/>
                    </a:srgbClr>
                  </a:outerShdw>
                </a:effectLst>
              </a:rPr>
              <a:t> Und es wird geschehen an jenem </a:t>
            </a:r>
            <a:r>
              <a:rPr lang="de-DE" sz="2400" dirty="0" smtClean="0">
                <a:solidFill>
                  <a:schemeClr val="accent1">
                    <a:lumMod val="75000"/>
                  </a:schemeClr>
                </a:solidFill>
                <a:effectLst>
                  <a:outerShdw blurRad="38100" dist="38100" dir="2700000" algn="tl">
                    <a:srgbClr val="000000">
                      <a:alpha val="43137"/>
                    </a:srgbClr>
                  </a:outerShdw>
                </a:effectLst>
              </a:rPr>
              <a:t>Tag, </a:t>
            </a:r>
            <a:r>
              <a:rPr lang="de-DE" sz="2400" dirty="0" err="1">
                <a:solidFill>
                  <a:schemeClr val="accent1">
                    <a:lumMod val="75000"/>
                  </a:schemeClr>
                </a:solidFill>
                <a:effectLst>
                  <a:outerShdw blurRad="38100" dist="38100" dir="2700000" algn="tl">
                    <a:srgbClr val="000000">
                      <a:alpha val="43137"/>
                    </a:srgbClr>
                  </a:outerShdw>
                </a:effectLst>
              </a:rPr>
              <a:t>daß</a:t>
            </a:r>
            <a:r>
              <a:rPr lang="de-DE" sz="2400" dirty="0">
                <a:solidFill>
                  <a:schemeClr val="accent1">
                    <a:lumMod val="75000"/>
                  </a:schemeClr>
                </a:solidFill>
                <a:effectLst>
                  <a:outerShdw blurRad="38100" dist="38100" dir="2700000" algn="tl">
                    <a:srgbClr val="000000">
                      <a:alpha val="43137"/>
                    </a:srgbClr>
                  </a:outerShdw>
                </a:effectLst>
              </a:rPr>
              <a:t> seine Last weichen wird von deiner Schulter und sein Joch von deinem Hals; und das Joch wird gesprengt werden infolge des Fettes. </a:t>
            </a:r>
          </a:p>
        </p:txBody>
      </p:sp>
      <p:sp>
        <p:nvSpPr>
          <p:cNvPr id="6" name="Textfeld 1"/>
          <p:cNvSpPr txBox="1">
            <a:spLocks noChangeArrowheads="1"/>
          </p:cNvSpPr>
          <p:nvPr/>
        </p:nvSpPr>
        <p:spPr bwMode="auto">
          <a:xfrm>
            <a:off x="146050" y="193976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a:solidFill>
                  <a:schemeClr val="bg1"/>
                </a:solidFill>
                <a:latin typeface="+mn-lt"/>
              </a:rPr>
              <a:t>RL</a:t>
            </a:r>
          </a:p>
        </p:txBody>
      </p:sp>
      <p:sp>
        <p:nvSpPr>
          <p:cNvPr id="7" name="Textfeld 7"/>
          <p:cNvSpPr txBox="1">
            <a:spLocks noChangeArrowheads="1"/>
          </p:cNvSpPr>
          <p:nvPr/>
        </p:nvSpPr>
        <p:spPr bwMode="auto">
          <a:xfrm>
            <a:off x="7469114" y="2169080"/>
            <a:ext cx="153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000" dirty="0"/>
              <a:t>ASEBA CH-</a:t>
            </a:r>
            <a:r>
              <a:rPr lang="de-DE" altLang="de-DE" sz="1000" dirty="0" err="1"/>
              <a:t>Bollodingen</a:t>
            </a:r>
            <a:endParaRPr lang="de-DE" altLang="de-DE" sz="1000" dirty="0"/>
          </a:p>
        </p:txBody>
      </p:sp>
    </p:spTree>
    <p:extLst>
      <p:ext uri="{BB962C8B-B14F-4D97-AF65-F5344CB8AC3E}">
        <p14:creationId xmlns:p14="http://schemas.microsoft.com/office/powerpoint/2010/main" val="2805196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AutoShape 2">
            <a:hlinkClick r:id="rId3" action="ppaction://hlinkpres?slideindex=1&amp;slidetitle="/>
          </p:cNvPr>
          <p:cNvSpPr>
            <a:spLocks noChangeArrowheads="1"/>
          </p:cNvSpPr>
          <p:nvPr/>
        </p:nvSpPr>
        <p:spPr bwMode="auto">
          <a:xfrm>
            <a:off x="0" y="4724400"/>
            <a:ext cx="9144000" cy="1225550"/>
          </a:xfrm>
          <a:prstGeom prst="leftRightArrow">
            <a:avLst>
              <a:gd name="adj1" fmla="val 60833"/>
              <a:gd name="adj2" fmla="val 48187"/>
            </a:avLst>
          </a:prstGeom>
          <a:gradFill rotWithShape="0">
            <a:gsLst>
              <a:gs pos="0">
                <a:srgbClr val="660066"/>
              </a:gs>
              <a:gs pos="100000">
                <a:srgbClr val="FFFF00"/>
              </a:gs>
            </a:gsLst>
            <a:lin ang="5400000" scaled="1"/>
          </a:gradFill>
          <a:ln w="9525">
            <a:solidFill>
              <a:schemeClr val="tx1"/>
            </a:solidFill>
            <a:miter lim="800000"/>
            <a:headEnd/>
            <a:tailEnd/>
          </a:ln>
          <a:effectLst/>
        </p:spPr>
        <p:txBody>
          <a:bodyPr wrap="none" anchor="ctr"/>
          <a:lstStyle/>
          <a:p>
            <a:pPr algn="ctr" eaLnBrk="1" hangingPunct="1"/>
            <a:endParaRPr lang="de-CH" sz="3600" b="0" dirty="0">
              <a:solidFill>
                <a:schemeClr val="bg1"/>
              </a:solidFill>
            </a:endParaRPr>
          </a:p>
        </p:txBody>
      </p:sp>
      <p:sp>
        <p:nvSpPr>
          <p:cNvPr id="130051" name="Line 3"/>
          <p:cNvSpPr>
            <a:spLocks noChangeShapeType="1"/>
          </p:cNvSpPr>
          <p:nvPr/>
        </p:nvSpPr>
        <p:spPr bwMode="auto">
          <a:xfrm>
            <a:off x="611188" y="3141663"/>
            <a:ext cx="0" cy="1727200"/>
          </a:xfrm>
          <a:prstGeom prst="line">
            <a:avLst/>
          </a:prstGeom>
          <a:noFill/>
          <a:ln w="76200">
            <a:solidFill>
              <a:srgbClr val="FF0000"/>
            </a:solidFill>
            <a:round/>
            <a:headEnd/>
            <a:tailEnd type="triangle" w="med" len="med"/>
          </a:ln>
          <a:effectLst/>
        </p:spPr>
        <p:txBody>
          <a:bodyPr/>
          <a:lstStyle/>
          <a:p>
            <a:endParaRPr lang="de-CH" dirty="0"/>
          </a:p>
        </p:txBody>
      </p:sp>
      <p:sp>
        <p:nvSpPr>
          <p:cNvPr id="130052" name="Line 4"/>
          <p:cNvSpPr>
            <a:spLocks noChangeShapeType="1"/>
          </p:cNvSpPr>
          <p:nvPr/>
        </p:nvSpPr>
        <p:spPr bwMode="auto">
          <a:xfrm>
            <a:off x="8532813" y="3068638"/>
            <a:ext cx="0" cy="1801812"/>
          </a:xfrm>
          <a:prstGeom prst="line">
            <a:avLst/>
          </a:prstGeom>
          <a:noFill/>
          <a:ln w="76200">
            <a:solidFill>
              <a:srgbClr val="FF0000"/>
            </a:solidFill>
            <a:round/>
            <a:headEnd/>
            <a:tailEnd type="triangle" w="med" len="med"/>
          </a:ln>
          <a:effectLst/>
        </p:spPr>
        <p:txBody>
          <a:bodyPr/>
          <a:lstStyle/>
          <a:p>
            <a:endParaRPr lang="de-CH" dirty="0"/>
          </a:p>
        </p:txBody>
      </p:sp>
      <p:sp>
        <p:nvSpPr>
          <p:cNvPr id="130053" name="Text Box 5"/>
          <p:cNvSpPr txBox="1">
            <a:spLocks noChangeArrowheads="1"/>
          </p:cNvSpPr>
          <p:nvPr/>
        </p:nvSpPr>
        <p:spPr bwMode="auto">
          <a:xfrm>
            <a:off x="251520" y="2204864"/>
            <a:ext cx="4067175" cy="707886"/>
          </a:xfrm>
          <a:prstGeom prst="rect">
            <a:avLst/>
          </a:prstGeom>
          <a:noFill/>
          <a:ln w="9525">
            <a:noFill/>
            <a:miter lim="800000"/>
            <a:headEnd/>
            <a:tailEnd/>
          </a:ln>
          <a:effectLst/>
        </p:spPr>
        <p:txBody>
          <a:bodyPr>
            <a:spAutoFit/>
          </a:bodyPr>
          <a:lstStyle/>
          <a:p>
            <a:r>
              <a:rPr lang="de-CH" sz="2000" b="1" dirty="0" smtClean="0"/>
              <a:t>1. Kommen: </a:t>
            </a:r>
          </a:p>
          <a:p>
            <a:r>
              <a:rPr lang="de-CH" sz="2000" b="1" dirty="0" smtClean="0"/>
              <a:t>Der leidende Messias</a:t>
            </a:r>
            <a:endParaRPr lang="de-CH" sz="2000" b="1" dirty="0"/>
          </a:p>
        </p:txBody>
      </p:sp>
      <p:sp>
        <p:nvSpPr>
          <p:cNvPr id="130054" name="Text Box 6"/>
          <p:cNvSpPr txBox="1">
            <a:spLocks noChangeArrowheads="1"/>
          </p:cNvSpPr>
          <p:nvPr/>
        </p:nvSpPr>
        <p:spPr bwMode="auto">
          <a:xfrm>
            <a:off x="5076825" y="2133600"/>
            <a:ext cx="4067175" cy="707886"/>
          </a:xfrm>
          <a:prstGeom prst="rect">
            <a:avLst/>
          </a:prstGeom>
          <a:noFill/>
          <a:ln w="9525">
            <a:noFill/>
            <a:miter lim="800000"/>
            <a:headEnd/>
            <a:tailEnd/>
          </a:ln>
          <a:effectLst/>
        </p:spPr>
        <p:txBody>
          <a:bodyPr>
            <a:spAutoFit/>
          </a:bodyPr>
          <a:lstStyle/>
          <a:p>
            <a:r>
              <a:rPr lang="de-CH" sz="2000" b="1" dirty="0" smtClean="0"/>
              <a:t>2. Kommen:</a:t>
            </a:r>
          </a:p>
          <a:p>
            <a:r>
              <a:rPr lang="de-CH" sz="2000" b="1" dirty="0" smtClean="0"/>
              <a:t>Der herrschende Messias</a:t>
            </a:r>
            <a:endParaRPr lang="de-CH" sz="2000" b="1" dirty="0"/>
          </a:p>
        </p:txBody>
      </p:sp>
      <p:sp>
        <p:nvSpPr>
          <p:cNvPr id="130055" name="Rectangle 7"/>
          <p:cNvSpPr>
            <a:spLocks noGrp="1" noChangeArrowheads="1"/>
          </p:cNvSpPr>
          <p:nvPr>
            <p:ph type="title"/>
          </p:nvPr>
        </p:nvSpPr>
        <p:spPr>
          <a:xfrm>
            <a:off x="251520" y="260648"/>
            <a:ext cx="8711952" cy="1143000"/>
          </a:xfrm>
        </p:spPr>
        <p:txBody>
          <a:bodyPr>
            <a:normAutofit fontScale="90000"/>
          </a:bodyPr>
          <a:lstStyle/>
          <a:p>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t>Die zwei Erscheinungen </a:t>
            </a:r>
            <a:b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br>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charset="0"/>
              </a:rPr>
              <a:t>von Jesus Christus </a:t>
            </a:r>
            <a:endParaRPr lang="de-CH" sz="4000" dirty="0">
              <a:solidFill>
                <a:schemeClr val="accent4">
                  <a:lumMod val="20000"/>
                  <a:lumOff val="80000"/>
                </a:schemeClr>
              </a:solidFill>
              <a:effectLst>
                <a:outerShdw blurRad="38100" dist="38100" dir="2700000" algn="tl">
                  <a:srgbClr val="000000">
                    <a:alpha val="43137"/>
                  </a:srgbClr>
                </a:outerShdw>
              </a:effectLst>
              <a:latin typeface="Arial" charset="0"/>
            </a:endParaRPr>
          </a:p>
        </p:txBody>
      </p:sp>
      <p:sp>
        <p:nvSpPr>
          <p:cNvPr id="130056" name="AutoShape 8"/>
          <p:cNvSpPr>
            <a:spLocks noChangeArrowheads="1"/>
          </p:cNvSpPr>
          <p:nvPr/>
        </p:nvSpPr>
        <p:spPr bwMode="auto">
          <a:xfrm rot="-881367">
            <a:off x="755650" y="4660900"/>
            <a:ext cx="595313" cy="2197100"/>
          </a:xfrm>
          <a:prstGeom prst="curvedRightArrow">
            <a:avLst>
              <a:gd name="adj1" fmla="val 73813"/>
              <a:gd name="adj2" fmla="val 147627"/>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
        <p:nvSpPr>
          <p:cNvPr id="130057" name="AutoShape 9"/>
          <p:cNvSpPr>
            <a:spLocks noChangeArrowheads="1"/>
          </p:cNvSpPr>
          <p:nvPr/>
        </p:nvSpPr>
        <p:spPr bwMode="auto">
          <a:xfrm rot="21300862" flipV="1">
            <a:off x="7451725" y="4292600"/>
            <a:ext cx="933450" cy="2089150"/>
          </a:xfrm>
          <a:prstGeom prst="curvedLeftArrow">
            <a:avLst>
              <a:gd name="adj1" fmla="val 44762"/>
              <a:gd name="adj2" fmla="val 89524"/>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
        <p:nvSpPr>
          <p:cNvPr id="130059" name="Oval 11"/>
          <p:cNvSpPr>
            <a:spLocks noChangeArrowheads="1"/>
          </p:cNvSpPr>
          <p:nvPr/>
        </p:nvSpPr>
        <p:spPr bwMode="auto">
          <a:xfrm rot="-4857145">
            <a:off x="7127875" y="4005263"/>
            <a:ext cx="2016125" cy="2016125"/>
          </a:xfrm>
          <a:prstGeom prst="ellipse">
            <a:avLst/>
          </a:prstGeom>
          <a:noFill/>
          <a:ln w="38100">
            <a:solidFill>
              <a:srgbClr val="FF0000"/>
            </a:solidFill>
            <a:round/>
            <a:headEnd/>
            <a:tailEnd/>
          </a:ln>
          <a:effectLst/>
        </p:spPr>
        <p:txBody>
          <a:bodyPr wrap="none" anchor="ctr"/>
          <a:lstStyle/>
          <a:p>
            <a:endParaRPr lang="de-CH" dirty="0"/>
          </a:p>
        </p:txBody>
      </p:sp>
      <p:sp>
        <p:nvSpPr>
          <p:cNvPr id="130060" name="Text Box 12"/>
          <p:cNvSpPr txBox="1">
            <a:spLocks noChangeArrowheads="1"/>
          </p:cNvSpPr>
          <p:nvPr/>
        </p:nvSpPr>
        <p:spPr bwMode="auto">
          <a:xfrm>
            <a:off x="6084888" y="3357563"/>
            <a:ext cx="1794081" cy="400110"/>
          </a:xfrm>
          <a:prstGeom prst="rect">
            <a:avLst/>
          </a:prstGeom>
          <a:noFill/>
          <a:ln w="9525">
            <a:noFill/>
            <a:miter lim="800000"/>
            <a:headEnd/>
            <a:tailEnd/>
          </a:ln>
          <a:effectLst/>
        </p:spPr>
        <p:txBody>
          <a:bodyPr wrap="none">
            <a:spAutoFit/>
          </a:bodyPr>
          <a:lstStyle/>
          <a:p>
            <a:r>
              <a:rPr lang="de-CH" sz="2000" b="1" dirty="0" smtClean="0">
                <a:solidFill>
                  <a:schemeClr val="accent1">
                    <a:lumMod val="75000"/>
                  </a:schemeClr>
                </a:solidFill>
              </a:rPr>
              <a:t>„die Endzeit“</a:t>
            </a:r>
            <a:endParaRPr lang="de-CH" sz="2000" b="1" dirty="0">
              <a:solidFill>
                <a:schemeClr val="accent1">
                  <a:lumMod val="75000"/>
                </a:schemeClr>
              </a:solidFill>
            </a:endParaRPr>
          </a:p>
        </p:txBody>
      </p:sp>
      <p:sp>
        <p:nvSpPr>
          <p:cNvPr id="130062" name="Text Box 14"/>
          <p:cNvSpPr txBox="1">
            <a:spLocks noChangeArrowheads="1"/>
          </p:cNvSpPr>
          <p:nvPr/>
        </p:nvSpPr>
        <p:spPr bwMode="auto">
          <a:xfrm>
            <a:off x="6011863" y="5876925"/>
            <a:ext cx="1266693" cy="400110"/>
          </a:xfrm>
          <a:prstGeom prst="rect">
            <a:avLst/>
          </a:prstGeom>
          <a:noFill/>
          <a:ln w="9525">
            <a:noFill/>
            <a:miter lim="800000"/>
            <a:headEnd/>
            <a:tailEnd/>
          </a:ln>
          <a:effectLst/>
        </p:spPr>
        <p:txBody>
          <a:bodyPr wrap="none">
            <a:spAutoFit/>
          </a:bodyPr>
          <a:lstStyle/>
          <a:p>
            <a:r>
              <a:rPr lang="de-CH" sz="2000" b="1" dirty="0" smtClean="0">
                <a:solidFill>
                  <a:schemeClr val="accent1">
                    <a:lumMod val="75000"/>
                  </a:schemeClr>
                </a:solidFill>
              </a:rPr>
              <a:t>seit 1882</a:t>
            </a:r>
            <a:endParaRPr lang="de-CH" sz="2000" b="1" dirty="0">
              <a:solidFill>
                <a:schemeClr val="accent1">
                  <a:lumMod val="75000"/>
                </a:schemeClr>
              </a:solidFill>
            </a:endParaRPr>
          </a:p>
        </p:txBody>
      </p:sp>
      <p:sp>
        <p:nvSpPr>
          <p:cNvPr id="13" name="Text Box 12"/>
          <p:cNvSpPr txBox="1">
            <a:spLocks noChangeArrowheads="1"/>
          </p:cNvSpPr>
          <p:nvPr/>
        </p:nvSpPr>
        <p:spPr bwMode="auto">
          <a:xfrm>
            <a:off x="899592" y="3284984"/>
            <a:ext cx="2326406" cy="400110"/>
          </a:xfrm>
          <a:prstGeom prst="rect">
            <a:avLst/>
          </a:prstGeom>
          <a:noFill/>
          <a:ln w="9525">
            <a:noFill/>
            <a:miter lim="800000"/>
            <a:headEnd/>
            <a:tailEnd/>
          </a:ln>
          <a:effectLst/>
        </p:spPr>
        <p:txBody>
          <a:bodyPr wrap="none">
            <a:spAutoFit/>
          </a:bodyPr>
          <a:lstStyle/>
          <a:p>
            <a:r>
              <a:rPr lang="de-CH" sz="2000" b="1" dirty="0" smtClean="0">
                <a:solidFill>
                  <a:schemeClr val="accent1">
                    <a:lumMod val="75000"/>
                  </a:schemeClr>
                </a:solidFill>
              </a:rPr>
              <a:t>„die Anfangszeit“</a:t>
            </a:r>
            <a:endParaRPr lang="de-CH" sz="2000" b="1" dirty="0">
              <a:solidFill>
                <a:schemeClr val="accent1">
                  <a:lumMod val="75000"/>
                </a:schemeClr>
              </a:solidFill>
            </a:endParaRPr>
          </a:p>
        </p:txBody>
      </p:sp>
    </p:spTree>
    <p:extLst>
      <p:ext uri="{BB962C8B-B14F-4D97-AF65-F5344CB8AC3E}">
        <p14:creationId xmlns:p14="http://schemas.microsoft.com/office/powerpoint/2010/main" val="14820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ppt_x"/>
                                          </p:val>
                                        </p:tav>
                                        <p:tav tm="100000">
                                          <p:val>
                                            <p:strVal val="#ppt_x"/>
                                          </p:val>
                                        </p:tav>
                                      </p:tavLst>
                                    </p:anim>
                                    <p:anim calcmode="lin" valueType="num">
                                      <p:cBhvr additive="base">
                                        <p:cTn id="8"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30060"/>
                                        </p:tgtEl>
                                        <p:attrNameLst>
                                          <p:attrName>style.visibility</p:attrName>
                                        </p:attrNameLst>
                                      </p:cBhvr>
                                      <p:to>
                                        <p:strVal val="visible"/>
                                      </p:to>
                                    </p:set>
                                    <p:anim calcmode="lin" valueType="num">
                                      <p:cBhvr additive="base">
                                        <p:cTn id="13" dur="5000" fill="hold"/>
                                        <p:tgtEl>
                                          <p:spTgt spid="130060"/>
                                        </p:tgtEl>
                                        <p:attrNameLst>
                                          <p:attrName>ppt_x</p:attrName>
                                        </p:attrNameLst>
                                      </p:cBhvr>
                                      <p:tavLst>
                                        <p:tav tm="0">
                                          <p:val>
                                            <p:strVal val="#ppt_x"/>
                                          </p:val>
                                        </p:tav>
                                        <p:tav tm="100000">
                                          <p:val>
                                            <p:strVal val="#ppt_x"/>
                                          </p:val>
                                        </p:tav>
                                      </p:tavLst>
                                    </p:anim>
                                    <p:anim calcmode="lin" valueType="num">
                                      <p:cBhvr additive="base">
                                        <p:cTn id="14" dur="5000" fill="hold"/>
                                        <p:tgtEl>
                                          <p:spTgt spid="1300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30062"/>
                                        </p:tgtEl>
                                        <p:attrNameLst>
                                          <p:attrName>style.visibility</p:attrName>
                                        </p:attrNameLst>
                                      </p:cBhvr>
                                      <p:to>
                                        <p:strVal val="visible"/>
                                      </p:to>
                                    </p:set>
                                    <p:anim calcmode="lin" valueType="num">
                                      <p:cBhvr additive="base">
                                        <p:cTn id="19" dur="5000" fill="hold"/>
                                        <p:tgtEl>
                                          <p:spTgt spid="130062"/>
                                        </p:tgtEl>
                                        <p:attrNameLst>
                                          <p:attrName>ppt_x</p:attrName>
                                        </p:attrNameLst>
                                      </p:cBhvr>
                                      <p:tavLst>
                                        <p:tav tm="0">
                                          <p:val>
                                            <p:strVal val="#ppt_x"/>
                                          </p:val>
                                        </p:tav>
                                        <p:tav tm="100000">
                                          <p:val>
                                            <p:strVal val="#ppt_x"/>
                                          </p:val>
                                        </p:tav>
                                      </p:tavLst>
                                    </p:anim>
                                    <p:anim calcmode="lin" valueType="num">
                                      <p:cBhvr additive="base">
                                        <p:cTn id="20" dur="5000" fill="hold"/>
                                        <p:tgtEl>
                                          <p:spTgt spid="1300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0" grpId="0"/>
      <p:bldP spid="13006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3751991" y="151898"/>
            <a:ext cx="5212373" cy="6589470"/>
          </a:xfrm>
        </p:spPr>
        <p:txBody>
          <a:bodyPr>
            <a:noAutofit/>
          </a:bodyPr>
          <a:lstStyle/>
          <a:p>
            <a:pPr marL="45720" indent="0" algn="ctr">
              <a:buNone/>
            </a:pPr>
            <a:r>
              <a:rPr lang="de-DE" b="1" dirty="0">
                <a:solidFill>
                  <a:schemeClr val="tx1"/>
                </a:solidFill>
              </a:rPr>
              <a:t>Jesaja </a:t>
            </a:r>
            <a:r>
              <a:rPr lang="de-DE" b="1" dirty="0" smtClean="0">
                <a:solidFill>
                  <a:schemeClr val="tx1"/>
                </a:solidFill>
              </a:rPr>
              <a:t>10: </a:t>
            </a:r>
            <a:r>
              <a:rPr lang="fr-FR" baseline="30000" dirty="0" smtClean="0">
                <a:solidFill>
                  <a:schemeClr val="tx1"/>
                </a:solidFill>
              </a:rPr>
              <a:t>28</a:t>
            </a:r>
            <a:r>
              <a:rPr lang="de-DE" dirty="0" smtClean="0">
                <a:solidFill>
                  <a:srgbClr val="FFFF00"/>
                </a:solidFill>
              </a:rPr>
              <a:t> </a:t>
            </a:r>
            <a:r>
              <a:rPr lang="de-DE" dirty="0">
                <a:solidFill>
                  <a:schemeClr val="accent1">
                    <a:lumMod val="75000"/>
                  </a:schemeClr>
                </a:solidFill>
                <a:effectLst>
                  <a:outerShdw blurRad="38100" dist="38100" dir="2700000" algn="tl">
                    <a:srgbClr val="000000">
                      <a:alpha val="43137"/>
                    </a:srgbClr>
                  </a:outerShdw>
                </a:effectLst>
              </a:rPr>
              <a:t>Er kommt gegen </a:t>
            </a:r>
            <a:r>
              <a:rPr lang="de-DE" dirty="0" err="1">
                <a:solidFill>
                  <a:srgbClr val="FF0000"/>
                </a:solidFill>
                <a:effectLst>
                  <a:outerShdw blurRad="38100" dist="38100" dir="2700000" algn="tl">
                    <a:srgbClr val="000000">
                      <a:alpha val="43137"/>
                    </a:srgbClr>
                  </a:outerShdw>
                </a:effectLst>
              </a:rPr>
              <a:t>Aijath</a:t>
            </a:r>
            <a:r>
              <a:rPr lang="de-DE" dirty="0">
                <a:solidFill>
                  <a:schemeClr val="accent1">
                    <a:lumMod val="75000"/>
                  </a:schemeClr>
                </a:solidFill>
                <a:effectLst>
                  <a:outerShdw blurRad="38100" dist="38100" dir="2700000" algn="tl">
                    <a:srgbClr val="000000">
                      <a:alpha val="43137"/>
                    </a:srgbClr>
                  </a:outerShdw>
                </a:effectLst>
              </a:rPr>
              <a:t>, zieht durch </a:t>
            </a:r>
            <a:r>
              <a:rPr lang="de-DE" dirty="0" err="1">
                <a:solidFill>
                  <a:srgbClr val="FF0000"/>
                </a:solidFill>
                <a:effectLst>
                  <a:outerShdw blurRad="38100" dist="38100" dir="2700000" algn="tl">
                    <a:srgbClr val="000000">
                      <a:alpha val="43137"/>
                    </a:srgbClr>
                  </a:outerShdw>
                </a:effectLst>
              </a:rPr>
              <a:t>Migron</a:t>
            </a:r>
            <a:r>
              <a:rPr lang="de-DE" dirty="0">
                <a:solidFill>
                  <a:schemeClr val="accent1">
                    <a:lumMod val="75000"/>
                  </a:schemeClr>
                </a:solidFill>
                <a:effectLst>
                  <a:outerShdw blurRad="38100" dist="38100" dir="2700000" algn="tl">
                    <a:srgbClr val="000000">
                      <a:alpha val="43137"/>
                    </a:srgbClr>
                  </a:outerShdw>
                </a:effectLst>
              </a:rPr>
              <a:t>; in </a:t>
            </a:r>
            <a:r>
              <a:rPr lang="de-DE" dirty="0" err="1">
                <a:solidFill>
                  <a:srgbClr val="FF0000"/>
                </a:solidFill>
                <a:effectLst>
                  <a:outerShdw blurRad="38100" dist="38100" dir="2700000" algn="tl">
                    <a:srgbClr val="000000">
                      <a:alpha val="43137"/>
                    </a:srgbClr>
                  </a:outerShdw>
                </a:effectLst>
              </a:rPr>
              <a:t>Mikhmas</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legt er sein Gepäck ab. </a:t>
            </a:r>
            <a:r>
              <a:rPr lang="de-DE" baseline="30000" dirty="0">
                <a:solidFill>
                  <a:schemeClr val="accent1">
                    <a:lumMod val="75000"/>
                  </a:schemeClr>
                </a:solidFill>
              </a:rPr>
              <a:t>29</a:t>
            </a:r>
            <a:r>
              <a:rPr lang="de-DE" dirty="0">
                <a:solidFill>
                  <a:schemeClr val="accent1">
                    <a:lumMod val="75000"/>
                  </a:schemeClr>
                </a:solidFill>
              </a:rPr>
              <a:t> </a:t>
            </a:r>
            <a:r>
              <a:rPr lang="de-DE" dirty="0">
                <a:solidFill>
                  <a:schemeClr val="accent1">
                    <a:lumMod val="75000"/>
                  </a:schemeClr>
                </a:solidFill>
                <a:effectLst>
                  <a:outerShdw blurRad="38100" dist="38100" dir="2700000" algn="tl">
                    <a:srgbClr val="000000">
                      <a:alpha val="43137"/>
                    </a:srgbClr>
                  </a:outerShdw>
                </a:effectLst>
              </a:rPr>
              <a:t>Sie ziehen über den </a:t>
            </a:r>
            <a:r>
              <a:rPr lang="de-DE" dirty="0" err="1">
                <a:solidFill>
                  <a:schemeClr val="accent1">
                    <a:lumMod val="75000"/>
                  </a:schemeClr>
                </a:solidFill>
                <a:effectLst>
                  <a:outerShdw blurRad="38100" dist="38100" dir="2700000" algn="tl">
                    <a:srgbClr val="000000">
                      <a:alpha val="43137"/>
                    </a:srgbClr>
                  </a:outerShdw>
                </a:effectLst>
              </a:rPr>
              <a:t>Paß</a:t>
            </a:r>
            <a:r>
              <a:rPr lang="de-DE" dirty="0">
                <a:solidFill>
                  <a:schemeClr val="accent1">
                    <a:lumMod val="75000"/>
                  </a:schemeClr>
                </a:solidFill>
                <a:effectLst>
                  <a:outerShdw blurRad="38100" dist="38100" dir="2700000" algn="tl">
                    <a:srgbClr val="000000">
                      <a:alpha val="43137"/>
                    </a:srgbClr>
                  </a:outerShdw>
                </a:effectLst>
              </a:rPr>
              <a:t>, zu</a:t>
            </a:r>
            <a:r>
              <a:rPr lang="de-DE" dirty="0">
                <a:solidFill>
                  <a:srgbClr val="FFFF00"/>
                </a:solidFill>
                <a:effectLst>
                  <a:outerShdw blurRad="38100" dist="38100" dir="2700000" algn="tl">
                    <a:srgbClr val="000000">
                      <a:alpha val="43137"/>
                    </a:srgbClr>
                  </a:outerShdw>
                </a:effectLst>
              </a:rPr>
              <a:t> </a:t>
            </a:r>
            <a:r>
              <a:rPr lang="de-DE" dirty="0" err="1">
                <a:solidFill>
                  <a:srgbClr val="FF0000"/>
                </a:solidFill>
                <a:effectLst>
                  <a:outerShdw blurRad="38100" dist="38100" dir="2700000" algn="tl">
                    <a:srgbClr val="000000">
                      <a:alpha val="43137"/>
                    </a:srgbClr>
                  </a:outerShdw>
                </a:effectLst>
              </a:rPr>
              <a:t>Geba</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schlagen sie ihr Nachtlager auf</a:t>
            </a:r>
            <a:r>
              <a:rPr lang="de-DE" dirty="0">
                <a:solidFill>
                  <a:srgbClr val="FFFF00"/>
                </a:solidFill>
                <a:effectLst>
                  <a:outerShdw blurRad="38100" dist="38100" dir="2700000" algn="tl">
                    <a:srgbClr val="000000">
                      <a:alpha val="43137"/>
                    </a:srgbClr>
                  </a:outerShdw>
                </a:effectLst>
              </a:rPr>
              <a:t>. </a:t>
            </a:r>
            <a:r>
              <a:rPr lang="de-DE" dirty="0">
                <a:solidFill>
                  <a:srgbClr val="FF0000"/>
                </a:solidFill>
                <a:effectLst>
                  <a:outerShdw blurRad="38100" dist="38100" dir="2700000" algn="tl">
                    <a:srgbClr val="000000">
                      <a:alpha val="43137"/>
                    </a:srgbClr>
                  </a:outerShdw>
                </a:effectLst>
              </a:rPr>
              <a:t>Rama</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bebt,</a:t>
            </a:r>
            <a:r>
              <a:rPr lang="de-DE" dirty="0">
                <a:solidFill>
                  <a:srgbClr val="FFFF00"/>
                </a:solidFill>
                <a:effectLst>
                  <a:outerShdw blurRad="38100" dist="38100" dir="2700000" algn="tl">
                    <a:srgbClr val="000000">
                      <a:alpha val="43137"/>
                    </a:srgbClr>
                  </a:outerShdw>
                </a:effectLst>
              </a:rPr>
              <a:t> </a:t>
            </a:r>
            <a:r>
              <a:rPr lang="de-DE" dirty="0" err="1">
                <a:solidFill>
                  <a:srgbClr val="FF0000"/>
                </a:solidFill>
                <a:effectLst>
                  <a:outerShdw blurRad="38100" dist="38100" dir="2700000" algn="tl">
                    <a:srgbClr val="000000">
                      <a:alpha val="43137"/>
                    </a:srgbClr>
                  </a:outerShdw>
                </a:effectLst>
              </a:rPr>
              <a:t>Gibea</a:t>
            </a:r>
            <a:r>
              <a:rPr lang="de-DE" dirty="0">
                <a:solidFill>
                  <a:srgbClr val="FF0000"/>
                </a:solidFill>
                <a:effectLst>
                  <a:outerShdw blurRad="38100" dist="38100" dir="2700000" algn="tl">
                    <a:srgbClr val="000000">
                      <a:alpha val="43137"/>
                    </a:srgbClr>
                  </a:outerShdw>
                </a:effectLst>
              </a:rPr>
              <a:t> Sauls</a:t>
            </a:r>
            <a:r>
              <a:rPr lang="de-DE" dirty="0">
                <a:solidFill>
                  <a:srgbClr val="66FF33"/>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flieht. </a:t>
            </a:r>
            <a:r>
              <a:rPr lang="de-DE" baseline="30000" dirty="0">
                <a:solidFill>
                  <a:schemeClr val="accent1">
                    <a:lumMod val="75000"/>
                  </a:schemeClr>
                </a:solidFill>
              </a:rPr>
              <a:t>30</a:t>
            </a:r>
            <a:r>
              <a:rPr lang="de-DE" dirty="0">
                <a:solidFill>
                  <a:schemeClr val="accent1">
                    <a:lumMod val="75000"/>
                  </a:schemeClr>
                </a:solidFill>
              </a:rPr>
              <a:t> </a:t>
            </a:r>
            <a:r>
              <a:rPr lang="de-DE" dirty="0">
                <a:solidFill>
                  <a:schemeClr val="accent1">
                    <a:lumMod val="75000"/>
                  </a:schemeClr>
                </a:solidFill>
                <a:effectLst>
                  <a:outerShdw blurRad="38100" dist="38100" dir="2700000" algn="tl">
                    <a:srgbClr val="000000">
                      <a:alpha val="43137"/>
                    </a:srgbClr>
                  </a:outerShdw>
                </a:effectLst>
              </a:rPr>
              <a:t>Schreie laut, </a:t>
            </a:r>
            <a:r>
              <a:rPr lang="de-DE" dirty="0">
                <a:solidFill>
                  <a:srgbClr val="FF0000"/>
                </a:solidFill>
                <a:effectLst>
                  <a:outerShdw blurRad="38100" dist="38100" dir="2700000" algn="tl">
                    <a:srgbClr val="000000">
                      <a:alpha val="43137"/>
                    </a:srgbClr>
                  </a:outerShdw>
                </a:effectLst>
              </a:rPr>
              <a:t>Tochter</a:t>
            </a:r>
            <a:r>
              <a:rPr lang="de-DE" dirty="0">
                <a:solidFill>
                  <a:srgbClr val="66FF33"/>
                </a:solidFill>
                <a:effectLst>
                  <a:outerShdw blurRad="38100" dist="38100" dir="2700000" algn="tl">
                    <a:srgbClr val="000000">
                      <a:alpha val="43137"/>
                    </a:srgbClr>
                  </a:outerShdw>
                </a:effectLst>
              </a:rPr>
              <a:t> </a:t>
            </a:r>
            <a:r>
              <a:rPr lang="de-DE" dirty="0" err="1">
                <a:solidFill>
                  <a:srgbClr val="FF0000"/>
                </a:solidFill>
                <a:effectLst>
                  <a:outerShdw blurRad="38100" dist="38100" dir="2700000" algn="tl">
                    <a:srgbClr val="000000">
                      <a:alpha val="43137"/>
                    </a:srgbClr>
                  </a:outerShdw>
                </a:effectLst>
              </a:rPr>
              <a:t>Gallims</a:t>
            </a:r>
            <a:r>
              <a:rPr lang="de-DE" dirty="0">
                <a:solidFill>
                  <a:schemeClr val="accent1">
                    <a:lumMod val="75000"/>
                  </a:schemeClr>
                </a:solidFill>
                <a:effectLst>
                  <a:outerShdw blurRad="38100" dist="38100" dir="2700000" algn="tl">
                    <a:srgbClr val="000000">
                      <a:alpha val="43137"/>
                    </a:srgbClr>
                  </a:outerShdw>
                </a:effectLst>
              </a:rPr>
              <a:t>! Horche auf, </a:t>
            </a:r>
            <a:r>
              <a:rPr lang="de-DE" dirty="0" err="1">
                <a:solidFill>
                  <a:srgbClr val="FF0000"/>
                </a:solidFill>
                <a:effectLst>
                  <a:outerShdw blurRad="38100" dist="38100" dir="2700000" algn="tl">
                    <a:srgbClr val="000000">
                      <a:alpha val="43137"/>
                    </a:srgbClr>
                  </a:outerShdw>
                </a:effectLst>
              </a:rPr>
              <a:t>Laish</a:t>
            </a:r>
            <a:r>
              <a:rPr lang="de-DE" dirty="0">
                <a:solidFill>
                  <a:schemeClr val="accent1">
                    <a:lumMod val="75000"/>
                  </a:schemeClr>
                </a:solidFill>
                <a:effectLst>
                  <a:outerShdw blurRad="38100" dist="38100" dir="2700000" algn="tl">
                    <a:srgbClr val="000000">
                      <a:alpha val="43137"/>
                    </a:srgbClr>
                  </a:outerShdw>
                </a:effectLst>
              </a:rPr>
              <a:t>! Armes </a:t>
            </a:r>
            <a:r>
              <a:rPr lang="de-DE" dirty="0" err="1">
                <a:solidFill>
                  <a:srgbClr val="FF0000"/>
                </a:solidFill>
                <a:effectLst>
                  <a:outerShdw blurRad="38100" dist="38100" dir="2700000" algn="tl">
                    <a:srgbClr val="000000">
                      <a:alpha val="43137"/>
                    </a:srgbClr>
                  </a:outerShdw>
                </a:effectLst>
              </a:rPr>
              <a:t>Anathoth</a:t>
            </a:r>
            <a:r>
              <a:rPr lang="de-DE" dirty="0">
                <a:solidFill>
                  <a:schemeClr val="accent1">
                    <a:lumMod val="75000"/>
                  </a:schemeClr>
                </a:solidFill>
                <a:effectLst>
                  <a:outerShdw blurRad="38100" dist="38100" dir="2700000" algn="tl">
                    <a:srgbClr val="000000">
                      <a:alpha val="43137"/>
                    </a:srgbClr>
                  </a:outerShdw>
                </a:effectLst>
              </a:rPr>
              <a:t>! </a:t>
            </a:r>
            <a:r>
              <a:rPr lang="de-DE" baseline="30000" dirty="0">
                <a:solidFill>
                  <a:schemeClr val="accent1">
                    <a:lumMod val="75000"/>
                  </a:schemeClr>
                </a:solidFill>
              </a:rPr>
              <a:t>31</a:t>
            </a:r>
            <a:r>
              <a:rPr lang="de-DE" dirty="0">
                <a:solidFill>
                  <a:schemeClr val="accent1">
                    <a:lumMod val="75000"/>
                  </a:schemeClr>
                </a:solidFill>
              </a:rPr>
              <a:t> </a:t>
            </a:r>
            <a:r>
              <a:rPr lang="de-DE" dirty="0" err="1">
                <a:solidFill>
                  <a:srgbClr val="FF0000"/>
                </a:solidFill>
                <a:effectLst>
                  <a:outerShdw blurRad="38100" dist="38100" dir="2700000" algn="tl">
                    <a:srgbClr val="000000">
                      <a:alpha val="43137"/>
                    </a:srgbClr>
                  </a:outerShdw>
                </a:effectLst>
              </a:rPr>
              <a:t>Madmena</a:t>
            </a:r>
            <a:r>
              <a:rPr lang="de-DE" dirty="0">
                <a:solidFill>
                  <a:schemeClr val="accent1">
                    <a:lumMod val="75000"/>
                  </a:schemeClr>
                </a:solidFill>
                <a:effectLst>
                  <a:outerShdw blurRad="38100" dist="38100" dir="2700000" algn="tl">
                    <a:srgbClr val="000000">
                      <a:alpha val="43137"/>
                    </a:srgbClr>
                  </a:outerShdw>
                </a:effectLst>
              </a:rPr>
              <a:t> eilt davon, die Bewohner von</a:t>
            </a:r>
            <a:r>
              <a:rPr lang="de-DE" dirty="0">
                <a:solidFill>
                  <a:srgbClr val="FFFF00"/>
                </a:solidFill>
                <a:effectLst>
                  <a:outerShdw blurRad="38100" dist="38100" dir="2700000" algn="tl">
                    <a:srgbClr val="000000">
                      <a:alpha val="43137"/>
                    </a:srgbClr>
                  </a:outerShdw>
                </a:effectLst>
              </a:rPr>
              <a:t> </a:t>
            </a:r>
            <a:r>
              <a:rPr lang="de-DE" dirty="0" err="1">
                <a:solidFill>
                  <a:srgbClr val="FF0000"/>
                </a:solidFill>
                <a:effectLst>
                  <a:outerShdw blurRad="38100" dist="38100" dir="2700000" algn="tl">
                    <a:srgbClr val="000000">
                      <a:alpha val="43137"/>
                    </a:srgbClr>
                  </a:outerShdw>
                </a:effectLst>
              </a:rPr>
              <a:t>Gebim</a:t>
            </a:r>
            <a:r>
              <a:rPr lang="de-DE" dirty="0">
                <a:solidFill>
                  <a:srgbClr val="FFFF00"/>
                </a:solidFill>
                <a:effectLst>
                  <a:outerShdw blurRad="38100" dist="38100" dir="2700000" algn="tl">
                    <a:srgbClr val="000000">
                      <a:alpha val="43137"/>
                    </a:srgbClr>
                  </a:outerShdw>
                </a:effectLst>
              </a:rPr>
              <a:t> </a:t>
            </a:r>
            <a:r>
              <a:rPr lang="de-DE" dirty="0">
                <a:solidFill>
                  <a:schemeClr val="accent1">
                    <a:lumMod val="75000"/>
                  </a:schemeClr>
                </a:solidFill>
                <a:effectLst>
                  <a:outerShdw blurRad="38100" dist="38100" dir="2700000" algn="tl">
                    <a:srgbClr val="000000">
                      <a:alpha val="43137"/>
                    </a:srgbClr>
                  </a:outerShdw>
                </a:effectLst>
              </a:rPr>
              <a:t>flüchten. </a:t>
            </a:r>
            <a:r>
              <a:rPr lang="de-DE" dirty="0" smtClean="0">
                <a:solidFill>
                  <a:schemeClr val="accent1">
                    <a:lumMod val="75000"/>
                  </a:schemeClr>
                </a:solidFill>
                <a:effectLst>
                  <a:outerShdw blurRad="38100" dist="38100" dir="2700000" algn="tl">
                    <a:srgbClr val="000000">
                      <a:alpha val="43137"/>
                    </a:srgbClr>
                  </a:outerShdw>
                </a:effectLst>
              </a:rPr>
              <a:t/>
            </a:r>
            <a:br>
              <a:rPr lang="de-DE" dirty="0" smtClean="0">
                <a:solidFill>
                  <a:schemeClr val="accent1">
                    <a:lumMod val="75000"/>
                  </a:schemeClr>
                </a:solidFill>
                <a:effectLst>
                  <a:outerShdw blurRad="38100" dist="38100" dir="2700000" algn="tl">
                    <a:srgbClr val="000000">
                      <a:alpha val="43137"/>
                    </a:srgbClr>
                  </a:outerShdw>
                </a:effectLst>
              </a:rPr>
            </a:br>
            <a:r>
              <a:rPr lang="de-DE" baseline="30000" dirty="0" smtClean="0">
                <a:solidFill>
                  <a:schemeClr val="accent1">
                    <a:lumMod val="75000"/>
                  </a:schemeClr>
                </a:solidFill>
              </a:rPr>
              <a:t>32</a:t>
            </a:r>
            <a:r>
              <a:rPr lang="de-DE" dirty="0" smtClean="0">
                <a:solidFill>
                  <a:schemeClr val="accent1">
                    <a:lumMod val="75000"/>
                  </a:schemeClr>
                </a:solidFill>
              </a:rPr>
              <a:t> </a:t>
            </a:r>
            <a:r>
              <a:rPr lang="de-DE" dirty="0">
                <a:solidFill>
                  <a:schemeClr val="accent1">
                    <a:lumMod val="75000"/>
                  </a:schemeClr>
                </a:solidFill>
                <a:effectLst>
                  <a:outerShdw blurRad="38100" dist="38100" dir="2700000" algn="tl">
                    <a:srgbClr val="000000">
                      <a:alpha val="43137"/>
                    </a:srgbClr>
                  </a:outerShdw>
                </a:effectLst>
              </a:rPr>
              <a:t>Noch heute macht er halt in </a:t>
            </a:r>
            <a:r>
              <a:rPr lang="de-DE" dirty="0" err="1">
                <a:solidFill>
                  <a:srgbClr val="FF0000"/>
                </a:solidFill>
                <a:effectLst>
                  <a:outerShdw blurRad="38100" dist="38100" dir="2700000" algn="tl">
                    <a:srgbClr val="000000">
                      <a:alpha val="43137"/>
                    </a:srgbClr>
                  </a:outerShdw>
                </a:effectLst>
              </a:rPr>
              <a:t>Nob</a:t>
            </a:r>
            <a:r>
              <a:rPr lang="de-DE" dirty="0">
                <a:solidFill>
                  <a:schemeClr val="accent1">
                    <a:lumMod val="75000"/>
                  </a:schemeClr>
                </a:solidFill>
                <a:effectLst>
                  <a:outerShdw blurRad="38100" dist="38100" dir="2700000" algn="tl">
                    <a:srgbClr val="000000">
                      <a:alpha val="43137"/>
                    </a:srgbClr>
                  </a:outerShdw>
                </a:effectLst>
              </a:rPr>
              <a:t>; </a:t>
            </a:r>
            <a:r>
              <a:rPr lang="de-DE" dirty="0" smtClean="0">
                <a:solidFill>
                  <a:schemeClr val="accent1">
                    <a:lumMod val="75000"/>
                  </a:schemeClr>
                </a:solidFill>
                <a:effectLst>
                  <a:outerShdw blurRad="38100" dist="38100" dir="2700000" algn="tl">
                    <a:srgbClr val="000000">
                      <a:alpha val="43137"/>
                    </a:srgbClr>
                  </a:outerShdw>
                </a:effectLst>
              </a:rPr>
              <a:t/>
            </a:r>
            <a:br>
              <a:rPr lang="de-DE" dirty="0" smtClean="0">
                <a:solidFill>
                  <a:schemeClr val="accent1">
                    <a:lumMod val="75000"/>
                  </a:schemeClr>
                </a:solidFill>
                <a:effectLst>
                  <a:outerShdw blurRad="38100" dist="38100" dir="2700000" algn="tl">
                    <a:srgbClr val="000000">
                      <a:alpha val="43137"/>
                    </a:srgbClr>
                  </a:outerShdw>
                </a:effectLst>
              </a:rPr>
            </a:br>
            <a:r>
              <a:rPr lang="de-DE" dirty="0" smtClean="0">
                <a:solidFill>
                  <a:schemeClr val="accent1">
                    <a:lumMod val="75000"/>
                  </a:schemeClr>
                </a:solidFill>
                <a:effectLst>
                  <a:outerShdw blurRad="38100" dist="38100" dir="2700000" algn="tl">
                    <a:srgbClr val="000000">
                      <a:alpha val="43137"/>
                    </a:srgbClr>
                  </a:outerShdw>
                </a:effectLst>
              </a:rPr>
              <a:t>er </a:t>
            </a:r>
            <a:r>
              <a:rPr lang="de-DE" dirty="0">
                <a:solidFill>
                  <a:schemeClr val="accent1">
                    <a:lumMod val="75000"/>
                  </a:schemeClr>
                </a:solidFill>
                <a:effectLst>
                  <a:outerShdw blurRad="38100" dist="38100" dir="2700000" algn="tl">
                    <a:srgbClr val="000000">
                      <a:alpha val="43137"/>
                    </a:srgbClr>
                  </a:outerShdw>
                </a:effectLst>
              </a:rPr>
              <a:t>schwingt seine Hand gegen </a:t>
            </a:r>
            <a:r>
              <a:rPr lang="de-DE" dirty="0">
                <a:solidFill>
                  <a:srgbClr val="FF0000"/>
                </a:solidFill>
                <a:effectLst>
                  <a:outerShdw blurRad="38100" dist="38100" dir="2700000" algn="tl">
                    <a:srgbClr val="000000">
                      <a:alpha val="43137"/>
                    </a:srgbClr>
                  </a:outerShdw>
                </a:effectLst>
              </a:rPr>
              <a:t>den Berg der Tochter Zion</a:t>
            </a:r>
            <a:r>
              <a:rPr lang="de-DE" dirty="0">
                <a:solidFill>
                  <a:schemeClr val="accent1">
                    <a:lumMod val="75000"/>
                  </a:schemeClr>
                </a:solidFill>
                <a:effectLst>
                  <a:outerShdw blurRad="38100" dist="38100" dir="2700000" algn="tl">
                    <a:srgbClr val="000000">
                      <a:alpha val="43137"/>
                    </a:srgbClr>
                  </a:outerShdw>
                </a:effectLst>
              </a:rPr>
              <a:t>,</a:t>
            </a:r>
            <a:r>
              <a:rPr lang="de-DE" dirty="0">
                <a:solidFill>
                  <a:srgbClr val="FF0000"/>
                </a:solidFill>
                <a:effectLst>
                  <a:outerShdw blurRad="38100" dist="38100" dir="2700000" algn="tl">
                    <a:srgbClr val="000000">
                      <a:alpha val="43137"/>
                    </a:srgbClr>
                  </a:outerShdw>
                </a:effectLst>
              </a:rPr>
              <a:t> den Hügel Jerusalems</a:t>
            </a:r>
            <a:r>
              <a:rPr lang="de-DE" dirty="0">
                <a:solidFill>
                  <a:schemeClr val="accent1">
                    <a:lumMod val="75000"/>
                  </a:schemeClr>
                </a:solidFill>
                <a:effectLst>
                  <a:outerShdw blurRad="38100" dist="38100" dir="2700000" algn="tl">
                    <a:srgbClr val="000000">
                      <a:alpha val="43137"/>
                    </a:srgbClr>
                  </a:outerShdw>
                </a:effectLst>
              </a:rPr>
              <a:t>. - </a:t>
            </a:r>
            <a:r>
              <a:rPr lang="de-DE" baseline="30000" dirty="0">
                <a:solidFill>
                  <a:schemeClr val="accent1">
                    <a:lumMod val="75000"/>
                  </a:schemeClr>
                </a:solidFill>
              </a:rPr>
              <a:t>33</a:t>
            </a:r>
            <a:r>
              <a:rPr lang="de-DE" dirty="0">
                <a:solidFill>
                  <a:schemeClr val="accent1">
                    <a:lumMod val="75000"/>
                  </a:schemeClr>
                </a:solidFill>
              </a:rPr>
              <a:t> </a:t>
            </a:r>
            <a:r>
              <a:rPr lang="de-DE" dirty="0">
                <a:solidFill>
                  <a:schemeClr val="accent1">
                    <a:lumMod val="75000"/>
                  </a:schemeClr>
                </a:solidFill>
                <a:effectLst>
                  <a:outerShdw blurRad="38100" dist="38100" dir="2700000" algn="tl">
                    <a:srgbClr val="000000">
                      <a:alpha val="43137"/>
                    </a:srgbClr>
                  </a:outerShdw>
                </a:effectLst>
              </a:rPr>
              <a:t>Siehe, der Herr, der HERR der Heerscharen, haut mit Schreckensgewalt die Äste herunter; und die von hohem Wuchse werden gefällt, und die Emporragenden werden erniedrigt. </a:t>
            </a:r>
            <a:r>
              <a:rPr lang="de-DE" baseline="30000" dirty="0">
                <a:solidFill>
                  <a:schemeClr val="accent1">
                    <a:lumMod val="75000"/>
                  </a:schemeClr>
                </a:solidFill>
              </a:rPr>
              <a:t>34</a:t>
            </a:r>
            <a:r>
              <a:rPr lang="de-DE" dirty="0">
                <a:solidFill>
                  <a:schemeClr val="accent1">
                    <a:lumMod val="75000"/>
                  </a:schemeClr>
                </a:solidFill>
              </a:rPr>
              <a:t> </a:t>
            </a:r>
            <a:r>
              <a:rPr lang="de-DE" dirty="0">
                <a:solidFill>
                  <a:schemeClr val="accent1">
                    <a:lumMod val="75000"/>
                  </a:schemeClr>
                </a:solidFill>
                <a:effectLst>
                  <a:outerShdw blurRad="38100" dist="38100" dir="2700000" algn="tl">
                    <a:srgbClr val="000000">
                      <a:alpha val="43137"/>
                    </a:srgbClr>
                  </a:outerShdw>
                </a:effectLst>
              </a:rPr>
              <a:t>Und er schlägt die Dickichte des Waldes nieder mit dem Eisen, und der Libanon fällt durch einen Mächtigen</a:t>
            </a:r>
            <a:r>
              <a:rPr lang="fr-FR" dirty="0" smtClean="0">
                <a:solidFill>
                  <a:schemeClr val="accent1">
                    <a:lumMod val="75000"/>
                  </a:schemeClr>
                </a:solidFill>
                <a:effectLst>
                  <a:outerShdw blurRad="38100" dist="38100" dir="2700000" algn="tl">
                    <a:srgbClr val="000000">
                      <a:alpha val="43137"/>
                    </a:srgbClr>
                  </a:outerShdw>
                </a:effectLst>
              </a:rPr>
              <a:t>.</a:t>
            </a:r>
            <a:endParaRPr lang="fr-FR" dirty="0">
              <a:solidFill>
                <a:schemeClr val="accent1">
                  <a:lumMod val="75000"/>
                </a:schemeClr>
              </a:solidFill>
              <a:effectLst>
                <a:outerShdw blurRad="38100" dist="38100" dir="2700000" algn="tl">
                  <a:srgbClr val="000000">
                    <a:alpha val="43137"/>
                  </a:srgbClr>
                </a:outerShdw>
              </a:effectLst>
            </a:endParaRPr>
          </a:p>
        </p:txBody>
      </p:sp>
      <p:pic>
        <p:nvPicPr>
          <p:cNvPr id="2" name="Grafik 1"/>
          <p:cNvPicPr>
            <a:picLocks noChangeAspect="1"/>
          </p:cNvPicPr>
          <p:nvPr/>
        </p:nvPicPr>
        <p:blipFill rotWithShape="1">
          <a:blip r:embed="rId2"/>
          <a:srcRect l="3297" t="1953" r="4222" b="1789"/>
          <a:stretch/>
        </p:blipFill>
        <p:spPr>
          <a:xfrm>
            <a:off x="179513" y="800100"/>
            <a:ext cx="3497138" cy="5095876"/>
          </a:xfrm>
          <a:prstGeom prst="rect">
            <a:avLst/>
          </a:prstGeom>
          <a:ln>
            <a:noFill/>
          </a:ln>
          <a:effectLst>
            <a:outerShdw blurRad="292100" dist="139700" dir="2700000" algn="tl" rotWithShape="0">
              <a:srgbClr val="333333">
                <a:alpha val="65000"/>
              </a:srgbClr>
            </a:outerShdw>
          </a:effectLst>
        </p:spPr>
      </p:pic>
      <p:sp>
        <p:nvSpPr>
          <p:cNvPr id="5" name="Textfeld 5"/>
          <p:cNvSpPr txBox="1">
            <a:spLocks noChangeArrowheads="1"/>
          </p:cNvSpPr>
          <p:nvPr/>
        </p:nvSpPr>
        <p:spPr bwMode="auto">
          <a:xfrm>
            <a:off x="179512" y="5649755"/>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smtClean="0">
                <a:solidFill>
                  <a:schemeClr val="bg2"/>
                </a:solidFill>
                <a:latin typeface="+mn-lt"/>
              </a:rPr>
              <a:t>FB</a:t>
            </a:r>
            <a:endParaRPr lang="de-DE" altLang="de-DE" sz="1000" dirty="0">
              <a:solidFill>
                <a:schemeClr val="bg2"/>
              </a:solidFill>
              <a:latin typeface="+mn-lt"/>
            </a:endParaRPr>
          </a:p>
        </p:txBody>
      </p:sp>
      <p:sp>
        <p:nvSpPr>
          <p:cNvPr id="6" name="Line 9"/>
          <p:cNvSpPr>
            <a:spLocks noChangeShapeType="1"/>
          </p:cNvSpPr>
          <p:nvPr/>
        </p:nvSpPr>
        <p:spPr bwMode="auto">
          <a:xfrm flipH="1">
            <a:off x="2195736" y="3504995"/>
            <a:ext cx="144016" cy="432048"/>
          </a:xfrm>
          <a:prstGeom prst="line">
            <a:avLst/>
          </a:prstGeom>
          <a:noFill/>
          <a:ln w="57150">
            <a:solidFill>
              <a:srgbClr val="FF3300"/>
            </a:solidFill>
            <a:round/>
            <a:headEnd/>
            <a:tailEnd type="triangle" w="med" len="med"/>
          </a:ln>
        </p:spPr>
        <p:txBody>
          <a:bodyPr/>
          <a:lstStyle/>
          <a:p>
            <a:endParaRPr lang="de-DE"/>
          </a:p>
        </p:txBody>
      </p:sp>
    </p:spTree>
    <p:extLst>
      <p:ext uri="{BB962C8B-B14F-4D97-AF65-F5344CB8AC3E}">
        <p14:creationId xmlns:p14="http://schemas.microsoft.com/office/powerpoint/2010/main" val="14892724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9512" y="333375"/>
            <a:ext cx="5112568" cy="6407993"/>
          </a:xfrm>
        </p:spPr>
        <p:txBody>
          <a:bodyPr>
            <a:noAutofit/>
          </a:bodyPr>
          <a:lstStyle/>
          <a:p>
            <a:pPr marL="0" indent="0" algn="ctr">
              <a:buNone/>
            </a:pPr>
            <a:r>
              <a:rPr lang="de-DE" sz="2000" b="1" dirty="0" smtClean="0">
                <a:solidFill>
                  <a:schemeClr val="tx1"/>
                </a:solidFill>
              </a:rPr>
              <a:t>Jesaja 14: </a:t>
            </a:r>
            <a:r>
              <a:rPr lang="de-DE" sz="2000" b="1" dirty="0" smtClean="0"/>
              <a:t/>
            </a:r>
            <a:br>
              <a:rPr lang="de-DE" sz="2000" b="1" dirty="0" smtClean="0"/>
            </a:br>
            <a:r>
              <a:rPr lang="de-DE" sz="2000" baseline="30000" dirty="0" smtClean="0"/>
              <a:t>24</a:t>
            </a:r>
            <a:r>
              <a:rPr lang="de-DE" sz="2000" dirty="0" smtClean="0">
                <a:solidFill>
                  <a:srgbClr val="FFFF00"/>
                </a:solidFill>
                <a:effectLst>
                  <a:outerShdw blurRad="38100" dist="38100" dir="2700000" algn="tl">
                    <a:srgbClr val="000000">
                      <a:alpha val="43137"/>
                    </a:srgbClr>
                  </a:outerShdw>
                </a:effectLst>
              </a:rPr>
              <a:t> </a:t>
            </a:r>
            <a:r>
              <a:rPr lang="de-DE" sz="2000" dirty="0" smtClean="0">
                <a:solidFill>
                  <a:schemeClr val="accent1">
                    <a:lumMod val="75000"/>
                  </a:schemeClr>
                </a:solidFill>
                <a:effectLst>
                  <a:outerShdw blurRad="38100" dist="38100" dir="2700000" algn="tl">
                    <a:srgbClr val="000000">
                      <a:alpha val="43137"/>
                    </a:srgbClr>
                  </a:outerShdw>
                </a:effectLst>
              </a:rPr>
              <a:t>Der HERR </a:t>
            </a:r>
            <a:r>
              <a:rPr lang="de-DE" sz="2000" dirty="0">
                <a:solidFill>
                  <a:schemeClr val="accent1">
                    <a:lumMod val="75000"/>
                  </a:schemeClr>
                </a:solidFill>
                <a:effectLst>
                  <a:outerShdw blurRad="38100" dist="38100" dir="2700000" algn="tl">
                    <a:srgbClr val="000000">
                      <a:alpha val="43137"/>
                    </a:srgbClr>
                  </a:outerShdw>
                </a:effectLst>
              </a:rPr>
              <a:t>der Heerscharen hat geschworen und gesprochen: </a:t>
            </a:r>
            <a:endParaRPr lang="de-DE" sz="2000" dirty="0" smtClean="0">
              <a:solidFill>
                <a:schemeClr val="accent1">
                  <a:lumMod val="75000"/>
                </a:schemeClr>
              </a:solidFill>
              <a:effectLst>
                <a:outerShdw blurRad="38100" dist="38100" dir="2700000" algn="tl">
                  <a:srgbClr val="000000">
                    <a:alpha val="43137"/>
                  </a:srgbClr>
                </a:outerShdw>
              </a:effectLst>
            </a:endParaRPr>
          </a:p>
          <a:p>
            <a:pPr marL="0" indent="0" algn="ctr">
              <a:buNone/>
            </a:pPr>
            <a:r>
              <a:rPr lang="de-DE" sz="2000" dirty="0" smtClean="0">
                <a:solidFill>
                  <a:schemeClr val="accent1">
                    <a:lumMod val="75000"/>
                  </a:schemeClr>
                </a:solidFill>
                <a:effectLst>
                  <a:outerShdw blurRad="38100" dist="38100" dir="2700000" algn="tl">
                    <a:srgbClr val="000000">
                      <a:alpha val="43137"/>
                    </a:srgbClr>
                  </a:outerShdw>
                </a:effectLst>
              </a:rPr>
              <a:t>Wahrlich</a:t>
            </a:r>
            <a:r>
              <a:rPr lang="de-DE" sz="2000" dirty="0">
                <a:solidFill>
                  <a:schemeClr val="accent1">
                    <a:lumMod val="75000"/>
                  </a:schemeClr>
                </a:solidFill>
                <a:effectLst>
                  <a:outerShdw blurRad="38100" dist="38100" dir="2700000" algn="tl">
                    <a:srgbClr val="000000">
                      <a:alpha val="43137"/>
                    </a:srgbClr>
                  </a:outerShdw>
                </a:effectLst>
              </a:rPr>
              <a:t>! Wie ich es vorbedacht, also geschieht es; und wie ich es beschlossen habe, also wird es zustande </a:t>
            </a:r>
            <a:r>
              <a:rPr lang="de-DE" sz="2000" dirty="0" smtClean="0">
                <a:solidFill>
                  <a:schemeClr val="accent1">
                    <a:lumMod val="75000"/>
                  </a:schemeClr>
                </a:solidFill>
                <a:effectLst>
                  <a:outerShdw blurRad="38100" dist="38100" dir="2700000" algn="tl">
                    <a:srgbClr val="000000">
                      <a:alpha val="43137"/>
                    </a:srgbClr>
                  </a:outerShdw>
                </a:effectLst>
              </a:rPr>
              <a:t>kommen: </a:t>
            </a:r>
            <a:r>
              <a:rPr lang="de-DE" sz="2000" baseline="30000" dirty="0" smtClean="0"/>
              <a:t>25</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err="1">
                <a:solidFill>
                  <a:schemeClr val="accent1">
                    <a:lumMod val="75000"/>
                  </a:schemeClr>
                </a:solidFill>
                <a:effectLst>
                  <a:outerShdw blurRad="38100" dist="38100" dir="2700000" algn="tl">
                    <a:srgbClr val="000000">
                      <a:alpha val="43137"/>
                    </a:srgbClr>
                  </a:outerShdw>
                </a:effectLst>
              </a:rPr>
              <a:t>daß</a:t>
            </a:r>
            <a:r>
              <a:rPr lang="de-DE" sz="2000" dirty="0">
                <a:solidFill>
                  <a:schemeClr val="accent1">
                    <a:lumMod val="75000"/>
                  </a:schemeClr>
                </a:solidFill>
                <a:effectLst>
                  <a:outerShdw blurRad="38100" dist="38100" dir="2700000" algn="tl">
                    <a:srgbClr val="000000">
                      <a:alpha val="43137"/>
                    </a:srgbClr>
                  </a:outerShdw>
                </a:effectLst>
              </a:rPr>
              <a:t> ich </a:t>
            </a:r>
            <a:r>
              <a:rPr lang="de-DE" sz="2000" dirty="0">
                <a:solidFill>
                  <a:srgbClr val="FF0000"/>
                </a:solidFill>
                <a:effectLst>
                  <a:outerShdw blurRad="38100" dist="38100" dir="2700000" algn="tl">
                    <a:srgbClr val="000000">
                      <a:alpha val="43137"/>
                    </a:srgbClr>
                  </a:outerShdw>
                </a:effectLst>
              </a:rPr>
              <a:t>Assyrien in meinem </a:t>
            </a:r>
            <a:r>
              <a:rPr lang="de-DE" sz="2000" dirty="0" smtClean="0">
                <a:solidFill>
                  <a:srgbClr val="FF0000"/>
                </a:solidFill>
                <a:effectLst>
                  <a:outerShdw blurRad="38100" dist="38100" dir="2700000" algn="tl">
                    <a:srgbClr val="000000">
                      <a:alpha val="43137"/>
                    </a:srgbClr>
                  </a:outerShdw>
                </a:effectLst>
              </a:rPr>
              <a:t>Land </a:t>
            </a:r>
            <a:r>
              <a:rPr lang="de-DE" sz="2000" dirty="0">
                <a:solidFill>
                  <a:srgbClr val="FF0000"/>
                </a:solidFill>
                <a:effectLst>
                  <a:outerShdw blurRad="38100" dist="38100" dir="2700000" algn="tl">
                    <a:srgbClr val="000000">
                      <a:alpha val="43137"/>
                    </a:srgbClr>
                  </a:outerShdw>
                </a:effectLst>
              </a:rPr>
              <a:t>zerschmettern und es auf meinen Bergen zertreten werde</a:t>
            </a:r>
            <a:r>
              <a:rPr lang="de-DE" sz="2000" dirty="0">
                <a:solidFill>
                  <a:schemeClr val="accent1">
                    <a:lumMod val="75000"/>
                  </a:schemeClr>
                </a:solidFill>
                <a:effectLst>
                  <a:outerShdw blurRad="38100" dist="38100" dir="2700000" algn="tl">
                    <a:srgbClr val="000000">
                      <a:alpha val="43137"/>
                    </a:srgbClr>
                  </a:outerShdw>
                </a:effectLst>
              </a:rPr>
              <a:t>. Und so wird sein Joch von ihnen weichen, und seine Last wird weichen von ihrer </a:t>
            </a:r>
            <a:r>
              <a:rPr lang="de-DE" sz="2000" dirty="0" smtClean="0">
                <a:solidFill>
                  <a:schemeClr val="accent1">
                    <a:lumMod val="75000"/>
                  </a:schemeClr>
                </a:solidFill>
                <a:effectLst>
                  <a:outerShdw blurRad="38100" dist="38100" dir="2700000" algn="tl">
                    <a:srgbClr val="000000">
                      <a:alpha val="43137"/>
                    </a:srgbClr>
                  </a:outerShdw>
                </a:effectLst>
              </a:rPr>
              <a:t>Schulter. </a:t>
            </a:r>
            <a:r>
              <a:rPr lang="de-DE" sz="2000" baseline="30000" dirty="0" smtClean="0"/>
              <a:t>26</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Das ist der </a:t>
            </a:r>
            <a:r>
              <a:rPr lang="de-DE" sz="2000" dirty="0" err="1">
                <a:solidFill>
                  <a:schemeClr val="accent1">
                    <a:lumMod val="75000"/>
                  </a:schemeClr>
                </a:solidFill>
                <a:effectLst>
                  <a:outerShdw blurRad="38100" dist="38100" dir="2700000" algn="tl">
                    <a:srgbClr val="000000">
                      <a:alpha val="43137"/>
                    </a:srgbClr>
                  </a:outerShdw>
                </a:effectLst>
              </a:rPr>
              <a:t>Ratschluß</a:t>
            </a:r>
            <a:r>
              <a:rPr lang="de-DE" sz="2000" dirty="0">
                <a:solidFill>
                  <a:schemeClr val="accent1">
                    <a:lumMod val="75000"/>
                  </a:schemeClr>
                </a:solidFill>
                <a:effectLst>
                  <a:outerShdw blurRad="38100" dist="38100" dir="2700000" algn="tl">
                    <a:srgbClr val="000000">
                      <a:alpha val="43137"/>
                    </a:srgbClr>
                  </a:outerShdw>
                </a:effectLst>
              </a:rPr>
              <a:t>, der beschlossen ist über die ganze Erde; und das ist </a:t>
            </a:r>
            <a:r>
              <a:rPr lang="de-DE" sz="2000" dirty="0">
                <a:solidFill>
                  <a:srgbClr val="FF0000"/>
                </a:solidFill>
                <a:effectLst>
                  <a:outerShdw blurRad="38100" dist="38100" dir="2700000" algn="tl">
                    <a:srgbClr val="000000">
                      <a:alpha val="43137"/>
                    </a:srgbClr>
                  </a:outerShdw>
                </a:effectLst>
              </a:rPr>
              <a:t>die Hand, die ausgestreckt ist über alle </a:t>
            </a:r>
            <a:r>
              <a:rPr lang="de-DE" sz="2000" dirty="0" smtClean="0">
                <a:solidFill>
                  <a:srgbClr val="FF0000"/>
                </a:solidFill>
                <a:effectLst>
                  <a:outerShdw blurRad="38100" dist="38100" dir="2700000" algn="tl">
                    <a:srgbClr val="000000">
                      <a:alpha val="43137"/>
                    </a:srgbClr>
                  </a:outerShdw>
                </a:effectLst>
              </a:rPr>
              <a:t>Nationen</a:t>
            </a:r>
            <a:r>
              <a:rPr lang="de-DE" sz="2000" dirty="0" smtClean="0">
                <a:solidFill>
                  <a:srgbClr val="FFFF00"/>
                </a:solidFill>
                <a:effectLst>
                  <a:outerShdw blurRad="38100" dist="38100" dir="2700000" algn="tl">
                    <a:srgbClr val="000000">
                      <a:alpha val="43137"/>
                    </a:srgbClr>
                  </a:outerShdw>
                </a:effectLst>
              </a:rPr>
              <a:t>. </a:t>
            </a:r>
            <a:r>
              <a:rPr lang="de-DE" sz="2000" baseline="30000" dirty="0" smtClean="0"/>
              <a:t>27</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Denn </a:t>
            </a:r>
            <a:r>
              <a:rPr lang="de-DE" sz="2000" dirty="0" smtClean="0">
                <a:solidFill>
                  <a:schemeClr val="accent1">
                    <a:lumMod val="75000"/>
                  </a:schemeClr>
                </a:solidFill>
                <a:effectLst>
                  <a:outerShdw blurRad="38100" dist="38100" dir="2700000" algn="tl">
                    <a:srgbClr val="000000">
                      <a:alpha val="43137"/>
                    </a:srgbClr>
                  </a:outerShdw>
                </a:effectLst>
              </a:rPr>
              <a:t>der HERR </a:t>
            </a:r>
            <a:r>
              <a:rPr lang="de-DE" sz="2000" dirty="0">
                <a:solidFill>
                  <a:schemeClr val="accent1">
                    <a:lumMod val="75000"/>
                  </a:schemeClr>
                </a:solidFill>
                <a:effectLst>
                  <a:outerShdw blurRad="38100" dist="38100" dir="2700000" algn="tl">
                    <a:srgbClr val="000000">
                      <a:alpha val="43137"/>
                    </a:srgbClr>
                  </a:outerShdw>
                </a:effectLst>
              </a:rPr>
              <a:t>der Heerscharen hat es beschlossen, und wer wird es vereiteln? Und seine ausgestreckte Hand, wer könnte sie abwenden? </a:t>
            </a:r>
          </a:p>
        </p:txBody>
      </p:sp>
      <p:pic>
        <p:nvPicPr>
          <p:cNvPr id="4" name="Picture 10" descr="MiddleEast"/>
          <p:cNvPicPr>
            <a:picLocks noGrp="1" noChangeAspect="1" noChangeArrowheads="1"/>
          </p:cNvPicPr>
          <p:nvPr>
            <p:ph sz="half" idx="4294967295"/>
          </p:nvPr>
        </p:nvPicPr>
        <p:blipFill>
          <a:blip r:embed="rId2" cstate="print"/>
          <a:srcRect/>
          <a:stretch>
            <a:fillRect/>
          </a:stretch>
        </p:blipFill>
        <p:spPr>
          <a:xfrm>
            <a:off x="5364088" y="1370965"/>
            <a:ext cx="3622675" cy="4608512"/>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8460432" y="5733256"/>
            <a:ext cx="524503" cy="246221"/>
          </a:xfrm>
          <a:prstGeom prst="rect">
            <a:avLst/>
          </a:prstGeom>
          <a:noFill/>
        </p:spPr>
        <p:txBody>
          <a:bodyPr wrap="none" rtlCol="0">
            <a:spAutoFit/>
          </a:bodyPr>
          <a:lstStyle/>
          <a:p>
            <a:r>
              <a:rPr lang="de-DE" sz="1000" dirty="0" smtClean="0"/>
              <a:t>NASA</a:t>
            </a:r>
            <a:endParaRPr lang="de-DE" sz="1000" dirty="0"/>
          </a:p>
        </p:txBody>
      </p:sp>
    </p:spTree>
    <p:extLst>
      <p:ext uri="{BB962C8B-B14F-4D97-AF65-F5344CB8AC3E}">
        <p14:creationId xmlns:p14="http://schemas.microsoft.com/office/powerpoint/2010/main" val="3211976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Grp="1" noChangeArrowheads="1"/>
          </p:cNvSpPr>
          <p:nvPr>
            <p:ph sz="half" idx="4294967295"/>
          </p:nvPr>
        </p:nvSpPr>
        <p:spPr>
          <a:xfrm>
            <a:off x="0" y="3368715"/>
            <a:ext cx="5004047" cy="3489285"/>
          </a:xfrm>
        </p:spPr>
        <p:txBody>
          <a:bodyPr>
            <a:normAutofit/>
          </a:bodyPr>
          <a:lstStyle/>
          <a:p>
            <a:pPr algn="ctr">
              <a:buNone/>
              <a:defRPr/>
            </a:pPr>
            <a:r>
              <a:rPr lang="de-DE" sz="1800" b="1" dirty="0" smtClean="0">
                <a:solidFill>
                  <a:schemeClr val="tx1"/>
                </a:solidFill>
              </a:rPr>
              <a:t>Jesaja </a:t>
            </a:r>
            <a:r>
              <a:rPr lang="de-DE" sz="1800" b="1" dirty="0">
                <a:solidFill>
                  <a:schemeClr val="tx1"/>
                </a:solidFill>
              </a:rPr>
              <a:t>28: </a:t>
            </a:r>
            <a:r>
              <a:rPr lang="de-DE" sz="1800" b="1" dirty="0" smtClean="0">
                <a:solidFill>
                  <a:schemeClr val="tx1"/>
                </a:solidFill>
              </a:rPr>
              <a:t/>
            </a:r>
            <a:br>
              <a:rPr lang="de-DE" sz="1800" b="1" dirty="0" smtClean="0">
                <a:solidFill>
                  <a:schemeClr val="tx1"/>
                </a:solidFill>
              </a:rPr>
            </a:br>
            <a:r>
              <a:rPr lang="de-DE" sz="1800" baseline="30000" dirty="0" smtClean="0">
                <a:solidFill>
                  <a:schemeClr val="tx1"/>
                </a:solidFill>
              </a:rPr>
              <a:t>14</a:t>
            </a:r>
            <a:r>
              <a:rPr lang="de-DE" sz="1800" dirty="0" smtClean="0">
                <a:solidFill>
                  <a:srgbClr val="FFFF00"/>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Darum hört das Wort des HERRN, ihr Spötter, Beherrscher dieses Volkes, das in Jerusalem ist! </a:t>
            </a:r>
            <a:r>
              <a:rPr lang="de-DE" sz="1800" baseline="30000" dirty="0">
                <a:solidFill>
                  <a:schemeClr val="tx1"/>
                </a:solidFill>
              </a:rPr>
              <a:t>15</a:t>
            </a:r>
            <a:r>
              <a:rPr lang="de-DE" sz="1800" dirty="0">
                <a:solidFill>
                  <a:schemeClr val="accent1">
                    <a:lumMod val="75000"/>
                  </a:schemeClr>
                </a:solidFill>
                <a:effectLst>
                  <a:outerShdw blurRad="38100" dist="38100" dir="2700000" algn="tl">
                    <a:srgbClr val="000000">
                      <a:alpha val="43137"/>
                    </a:srgbClr>
                  </a:outerShdw>
                </a:effectLst>
              </a:rPr>
              <a:t> Denn ihr sprecht: Wir haben einen </a:t>
            </a:r>
            <a:r>
              <a:rPr lang="de-DE" sz="1800" dirty="0">
                <a:solidFill>
                  <a:srgbClr val="FF0000"/>
                </a:solidFill>
                <a:effectLst>
                  <a:outerShdw blurRad="38100" dist="38100" dir="2700000" algn="tl">
                    <a:srgbClr val="000000">
                      <a:alpha val="43137"/>
                    </a:srgbClr>
                  </a:outerShdw>
                </a:effectLst>
              </a:rPr>
              <a:t>Bund</a:t>
            </a:r>
            <a:r>
              <a:rPr lang="de-DE" sz="1800" dirty="0">
                <a:solidFill>
                  <a:srgbClr val="FFFF00"/>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mit dem </a:t>
            </a:r>
            <a:r>
              <a:rPr lang="de-DE" sz="1800" dirty="0">
                <a:solidFill>
                  <a:srgbClr val="FF0000"/>
                </a:solidFill>
                <a:effectLst>
                  <a:outerShdw blurRad="38100" dist="38100" dir="2700000" algn="tl">
                    <a:srgbClr val="000000">
                      <a:alpha val="43137"/>
                    </a:srgbClr>
                  </a:outerShdw>
                </a:effectLst>
              </a:rPr>
              <a:t>Tod</a:t>
            </a:r>
            <a:r>
              <a:rPr lang="de-DE" sz="1800" dirty="0">
                <a:solidFill>
                  <a:srgbClr val="FFFF00"/>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geschlossen und einen Vertrag mit dem </a:t>
            </a:r>
            <a:r>
              <a:rPr lang="de-DE" sz="1800" dirty="0">
                <a:solidFill>
                  <a:srgbClr val="FF0000"/>
                </a:solidFill>
                <a:effectLst>
                  <a:outerShdw blurRad="38100" dist="38100" dir="2700000" algn="tl">
                    <a:srgbClr val="000000">
                      <a:alpha val="43137"/>
                    </a:srgbClr>
                  </a:outerShdw>
                </a:effectLst>
              </a:rPr>
              <a:t>Totenreich</a:t>
            </a:r>
            <a:r>
              <a:rPr lang="de-DE" sz="1800" dirty="0">
                <a:solidFill>
                  <a:srgbClr val="FFFF00"/>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gemacht: Wenn die überflutende Geißel hindurchfährt, wird sie an uns nicht kommen; denn wir haben die Lüge zu unserer Zuflucht gemacht und in der Falschheit uns geborgen</a:t>
            </a:r>
            <a:r>
              <a:rPr lang="de-DE" sz="1800" dirty="0" smtClean="0">
                <a:solidFill>
                  <a:schemeClr val="accent1">
                    <a:lumMod val="75000"/>
                  </a:schemeClr>
                </a:solidFill>
                <a:effectLst>
                  <a:outerShdw blurRad="38100" dist="38100" dir="2700000" algn="tl">
                    <a:srgbClr val="000000">
                      <a:alpha val="43137"/>
                    </a:srgbClr>
                  </a:outerShdw>
                </a:effectLst>
              </a:rPr>
              <a:t>.</a:t>
            </a:r>
            <a:endParaRPr lang="de-DE" sz="1800" dirty="0">
              <a:solidFill>
                <a:schemeClr val="accent1">
                  <a:lumMod val="75000"/>
                </a:schemeClr>
              </a:solidFill>
              <a:effectLst>
                <a:outerShdw blurRad="38100" dist="38100" dir="2700000" algn="tl">
                  <a:srgbClr val="000000">
                    <a:alpha val="43137"/>
                  </a:srgbClr>
                </a:outerShdw>
              </a:effectLst>
            </a:endParaRPr>
          </a:p>
        </p:txBody>
      </p:sp>
      <p:sp>
        <p:nvSpPr>
          <p:cNvPr id="11" name="Inhaltsplatzhalter 2"/>
          <p:cNvSpPr txBox="1">
            <a:spLocks/>
          </p:cNvSpPr>
          <p:nvPr/>
        </p:nvSpPr>
        <p:spPr>
          <a:xfrm>
            <a:off x="4887477" y="412654"/>
            <a:ext cx="4118974" cy="5839544"/>
          </a:xfrm>
          <a:prstGeom prst="rect">
            <a:avLst/>
          </a:prstGeom>
        </p:spPr>
        <p:txBody>
          <a:bodyPr>
            <a:noAutofit/>
          </a:bodyPr>
          <a:lstStyle>
            <a:lvl1pPr marL="292100" indent="-292100" algn="l" rtl="0" eaLnBrk="1" latinLnBrk="0" hangingPunct="1">
              <a:spcBef>
                <a:spcPts val="0"/>
              </a:spcBef>
              <a:buClr>
                <a:schemeClr val="accent1"/>
              </a:buClr>
              <a:buSzPct val="70000"/>
              <a:buFont typeface="Wingdings 2"/>
              <a:buChar char=""/>
              <a:defRPr kumimoji="0" sz="28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4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de-DE" sz="2000" baseline="30000" dirty="0" smtClean="0"/>
              <a:t>16</a:t>
            </a:r>
            <a:r>
              <a:rPr lang="de-DE" sz="2000" dirty="0" smtClean="0">
                <a:solidFill>
                  <a:srgbClr val="FFFF00"/>
                </a:solidFill>
                <a:effectLst>
                  <a:outerShdw blurRad="38100" dist="38100" dir="2700000" algn="tl">
                    <a:srgbClr val="000000">
                      <a:alpha val="43137"/>
                    </a:srgbClr>
                  </a:outerShdw>
                </a:effectLst>
              </a:rPr>
              <a:t> </a:t>
            </a:r>
            <a:r>
              <a:rPr lang="de-DE" sz="2000" dirty="0" smtClean="0">
                <a:solidFill>
                  <a:schemeClr val="accent1">
                    <a:lumMod val="75000"/>
                  </a:schemeClr>
                </a:solidFill>
                <a:effectLst>
                  <a:outerShdw blurRad="38100" dist="38100" dir="2700000" algn="tl">
                    <a:srgbClr val="000000">
                      <a:alpha val="43137"/>
                    </a:srgbClr>
                  </a:outerShdw>
                </a:effectLst>
              </a:rPr>
              <a:t>Darum, so spricht der Herr, der HERR: Siehe, ich gründe einen </a:t>
            </a:r>
            <a:r>
              <a:rPr lang="de-DE" sz="2000" dirty="0" smtClean="0">
                <a:solidFill>
                  <a:srgbClr val="FF0000"/>
                </a:solidFill>
                <a:effectLst>
                  <a:outerShdw blurRad="38100" dist="38100" dir="2700000" algn="tl">
                    <a:srgbClr val="000000">
                      <a:alpha val="43137"/>
                    </a:srgbClr>
                  </a:outerShdw>
                </a:effectLst>
              </a:rPr>
              <a:t>Stein in Zion</a:t>
            </a:r>
            <a:r>
              <a:rPr lang="de-DE" sz="2000" dirty="0" smtClean="0">
                <a:solidFill>
                  <a:schemeClr val="accent1">
                    <a:lumMod val="75000"/>
                  </a:schemeClr>
                </a:solidFill>
                <a:effectLst>
                  <a:outerShdw blurRad="38100" dist="38100" dir="2700000" algn="tl">
                    <a:srgbClr val="000000">
                      <a:alpha val="43137"/>
                    </a:srgbClr>
                  </a:outerShdw>
                </a:effectLst>
              </a:rPr>
              <a:t>, einen bewährten Stein, einen kostbaren Eckstein, aufs festeste gegründet; wer glaubt, wird nicht ängstlich eilen.</a:t>
            </a:r>
          </a:p>
          <a:p>
            <a:pPr marL="0" indent="0" algn="ctr">
              <a:buFont typeface="Wingdings 2"/>
              <a:buNone/>
            </a:pPr>
            <a:r>
              <a:rPr lang="de-DE" sz="2000" baseline="30000" dirty="0" smtClean="0"/>
              <a:t>17</a:t>
            </a:r>
            <a:r>
              <a:rPr lang="de-DE" sz="2000" dirty="0" smtClean="0">
                <a:solidFill>
                  <a:schemeClr val="accent1">
                    <a:lumMod val="75000"/>
                  </a:schemeClr>
                </a:solidFill>
                <a:effectLst>
                  <a:outerShdw blurRad="38100" dist="38100" dir="2700000" algn="tl">
                    <a:srgbClr val="000000">
                      <a:alpha val="43137"/>
                    </a:srgbClr>
                  </a:outerShdw>
                </a:effectLst>
              </a:rPr>
              <a:t> Und ich werde das Recht zur Richtschnur machen, und die Gerechtigkeit zum Senkblei. Und der Hagel wird hinwegraffen die Zuflucht der Lüge, und die Wasser werden den Bergungsort wegschwemmen. </a:t>
            </a:r>
            <a:r>
              <a:rPr lang="de-DE" sz="2000" baseline="30000" dirty="0" smtClean="0"/>
              <a:t>18</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smtClean="0">
                <a:solidFill>
                  <a:srgbClr val="FF0000"/>
                </a:solidFill>
                <a:effectLst>
                  <a:outerShdw blurRad="38100" dist="38100" dir="2700000" algn="tl">
                    <a:srgbClr val="000000">
                      <a:alpha val="43137"/>
                    </a:srgbClr>
                  </a:outerShdw>
                </a:effectLst>
              </a:rPr>
              <a:t>Und euer Bund mit dem Tod wird zunichte werden</a:t>
            </a:r>
            <a:r>
              <a:rPr lang="de-DE" sz="2000" dirty="0" smtClean="0">
                <a:solidFill>
                  <a:schemeClr val="accent1">
                    <a:lumMod val="75000"/>
                  </a:schemeClr>
                </a:solidFill>
                <a:effectLst>
                  <a:outerShdw blurRad="38100" dist="38100" dir="2700000" algn="tl">
                    <a:srgbClr val="000000">
                      <a:alpha val="43137"/>
                    </a:srgbClr>
                  </a:outerShdw>
                </a:effectLst>
              </a:rPr>
              <a:t>, und euer Vertrag mit dem Totenreich nicht bestehen: Wenn die überflutende Geißel hindurchfährt, so werdet ihr von derselben </a:t>
            </a:r>
            <a:r>
              <a:rPr lang="de-DE" sz="2000" dirty="0" smtClean="0">
                <a:solidFill>
                  <a:srgbClr val="FF0000"/>
                </a:solidFill>
                <a:effectLst>
                  <a:outerShdw blurRad="38100" dist="38100" dir="2700000" algn="tl">
                    <a:srgbClr val="000000">
                      <a:alpha val="43137"/>
                    </a:srgbClr>
                  </a:outerShdw>
                </a:effectLst>
              </a:rPr>
              <a:t>zertreten werden</a:t>
            </a:r>
            <a:r>
              <a:rPr lang="de-DE" sz="2000" dirty="0" smtClean="0">
                <a:solidFill>
                  <a:schemeClr val="accent1">
                    <a:lumMod val="75000"/>
                  </a:schemeClr>
                </a:solidFill>
                <a:effectLst>
                  <a:outerShdw blurRad="38100" dist="38100" dir="2700000" algn="tl">
                    <a:srgbClr val="000000">
                      <a:alpha val="43137"/>
                    </a:srgbClr>
                  </a:outerShdw>
                </a:effectLst>
              </a:rPr>
              <a:t>.</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12" name="Picture 4" descr="100732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5187" y="175822"/>
            <a:ext cx="4248150" cy="3168566"/>
          </a:xfrm>
          <a:prstGeom prst="rect">
            <a:avLst/>
          </a:prstGeom>
        </p:spPr>
      </p:pic>
      <p:sp>
        <p:nvSpPr>
          <p:cNvPr id="13" name="Textfeld 7"/>
          <p:cNvSpPr txBox="1"/>
          <p:nvPr/>
        </p:nvSpPr>
        <p:spPr>
          <a:xfrm>
            <a:off x="3868160" y="3125035"/>
            <a:ext cx="532518" cy="246221"/>
          </a:xfrm>
          <a:prstGeom prst="rect">
            <a:avLst/>
          </a:prstGeom>
          <a:noFill/>
        </p:spPr>
        <p:txBody>
          <a:bodyPr wrap="none" rtlCol="0">
            <a:spAutoFit/>
          </a:bodyPr>
          <a:lstStyle/>
          <a:p>
            <a:r>
              <a:rPr lang="de-DE" sz="1000" dirty="0" smtClean="0">
                <a:solidFill>
                  <a:schemeClr val="bg2"/>
                </a:solidFill>
              </a:rPr>
              <a:t>NASA</a:t>
            </a:r>
            <a:endParaRPr lang="de-DE" sz="1000" dirty="0">
              <a:solidFill>
                <a:schemeClr val="bg2"/>
              </a:solidFill>
            </a:endParaRPr>
          </a:p>
        </p:txBody>
      </p:sp>
      <p:sp>
        <p:nvSpPr>
          <p:cNvPr id="14" name="AutoShape 6"/>
          <p:cNvSpPr>
            <a:spLocks noChangeArrowheads="1"/>
          </p:cNvSpPr>
          <p:nvPr/>
        </p:nvSpPr>
        <p:spPr bwMode="auto">
          <a:xfrm rot="1156306">
            <a:off x="1042477" y="287896"/>
            <a:ext cx="3766527" cy="1115006"/>
          </a:xfrm>
          <a:prstGeom prst="curvedDownArrow">
            <a:avLst>
              <a:gd name="adj1" fmla="val 20000"/>
              <a:gd name="adj2" fmla="val 40000"/>
              <a:gd name="adj3" fmla="val 37466"/>
            </a:avLst>
          </a:prstGeom>
          <a:solidFill>
            <a:srgbClr val="FF3300"/>
          </a:solidFill>
          <a:ln w="9525">
            <a:solidFill>
              <a:schemeClr val="tx1"/>
            </a:solidFill>
            <a:miter lim="800000"/>
            <a:headEnd/>
            <a:tailEnd/>
          </a:ln>
        </p:spPr>
        <p:txBody>
          <a:bodyPr wrap="none" anchor="ctr"/>
          <a:lstStyle/>
          <a:p>
            <a:endParaRPr lang="de-DE"/>
          </a:p>
        </p:txBody>
      </p:sp>
    </p:spTree>
    <p:extLst>
      <p:ext uri="{BB962C8B-B14F-4D97-AF65-F5344CB8AC3E}">
        <p14:creationId xmlns:p14="http://schemas.microsoft.com/office/powerpoint/2010/main" val="20523523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07502" y="170668"/>
            <a:ext cx="6048673" cy="6687332"/>
          </a:xfrm>
        </p:spPr>
        <p:txBody>
          <a:bodyPr>
            <a:noAutofit/>
          </a:bodyPr>
          <a:lstStyle/>
          <a:p>
            <a:pPr marL="0" indent="0" algn="ctr">
              <a:buNone/>
            </a:pPr>
            <a:r>
              <a:rPr lang="de-DE" sz="2000" b="1" dirty="0" smtClean="0">
                <a:solidFill>
                  <a:schemeClr val="tx1"/>
                </a:solidFill>
              </a:rPr>
              <a:t>Jesaja 28: </a:t>
            </a:r>
            <a:r>
              <a:rPr lang="de-DE" sz="2000" dirty="0" smtClean="0"/>
              <a:t/>
            </a:r>
            <a:br>
              <a:rPr lang="de-DE" sz="2000" dirty="0" smtClean="0"/>
            </a:br>
            <a:r>
              <a:rPr lang="de-DE" sz="2000" baseline="30000" dirty="0" smtClean="0">
                <a:solidFill>
                  <a:schemeClr val="tx1"/>
                </a:solidFill>
              </a:rPr>
              <a:t>19</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So oft sie hindurchfährt, wird sie</a:t>
            </a:r>
            <a:r>
              <a:rPr lang="de-DE" sz="2000" dirty="0">
                <a:solidFill>
                  <a:srgbClr val="FFFF00"/>
                </a:solidFill>
                <a:effectLst>
                  <a:outerShdw blurRad="38100" dist="38100" dir="2700000" algn="tl">
                    <a:srgbClr val="000000">
                      <a:alpha val="43137"/>
                    </a:srgbClr>
                  </a:outerShdw>
                </a:effectLst>
              </a:rPr>
              <a:t> </a:t>
            </a:r>
            <a:r>
              <a:rPr lang="de-DE" sz="2000" dirty="0">
                <a:solidFill>
                  <a:srgbClr val="FF0000"/>
                </a:solidFill>
                <a:effectLst>
                  <a:outerShdw blurRad="38100" dist="38100" dir="2700000" algn="tl">
                    <a:srgbClr val="000000">
                      <a:alpha val="43137"/>
                    </a:srgbClr>
                  </a:outerShdw>
                </a:effectLst>
              </a:rPr>
              <a:t>euch hinraffen</a:t>
            </a:r>
            <a:r>
              <a:rPr lang="de-DE" sz="2000" dirty="0">
                <a:solidFill>
                  <a:schemeClr val="accent1">
                    <a:lumMod val="75000"/>
                  </a:schemeClr>
                </a:solidFill>
                <a:effectLst>
                  <a:outerShdw blurRad="38100" dist="38100" dir="2700000" algn="tl">
                    <a:srgbClr val="000000">
                      <a:alpha val="43137"/>
                    </a:srgbClr>
                  </a:outerShdw>
                </a:effectLst>
              </a:rPr>
              <a:t>; denn jeden Morgen wird sie hindurchfahren, bei </a:t>
            </a:r>
            <a:r>
              <a:rPr lang="de-DE" sz="2000" dirty="0" smtClean="0">
                <a:solidFill>
                  <a:schemeClr val="accent1">
                    <a:lumMod val="75000"/>
                  </a:schemeClr>
                </a:solidFill>
                <a:effectLst>
                  <a:outerShdw blurRad="38100" dist="38100" dir="2700000" algn="tl">
                    <a:srgbClr val="000000">
                      <a:alpha val="43137"/>
                    </a:srgbClr>
                  </a:outerShdw>
                </a:effectLst>
              </a:rPr>
              <a:t>Tag </a:t>
            </a:r>
            <a:r>
              <a:rPr lang="de-DE" sz="2000" dirty="0">
                <a:solidFill>
                  <a:schemeClr val="accent1">
                    <a:lumMod val="75000"/>
                  </a:schemeClr>
                </a:solidFill>
                <a:effectLst>
                  <a:outerShdw blurRad="38100" dist="38100" dir="2700000" algn="tl">
                    <a:srgbClr val="000000">
                      <a:alpha val="43137"/>
                    </a:srgbClr>
                  </a:outerShdw>
                </a:effectLst>
              </a:rPr>
              <a:t>und bei Nacht. Und es wird eitel Schrecken sein, die Botschaft zu </a:t>
            </a:r>
            <a:r>
              <a:rPr lang="de-DE" sz="2000" dirty="0" smtClean="0">
                <a:solidFill>
                  <a:schemeClr val="accent1">
                    <a:lumMod val="75000"/>
                  </a:schemeClr>
                </a:solidFill>
                <a:effectLst>
                  <a:outerShdw blurRad="38100" dist="38100" dir="2700000" algn="tl">
                    <a:srgbClr val="000000">
                      <a:alpha val="43137"/>
                    </a:srgbClr>
                  </a:outerShdw>
                </a:effectLst>
              </a:rPr>
              <a:t>vernehmen. </a:t>
            </a:r>
            <a:r>
              <a:rPr lang="de-DE" sz="2000" baseline="30000" dirty="0" smtClean="0">
                <a:solidFill>
                  <a:schemeClr val="tx1"/>
                </a:solidFill>
              </a:rPr>
              <a:t>20</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Denn das Bett ist zu kurz, um sich auszustrecken und die Decke zu schmal, um sich einzuhüllen</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baseline="30000" dirty="0">
                <a:solidFill>
                  <a:schemeClr val="tx1"/>
                </a:solidFill>
              </a:rPr>
              <a:t>21</a:t>
            </a:r>
            <a:r>
              <a:rPr lang="de-DE" sz="2000" dirty="0">
                <a:solidFill>
                  <a:schemeClr val="accent1">
                    <a:lumMod val="75000"/>
                  </a:schemeClr>
                </a:solidFill>
                <a:effectLst>
                  <a:outerShdw blurRad="38100" dist="38100" dir="2700000" algn="tl">
                    <a:srgbClr val="000000">
                      <a:alpha val="43137"/>
                    </a:srgbClr>
                  </a:outerShdw>
                </a:effectLst>
              </a:rPr>
              <a:t> </a:t>
            </a:r>
            <a:r>
              <a:rPr lang="de-DE" sz="2000" dirty="0">
                <a:solidFill>
                  <a:srgbClr val="FF0000"/>
                </a:solidFill>
                <a:effectLst>
                  <a:outerShdw blurRad="38100" dist="38100" dir="2700000" algn="tl">
                    <a:srgbClr val="000000">
                      <a:alpha val="43137"/>
                    </a:srgbClr>
                  </a:outerShdw>
                </a:effectLst>
              </a:rPr>
              <a:t>Denn </a:t>
            </a:r>
            <a:r>
              <a:rPr lang="de-DE" sz="2000" dirty="0" smtClean="0">
                <a:solidFill>
                  <a:srgbClr val="FF0000"/>
                </a:solidFill>
                <a:effectLst>
                  <a:outerShdw blurRad="38100" dist="38100" dir="2700000" algn="tl">
                    <a:srgbClr val="000000">
                      <a:alpha val="43137"/>
                    </a:srgbClr>
                  </a:outerShdw>
                </a:effectLst>
              </a:rPr>
              <a:t>der HERR </a:t>
            </a:r>
            <a:r>
              <a:rPr lang="de-DE" sz="2000" dirty="0">
                <a:solidFill>
                  <a:srgbClr val="FF0000"/>
                </a:solidFill>
                <a:effectLst>
                  <a:outerShdw blurRad="38100" dist="38100" dir="2700000" algn="tl">
                    <a:srgbClr val="000000">
                      <a:alpha val="43137"/>
                    </a:srgbClr>
                  </a:outerShdw>
                </a:effectLst>
              </a:rPr>
              <a:t>wird sich aufmachen</a:t>
            </a:r>
            <a:r>
              <a:rPr lang="de-DE" sz="2000" dirty="0">
                <a:solidFill>
                  <a:srgbClr val="66FF33"/>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wie bei dem </a:t>
            </a:r>
            <a:r>
              <a:rPr lang="de-DE" sz="2000" dirty="0" smtClean="0">
                <a:solidFill>
                  <a:schemeClr val="accent1">
                    <a:lumMod val="75000"/>
                  </a:schemeClr>
                </a:solidFill>
                <a:effectLst>
                  <a:outerShdw blurRad="38100" dist="38100" dir="2700000" algn="tl">
                    <a:srgbClr val="000000">
                      <a:alpha val="43137"/>
                    </a:srgbClr>
                  </a:outerShdw>
                </a:effectLst>
              </a:rPr>
              <a:t>Berg </a:t>
            </a:r>
            <a:r>
              <a:rPr lang="de-DE" sz="2000" dirty="0" err="1">
                <a:solidFill>
                  <a:schemeClr val="accent1">
                    <a:lumMod val="75000"/>
                  </a:schemeClr>
                </a:solidFill>
                <a:effectLst>
                  <a:outerShdw blurRad="38100" dist="38100" dir="2700000" algn="tl">
                    <a:srgbClr val="000000">
                      <a:alpha val="43137"/>
                    </a:srgbClr>
                  </a:outerShdw>
                </a:effectLst>
              </a:rPr>
              <a:t>Perazim</a:t>
            </a:r>
            <a:r>
              <a:rPr lang="de-DE" sz="2000" dirty="0">
                <a:solidFill>
                  <a:schemeClr val="accent1">
                    <a:lumMod val="75000"/>
                  </a:schemeClr>
                </a:solidFill>
                <a:effectLst>
                  <a:outerShdw blurRad="38100" dist="38100" dir="2700000" algn="tl">
                    <a:srgbClr val="000000">
                      <a:alpha val="43137"/>
                    </a:srgbClr>
                  </a:outerShdw>
                </a:effectLst>
              </a:rPr>
              <a:t>, wie im </a:t>
            </a:r>
            <a:r>
              <a:rPr lang="de-DE" sz="2000" dirty="0" smtClean="0">
                <a:solidFill>
                  <a:schemeClr val="accent1">
                    <a:lumMod val="75000"/>
                  </a:schemeClr>
                </a:solidFill>
                <a:effectLst>
                  <a:outerShdw blurRad="38100" dist="38100" dir="2700000" algn="tl">
                    <a:srgbClr val="000000">
                      <a:alpha val="43137"/>
                    </a:srgbClr>
                  </a:outerShdw>
                </a:effectLst>
              </a:rPr>
              <a:t>Tal </a:t>
            </a:r>
            <a:r>
              <a:rPr lang="de-DE" sz="2000" dirty="0">
                <a:solidFill>
                  <a:schemeClr val="accent1">
                    <a:lumMod val="75000"/>
                  </a:schemeClr>
                </a:solidFill>
                <a:effectLst>
                  <a:outerShdw blurRad="38100" dist="38100" dir="2700000" algn="tl">
                    <a:srgbClr val="000000">
                      <a:alpha val="43137"/>
                    </a:srgbClr>
                  </a:outerShdw>
                </a:effectLst>
              </a:rPr>
              <a:t>zu </a:t>
            </a:r>
            <a:r>
              <a:rPr lang="de-DE" sz="2000" dirty="0" err="1">
                <a:solidFill>
                  <a:schemeClr val="accent1">
                    <a:lumMod val="75000"/>
                  </a:schemeClr>
                </a:solidFill>
                <a:effectLst>
                  <a:outerShdw blurRad="38100" dist="38100" dir="2700000" algn="tl">
                    <a:srgbClr val="000000">
                      <a:alpha val="43137"/>
                    </a:srgbClr>
                  </a:outerShdw>
                </a:effectLst>
              </a:rPr>
              <a:t>Gibeon</a:t>
            </a:r>
            <a:r>
              <a:rPr lang="de-DE" sz="2000" dirty="0">
                <a:solidFill>
                  <a:schemeClr val="accent1">
                    <a:lumMod val="75000"/>
                  </a:schemeClr>
                </a:solidFill>
                <a:effectLst>
                  <a:outerShdw blurRad="38100" dist="38100" dir="2700000" algn="tl">
                    <a:srgbClr val="000000">
                      <a:alpha val="43137"/>
                    </a:srgbClr>
                  </a:outerShdw>
                </a:effectLst>
              </a:rPr>
              <a:t> wird er zürnen: um sein Werk zu tun, befremdend ist sein Werk! und um seine Arbeit zu verrichten, außergewöhnlich ist seine Arbeit</a:t>
            </a:r>
            <a:r>
              <a:rPr lang="de-DE" sz="2000" dirty="0" smtClean="0">
                <a:solidFill>
                  <a:schemeClr val="accent1">
                    <a:lumMod val="75000"/>
                  </a:schemeClr>
                </a:solidFill>
                <a:effectLst>
                  <a:outerShdw blurRad="38100" dist="38100" dir="2700000" algn="tl">
                    <a:srgbClr val="000000">
                      <a:alpha val="43137"/>
                    </a:srgbClr>
                  </a:outerShdw>
                </a:effectLst>
              </a:rPr>
              <a:t>!</a:t>
            </a:r>
          </a:p>
          <a:p>
            <a:pPr marL="0" indent="0" algn="ctr">
              <a:buNone/>
            </a:pPr>
            <a:r>
              <a:rPr lang="de-DE" sz="2000" baseline="30000" dirty="0" smtClean="0">
                <a:solidFill>
                  <a:schemeClr val="tx1"/>
                </a:solidFill>
              </a:rPr>
              <a:t>22</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nun </a:t>
            </a:r>
            <a:r>
              <a:rPr lang="de-DE" sz="2000" dirty="0" smtClean="0">
                <a:solidFill>
                  <a:schemeClr val="accent1">
                    <a:lumMod val="75000"/>
                  </a:schemeClr>
                </a:solidFill>
                <a:effectLst>
                  <a:outerShdw blurRad="38100" dist="38100" dir="2700000" algn="tl">
                    <a:srgbClr val="000000">
                      <a:alpha val="43137"/>
                    </a:srgbClr>
                  </a:outerShdw>
                </a:effectLst>
              </a:rPr>
              <a:t>treibt </a:t>
            </a:r>
            <a:r>
              <a:rPr lang="de-DE" sz="2000" dirty="0">
                <a:solidFill>
                  <a:schemeClr val="accent1">
                    <a:lumMod val="75000"/>
                  </a:schemeClr>
                </a:solidFill>
                <a:effectLst>
                  <a:outerShdw blurRad="38100" dist="38100" dir="2700000" algn="tl">
                    <a:srgbClr val="000000">
                      <a:alpha val="43137"/>
                    </a:srgbClr>
                  </a:outerShdw>
                </a:effectLst>
              </a:rPr>
              <a:t>nicht Spott, damit eure Bande nicht fester gemacht werden; denn ich habe </a:t>
            </a:r>
            <a:r>
              <a:rPr lang="de-DE" sz="2000" dirty="0">
                <a:solidFill>
                  <a:srgbClr val="FF0000"/>
                </a:solidFill>
                <a:effectLst>
                  <a:outerShdw blurRad="38100" dist="38100" dir="2700000" algn="tl">
                    <a:srgbClr val="000000">
                      <a:alpha val="43137"/>
                    </a:srgbClr>
                  </a:outerShdw>
                </a:effectLst>
              </a:rPr>
              <a:t>Vernichtung</a:t>
            </a:r>
            <a:r>
              <a:rPr lang="de-DE" sz="2000" dirty="0">
                <a:solidFill>
                  <a:schemeClr val="accent1">
                    <a:lumMod val="75000"/>
                  </a:schemeClr>
                </a:solidFill>
                <a:effectLst>
                  <a:outerShdw blurRad="38100" dist="38100" dir="2700000" algn="tl">
                    <a:srgbClr val="000000">
                      <a:alpha val="43137"/>
                    </a:srgbClr>
                  </a:outerShdw>
                </a:effectLst>
              </a:rPr>
              <a:t> vernommen </a:t>
            </a:r>
            <a:r>
              <a:rPr lang="de-DE" sz="2000" dirty="0" smtClean="0">
                <a:solidFill>
                  <a:schemeClr val="accent1">
                    <a:lumMod val="75000"/>
                  </a:schemeClr>
                </a:solidFill>
                <a:effectLst>
                  <a:outerShdw blurRad="38100" dist="38100" dir="2700000" algn="tl">
                    <a:srgbClr val="000000">
                      <a:alpha val="43137"/>
                    </a:srgbClr>
                  </a:outerShdw>
                </a:effectLst>
              </a:rPr>
              <a:t>und </a:t>
            </a:r>
            <a:r>
              <a:rPr lang="de-DE" sz="2000" dirty="0" smtClean="0">
                <a:solidFill>
                  <a:srgbClr val="FF0000"/>
                </a:solidFill>
                <a:effectLst>
                  <a:outerShdw blurRad="38100" dist="38100" dir="2700000" algn="tl">
                    <a:srgbClr val="000000">
                      <a:alpha val="43137"/>
                    </a:srgbClr>
                  </a:outerShdw>
                </a:effectLst>
              </a:rPr>
              <a:t>Festbeschlossenes</a:t>
            </a:r>
            <a:r>
              <a:rPr lang="de-DE" sz="2000" dirty="0" smtClean="0">
                <a:solidFill>
                  <a:srgbClr val="FFFF00"/>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von </a:t>
            </a:r>
            <a:r>
              <a:rPr lang="de-DE" sz="2000" dirty="0" err="1">
                <a:solidFill>
                  <a:schemeClr val="accent1">
                    <a:lumMod val="75000"/>
                  </a:schemeClr>
                </a:solidFill>
                <a:effectLst>
                  <a:outerShdw blurRad="38100" dist="38100" dir="2700000" algn="tl">
                    <a:srgbClr val="000000">
                      <a:alpha val="43137"/>
                    </a:srgbClr>
                  </a:outerShdw>
                </a:effectLst>
              </a:rPr>
              <a:t>seiten</a:t>
            </a:r>
            <a:r>
              <a:rPr lang="de-DE" sz="2000" dirty="0">
                <a:solidFill>
                  <a:schemeClr val="accent1">
                    <a:lumMod val="75000"/>
                  </a:schemeClr>
                </a:solidFill>
                <a:effectLst>
                  <a:outerShdw blurRad="38100" dist="38100" dir="2700000" algn="tl">
                    <a:srgbClr val="000000">
                      <a:alpha val="43137"/>
                    </a:srgbClr>
                  </a:outerShdw>
                </a:effectLst>
              </a:rPr>
              <a:t> des Herrn, </a:t>
            </a:r>
            <a:r>
              <a:rPr lang="de-DE" sz="2000" dirty="0" smtClean="0">
                <a:solidFill>
                  <a:schemeClr val="accent1">
                    <a:lumMod val="75000"/>
                  </a:schemeClr>
                </a:solidFill>
                <a:effectLst>
                  <a:outerShdw blurRad="38100" dist="38100" dir="2700000" algn="tl">
                    <a:srgbClr val="000000">
                      <a:alpha val="43137"/>
                    </a:srgbClr>
                  </a:outerShdw>
                </a:effectLst>
              </a:rPr>
              <a:t>des HERRN </a:t>
            </a:r>
            <a:r>
              <a:rPr lang="de-DE" sz="2000" dirty="0">
                <a:solidFill>
                  <a:schemeClr val="accent1">
                    <a:lumMod val="75000"/>
                  </a:schemeClr>
                </a:solidFill>
                <a:effectLst>
                  <a:outerShdw blurRad="38100" dist="38100" dir="2700000" algn="tl">
                    <a:srgbClr val="000000">
                      <a:alpha val="43137"/>
                    </a:srgbClr>
                  </a:outerShdw>
                </a:effectLst>
              </a:rPr>
              <a:t>der Heerscharen, </a:t>
            </a:r>
            <a:r>
              <a:rPr lang="de-DE" sz="2000" dirty="0">
                <a:solidFill>
                  <a:srgbClr val="FF0000"/>
                </a:solidFill>
                <a:effectLst>
                  <a:outerShdw blurRad="38100" dist="38100" dir="2700000" algn="tl">
                    <a:srgbClr val="000000">
                      <a:alpha val="43137"/>
                    </a:srgbClr>
                  </a:outerShdw>
                </a:effectLst>
              </a:rPr>
              <a:t>über die ganze Erde</a:t>
            </a:r>
            <a:r>
              <a:rPr lang="de-DE" sz="2000" dirty="0">
                <a:solidFill>
                  <a:srgbClr val="FFFF00"/>
                </a:solidFill>
                <a:effectLst>
                  <a:outerShdw blurRad="38100" dist="38100" dir="2700000" algn="tl">
                    <a:srgbClr val="000000">
                      <a:alpha val="43137"/>
                    </a:srgbClr>
                  </a:outerShdw>
                </a:effectLst>
              </a:rPr>
              <a:t>.</a:t>
            </a:r>
          </a:p>
          <a:p>
            <a:pPr marL="0" indent="0" algn="ctr">
              <a:buNone/>
            </a:pPr>
            <a:r>
              <a:rPr lang="de-DE" sz="2000" baseline="30000" dirty="0" smtClean="0">
                <a:solidFill>
                  <a:schemeClr val="tx1"/>
                </a:solidFill>
              </a:rPr>
              <a:t>23</a:t>
            </a:r>
            <a:r>
              <a:rPr lang="de-DE" sz="2000" dirty="0" smtClean="0">
                <a:solidFill>
                  <a:schemeClr val="accent1">
                    <a:lumMod val="75000"/>
                  </a:schemeClr>
                </a:solidFill>
                <a:effectLst>
                  <a:outerShdw blurRad="38100" dist="38100" dir="2700000" algn="tl">
                    <a:srgbClr val="000000">
                      <a:alpha val="43137"/>
                    </a:srgbClr>
                  </a:outerShdw>
                </a:effectLst>
              </a:rPr>
              <a:t> Nehmt </a:t>
            </a:r>
            <a:r>
              <a:rPr lang="de-DE" sz="2000" dirty="0">
                <a:solidFill>
                  <a:schemeClr val="accent1">
                    <a:lumMod val="75000"/>
                  </a:schemeClr>
                </a:solidFill>
                <a:effectLst>
                  <a:outerShdw blurRad="38100" dist="38100" dir="2700000" algn="tl">
                    <a:srgbClr val="000000">
                      <a:alpha val="43137"/>
                    </a:srgbClr>
                  </a:outerShdw>
                </a:effectLst>
              </a:rPr>
              <a:t>zu Ohren und </a:t>
            </a:r>
            <a:r>
              <a:rPr lang="de-DE" sz="2000" dirty="0" smtClean="0">
                <a:solidFill>
                  <a:schemeClr val="accent1">
                    <a:lumMod val="75000"/>
                  </a:schemeClr>
                </a:solidFill>
                <a:effectLst>
                  <a:outerShdw blurRad="38100" dist="38100" dir="2700000" algn="tl">
                    <a:srgbClr val="000000">
                      <a:alpha val="43137"/>
                    </a:srgbClr>
                  </a:outerShdw>
                </a:effectLst>
              </a:rPr>
              <a:t>hört </a:t>
            </a:r>
            <a:r>
              <a:rPr lang="de-DE" sz="2000" dirty="0">
                <a:solidFill>
                  <a:schemeClr val="accent1">
                    <a:lumMod val="75000"/>
                  </a:schemeClr>
                </a:solidFill>
                <a:effectLst>
                  <a:outerShdw blurRad="38100" dist="38100" dir="2700000" algn="tl">
                    <a:srgbClr val="000000">
                      <a:alpha val="43137"/>
                    </a:srgbClr>
                  </a:outerShdw>
                </a:effectLst>
              </a:rPr>
              <a:t>meine Stimme, </a:t>
            </a:r>
            <a:r>
              <a:rPr lang="de-DE" sz="2000" dirty="0" smtClean="0">
                <a:solidFill>
                  <a:schemeClr val="accent1">
                    <a:lumMod val="75000"/>
                  </a:schemeClr>
                </a:solidFill>
                <a:effectLst>
                  <a:outerShdw blurRad="38100" dist="38100" dir="2700000" algn="tl">
                    <a:srgbClr val="000000">
                      <a:alpha val="43137"/>
                    </a:srgbClr>
                  </a:outerShdw>
                </a:effectLst>
              </a:rPr>
              <a:t>merkt </a:t>
            </a:r>
            <a:r>
              <a:rPr lang="de-DE" sz="2000" dirty="0">
                <a:solidFill>
                  <a:schemeClr val="accent1">
                    <a:lumMod val="75000"/>
                  </a:schemeClr>
                </a:solidFill>
                <a:effectLst>
                  <a:outerShdw blurRad="38100" dist="38100" dir="2700000" algn="tl">
                    <a:srgbClr val="000000">
                      <a:alpha val="43137"/>
                    </a:srgbClr>
                  </a:outerShdw>
                </a:effectLst>
              </a:rPr>
              <a:t>auf und </a:t>
            </a:r>
            <a:r>
              <a:rPr lang="de-DE" sz="2000" dirty="0" smtClean="0">
                <a:solidFill>
                  <a:schemeClr val="accent1">
                    <a:lumMod val="75000"/>
                  </a:schemeClr>
                </a:solidFill>
                <a:effectLst>
                  <a:outerShdw blurRad="38100" dist="38100" dir="2700000" algn="tl">
                    <a:srgbClr val="000000">
                      <a:alpha val="43137"/>
                    </a:srgbClr>
                  </a:outerShdw>
                </a:effectLst>
              </a:rPr>
              <a:t>hört </a:t>
            </a:r>
            <a:r>
              <a:rPr lang="de-DE" sz="2000" dirty="0">
                <a:solidFill>
                  <a:schemeClr val="accent1">
                    <a:lumMod val="75000"/>
                  </a:schemeClr>
                </a:solidFill>
                <a:effectLst>
                  <a:outerShdw blurRad="38100" dist="38100" dir="2700000" algn="tl">
                    <a:srgbClr val="000000">
                      <a:alpha val="43137"/>
                    </a:srgbClr>
                  </a:outerShdw>
                </a:effectLst>
              </a:rPr>
              <a:t>meine Rede! </a:t>
            </a:r>
          </a:p>
        </p:txBody>
      </p:sp>
      <p:pic>
        <p:nvPicPr>
          <p:cNvPr id="4" name="Picture 5" descr="Rotating_earth_%28large%29"/>
          <p:cNvPicPr>
            <a:picLocks noGrp="1" noChangeAspect="1" noChangeArrowheads="1" noCrop="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320975" y="466365"/>
            <a:ext cx="2665412" cy="2663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7510411" y="3130189"/>
            <a:ext cx="1520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de-CH" altLang="de-DE" sz="1000" dirty="0">
                <a:latin typeface="Arial" panose="020B0604020202020204" pitchFamily="34" charset="0"/>
                <a:cs typeface="Arial" panose="020B0604020202020204" pitchFamily="34" charset="0"/>
              </a:rPr>
              <a:t>Marvel GNU 1.2 </a:t>
            </a:r>
            <a:r>
              <a:rPr lang="de-CH" altLang="de-DE" sz="1000" dirty="0" err="1">
                <a:latin typeface="Arial" panose="020B0604020202020204" pitchFamily="34" charset="0"/>
                <a:cs typeface="Arial" panose="020B0604020202020204" pitchFamily="34" charset="0"/>
              </a:rPr>
              <a:t>or</a:t>
            </a:r>
            <a:r>
              <a:rPr lang="de-CH" altLang="de-DE" sz="1000" dirty="0">
                <a:latin typeface="Arial" panose="020B0604020202020204" pitchFamily="34" charset="0"/>
                <a:cs typeface="Arial" panose="020B0604020202020204" pitchFamily="34" charset="0"/>
              </a:rPr>
              <a:t> </a:t>
            </a:r>
            <a:r>
              <a:rPr lang="de-CH" altLang="de-DE" sz="1000" dirty="0" err="1">
                <a:latin typeface="Arial" panose="020B0604020202020204" pitchFamily="34" charset="0"/>
                <a:cs typeface="Arial" panose="020B0604020202020204" pitchFamily="34" charset="0"/>
              </a:rPr>
              <a:t>later</a:t>
            </a:r>
            <a:endParaRPr lang="de-DE" altLang="de-DE" sz="1000" dirty="0">
              <a:latin typeface="Arial" panose="020B0604020202020204" pitchFamily="34" charset="0"/>
              <a:cs typeface="Arial" panose="020B0604020202020204" pitchFamily="34" charset="0"/>
            </a:endParaRPr>
          </a:p>
        </p:txBody>
      </p:sp>
      <p:pic>
        <p:nvPicPr>
          <p:cNvPr id="6" name="Picture 2" descr="C:\Users\Roger\Pictures\PictureProject\0010\DSCN83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5" y="4005064"/>
            <a:ext cx="2771775" cy="2078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5"/>
          <p:cNvSpPr txBox="1">
            <a:spLocks noChangeArrowheads="1"/>
          </p:cNvSpPr>
          <p:nvPr/>
        </p:nvSpPr>
        <p:spPr bwMode="auto">
          <a:xfrm>
            <a:off x="8550924" y="6082902"/>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smtClean="0">
                <a:latin typeface="+mn-lt"/>
              </a:rPr>
              <a:t>RL</a:t>
            </a:r>
            <a:endParaRPr lang="de-DE" altLang="de-DE" sz="1000" dirty="0">
              <a:latin typeface="+mn-lt"/>
            </a:endParaRPr>
          </a:p>
        </p:txBody>
      </p:sp>
    </p:spTree>
    <p:extLst>
      <p:ext uri="{BB962C8B-B14F-4D97-AF65-F5344CB8AC3E}">
        <p14:creationId xmlns:p14="http://schemas.microsoft.com/office/powerpoint/2010/main" val="29811476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39700" y="2495550"/>
            <a:ext cx="8813800" cy="4245818"/>
          </a:xfrm>
        </p:spPr>
        <p:txBody>
          <a:bodyPr>
            <a:noAutofit/>
          </a:bodyPr>
          <a:lstStyle/>
          <a:p>
            <a:pPr marL="0" indent="0" algn="ctr">
              <a:buNone/>
            </a:pPr>
            <a:r>
              <a:rPr lang="de-DE" sz="1800" b="1" dirty="0" smtClean="0">
                <a:solidFill>
                  <a:schemeClr val="tx1"/>
                </a:solidFill>
              </a:rPr>
              <a:t>Jesaja 29: </a:t>
            </a:r>
            <a:r>
              <a:rPr lang="de-DE" sz="1800" dirty="0" smtClean="0"/>
              <a:t/>
            </a:r>
            <a:br>
              <a:rPr lang="de-DE" sz="1800" dirty="0" smtClean="0"/>
            </a:br>
            <a:r>
              <a:rPr lang="de-DE" sz="1800" baseline="30000" dirty="0" smtClean="0">
                <a:solidFill>
                  <a:schemeClr val="tx1"/>
                </a:solidFill>
              </a:rPr>
              <a:t>1</a:t>
            </a:r>
            <a:r>
              <a:rPr lang="de-DE" sz="1800" dirty="0" smtClean="0">
                <a:solidFill>
                  <a:srgbClr val="FFFF00"/>
                </a:solidFill>
              </a:rPr>
              <a:t> </a:t>
            </a:r>
            <a:r>
              <a:rPr lang="de-DE" sz="1800" dirty="0">
                <a:solidFill>
                  <a:schemeClr val="accent1">
                    <a:lumMod val="75000"/>
                  </a:schemeClr>
                </a:solidFill>
                <a:effectLst>
                  <a:outerShdw blurRad="38100" dist="38100" dir="2700000" algn="tl">
                    <a:srgbClr val="000000">
                      <a:alpha val="43137"/>
                    </a:srgbClr>
                  </a:outerShdw>
                </a:effectLst>
              </a:rPr>
              <a:t>Wehe</a:t>
            </a:r>
            <a:r>
              <a:rPr lang="de-DE" sz="1800" dirty="0">
                <a:solidFill>
                  <a:srgbClr val="FFFF00"/>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Ariel</a:t>
            </a:r>
            <a:r>
              <a:rPr lang="de-DE" sz="1800" dirty="0">
                <a:solidFill>
                  <a:schemeClr val="accent1">
                    <a:lumMod val="75000"/>
                  </a:schemeClr>
                </a:solidFill>
                <a:effectLst>
                  <a:outerShdw blurRad="38100" dist="38100" dir="2700000" algn="tl">
                    <a:srgbClr val="000000">
                      <a:alpha val="43137"/>
                    </a:srgbClr>
                  </a:outerShdw>
                </a:effectLst>
              </a:rPr>
              <a:t>, Ariel, </a:t>
            </a:r>
            <a:r>
              <a:rPr lang="de-DE" sz="1800" dirty="0">
                <a:solidFill>
                  <a:srgbClr val="FF0000"/>
                </a:solidFill>
                <a:effectLst>
                  <a:outerShdw blurRad="38100" dist="38100" dir="2700000" algn="tl">
                    <a:srgbClr val="000000">
                      <a:alpha val="43137"/>
                    </a:srgbClr>
                  </a:outerShdw>
                </a:effectLst>
              </a:rPr>
              <a:t>Stadt</a:t>
            </a:r>
            <a:r>
              <a:rPr lang="de-DE" sz="1800" dirty="0">
                <a:solidFill>
                  <a:schemeClr val="accent1">
                    <a:lumMod val="75000"/>
                  </a:schemeClr>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wo David lagerte</a:t>
            </a:r>
            <a:r>
              <a:rPr lang="de-DE" sz="1800" dirty="0">
                <a:solidFill>
                  <a:schemeClr val="accent1">
                    <a:lumMod val="75000"/>
                  </a:schemeClr>
                </a:solidFill>
                <a:effectLst>
                  <a:outerShdw blurRad="38100" dist="38100" dir="2700000" algn="tl">
                    <a:srgbClr val="000000">
                      <a:alpha val="43137"/>
                    </a:srgbClr>
                  </a:outerShdw>
                </a:effectLst>
              </a:rPr>
              <a:t>! </a:t>
            </a:r>
            <a:r>
              <a:rPr lang="de-DE" sz="1800" dirty="0" smtClean="0">
                <a:solidFill>
                  <a:schemeClr val="accent1">
                    <a:lumMod val="75000"/>
                  </a:schemeClr>
                </a:solidFill>
                <a:effectLst>
                  <a:outerShdw blurRad="38100" dist="38100" dir="2700000" algn="tl">
                    <a:srgbClr val="000000">
                      <a:alpha val="43137"/>
                    </a:srgbClr>
                  </a:outerShdw>
                </a:effectLst>
              </a:rPr>
              <a:t>Fügt </a:t>
            </a:r>
            <a:r>
              <a:rPr lang="de-DE" sz="1800" dirty="0">
                <a:solidFill>
                  <a:schemeClr val="accent1">
                    <a:lumMod val="75000"/>
                  </a:schemeClr>
                </a:solidFill>
                <a:effectLst>
                  <a:outerShdw blurRad="38100" dist="38100" dir="2700000" algn="tl">
                    <a:srgbClr val="000000">
                      <a:alpha val="43137"/>
                    </a:srgbClr>
                  </a:outerShdw>
                </a:effectLst>
              </a:rPr>
              <a:t>Jahr zu Jahr, </a:t>
            </a:r>
            <a:r>
              <a:rPr lang="de-DE" sz="1800" dirty="0" err="1">
                <a:solidFill>
                  <a:schemeClr val="accent1">
                    <a:lumMod val="75000"/>
                  </a:schemeClr>
                </a:solidFill>
                <a:effectLst>
                  <a:outerShdw blurRad="38100" dist="38100" dir="2700000" algn="tl">
                    <a:srgbClr val="000000">
                      <a:alpha val="43137"/>
                    </a:srgbClr>
                  </a:outerShdw>
                </a:effectLst>
              </a:rPr>
              <a:t>laßt</a:t>
            </a:r>
            <a:r>
              <a:rPr lang="de-DE" sz="1800" dirty="0">
                <a:solidFill>
                  <a:schemeClr val="accent1">
                    <a:lumMod val="75000"/>
                  </a:schemeClr>
                </a:solidFill>
                <a:effectLst>
                  <a:outerShdw blurRad="38100" dist="38100" dir="2700000" algn="tl">
                    <a:srgbClr val="000000">
                      <a:alpha val="43137"/>
                    </a:srgbClr>
                  </a:outerShdw>
                </a:effectLst>
              </a:rPr>
              <a:t> die Feste </a:t>
            </a:r>
            <a:r>
              <a:rPr lang="de-DE" sz="1800" dirty="0" smtClean="0">
                <a:solidFill>
                  <a:schemeClr val="accent1">
                    <a:lumMod val="75000"/>
                  </a:schemeClr>
                </a:solidFill>
                <a:effectLst>
                  <a:outerShdw blurRad="38100" dist="38100" dir="2700000" algn="tl">
                    <a:srgbClr val="000000">
                      <a:alpha val="43137"/>
                    </a:srgbClr>
                  </a:outerShdw>
                </a:effectLst>
              </a:rPr>
              <a:t>kreisen! </a:t>
            </a:r>
            <a:r>
              <a:rPr lang="de-DE" sz="1800" baseline="30000" dirty="0" smtClean="0">
                <a:solidFill>
                  <a:schemeClr val="tx1"/>
                </a:solidFill>
                <a:effectLst>
                  <a:outerShdw blurRad="38100" dist="38100" dir="2700000" algn="tl">
                    <a:srgbClr val="000000">
                      <a:alpha val="43137"/>
                    </a:srgbClr>
                  </a:outerShdw>
                </a:effectLst>
              </a:rPr>
              <a:t>2</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Und ich werde Ariel</a:t>
            </a:r>
            <a:r>
              <a:rPr lang="de-DE" sz="1800" dirty="0">
                <a:solidFill>
                  <a:srgbClr val="FFFF00"/>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bedrängen</a:t>
            </a:r>
            <a:r>
              <a:rPr lang="de-DE" sz="1800" dirty="0">
                <a:solidFill>
                  <a:schemeClr val="accent1">
                    <a:lumMod val="75000"/>
                  </a:schemeClr>
                </a:solidFill>
                <a:effectLst>
                  <a:outerShdw blurRad="38100" dist="38100" dir="2700000" algn="tl">
                    <a:srgbClr val="000000">
                      <a:alpha val="43137"/>
                    </a:srgbClr>
                  </a:outerShdw>
                </a:effectLst>
              </a:rPr>
              <a:t>, und es wird Seufzen und Stöhnen geben. Und sie wird mir sein wie ein </a:t>
            </a:r>
            <a:r>
              <a:rPr lang="de-DE" sz="1800" dirty="0" smtClean="0">
                <a:solidFill>
                  <a:schemeClr val="accent1">
                    <a:lumMod val="75000"/>
                  </a:schemeClr>
                </a:solidFill>
                <a:effectLst>
                  <a:outerShdw blurRad="38100" dist="38100" dir="2700000" algn="tl">
                    <a:srgbClr val="000000">
                      <a:alpha val="43137"/>
                    </a:srgbClr>
                  </a:outerShdw>
                </a:effectLst>
              </a:rPr>
              <a:t>Ariel. </a:t>
            </a:r>
            <a:r>
              <a:rPr lang="de-DE" sz="1800" baseline="30000" dirty="0" smtClean="0">
                <a:solidFill>
                  <a:schemeClr val="tx1"/>
                </a:solidFill>
                <a:effectLst>
                  <a:outerShdw blurRad="38100" dist="38100" dir="2700000" algn="tl">
                    <a:srgbClr val="000000">
                      <a:alpha val="43137"/>
                    </a:srgbClr>
                  </a:outerShdw>
                </a:effectLst>
              </a:rPr>
              <a:t>3</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Und ich werde dich im </a:t>
            </a:r>
            <a:r>
              <a:rPr lang="de-DE" sz="1800" dirty="0" smtClean="0">
                <a:solidFill>
                  <a:schemeClr val="accent1">
                    <a:lumMod val="75000"/>
                  </a:schemeClr>
                </a:solidFill>
                <a:effectLst>
                  <a:outerShdw blurRad="38100" dist="38100" dir="2700000" algn="tl">
                    <a:srgbClr val="000000">
                      <a:alpha val="43137"/>
                    </a:srgbClr>
                  </a:outerShdw>
                </a:effectLst>
              </a:rPr>
              <a:t>Kreis </a:t>
            </a:r>
            <a:r>
              <a:rPr lang="de-DE" sz="1800" dirty="0">
                <a:solidFill>
                  <a:schemeClr val="accent1">
                    <a:lumMod val="75000"/>
                  </a:schemeClr>
                </a:solidFill>
                <a:effectLst>
                  <a:outerShdw blurRad="38100" dist="38100" dir="2700000" algn="tl">
                    <a:srgbClr val="000000">
                      <a:alpha val="43137"/>
                    </a:srgbClr>
                  </a:outerShdw>
                </a:effectLst>
              </a:rPr>
              <a:t>umlagern, und dich mit Heeresaufstellung einschließen, und Belagerungswerke wider dich aufrichten.</a:t>
            </a:r>
          </a:p>
          <a:p>
            <a:pPr marL="0" indent="0" algn="ctr">
              <a:buNone/>
            </a:pPr>
            <a:r>
              <a:rPr lang="de-DE" sz="1800" baseline="30000" dirty="0" smtClean="0">
                <a:solidFill>
                  <a:schemeClr val="tx1"/>
                </a:solidFill>
                <a:effectLst>
                  <a:outerShdw blurRad="38100" dist="38100" dir="2700000" algn="tl">
                    <a:srgbClr val="000000">
                      <a:alpha val="43137"/>
                    </a:srgbClr>
                  </a:outerShdw>
                </a:effectLst>
              </a:rPr>
              <a:t>4</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Und erniedrigt wirst du aus der Erde reden, und deine Sprache wird dumpf aus dem Staube ertönen; und deine Stimme wird wie die eines Geistes aus der Erde hervorkommen, und deine Sprache wird aus dem Staube flüstern. </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baseline="30000" dirty="0" smtClean="0">
                <a:solidFill>
                  <a:schemeClr val="tx1"/>
                </a:solidFill>
                <a:effectLst>
                  <a:outerShdw blurRad="38100" dist="38100" dir="2700000" algn="tl">
                    <a:srgbClr val="000000">
                      <a:alpha val="43137"/>
                    </a:srgbClr>
                  </a:outerShdw>
                </a:effectLst>
              </a:rPr>
              <a:t>5</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Aber wie feiner Staub wird die Menge deiner Feinde sein, und wie dahinfahrende Spreu die Menge der Gewaltigen; und in einem Augenblick, plötzlich, wird es </a:t>
            </a:r>
            <a:r>
              <a:rPr lang="de-DE" sz="1800" dirty="0" smtClean="0">
                <a:solidFill>
                  <a:schemeClr val="accent1">
                    <a:lumMod val="75000"/>
                  </a:schemeClr>
                </a:solidFill>
                <a:effectLst>
                  <a:outerShdw blurRad="38100" dist="38100" dir="2700000" algn="tl">
                    <a:srgbClr val="000000">
                      <a:alpha val="43137"/>
                    </a:srgbClr>
                  </a:outerShdw>
                </a:effectLst>
              </a:rPr>
              <a:t>geschehen. </a:t>
            </a:r>
            <a:r>
              <a:rPr lang="de-DE" sz="1800" baseline="30000" dirty="0" smtClean="0">
                <a:solidFill>
                  <a:schemeClr val="tx1"/>
                </a:solidFill>
                <a:effectLst>
                  <a:outerShdw blurRad="38100" dist="38100" dir="2700000" algn="tl">
                    <a:srgbClr val="000000">
                      <a:alpha val="43137"/>
                    </a:srgbClr>
                  </a:outerShdw>
                </a:effectLst>
              </a:rPr>
              <a:t>6</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Von </a:t>
            </a:r>
            <a:r>
              <a:rPr lang="de-DE" sz="1800" dirty="0" err="1">
                <a:solidFill>
                  <a:srgbClr val="FF0000"/>
                </a:solidFill>
                <a:effectLst>
                  <a:outerShdw blurRad="38100" dist="38100" dir="2700000" algn="tl">
                    <a:srgbClr val="000000">
                      <a:alpha val="43137"/>
                    </a:srgbClr>
                  </a:outerShdw>
                </a:effectLst>
              </a:rPr>
              <a:t>seiten</a:t>
            </a:r>
            <a:r>
              <a:rPr lang="de-DE" sz="1800" dirty="0">
                <a:solidFill>
                  <a:srgbClr val="FF0000"/>
                </a:solidFill>
                <a:effectLst>
                  <a:outerShdw blurRad="38100" dist="38100" dir="2700000" algn="tl">
                    <a:srgbClr val="000000">
                      <a:alpha val="43137"/>
                    </a:srgbClr>
                  </a:outerShdw>
                </a:effectLst>
              </a:rPr>
              <a:t> </a:t>
            </a:r>
            <a:r>
              <a:rPr lang="de-DE" sz="1800" dirty="0" smtClean="0">
                <a:solidFill>
                  <a:srgbClr val="FF0000"/>
                </a:solidFill>
                <a:effectLst>
                  <a:outerShdw blurRad="38100" dist="38100" dir="2700000" algn="tl">
                    <a:srgbClr val="000000">
                      <a:alpha val="43137"/>
                    </a:srgbClr>
                  </a:outerShdw>
                </a:effectLst>
              </a:rPr>
              <a:t>des HERRN </a:t>
            </a:r>
            <a:r>
              <a:rPr lang="de-DE" sz="1800" dirty="0">
                <a:solidFill>
                  <a:srgbClr val="FF0000"/>
                </a:solidFill>
                <a:effectLst>
                  <a:outerShdw blurRad="38100" dist="38100" dir="2700000" algn="tl">
                    <a:srgbClr val="000000">
                      <a:alpha val="43137"/>
                    </a:srgbClr>
                  </a:outerShdw>
                </a:effectLst>
              </a:rPr>
              <a:t>der Heerscharen wird sie </a:t>
            </a:r>
            <a:r>
              <a:rPr lang="de-DE" sz="1800" dirty="0">
                <a:solidFill>
                  <a:schemeClr val="accent1">
                    <a:lumMod val="75000"/>
                  </a:schemeClr>
                </a:solidFill>
                <a:effectLst>
                  <a:outerShdw blurRad="38100" dist="38100" dir="2700000" algn="tl">
                    <a:srgbClr val="000000">
                      <a:alpha val="43137"/>
                    </a:srgbClr>
                  </a:outerShdw>
                </a:effectLst>
              </a:rPr>
              <a:t>heimgesucht werden mit Donner und mit Erdbeben und großem Getöse, Sturmwind und Gewitter und eine Flamme verzehrenden </a:t>
            </a:r>
            <a:r>
              <a:rPr lang="de-DE" sz="1800" dirty="0" smtClean="0">
                <a:solidFill>
                  <a:schemeClr val="accent1">
                    <a:lumMod val="75000"/>
                  </a:schemeClr>
                </a:solidFill>
                <a:effectLst>
                  <a:outerShdw blurRad="38100" dist="38100" dir="2700000" algn="tl">
                    <a:srgbClr val="000000">
                      <a:alpha val="43137"/>
                    </a:srgbClr>
                  </a:outerShdw>
                </a:effectLst>
              </a:rPr>
              <a:t>Feuers</a:t>
            </a:r>
            <a:r>
              <a:rPr lang="de-DE" sz="1800" dirty="0" smtClean="0">
                <a:solidFill>
                  <a:schemeClr val="accent1">
                    <a:lumMod val="75000"/>
                  </a:schemeClr>
                </a:solidFill>
              </a:rPr>
              <a:t>. </a:t>
            </a:r>
            <a:endParaRPr lang="de-DE" sz="1800" dirty="0">
              <a:solidFill>
                <a:schemeClr val="accent1">
                  <a:lumMod val="75000"/>
                </a:schemeClr>
              </a:solidFill>
            </a:endParaRPr>
          </a:p>
        </p:txBody>
      </p:sp>
      <p:pic>
        <p:nvPicPr>
          <p:cNvPr id="4" name="Picture 6" descr="http://upload.wikimedia.org/wikipedia/commons/thumb/0/02/Jerusalem_BW_1.JPG/1920px-Jerusalem_BW_1.JPG"/>
          <p:cNvPicPr>
            <a:picLocks noChangeAspect="1" noChangeArrowheads="1"/>
          </p:cNvPicPr>
          <p:nvPr/>
        </p:nvPicPr>
        <p:blipFill rotWithShape="1">
          <a:blip r:embed="rId2">
            <a:extLst>
              <a:ext uri="{28A0092B-C50C-407E-A947-70E740481C1C}">
                <a14:useLocalDpi xmlns:a14="http://schemas.microsoft.com/office/drawing/2010/main" val="0"/>
              </a:ext>
            </a:extLst>
          </a:blip>
          <a:srcRect l="1922" r="1689"/>
          <a:stretch/>
        </p:blipFill>
        <p:spPr bwMode="auto">
          <a:xfrm>
            <a:off x="139700" y="0"/>
            <a:ext cx="8813800"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2"/>
          <p:cNvSpPr txBox="1">
            <a:spLocks noChangeArrowheads="1"/>
          </p:cNvSpPr>
          <p:nvPr/>
        </p:nvSpPr>
        <p:spPr bwMode="auto">
          <a:xfrm>
            <a:off x="8645030" y="223065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bg2"/>
                </a:solidFill>
              </a:rPr>
              <a:t>FB</a:t>
            </a:r>
          </a:p>
        </p:txBody>
      </p:sp>
    </p:spTree>
    <p:extLst>
      <p:ext uri="{BB962C8B-B14F-4D97-AF65-F5344CB8AC3E}">
        <p14:creationId xmlns:p14="http://schemas.microsoft.com/office/powerpoint/2010/main" val="2018576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52400" y="2564904"/>
            <a:ext cx="8839200" cy="4104456"/>
          </a:xfrm>
        </p:spPr>
        <p:txBody>
          <a:bodyPr>
            <a:noAutofit/>
          </a:bodyPr>
          <a:lstStyle/>
          <a:p>
            <a:pPr marL="0" indent="0" algn="ctr">
              <a:buNone/>
            </a:pPr>
            <a:r>
              <a:rPr lang="de-DE" sz="2400" b="1" dirty="0">
                <a:solidFill>
                  <a:schemeClr val="tx1"/>
                </a:solidFill>
              </a:rPr>
              <a:t>Jesaja </a:t>
            </a:r>
            <a:r>
              <a:rPr lang="de-DE" sz="2400" b="1" dirty="0" smtClean="0">
                <a:solidFill>
                  <a:schemeClr val="tx1"/>
                </a:solidFill>
              </a:rPr>
              <a:t>29: </a:t>
            </a:r>
            <a:r>
              <a:rPr lang="de-DE" sz="2400" baseline="30000" dirty="0" smtClean="0">
                <a:solidFill>
                  <a:schemeClr val="tx1"/>
                </a:solidFill>
              </a:rPr>
              <a:t>7</a:t>
            </a:r>
            <a:r>
              <a:rPr lang="de-DE" sz="2400" dirty="0" smtClean="0">
                <a:solidFill>
                  <a:schemeClr val="accent1">
                    <a:lumMod val="75000"/>
                  </a:schemeClr>
                </a:solidFill>
              </a:rPr>
              <a:t> </a:t>
            </a:r>
            <a:r>
              <a:rPr lang="de-DE" sz="2400" dirty="0">
                <a:solidFill>
                  <a:schemeClr val="accent1">
                    <a:lumMod val="75000"/>
                  </a:schemeClr>
                </a:solidFill>
                <a:effectLst>
                  <a:outerShdw blurRad="38100" dist="38100" dir="2700000" algn="tl">
                    <a:srgbClr val="000000">
                      <a:alpha val="43137"/>
                    </a:srgbClr>
                  </a:outerShdw>
                </a:effectLst>
              </a:rPr>
              <a:t>Und wie ein nächtliches Traumgesicht </a:t>
            </a:r>
            <a:r>
              <a:rPr lang="de-DE" sz="2400" dirty="0">
                <a:solidFill>
                  <a:srgbClr val="FF0000"/>
                </a:solidFill>
                <a:effectLst>
                  <a:outerShdw blurRad="38100" dist="38100" dir="2700000" algn="tl">
                    <a:srgbClr val="000000">
                      <a:alpha val="43137"/>
                    </a:srgbClr>
                  </a:outerShdw>
                </a:effectLst>
              </a:rPr>
              <a:t>wird die Menge all der Nationen sein</a:t>
            </a:r>
            <a:r>
              <a:rPr lang="de-DE" sz="2400" dirty="0">
                <a:solidFill>
                  <a:schemeClr val="accent1">
                    <a:lumMod val="75000"/>
                  </a:schemeClr>
                </a:solidFill>
                <a:effectLst>
                  <a:outerShdw blurRad="38100" dist="38100" dir="2700000" algn="tl">
                    <a:srgbClr val="000000">
                      <a:alpha val="43137"/>
                    </a:srgbClr>
                  </a:outerShdw>
                </a:effectLst>
              </a:rPr>
              <a:t>, welche Krieg führen </a:t>
            </a:r>
            <a:r>
              <a:rPr lang="de-DE" sz="2400" dirty="0" smtClean="0">
                <a:solidFill>
                  <a:schemeClr val="accent1">
                    <a:lumMod val="75000"/>
                  </a:schemeClr>
                </a:solidFill>
                <a:effectLst>
                  <a:outerShdw blurRad="38100" dist="38100" dir="2700000" algn="tl">
                    <a:srgbClr val="000000">
                      <a:alpha val="43137"/>
                    </a:srgbClr>
                  </a:outerShdw>
                </a:effectLst>
              </a:rPr>
              <a:t>gegen </a:t>
            </a:r>
            <a:r>
              <a:rPr lang="de-DE" sz="2400" dirty="0">
                <a:solidFill>
                  <a:schemeClr val="accent1">
                    <a:lumMod val="75000"/>
                  </a:schemeClr>
                </a:solidFill>
                <a:effectLst>
                  <a:outerShdw blurRad="38100" dist="38100" dir="2700000" algn="tl">
                    <a:srgbClr val="000000">
                      <a:alpha val="43137"/>
                    </a:srgbClr>
                  </a:outerShdw>
                </a:effectLst>
              </a:rPr>
              <a:t>Ariel, und alle, welche sie und ihre Festung bestürmen und sie bedrängen.</a:t>
            </a:r>
          </a:p>
          <a:p>
            <a:pPr marL="0" indent="0" algn="ctr">
              <a:buNone/>
            </a:pPr>
            <a:r>
              <a:rPr lang="de-DE" sz="2400" baseline="30000" dirty="0" smtClean="0">
                <a:solidFill>
                  <a:schemeClr val="tx1"/>
                </a:solidFill>
              </a:rPr>
              <a:t>8</a:t>
            </a:r>
            <a:r>
              <a:rPr lang="de-DE" sz="2400" dirty="0" smtClean="0">
                <a:solidFill>
                  <a:schemeClr val="accent1">
                    <a:lumMod val="75000"/>
                  </a:schemeClr>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Und es wird geschehen, gleichwie der Hungrige träumt, und siehe, er </a:t>
            </a:r>
            <a:r>
              <a:rPr lang="de-DE" sz="2400" dirty="0" err="1">
                <a:solidFill>
                  <a:schemeClr val="accent1">
                    <a:lumMod val="75000"/>
                  </a:schemeClr>
                </a:solidFill>
                <a:effectLst>
                  <a:outerShdw blurRad="38100" dist="38100" dir="2700000" algn="tl">
                    <a:srgbClr val="000000">
                      <a:alpha val="43137"/>
                    </a:srgbClr>
                  </a:outerShdw>
                </a:effectLst>
              </a:rPr>
              <a:t>ißt</a:t>
            </a:r>
            <a:r>
              <a:rPr lang="de-DE" sz="2400" dirty="0">
                <a:solidFill>
                  <a:schemeClr val="accent1">
                    <a:lumMod val="75000"/>
                  </a:schemeClr>
                </a:solidFill>
                <a:effectLst>
                  <a:outerShdw blurRad="38100" dist="38100" dir="2700000" algn="tl">
                    <a:srgbClr val="000000">
                      <a:alpha val="43137"/>
                    </a:srgbClr>
                  </a:outerShdw>
                </a:effectLst>
              </a:rPr>
              <a:t> und er wacht auf, und seine Seele ist leer; und gleichwie der Durstige träumt, und siehe, er trinkt und er wacht auf, und siehe, er ist matt und seine Seele lechzt: </a:t>
            </a:r>
            <a:r>
              <a:rPr lang="de-DE" sz="2400" dirty="0">
                <a:solidFill>
                  <a:srgbClr val="FF0000"/>
                </a:solidFill>
                <a:effectLst>
                  <a:outerShdw blurRad="38100" dist="38100" dir="2700000" algn="tl">
                    <a:srgbClr val="000000">
                      <a:alpha val="43137"/>
                    </a:srgbClr>
                  </a:outerShdw>
                </a:effectLst>
              </a:rPr>
              <a:t>also wird die Menge all der Nationen sein</a:t>
            </a:r>
            <a:r>
              <a:rPr lang="de-DE" sz="2400" dirty="0">
                <a:solidFill>
                  <a:schemeClr val="accent1">
                    <a:lumMod val="75000"/>
                  </a:schemeClr>
                </a:solidFill>
                <a:effectLst>
                  <a:outerShdw blurRad="38100" dist="38100" dir="2700000" algn="tl">
                    <a:srgbClr val="000000">
                      <a:alpha val="43137"/>
                    </a:srgbClr>
                  </a:outerShdw>
                </a:effectLst>
              </a:rPr>
              <a:t>, welche Krieg führen </a:t>
            </a:r>
            <a:r>
              <a:rPr lang="de-DE" sz="2400" dirty="0" smtClean="0">
                <a:solidFill>
                  <a:schemeClr val="accent1">
                    <a:lumMod val="75000"/>
                  </a:schemeClr>
                </a:solidFill>
                <a:effectLst>
                  <a:outerShdw blurRad="38100" dist="38100" dir="2700000" algn="tl">
                    <a:srgbClr val="000000">
                      <a:alpha val="43137"/>
                    </a:srgbClr>
                  </a:outerShdw>
                </a:effectLst>
              </a:rPr>
              <a:t>gegen </a:t>
            </a:r>
            <a:r>
              <a:rPr lang="de-DE" sz="2400" dirty="0">
                <a:solidFill>
                  <a:schemeClr val="accent1">
                    <a:lumMod val="75000"/>
                  </a:schemeClr>
                </a:solidFill>
                <a:effectLst>
                  <a:outerShdw blurRad="38100" dist="38100" dir="2700000" algn="tl">
                    <a:srgbClr val="000000">
                      <a:alpha val="43137"/>
                    </a:srgbClr>
                  </a:outerShdw>
                </a:effectLst>
              </a:rPr>
              <a:t>den Berg </a:t>
            </a:r>
            <a:r>
              <a:rPr lang="de-DE" sz="2400" dirty="0" smtClean="0">
                <a:solidFill>
                  <a:schemeClr val="accent1">
                    <a:lumMod val="75000"/>
                  </a:schemeClr>
                </a:solidFill>
                <a:effectLst>
                  <a:outerShdw blurRad="38100" dist="38100" dir="2700000" algn="tl">
                    <a:srgbClr val="000000">
                      <a:alpha val="43137"/>
                    </a:srgbClr>
                  </a:outerShdw>
                </a:effectLst>
              </a:rPr>
              <a:t>Zion.</a:t>
            </a:r>
            <a:endParaRPr lang="de-DE" sz="2000" dirty="0">
              <a:solidFill>
                <a:srgbClr val="FFFF00"/>
              </a:solidFill>
            </a:endParaRPr>
          </a:p>
        </p:txBody>
      </p:sp>
      <p:pic>
        <p:nvPicPr>
          <p:cNvPr id="4" name="Picture 6" descr="http://upload.wikimedia.org/wikipedia/commons/thumb/0/02/Jerusalem_BW_1.JPG/1920px-Jerusalem_BW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060" r="1273"/>
          <a:stretch/>
        </p:blipFill>
        <p:spPr bwMode="auto">
          <a:xfrm>
            <a:off x="152400" y="0"/>
            <a:ext cx="8839200"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2"/>
          <p:cNvSpPr txBox="1">
            <a:spLocks noChangeArrowheads="1"/>
          </p:cNvSpPr>
          <p:nvPr/>
        </p:nvSpPr>
        <p:spPr bwMode="auto">
          <a:xfrm>
            <a:off x="8645030" y="2230656"/>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bg2"/>
                </a:solidFill>
              </a:rPr>
              <a:t>FB</a:t>
            </a:r>
          </a:p>
        </p:txBody>
      </p:sp>
    </p:spTree>
    <p:extLst>
      <p:ext uri="{BB962C8B-B14F-4D97-AF65-F5344CB8AC3E}">
        <p14:creationId xmlns:p14="http://schemas.microsoft.com/office/powerpoint/2010/main" val="25942907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9512" y="267267"/>
            <a:ext cx="3600400" cy="5983287"/>
          </a:xfrm>
        </p:spPr>
        <p:txBody>
          <a:bodyPr>
            <a:noAutofit/>
          </a:bodyPr>
          <a:lstStyle/>
          <a:p>
            <a:pPr marL="0" indent="0" algn="ctr">
              <a:buNone/>
            </a:pPr>
            <a:r>
              <a:rPr lang="de-DE" sz="2000" b="1" dirty="0" smtClean="0">
                <a:solidFill>
                  <a:schemeClr val="tx1"/>
                </a:solidFill>
              </a:rPr>
              <a:t>Jesaja 30: </a:t>
            </a:r>
            <a:r>
              <a:rPr lang="de-DE" sz="2000" dirty="0" smtClean="0"/>
              <a:t/>
            </a:r>
            <a:br>
              <a:rPr lang="de-DE" sz="2000" dirty="0" smtClean="0"/>
            </a:br>
            <a:r>
              <a:rPr lang="de-DE" sz="2000" baseline="30000" dirty="0" smtClean="0">
                <a:solidFill>
                  <a:schemeClr val="tx1"/>
                </a:solidFill>
              </a:rPr>
              <a:t>27</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Siehe, der Name </a:t>
            </a:r>
            <a:r>
              <a:rPr lang="de-DE" sz="2000" dirty="0" smtClean="0">
                <a:solidFill>
                  <a:schemeClr val="accent1">
                    <a:lumMod val="75000"/>
                  </a:schemeClr>
                </a:solidFill>
                <a:effectLst>
                  <a:outerShdw blurRad="38100" dist="38100" dir="2700000" algn="tl">
                    <a:srgbClr val="000000">
                      <a:alpha val="43137"/>
                    </a:srgbClr>
                  </a:outerShdw>
                </a:effectLst>
              </a:rPr>
              <a:t>des HERRN </a:t>
            </a:r>
            <a:r>
              <a:rPr lang="de-DE" sz="2000" dirty="0">
                <a:solidFill>
                  <a:schemeClr val="accent1">
                    <a:lumMod val="75000"/>
                  </a:schemeClr>
                </a:solidFill>
                <a:effectLst>
                  <a:outerShdw blurRad="38100" dist="38100" dir="2700000" algn="tl">
                    <a:srgbClr val="000000">
                      <a:alpha val="43137"/>
                    </a:srgbClr>
                  </a:outerShdw>
                </a:effectLst>
              </a:rPr>
              <a:t>kommt von fernher. Sein Zorn brennt, und der </a:t>
            </a:r>
            <a:r>
              <a:rPr lang="de-DE" sz="2000" dirty="0" smtClean="0">
                <a:solidFill>
                  <a:schemeClr val="accent1">
                    <a:lumMod val="75000"/>
                  </a:schemeClr>
                </a:solidFill>
                <a:effectLst>
                  <a:outerShdw blurRad="38100" dist="38100" dir="2700000" algn="tl">
                    <a:srgbClr val="000000">
                      <a:alpha val="43137"/>
                    </a:srgbClr>
                  </a:outerShdw>
                </a:effectLst>
              </a:rPr>
              <a:t>aufsteigen-de </a:t>
            </a:r>
            <a:r>
              <a:rPr lang="de-DE" sz="2000" dirty="0">
                <a:solidFill>
                  <a:schemeClr val="accent1">
                    <a:lumMod val="75000"/>
                  </a:schemeClr>
                </a:solidFill>
                <a:effectLst>
                  <a:outerShdw blurRad="38100" dist="38100" dir="2700000" algn="tl">
                    <a:srgbClr val="000000">
                      <a:alpha val="43137"/>
                    </a:srgbClr>
                  </a:outerShdw>
                </a:effectLst>
              </a:rPr>
              <a:t>Rauch ist gewaltig; seine Lippen sind voll Grimmes, und seine Zunge ist wie ein verzehrendes </a:t>
            </a:r>
            <a:r>
              <a:rPr lang="de-DE" sz="2000" dirty="0" smtClean="0">
                <a:solidFill>
                  <a:schemeClr val="accent1">
                    <a:lumMod val="75000"/>
                  </a:schemeClr>
                </a:solidFill>
                <a:effectLst>
                  <a:outerShdw blurRad="38100" dist="38100" dir="2700000" algn="tl">
                    <a:srgbClr val="000000">
                      <a:alpha val="43137"/>
                    </a:srgbClr>
                  </a:outerShdw>
                </a:effectLst>
              </a:rPr>
              <a:t>Feuer, </a:t>
            </a:r>
            <a:r>
              <a:rPr lang="de-DE" sz="2000" baseline="30000" dirty="0" smtClean="0">
                <a:solidFill>
                  <a:schemeClr val="tx1"/>
                </a:solidFill>
              </a:rPr>
              <a:t>28</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sein Odem wie ein überflutender Bach, der bis an den Hals reicht: um die Nationen zu schwingen mit einer Schwinge der Nichtigkeit, und einen irreführenden Zaum an die Kinnbacken der Völker zu legen</a:t>
            </a:r>
            <a:r>
              <a:rPr lang="de-DE" sz="2000" dirty="0" smtClean="0">
                <a:solidFill>
                  <a:schemeClr val="accent1">
                    <a:lumMod val="75000"/>
                  </a:schemeClr>
                </a:solidFill>
                <a:effectLst>
                  <a:outerShdw blurRad="38100" dist="38100" dir="2700000" algn="tl">
                    <a:srgbClr val="000000">
                      <a:alpha val="43137"/>
                    </a:srgbClr>
                  </a:outerShdw>
                </a:effectLst>
              </a:rPr>
              <a:t>.</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4" name="Picture 2" descr="File:Israel-2013-Aerial-Temple Mount 03.jpg"/>
          <p:cNvPicPr>
            <a:picLocks noChangeAspect="1" noChangeArrowheads="1"/>
          </p:cNvPicPr>
          <p:nvPr/>
        </p:nvPicPr>
        <p:blipFill>
          <a:blip r:embed="rId2" cstate="print"/>
          <a:srcRect/>
          <a:stretch>
            <a:fillRect/>
          </a:stretch>
        </p:blipFill>
        <p:spPr bwMode="auto">
          <a:xfrm>
            <a:off x="3923928" y="145456"/>
            <a:ext cx="5043925" cy="5832648"/>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923929" y="5577994"/>
            <a:ext cx="1656183" cy="400110"/>
          </a:xfrm>
          <a:prstGeom prst="rect">
            <a:avLst/>
          </a:prstGeom>
          <a:noFill/>
        </p:spPr>
        <p:txBody>
          <a:bodyPr wrap="square" rtlCol="0">
            <a:spAutoFit/>
          </a:bodyPr>
          <a:lstStyle/>
          <a:p>
            <a:r>
              <a:rPr lang="de-DE" sz="1000" dirty="0" smtClean="0">
                <a:solidFill>
                  <a:schemeClr val="bg2"/>
                </a:solidFill>
              </a:rPr>
              <a:t>Godot13 CC-BY-SA 3.0</a:t>
            </a:r>
          </a:p>
          <a:p>
            <a:r>
              <a:rPr lang="de-DE" sz="1000" dirty="0" smtClean="0">
                <a:solidFill>
                  <a:schemeClr val="bg2"/>
                </a:solidFill>
              </a:rPr>
              <a:t> nicht portiert </a:t>
            </a:r>
            <a:endParaRPr lang="de-DE" sz="1000" dirty="0">
              <a:solidFill>
                <a:schemeClr val="bg2"/>
              </a:solidFill>
            </a:endParaRPr>
          </a:p>
        </p:txBody>
      </p:sp>
    </p:spTree>
    <p:extLst>
      <p:ext uri="{BB962C8B-B14F-4D97-AF65-F5344CB8AC3E}">
        <p14:creationId xmlns:p14="http://schemas.microsoft.com/office/powerpoint/2010/main" val="42781702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9512" y="267267"/>
            <a:ext cx="3600400" cy="6590733"/>
          </a:xfrm>
        </p:spPr>
        <p:txBody>
          <a:bodyPr>
            <a:noAutofit/>
          </a:bodyPr>
          <a:lstStyle/>
          <a:p>
            <a:pPr marL="0" indent="0" algn="ctr">
              <a:buNone/>
            </a:pPr>
            <a:r>
              <a:rPr lang="de-DE" sz="2000" b="1" dirty="0" smtClean="0">
                <a:solidFill>
                  <a:schemeClr val="tx1"/>
                </a:solidFill>
              </a:rPr>
              <a:t>Jesaja 30: </a:t>
            </a:r>
            <a:r>
              <a:rPr lang="de-DE" sz="2000" dirty="0" smtClean="0"/>
              <a:t/>
            </a:r>
            <a:br>
              <a:rPr lang="de-DE" sz="2000" dirty="0" smtClean="0"/>
            </a:br>
            <a:r>
              <a:rPr lang="de-DE" baseline="30000" dirty="0">
                <a:solidFill>
                  <a:schemeClr val="tx1"/>
                </a:solidFill>
              </a:rPr>
              <a:t>29</a:t>
            </a:r>
            <a:r>
              <a:rPr lang="de-DE" dirty="0">
                <a:solidFill>
                  <a:schemeClr val="accent1">
                    <a:lumMod val="75000"/>
                  </a:schemeClr>
                </a:solidFill>
                <a:effectLst>
                  <a:outerShdw blurRad="38100" dist="38100" dir="2700000" algn="tl">
                    <a:srgbClr val="000000">
                      <a:alpha val="43137"/>
                    </a:srgbClr>
                  </a:outerShdw>
                </a:effectLst>
              </a:rPr>
              <a:t> Gesang werdet ihr haben wie in der Nacht, da das Fest geweiht wird, und Freude des Herzens gleich denen, die unter Flötenspiel hinziehen, um zu kommen auf den Berg des HERRN, zum Felsen Israels. </a:t>
            </a:r>
            <a:r>
              <a:rPr lang="de-DE" baseline="30000" dirty="0">
                <a:solidFill>
                  <a:schemeClr val="tx1"/>
                </a:solidFill>
              </a:rPr>
              <a:t>30</a:t>
            </a:r>
            <a:r>
              <a:rPr lang="de-DE" dirty="0">
                <a:solidFill>
                  <a:schemeClr val="accent1">
                    <a:lumMod val="75000"/>
                  </a:schemeClr>
                </a:solidFill>
                <a:effectLst>
                  <a:outerShdw blurRad="38100" dist="38100" dir="2700000" algn="tl">
                    <a:srgbClr val="000000">
                      <a:alpha val="43137"/>
                    </a:srgbClr>
                  </a:outerShdw>
                </a:effectLst>
              </a:rPr>
              <a:t> Und der HERR wird hören lassen die Majestät seiner Stimme, und sehen lassen das Herabfahren seines Armes mit Zornes-schnauben und einer Flamme verzehrenden Feuers, Wolkenbruch und </a:t>
            </a:r>
            <a:r>
              <a:rPr lang="de-DE" dirty="0" err="1">
                <a:solidFill>
                  <a:schemeClr val="accent1">
                    <a:lumMod val="75000"/>
                  </a:schemeClr>
                </a:solidFill>
                <a:effectLst>
                  <a:outerShdw blurRad="38100" dist="38100" dir="2700000" algn="tl">
                    <a:srgbClr val="000000">
                      <a:alpha val="43137"/>
                    </a:srgbClr>
                  </a:outerShdw>
                </a:effectLst>
              </a:rPr>
              <a:t>Regenguß</a:t>
            </a:r>
            <a:r>
              <a:rPr lang="de-DE" dirty="0">
                <a:solidFill>
                  <a:schemeClr val="accent1">
                    <a:lumMod val="75000"/>
                  </a:schemeClr>
                </a:solidFill>
                <a:effectLst>
                  <a:outerShdw blurRad="38100" dist="38100" dir="2700000" algn="tl">
                    <a:srgbClr val="000000">
                      <a:alpha val="43137"/>
                    </a:srgbClr>
                  </a:outerShdw>
                </a:effectLst>
              </a:rPr>
              <a:t> und Hagelsteine.</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4" name="Picture 2" descr="File:Israel-2013-Aerial-Temple Mount 03.jpg"/>
          <p:cNvPicPr>
            <a:picLocks noChangeAspect="1" noChangeArrowheads="1"/>
          </p:cNvPicPr>
          <p:nvPr/>
        </p:nvPicPr>
        <p:blipFill>
          <a:blip r:embed="rId2" cstate="print"/>
          <a:srcRect/>
          <a:stretch>
            <a:fillRect/>
          </a:stretch>
        </p:blipFill>
        <p:spPr bwMode="auto">
          <a:xfrm>
            <a:off x="3923928" y="145456"/>
            <a:ext cx="5043925" cy="5832648"/>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923928" y="5577994"/>
            <a:ext cx="1656183" cy="400110"/>
          </a:xfrm>
          <a:prstGeom prst="rect">
            <a:avLst/>
          </a:prstGeom>
          <a:noFill/>
        </p:spPr>
        <p:txBody>
          <a:bodyPr wrap="square" rtlCol="0">
            <a:spAutoFit/>
          </a:bodyPr>
          <a:lstStyle/>
          <a:p>
            <a:r>
              <a:rPr lang="de-DE" sz="1000" dirty="0" smtClean="0">
                <a:solidFill>
                  <a:schemeClr val="bg2"/>
                </a:solidFill>
              </a:rPr>
              <a:t>Godot13 CC-BY-SA 3.0</a:t>
            </a:r>
          </a:p>
          <a:p>
            <a:r>
              <a:rPr lang="de-DE" sz="1000" dirty="0" smtClean="0">
                <a:solidFill>
                  <a:schemeClr val="bg2"/>
                </a:solidFill>
              </a:rPr>
              <a:t> nicht portiert </a:t>
            </a:r>
            <a:endParaRPr lang="de-DE" sz="1000" dirty="0">
              <a:solidFill>
                <a:schemeClr val="bg2"/>
              </a:solidFill>
            </a:endParaRPr>
          </a:p>
        </p:txBody>
      </p:sp>
    </p:spTree>
    <p:extLst>
      <p:ext uri="{BB962C8B-B14F-4D97-AF65-F5344CB8AC3E}">
        <p14:creationId xmlns:p14="http://schemas.microsoft.com/office/powerpoint/2010/main" val="12592145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4339" y="3501738"/>
            <a:ext cx="8784976" cy="3356261"/>
          </a:xfrm>
        </p:spPr>
        <p:txBody>
          <a:bodyPr>
            <a:noAutofit/>
          </a:bodyPr>
          <a:lstStyle/>
          <a:p>
            <a:pPr marL="0" indent="0" algn="ctr">
              <a:buNone/>
            </a:pPr>
            <a:r>
              <a:rPr lang="de-DE" sz="2000" b="1" dirty="0" smtClean="0">
                <a:solidFill>
                  <a:schemeClr val="tx1"/>
                </a:solidFill>
              </a:rPr>
              <a:t>Jesaja 30: </a:t>
            </a:r>
            <a:r>
              <a:rPr lang="de-DE" sz="2000" dirty="0" smtClean="0"/>
              <a:t/>
            </a:r>
            <a:br>
              <a:rPr lang="de-DE" sz="2000" dirty="0" smtClean="0"/>
            </a:br>
            <a:r>
              <a:rPr lang="de-DE" sz="2000" baseline="30000" dirty="0" smtClean="0">
                <a:solidFill>
                  <a:schemeClr val="tx1"/>
                </a:solidFill>
              </a:rPr>
              <a:t>31</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Denn vor der Stimme </a:t>
            </a:r>
            <a:r>
              <a:rPr lang="de-DE" sz="2000" dirty="0" smtClean="0">
                <a:solidFill>
                  <a:schemeClr val="accent1">
                    <a:lumMod val="75000"/>
                  </a:schemeClr>
                </a:solidFill>
                <a:effectLst>
                  <a:outerShdw blurRad="38100" dist="38100" dir="2700000" algn="tl">
                    <a:srgbClr val="000000">
                      <a:alpha val="43137"/>
                    </a:srgbClr>
                  </a:outerShdw>
                </a:effectLst>
              </a:rPr>
              <a:t>des HERRN </a:t>
            </a:r>
            <a:r>
              <a:rPr lang="de-DE" sz="2000" dirty="0">
                <a:solidFill>
                  <a:schemeClr val="accent1">
                    <a:lumMod val="75000"/>
                  </a:schemeClr>
                </a:solidFill>
                <a:effectLst>
                  <a:outerShdw blurRad="38100" dist="38100" dir="2700000" algn="tl">
                    <a:srgbClr val="000000">
                      <a:alpha val="43137"/>
                    </a:srgbClr>
                  </a:outerShdw>
                </a:effectLst>
              </a:rPr>
              <a:t>wird </a:t>
            </a:r>
            <a:r>
              <a:rPr lang="de-DE" sz="2000" dirty="0" smtClean="0">
                <a:solidFill>
                  <a:srgbClr val="FF0000"/>
                </a:solidFill>
                <a:effectLst>
                  <a:outerShdw blurRad="38100" dist="38100" dir="2700000" algn="tl">
                    <a:srgbClr val="000000">
                      <a:alpha val="43137"/>
                    </a:srgbClr>
                  </a:outerShdw>
                </a:effectLst>
              </a:rPr>
              <a:t>Assyrien</a:t>
            </a:r>
            <a:r>
              <a:rPr lang="de-DE" sz="2000" dirty="0" smtClean="0">
                <a:solidFill>
                  <a:srgbClr val="66FF33"/>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zerschmettert werden, wenn </a:t>
            </a:r>
            <a:r>
              <a:rPr lang="de-DE" sz="2000" dirty="0" smtClean="0">
                <a:solidFill>
                  <a:schemeClr val="accent1">
                    <a:lumMod val="75000"/>
                  </a:schemeClr>
                </a:solidFill>
                <a:effectLst>
                  <a:outerShdw blurRad="38100" dist="38100" dir="2700000" algn="tl">
                    <a:srgbClr val="000000">
                      <a:alpha val="43137"/>
                    </a:srgbClr>
                  </a:outerShdw>
                </a:effectLst>
              </a:rPr>
              <a:t>es </a:t>
            </a:r>
            <a:r>
              <a:rPr lang="de-DE" sz="2000" dirty="0">
                <a:solidFill>
                  <a:schemeClr val="accent1">
                    <a:lumMod val="75000"/>
                  </a:schemeClr>
                </a:solidFill>
                <a:effectLst>
                  <a:outerShdw blurRad="38100" dist="38100" dir="2700000" algn="tl">
                    <a:srgbClr val="000000">
                      <a:alpha val="43137"/>
                    </a:srgbClr>
                  </a:outerShdw>
                </a:effectLst>
              </a:rPr>
              <a:t>mit dem </a:t>
            </a:r>
            <a:r>
              <a:rPr lang="de-DE" sz="2000" dirty="0" smtClean="0">
                <a:solidFill>
                  <a:schemeClr val="accent1">
                    <a:lumMod val="75000"/>
                  </a:schemeClr>
                </a:solidFill>
                <a:effectLst>
                  <a:outerShdw blurRad="38100" dist="38100" dir="2700000" algn="tl">
                    <a:srgbClr val="000000">
                      <a:alpha val="43137"/>
                    </a:srgbClr>
                  </a:outerShdw>
                </a:effectLst>
              </a:rPr>
              <a:t>Stock </a:t>
            </a:r>
            <a:r>
              <a:rPr lang="de-DE" sz="2000" dirty="0">
                <a:solidFill>
                  <a:schemeClr val="accent1">
                    <a:lumMod val="75000"/>
                  </a:schemeClr>
                </a:solidFill>
                <a:effectLst>
                  <a:outerShdw blurRad="38100" dist="38100" dir="2700000" algn="tl">
                    <a:srgbClr val="000000">
                      <a:alpha val="43137"/>
                    </a:srgbClr>
                  </a:outerShdw>
                </a:effectLst>
              </a:rPr>
              <a:t>schlägt.</a:t>
            </a:r>
          </a:p>
          <a:p>
            <a:pPr marL="0" indent="0" algn="ctr">
              <a:buNone/>
            </a:pPr>
            <a:r>
              <a:rPr lang="de-DE" sz="2000" baseline="30000" dirty="0" smtClean="0">
                <a:solidFill>
                  <a:schemeClr val="tx1"/>
                </a:solidFill>
              </a:rPr>
              <a:t>32</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es wird geschehen, jeder Streich der verhängten Rute, die </a:t>
            </a:r>
            <a:r>
              <a:rPr lang="de-DE" sz="2000" dirty="0" smtClean="0">
                <a:solidFill>
                  <a:schemeClr val="accent1">
                    <a:lumMod val="75000"/>
                  </a:schemeClr>
                </a:solidFill>
                <a:effectLst>
                  <a:outerShdw blurRad="38100" dist="38100" dir="2700000" algn="tl">
                    <a:srgbClr val="000000">
                      <a:alpha val="43137"/>
                    </a:srgbClr>
                  </a:outerShdw>
                </a:effectLst>
              </a:rPr>
              <a:t>der HERR </a:t>
            </a:r>
            <a:r>
              <a:rPr lang="de-DE" sz="2000" dirty="0">
                <a:solidFill>
                  <a:schemeClr val="accent1">
                    <a:lumMod val="75000"/>
                  </a:schemeClr>
                </a:solidFill>
                <a:effectLst>
                  <a:outerShdw blurRad="38100" dist="38100" dir="2700000" algn="tl">
                    <a:srgbClr val="000000">
                      <a:alpha val="43137"/>
                    </a:srgbClr>
                  </a:outerShdw>
                </a:effectLst>
              </a:rPr>
              <a:t>auf ihn herabfahren </a:t>
            </a:r>
            <a:r>
              <a:rPr lang="de-DE" sz="2000" dirty="0" err="1">
                <a:solidFill>
                  <a:schemeClr val="accent1">
                    <a:lumMod val="75000"/>
                  </a:schemeClr>
                </a:solidFill>
                <a:effectLst>
                  <a:outerShdw blurRad="38100" dist="38100" dir="2700000" algn="tl">
                    <a:srgbClr val="000000">
                      <a:alpha val="43137"/>
                    </a:srgbClr>
                  </a:outerShdw>
                </a:effectLst>
              </a:rPr>
              <a:t>läßt</a:t>
            </a:r>
            <a:r>
              <a:rPr lang="de-DE" sz="2000" dirty="0">
                <a:solidFill>
                  <a:schemeClr val="accent1">
                    <a:lumMod val="75000"/>
                  </a:schemeClr>
                </a:solidFill>
                <a:effectLst>
                  <a:outerShdw blurRad="38100" dist="38100" dir="2700000" algn="tl">
                    <a:srgbClr val="000000">
                      <a:alpha val="43137"/>
                    </a:srgbClr>
                  </a:outerShdw>
                </a:effectLst>
              </a:rPr>
              <a:t>, ergeht unter </a:t>
            </a:r>
            <a:r>
              <a:rPr lang="de-DE" sz="2000" dirty="0" smtClean="0">
                <a:solidFill>
                  <a:schemeClr val="accent1">
                    <a:lumMod val="75000"/>
                  </a:schemeClr>
                </a:solidFill>
                <a:effectLst>
                  <a:outerShdw blurRad="38100" dist="38100" dir="2700000" algn="tl">
                    <a:srgbClr val="000000">
                      <a:alpha val="43137"/>
                    </a:srgbClr>
                  </a:outerShdw>
                </a:effectLst>
              </a:rPr>
              <a:t>Tamburin und </a:t>
            </a:r>
            <a:r>
              <a:rPr lang="de-DE" sz="2000" dirty="0">
                <a:solidFill>
                  <a:schemeClr val="accent1">
                    <a:lumMod val="75000"/>
                  </a:schemeClr>
                </a:solidFill>
                <a:effectLst>
                  <a:outerShdw blurRad="38100" dist="38100" dir="2700000" algn="tl">
                    <a:srgbClr val="000000">
                      <a:alpha val="43137"/>
                    </a:srgbClr>
                  </a:outerShdw>
                </a:effectLst>
              </a:rPr>
              <a:t>Lautenspiel; und mit geschwungenem </a:t>
            </a:r>
            <a:r>
              <a:rPr lang="de-DE" sz="2000" dirty="0" smtClean="0">
                <a:solidFill>
                  <a:schemeClr val="accent1">
                    <a:lumMod val="75000"/>
                  </a:schemeClr>
                </a:solidFill>
                <a:effectLst>
                  <a:outerShdw blurRad="38100" dist="38100" dir="2700000" algn="tl">
                    <a:srgbClr val="000000">
                      <a:alpha val="43137"/>
                    </a:srgbClr>
                  </a:outerShdw>
                </a:effectLst>
              </a:rPr>
              <a:t>Arm </a:t>
            </a:r>
            <a:r>
              <a:rPr lang="de-DE" sz="2000" dirty="0">
                <a:solidFill>
                  <a:schemeClr val="accent1">
                    <a:lumMod val="75000"/>
                  </a:schemeClr>
                </a:solidFill>
                <a:effectLst>
                  <a:outerShdw blurRad="38100" dist="38100" dir="2700000" algn="tl">
                    <a:srgbClr val="000000">
                      <a:alpha val="43137"/>
                    </a:srgbClr>
                  </a:outerShdw>
                </a:effectLst>
              </a:rPr>
              <a:t>wird er gegen ihn </a:t>
            </a:r>
            <a:r>
              <a:rPr lang="de-DE" sz="2000" dirty="0" smtClean="0">
                <a:solidFill>
                  <a:schemeClr val="accent1">
                    <a:lumMod val="75000"/>
                  </a:schemeClr>
                </a:solidFill>
                <a:effectLst>
                  <a:outerShdw blurRad="38100" dist="38100" dir="2700000" algn="tl">
                    <a:srgbClr val="000000">
                      <a:alpha val="43137"/>
                    </a:srgbClr>
                  </a:outerShdw>
                </a:effectLst>
              </a:rPr>
              <a:t>kämpfen.</a:t>
            </a:r>
            <a:r>
              <a:rPr lang="de-DE" sz="2000" baseline="30000" dirty="0" smtClean="0">
                <a:solidFill>
                  <a:schemeClr val="tx1"/>
                </a:solidFill>
              </a:rPr>
              <a:t>33</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Denn vorlängst ist eine </a:t>
            </a:r>
            <a:r>
              <a:rPr lang="de-DE" sz="2000" dirty="0" err="1">
                <a:solidFill>
                  <a:schemeClr val="accent1">
                    <a:lumMod val="75000"/>
                  </a:schemeClr>
                </a:solidFill>
                <a:effectLst>
                  <a:outerShdw blurRad="38100" dist="38100" dir="2700000" algn="tl">
                    <a:srgbClr val="000000">
                      <a:alpha val="43137"/>
                    </a:srgbClr>
                  </a:outerShdw>
                </a:effectLst>
              </a:rPr>
              <a:t>Greuelstätte</a:t>
            </a:r>
            <a:r>
              <a:rPr lang="de-DE" sz="2000" dirty="0">
                <a:solidFill>
                  <a:schemeClr val="accent1">
                    <a:lumMod val="75000"/>
                  </a:schemeClr>
                </a:solidFill>
                <a:effectLst>
                  <a:outerShdw blurRad="38100" dist="38100" dir="2700000" algn="tl">
                    <a:srgbClr val="000000">
                      <a:alpha val="43137"/>
                    </a:srgbClr>
                  </a:outerShdw>
                </a:effectLst>
              </a:rPr>
              <a:t> zugerichtet; auch für den König ist sie bereitet. Tief, weit hat er sie gemacht, ihr Holzstoß hat Feuer und Holz in Menge; wie ein Schwefelstrom setzt der Hauch </a:t>
            </a:r>
            <a:r>
              <a:rPr lang="de-DE" sz="2000" dirty="0" smtClean="0">
                <a:solidFill>
                  <a:schemeClr val="accent1">
                    <a:lumMod val="75000"/>
                  </a:schemeClr>
                </a:solidFill>
                <a:effectLst>
                  <a:outerShdw blurRad="38100" dist="38100" dir="2700000" algn="tl">
                    <a:srgbClr val="000000">
                      <a:alpha val="43137"/>
                    </a:srgbClr>
                  </a:outerShdw>
                </a:effectLst>
              </a:rPr>
              <a:t>des HERRN </a:t>
            </a:r>
            <a:r>
              <a:rPr lang="de-DE" sz="2000" dirty="0">
                <a:solidFill>
                  <a:schemeClr val="accent1">
                    <a:lumMod val="75000"/>
                  </a:schemeClr>
                </a:solidFill>
                <a:effectLst>
                  <a:outerShdw blurRad="38100" dist="38100" dir="2700000" algn="tl">
                    <a:srgbClr val="000000">
                      <a:alpha val="43137"/>
                    </a:srgbClr>
                  </a:outerShdw>
                </a:effectLst>
              </a:rPr>
              <a:t>ihn in Brand</a:t>
            </a:r>
            <a:r>
              <a:rPr lang="de-DE" sz="2000" dirty="0" smtClean="0">
                <a:solidFill>
                  <a:schemeClr val="accent1">
                    <a:lumMod val="75000"/>
                  </a:schemeClr>
                </a:solidFill>
                <a:effectLst>
                  <a:outerShdw blurRad="38100" dist="38100" dir="2700000" algn="tl">
                    <a:srgbClr val="000000">
                      <a:alpha val="43137"/>
                    </a:srgbClr>
                  </a:outerShdw>
                </a:effectLst>
              </a:rPr>
              <a:t>.</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36866" name="Picture 2" descr="http://upload.wikimedia.org/wikipedia/commons/thumb/9/9e/US_Navy_020712-N-5471P-010_EOD_teams_detonate_expired_ordnance_in_the_Kuwaiti_desert.jpg/1024px-US_Navy_020712-N-5471P-010_EOD_teams_detonate_expired_ordnance_in_the_Kuwaiti_dese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563" y="146667"/>
            <a:ext cx="4544529" cy="324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457256" y="3134368"/>
            <a:ext cx="348172" cy="246221"/>
          </a:xfrm>
          <a:prstGeom prst="rect">
            <a:avLst/>
          </a:prstGeom>
          <a:noFill/>
        </p:spPr>
        <p:txBody>
          <a:bodyPr wrap="none" rtlCol="0">
            <a:spAutoFit/>
          </a:bodyPr>
          <a:lstStyle/>
          <a:p>
            <a:r>
              <a:rPr lang="de-DE" sz="1000" dirty="0" smtClean="0"/>
              <a:t>FB</a:t>
            </a:r>
            <a:endParaRPr lang="de-DE" sz="1000" dirty="0"/>
          </a:p>
        </p:txBody>
      </p:sp>
    </p:spTree>
    <p:extLst>
      <p:ext uri="{BB962C8B-B14F-4D97-AF65-F5344CB8AC3E}">
        <p14:creationId xmlns:p14="http://schemas.microsoft.com/office/powerpoint/2010/main" val="9797837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55298" name="Picture 2" descr="http://upload.wikimedia.org/wikipedia/commons/thumb/2/2e/Temple_Mount_%28Aerial_view%2C_2007%29_03.jpg/800px-Temple_Mount_%28Aerial_view%2C_2007%29_03.jpg"/>
          <p:cNvPicPr>
            <a:picLocks noChangeAspect="1" noChangeArrowheads="1"/>
          </p:cNvPicPr>
          <p:nvPr/>
        </p:nvPicPr>
        <p:blipFill rotWithShape="1">
          <a:blip r:embed="rId2" cstate="print"/>
          <a:srcRect l="7307" t="32659" r="4384" b="3371"/>
          <a:stretch/>
        </p:blipFill>
        <p:spPr bwMode="auto">
          <a:xfrm>
            <a:off x="34556" y="2470935"/>
            <a:ext cx="9144000" cy="4387065"/>
          </a:xfrm>
          <a:prstGeom prst="rect">
            <a:avLst/>
          </a:prstGeom>
          <a:ln>
            <a:noFill/>
          </a:ln>
          <a:effectLst>
            <a:softEdge rad="112500"/>
          </a:effectLst>
        </p:spPr>
      </p:pic>
      <p:sp>
        <p:nvSpPr>
          <p:cNvPr id="5" name="Textfeld 4"/>
          <p:cNvSpPr txBox="1"/>
          <p:nvPr/>
        </p:nvSpPr>
        <p:spPr>
          <a:xfrm>
            <a:off x="60667" y="6550222"/>
            <a:ext cx="1531188" cy="246221"/>
          </a:xfrm>
          <a:prstGeom prst="rect">
            <a:avLst/>
          </a:prstGeom>
          <a:noFill/>
        </p:spPr>
        <p:txBody>
          <a:bodyPr wrap="none" rtlCol="0">
            <a:spAutoFit/>
          </a:bodyPr>
          <a:lstStyle/>
          <a:p>
            <a:r>
              <a:rPr lang="de-DE" sz="1000" dirty="0" smtClean="0">
                <a:solidFill>
                  <a:schemeClr val="bg2"/>
                </a:solidFill>
              </a:rPr>
              <a:t>Godot13 CC-BY-SA 3.0</a:t>
            </a:r>
            <a:endParaRPr lang="de-DE" sz="1000" dirty="0">
              <a:solidFill>
                <a:schemeClr val="bg2"/>
              </a:solidFill>
            </a:endParaRPr>
          </a:p>
        </p:txBody>
      </p:sp>
      <p:sp>
        <p:nvSpPr>
          <p:cNvPr id="9" name="Inhaltsplatzhalter 2"/>
          <p:cNvSpPr>
            <a:spLocks noGrp="1"/>
          </p:cNvSpPr>
          <p:nvPr>
            <p:ph sz="half" idx="4294967295"/>
          </p:nvPr>
        </p:nvSpPr>
        <p:spPr>
          <a:xfrm>
            <a:off x="0" y="0"/>
            <a:ext cx="9144000" cy="2565400"/>
          </a:xfrm>
        </p:spPr>
        <p:txBody>
          <a:bodyPr>
            <a:noAutofit/>
          </a:bodyPr>
          <a:lstStyle/>
          <a:p>
            <a:pPr marL="45720" indent="0" algn="ctr">
              <a:buNone/>
            </a:pPr>
            <a:r>
              <a:rPr lang="de-DE" dirty="0" smtClean="0">
                <a:solidFill>
                  <a:schemeClr val="bg1"/>
                </a:solidFill>
                <a:effectLst>
                  <a:outerShdw blurRad="38100" dist="38100" dir="2700000" algn="tl">
                    <a:srgbClr val="000000">
                      <a:alpha val="43137"/>
                    </a:srgbClr>
                  </a:outerShdw>
                </a:effectLst>
              </a:rPr>
              <a:t>Jesaja</a:t>
            </a:r>
            <a:r>
              <a:rPr lang="fr-FR" dirty="0" smtClean="0">
                <a:solidFill>
                  <a:schemeClr val="bg1"/>
                </a:solidFill>
                <a:effectLst>
                  <a:outerShdw blurRad="38100" dist="38100" dir="2700000" algn="tl">
                    <a:srgbClr val="000000">
                      <a:alpha val="43137"/>
                    </a:srgbClr>
                  </a:outerShdw>
                </a:effectLst>
              </a:rPr>
              <a:t> </a:t>
            </a:r>
            <a:r>
              <a:rPr lang="de-DE" dirty="0" smtClean="0">
                <a:solidFill>
                  <a:schemeClr val="bg1"/>
                </a:solidFill>
                <a:effectLst>
                  <a:outerShdw blurRad="38100" dist="38100" dir="2700000" algn="tl">
                    <a:srgbClr val="000000">
                      <a:alpha val="43137"/>
                    </a:srgbClr>
                  </a:outerShdw>
                </a:effectLst>
              </a:rPr>
              <a:t>31: </a:t>
            </a:r>
            <a:r>
              <a:rPr lang="de-DE" sz="2000" baseline="30000" dirty="0" smtClean="0">
                <a:solidFill>
                  <a:schemeClr val="bg1"/>
                </a:solidFill>
                <a:effectLst>
                  <a:outerShdw blurRad="38100" dist="38100" dir="2700000" algn="tl">
                    <a:srgbClr val="000000">
                      <a:alpha val="43137"/>
                    </a:srgbClr>
                  </a:outerShdw>
                </a:effectLst>
              </a:rPr>
              <a:t>4</a:t>
            </a:r>
            <a:r>
              <a:rPr lang="de-DE" dirty="0">
                <a:solidFill>
                  <a:srgbClr val="FFFF00"/>
                </a:solidFill>
                <a:effectLst>
                  <a:outerShdw blurRad="38100" dist="38100" dir="2700000" algn="tl">
                    <a:srgbClr val="000000">
                      <a:alpha val="43137"/>
                    </a:srgbClr>
                  </a:outerShdw>
                </a:effectLst>
              </a:rPr>
              <a:t> Denn also hat der HERR zu mir gesprochen: </a:t>
            </a:r>
            <a:r>
              <a:rPr lang="de-DE" dirty="0" smtClean="0">
                <a:solidFill>
                  <a:srgbClr val="FFFF00"/>
                </a:solidFill>
                <a:effectLst>
                  <a:outerShdw blurRad="38100" dist="38100" dir="2700000" algn="tl">
                    <a:srgbClr val="000000">
                      <a:alpha val="43137"/>
                    </a:srgbClr>
                  </a:outerShdw>
                </a:effectLst>
              </a:rPr>
              <a:t/>
            </a:r>
            <a:br>
              <a:rPr lang="de-DE" dirty="0" smtClean="0">
                <a:solidFill>
                  <a:srgbClr val="FFFF00"/>
                </a:solidFill>
                <a:effectLst>
                  <a:outerShdw blurRad="38100" dist="38100" dir="2700000" algn="tl">
                    <a:srgbClr val="000000">
                      <a:alpha val="43137"/>
                    </a:srgbClr>
                  </a:outerShdw>
                </a:effectLst>
              </a:rPr>
            </a:br>
            <a:r>
              <a:rPr lang="de-DE" dirty="0" smtClean="0">
                <a:solidFill>
                  <a:srgbClr val="FFFF00"/>
                </a:solidFill>
                <a:effectLst>
                  <a:outerShdw blurRad="38100" dist="38100" dir="2700000" algn="tl">
                    <a:srgbClr val="000000">
                      <a:alpha val="43137"/>
                    </a:srgbClr>
                  </a:outerShdw>
                </a:effectLst>
              </a:rPr>
              <a:t>Wie </a:t>
            </a:r>
            <a:r>
              <a:rPr lang="de-DE" dirty="0">
                <a:solidFill>
                  <a:srgbClr val="FFFF00"/>
                </a:solidFill>
                <a:effectLst>
                  <a:outerShdw blurRad="38100" dist="38100" dir="2700000" algn="tl">
                    <a:srgbClr val="000000">
                      <a:alpha val="43137"/>
                    </a:srgbClr>
                  </a:outerShdw>
                </a:effectLst>
              </a:rPr>
              <a:t>der Löwe und der junge Löwe, wider den der Hirten Menge </a:t>
            </a:r>
            <a:r>
              <a:rPr lang="de-DE" dirty="0" smtClean="0">
                <a:solidFill>
                  <a:srgbClr val="FFFF00"/>
                </a:solidFill>
                <a:effectLst>
                  <a:outerShdw blurRad="38100" dist="38100" dir="2700000" algn="tl">
                    <a:srgbClr val="000000">
                      <a:alpha val="43137"/>
                    </a:srgbClr>
                  </a:outerShdw>
                </a:effectLst>
              </a:rPr>
              <a:t>zusammengerufen </a:t>
            </a:r>
            <a:r>
              <a:rPr lang="de-DE" dirty="0">
                <a:solidFill>
                  <a:srgbClr val="FFFF00"/>
                </a:solidFill>
                <a:effectLst>
                  <a:outerShdw blurRad="38100" dist="38100" dir="2700000" algn="tl">
                    <a:srgbClr val="000000">
                      <a:alpha val="43137"/>
                    </a:srgbClr>
                  </a:outerShdw>
                </a:effectLst>
              </a:rPr>
              <a:t>wird, über seinem Raub knurrt, vor ihrer Stimme nicht erschrickt und sich vor ihrem Lärmen nicht ergibt, also wird der HERR der Heerscharen herniedersteigen, um auf dem Berg Zion und auf seinem Hügel zu streiten</a:t>
            </a:r>
            <a:r>
              <a:rPr lang="fr-FR" dirty="0" smtClean="0">
                <a:solidFill>
                  <a:srgbClr val="FFFF00"/>
                </a:solidFill>
                <a:effectLst>
                  <a:outerShdw blurRad="38100" dist="38100" dir="2700000" algn="tl">
                    <a:srgbClr val="000000">
                      <a:alpha val="43137"/>
                    </a:srgbClr>
                  </a:outerShdw>
                </a:effectLst>
              </a:rPr>
              <a:t>.</a:t>
            </a:r>
            <a:r>
              <a:rPr lang="de-DE" sz="2000" dirty="0" smtClean="0">
                <a:solidFill>
                  <a:srgbClr val="FFFF00"/>
                </a:solidFill>
                <a:effectLst>
                  <a:outerShdw blurRad="38100" dist="38100" dir="2700000" algn="tl">
                    <a:srgbClr val="000000">
                      <a:alpha val="43137"/>
                    </a:srgbClr>
                  </a:outerShdw>
                </a:effectLst>
              </a:rPr>
              <a:t> </a:t>
            </a:r>
            <a:r>
              <a:rPr lang="de-DE" sz="2000" baseline="30000" dirty="0" smtClean="0">
                <a:solidFill>
                  <a:schemeClr val="bg1"/>
                </a:solidFill>
                <a:effectLst>
                  <a:outerShdw blurRad="38100" dist="38100" dir="2700000" algn="tl">
                    <a:srgbClr val="000000">
                      <a:alpha val="43137"/>
                    </a:srgbClr>
                  </a:outerShdw>
                </a:effectLst>
              </a:rPr>
              <a:t>5</a:t>
            </a:r>
            <a:r>
              <a:rPr lang="de-DE" dirty="0" smtClean="0">
                <a:solidFill>
                  <a:srgbClr val="FFFF00"/>
                </a:solidFill>
                <a:effectLst>
                  <a:outerShdw blurRad="38100" dist="38100" dir="2700000" algn="tl">
                    <a:srgbClr val="000000">
                      <a:alpha val="43137"/>
                    </a:srgbClr>
                  </a:outerShdw>
                </a:effectLst>
              </a:rPr>
              <a:t> </a:t>
            </a:r>
            <a:r>
              <a:rPr lang="de-DE" dirty="0">
                <a:solidFill>
                  <a:srgbClr val="FFFF00"/>
                </a:solidFill>
                <a:effectLst>
                  <a:outerShdw blurRad="38100" dist="38100" dir="2700000" algn="tl">
                    <a:srgbClr val="000000">
                      <a:alpha val="43137"/>
                    </a:srgbClr>
                  </a:outerShdw>
                </a:effectLst>
              </a:rPr>
              <a:t>Gleich schwirrenden Vögeln, also wird der HERR der Heerscharen Jerusalem beschirmen: beschirmen und erretten, schonen und befreien</a:t>
            </a:r>
            <a:r>
              <a:rPr lang="fr-FR" dirty="0" smtClean="0">
                <a:solidFill>
                  <a:srgbClr val="FFFF00"/>
                </a:solidFill>
                <a:effectLst>
                  <a:outerShdw blurRad="38100" dist="38100" dir="2700000" algn="tl">
                    <a:srgbClr val="000000">
                      <a:alpha val="43137"/>
                    </a:srgbClr>
                  </a:outerShdw>
                </a:effectLst>
              </a:rPr>
              <a:t>.</a:t>
            </a:r>
            <a:endParaRPr lang="fr-FR"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9735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AutoShape 3">
            <a:hlinkClick r:id="rId3" action="ppaction://hlinkpres?slideindex=1&amp;slidetitle="/>
          </p:cNvPr>
          <p:cNvSpPr>
            <a:spLocks noGrp="1" noChangeArrowheads="1"/>
          </p:cNvSpPr>
          <p:nvPr>
            <p:ph idx="1"/>
          </p:nvPr>
        </p:nvSpPr>
        <p:spPr>
          <a:xfrm>
            <a:off x="468313" y="3141663"/>
            <a:ext cx="8229600" cy="1512887"/>
          </a:xfrm>
          <a:prstGeom prst="leftRightArrow">
            <a:avLst>
              <a:gd name="adj1" fmla="val 60833"/>
              <a:gd name="adj2" fmla="val 35131"/>
            </a:avLst>
          </a:prstGeom>
          <a:gradFill rotWithShape="0">
            <a:gsLst>
              <a:gs pos="0">
                <a:srgbClr val="660066"/>
              </a:gs>
              <a:gs pos="100000">
                <a:srgbClr val="FFFF00"/>
              </a:gs>
            </a:gsLst>
            <a:lin ang="5400000" scaled="1"/>
          </a:gradFill>
          <a:ln>
            <a:solidFill>
              <a:schemeClr val="tx1"/>
            </a:solidFill>
          </a:ln>
        </p:spPr>
        <p:txBody>
          <a:bodyPr>
            <a:normAutofit/>
          </a:bodyPr>
          <a:lstStyle/>
          <a:p>
            <a:pPr algn="ctr">
              <a:spcBef>
                <a:spcPct val="0"/>
              </a:spcBef>
              <a:buFontTx/>
              <a:buNone/>
            </a:pPr>
            <a:endParaRPr lang="de-CH" sz="2400" b="1" dirty="0" smtClean="0">
              <a:solidFill>
                <a:schemeClr val="accent1">
                  <a:lumMod val="75000"/>
                </a:schemeClr>
              </a:solidFill>
              <a:latin typeface="Arial" pitchFamily="34" charset="0"/>
              <a:cs typeface="Arial" pitchFamily="34" charset="0"/>
            </a:endParaRPr>
          </a:p>
          <a:p>
            <a:pPr algn="ctr">
              <a:spcBef>
                <a:spcPct val="0"/>
              </a:spcBef>
              <a:buFontTx/>
              <a:buNone/>
            </a:pPr>
            <a:r>
              <a:rPr lang="de-CH" sz="2400" b="1" dirty="0" smtClean="0">
                <a:solidFill>
                  <a:schemeClr val="accent1">
                    <a:lumMod val="75000"/>
                  </a:schemeClr>
                </a:solidFill>
                <a:latin typeface="Arial" pitchFamily="34" charset="0"/>
                <a:cs typeface="Arial" pitchFamily="34" charset="0"/>
              </a:rPr>
              <a:t>Rückkehr der Juden ab 1882</a:t>
            </a:r>
            <a:endParaRPr lang="de-CH" sz="2400" b="1" dirty="0">
              <a:solidFill>
                <a:schemeClr val="accent1">
                  <a:lumMod val="75000"/>
                </a:schemeClr>
              </a:solidFill>
              <a:latin typeface="Arial" pitchFamily="34" charset="0"/>
              <a:cs typeface="Arial" pitchFamily="34" charset="0"/>
            </a:endParaRPr>
          </a:p>
        </p:txBody>
      </p:sp>
      <p:sp>
        <p:nvSpPr>
          <p:cNvPr id="593922" name="Rectangle 2"/>
          <p:cNvSpPr>
            <a:spLocks noGrp="1" noChangeArrowheads="1"/>
          </p:cNvSpPr>
          <p:nvPr>
            <p:ph type="title"/>
          </p:nvPr>
        </p:nvSpPr>
        <p:spPr>
          <a:xfrm>
            <a:off x="179512" y="188913"/>
            <a:ext cx="8784976" cy="1419225"/>
          </a:xfrm>
        </p:spPr>
        <p:txBody>
          <a:bodyPr/>
          <a:lstStyle/>
          <a:p>
            <a:r>
              <a:rPr lang="de-DE" sz="4000" dirty="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Endzeit: eine Periode </a:t>
            </a: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
            </a:r>
            <a:br>
              <a:rPr lang="de-DE"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b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von </a:t>
            </a:r>
            <a:r>
              <a:rPr lang="de-DE" sz="4000" dirty="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bereits </a:t>
            </a:r>
            <a:r>
              <a:rPr lang="de-DE"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132 </a:t>
            </a:r>
            <a:r>
              <a:rPr lang="de-DE" sz="4000" dirty="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Jahren</a:t>
            </a:r>
          </a:p>
        </p:txBody>
      </p:sp>
      <p:sp>
        <p:nvSpPr>
          <p:cNvPr id="593924" name="AutoShape 4"/>
          <p:cNvSpPr>
            <a:spLocks noChangeArrowheads="1"/>
          </p:cNvSpPr>
          <p:nvPr/>
        </p:nvSpPr>
        <p:spPr bwMode="auto">
          <a:xfrm rot="21300862" flipV="1">
            <a:off x="1116013" y="3716338"/>
            <a:ext cx="1366837" cy="3024187"/>
          </a:xfrm>
          <a:prstGeom prst="curvedLeftArrow">
            <a:avLst>
              <a:gd name="adj1" fmla="val 44251"/>
              <a:gd name="adj2" fmla="val 88502"/>
              <a:gd name="adj3" fmla="val 33333"/>
            </a:avLst>
          </a:prstGeom>
          <a:solidFill>
            <a:schemeClr val="accent1"/>
          </a:solidFill>
          <a:ln w="9525">
            <a:solidFill>
              <a:schemeClr val="tx1"/>
            </a:solidFill>
            <a:miter lim="800000"/>
            <a:headEnd/>
            <a:tailEnd/>
          </a:ln>
          <a:effectLst/>
        </p:spPr>
        <p:txBody>
          <a:bodyPr wrap="none" anchor="ctr"/>
          <a:lstStyle/>
          <a:p>
            <a:endParaRPr lang="de-DE"/>
          </a:p>
        </p:txBody>
      </p:sp>
      <p:sp>
        <p:nvSpPr>
          <p:cNvPr id="593925" name="Line 5"/>
          <p:cNvSpPr>
            <a:spLocks noChangeShapeType="1"/>
          </p:cNvSpPr>
          <p:nvPr/>
        </p:nvSpPr>
        <p:spPr bwMode="auto">
          <a:xfrm>
            <a:off x="8039989" y="1484783"/>
            <a:ext cx="61024" cy="1872779"/>
          </a:xfrm>
          <a:prstGeom prst="line">
            <a:avLst/>
          </a:prstGeom>
          <a:noFill/>
          <a:ln w="76200">
            <a:solidFill>
              <a:srgbClr val="FF0000"/>
            </a:solidFill>
            <a:round/>
            <a:headEnd/>
            <a:tailEnd type="triangle" w="med" len="med"/>
          </a:ln>
          <a:effectLst/>
        </p:spPr>
        <p:txBody>
          <a:bodyPr/>
          <a:lstStyle/>
          <a:p>
            <a:endParaRPr lang="de-DE"/>
          </a:p>
        </p:txBody>
      </p:sp>
      <p:sp>
        <p:nvSpPr>
          <p:cNvPr id="593926" name="Line 6"/>
          <p:cNvSpPr>
            <a:spLocks noChangeShapeType="1"/>
          </p:cNvSpPr>
          <p:nvPr/>
        </p:nvSpPr>
        <p:spPr bwMode="auto">
          <a:xfrm>
            <a:off x="1042988" y="2636838"/>
            <a:ext cx="0" cy="792162"/>
          </a:xfrm>
          <a:prstGeom prst="line">
            <a:avLst/>
          </a:prstGeom>
          <a:noFill/>
          <a:ln w="57150">
            <a:solidFill>
              <a:srgbClr val="00FF00"/>
            </a:solidFill>
            <a:round/>
            <a:headEnd/>
            <a:tailEnd/>
          </a:ln>
          <a:effectLst/>
        </p:spPr>
        <p:txBody>
          <a:bodyPr/>
          <a:lstStyle/>
          <a:p>
            <a:endParaRPr lang="de-DE"/>
          </a:p>
        </p:txBody>
      </p:sp>
      <p:sp>
        <p:nvSpPr>
          <p:cNvPr id="593927" name="Line 7"/>
          <p:cNvSpPr>
            <a:spLocks noChangeShapeType="1"/>
          </p:cNvSpPr>
          <p:nvPr/>
        </p:nvSpPr>
        <p:spPr bwMode="auto">
          <a:xfrm>
            <a:off x="1835150" y="2636838"/>
            <a:ext cx="0" cy="792162"/>
          </a:xfrm>
          <a:prstGeom prst="line">
            <a:avLst/>
          </a:prstGeom>
          <a:noFill/>
          <a:ln w="57150">
            <a:solidFill>
              <a:srgbClr val="00FF00"/>
            </a:solidFill>
            <a:round/>
            <a:headEnd/>
            <a:tailEnd/>
          </a:ln>
          <a:effectLst/>
        </p:spPr>
        <p:txBody>
          <a:bodyPr/>
          <a:lstStyle/>
          <a:p>
            <a:endParaRPr lang="de-DE"/>
          </a:p>
        </p:txBody>
      </p:sp>
      <p:sp>
        <p:nvSpPr>
          <p:cNvPr id="593928" name="Line 8"/>
          <p:cNvSpPr>
            <a:spLocks noChangeShapeType="1"/>
          </p:cNvSpPr>
          <p:nvPr/>
        </p:nvSpPr>
        <p:spPr bwMode="auto">
          <a:xfrm>
            <a:off x="3851275" y="2636838"/>
            <a:ext cx="0" cy="792162"/>
          </a:xfrm>
          <a:prstGeom prst="line">
            <a:avLst/>
          </a:prstGeom>
          <a:noFill/>
          <a:ln w="57150">
            <a:solidFill>
              <a:srgbClr val="00FF00"/>
            </a:solidFill>
            <a:round/>
            <a:headEnd/>
            <a:tailEnd/>
          </a:ln>
          <a:effectLst/>
        </p:spPr>
        <p:txBody>
          <a:bodyPr/>
          <a:lstStyle/>
          <a:p>
            <a:endParaRPr lang="de-DE"/>
          </a:p>
        </p:txBody>
      </p:sp>
      <p:sp>
        <p:nvSpPr>
          <p:cNvPr id="593929" name="Line 9"/>
          <p:cNvSpPr>
            <a:spLocks noChangeShapeType="1"/>
          </p:cNvSpPr>
          <p:nvPr/>
        </p:nvSpPr>
        <p:spPr bwMode="auto">
          <a:xfrm>
            <a:off x="4140200" y="2636838"/>
            <a:ext cx="0" cy="792162"/>
          </a:xfrm>
          <a:prstGeom prst="line">
            <a:avLst/>
          </a:prstGeom>
          <a:noFill/>
          <a:ln w="57150">
            <a:solidFill>
              <a:srgbClr val="00FF00"/>
            </a:solidFill>
            <a:round/>
            <a:headEnd/>
            <a:tailEnd/>
          </a:ln>
          <a:effectLst/>
        </p:spPr>
        <p:txBody>
          <a:bodyPr/>
          <a:lstStyle/>
          <a:p>
            <a:endParaRPr lang="de-DE"/>
          </a:p>
        </p:txBody>
      </p:sp>
      <p:sp>
        <p:nvSpPr>
          <p:cNvPr id="593930" name="Line 10"/>
          <p:cNvSpPr>
            <a:spLocks noChangeShapeType="1"/>
          </p:cNvSpPr>
          <p:nvPr/>
        </p:nvSpPr>
        <p:spPr bwMode="auto">
          <a:xfrm>
            <a:off x="5940425" y="2636838"/>
            <a:ext cx="0" cy="792162"/>
          </a:xfrm>
          <a:prstGeom prst="line">
            <a:avLst/>
          </a:prstGeom>
          <a:noFill/>
          <a:ln w="57150">
            <a:solidFill>
              <a:srgbClr val="00FF00"/>
            </a:solidFill>
            <a:round/>
            <a:headEnd/>
            <a:tailEnd/>
          </a:ln>
          <a:effectLst/>
        </p:spPr>
        <p:txBody>
          <a:bodyPr/>
          <a:lstStyle/>
          <a:p>
            <a:endParaRPr lang="de-DE"/>
          </a:p>
        </p:txBody>
      </p:sp>
      <p:sp>
        <p:nvSpPr>
          <p:cNvPr id="593931" name="Line 11"/>
          <p:cNvSpPr>
            <a:spLocks noChangeShapeType="1"/>
          </p:cNvSpPr>
          <p:nvPr/>
        </p:nvSpPr>
        <p:spPr bwMode="auto">
          <a:xfrm>
            <a:off x="7019925" y="2636838"/>
            <a:ext cx="0" cy="792162"/>
          </a:xfrm>
          <a:prstGeom prst="line">
            <a:avLst/>
          </a:prstGeom>
          <a:noFill/>
          <a:ln w="57150">
            <a:solidFill>
              <a:srgbClr val="00FF00"/>
            </a:solidFill>
            <a:round/>
            <a:headEnd/>
            <a:tailEnd/>
          </a:ln>
          <a:effectLst/>
        </p:spPr>
        <p:txBody>
          <a:bodyPr/>
          <a:lstStyle/>
          <a:p>
            <a:endParaRPr lang="de-DE"/>
          </a:p>
        </p:txBody>
      </p:sp>
      <p:sp>
        <p:nvSpPr>
          <p:cNvPr id="593932" name="Text Box 12"/>
          <p:cNvSpPr txBox="1">
            <a:spLocks noChangeArrowheads="1"/>
          </p:cNvSpPr>
          <p:nvPr/>
        </p:nvSpPr>
        <p:spPr bwMode="auto">
          <a:xfrm>
            <a:off x="447675" y="1687513"/>
            <a:ext cx="1428750" cy="762000"/>
          </a:xfrm>
          <a:prstGeom prst="rect">
            <a:avLst/>
          </a:prstGeom>
          <a:noFill/>
          <a:ln w="9525">
            <a:noFill/>
            <a:miter lim="800000"/>
            <a:headEnd/>
            <a:tailEnd/>
          </a:ln>
          <a:effectLst/>
        </p:spPr>
        <p:txBody>
          <a:bodyPr wrap="none">
            <a:spAutoFit/>
          </a:bodyPr>
          <a:lstStyle/>
          <a:p>
            <a:pPr eaLnBrk="1" hangingPunct="1"/>
            <a:r>
              <a:rPr lang="de-CH" sz="4400" b="0" dirty="0">
                <a:cs typeface="Arial" pitchFamily="34" charset="0"/>
              </a:rPr>
              <a:t>1882</a:t>
            </a:r>
            <a:endParaRPr lang="de-DE" sz="4400" b="0" dirty="0">
              <a:cs typeface="Arial" pitchFamily="34" charset="0"/>
            </a:endParaRPr>
          </a:p>
        </p:txBody>
      </p:sp>
      <p:sp>
        <p:nvSpPr>
          <p:cNvPr id="14" name="Textfeld 13"/>
          <p:cNvSpPr txBox="1"/>
          <p:nvPr/>
        </p:nvSpPr>
        <p:spPr>
          <a:xfrm>
            <a:off x="2595279" y="4869160"/>
            <a:ext cx="5891356" cy="369332"/>
          </a:xfrm>
          <a:prstGeom prst="rect">
            <a:avLst/>
          </a:prstGeom>
          <a:noFill/>
        </p:spPr>
        <p:txBody>
          <a:bodyPr wrap="none" rtlCol="0">
            <a:spAutoFit/>
          </a:bodyPr>
          <a:lstStyle/>
          <a:p>
            <a:r>
              <a:rPr lang="de-DE" b="1" dirty="0" smtClean="0"/>
              <a:t>Bereits mehr als 175 erfüllte Prophezeiungen erfüllt.</a:t>
            </a:r>
            <a:endParaRPr lang="de-DE" b="1" dirty="0"/>
          </a:p>
        </p:txBody>
      </p:sp>
      <p:sp>
        <p:nvSpPr>
          <p:cNvPr id="15" name="Oval 13"/>
          <p:cNvSpPr>
            <a:spLocks noChangeArrowheads="1"/>
          </p:cNvSpPr>
          <p:nvPr/>
        </p:nvSpPr>
        <p:spPr bwMode="auto">
          <a:xfrm rot="-4857145">
            <a:off x="1404937" y="-1041399"/>
            <a:ext cx="6373813" cy="8964612"/>
          </a:xfrm>
          <a:prstGeom prst="ellipse">
            <a:avLst/>
          </a:prstGeom>
          <a:noFill/>
          <a:ln w="38100">
            <a:solidFill>
              <a:srgbClr val="FF0000"/>
            </a:solidFill>
            <a:round/>
            <a:headEnd/>
            <a:tailEnd/>
          </a:ln>
          <a:effectLst/>
        </p:spPr>
        <p:txBody>
          <a:bodyPr wrap="none" anchor="ctr"/>
          <a:lstStyle/>
          <a:p>
            <a:endParaRPr lang="de-DE"/>
          </a:p>
        </p:txBody>
      </p:sp>
    </p:spTree>
    <p:extLst>
      <p:ext uri="{BB962C8B-B14F-4D97-AF65-F5344CB8AC3E}">
        <p14:creationId xmlns:p14="http://schemas.microsoft.com/office/powerpoint/2010/main" val="42576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2" descr="An Image Slidesh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4652963"/>
            <a:ext cx="9144000" cy="218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feld 7"/>
          <p:cNvSpPr txBox="1">
            <a:spLocks noChangeArrowheads="1"/>
          </p:cNvSpPr>
          <p:nvPr/>
        </p:nvSpPr>
        <p:spPr bwMode="auto">
          <a:xfrm>
            <a:off x="7609559" y="4413092"/>
            <a:ext cx="1539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000" dirty="0"/>
              <a:t>ASEBA CH-</a:t>
            </a:r>
            <a:r>
              <a:rPr lang="de-DE" altLang="de-DE" sz="1000" dirty="0" err="1"/>
              <a:t>Bollodingen</a:t>
            </a:r>
            <a:endParaRPr lang="de-DE" altLang="de-DE" sz="1000" dirty="0"/>
          </a:p>
        </p:txBody>
      </p:sp>
      <p:sp>
        <p:nvSpPr>
          <p:cNvPr id="77829" name="Textfeld 1"/>
          <p:cNvSpPr txBox="1">
            <a:spLocks noChangeArrowheads="1"/>
          </p:cNvSpPr>
          <p:nvPr/>
        </p:nvSpPr>
        <p:spPr bwMode="auto">
          <a:xfrm>
            <a:off x="21730" y="4637088"/>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a:solidFill>
                  <a:schemeClr val="bg1"/>
                </a:solidFill>
                <a:latin typeface="+mn-lt"/>
              </a:rPr>
              <a:t>RL</a:t>
            </a:r>
          </a:p>
        </p:txBody>
      </p:sp>
      <p:sp>
        <p:nvSpPr>
          <p:cNvPr id="77830" name="Textfeld 5"/>
          <p:cNvSpPr txBox="1">
            <a:spLocks noChangeArrowheads="1"/>
          </p:cNvSpPr>
          <p:nvPr/>
        </p:nvSpPr>
        <p:spPr bwMode="auto">
          <a:xfrm>
            <a:off x="179388" y="188913"/>
            <a:ext cx="37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200" dirty="0">
                <a:latin typeface="Verdana" panose="020B0604030504040204" pitchFamily="34" charset="0"/>
              </a:rPr>
              <a:t>RL</a:t>
            </a:r>
          </a:p>
        </p:txBody>
      </p:sp>
      <p:sp>
        <p:nvSpPr>
          <p:cNvPr id="11" name="Rectangle 2"/>
          <p:cNvSpPr>
            <a:spLocks noGrp="1" noChangeArrowheads="1"/>
          </p:cNvSpPr>
          <p:nvPr>
            <p:ph type="title"/>
          </p:nvPr>
        </p:nvSpPr>
        <p:spPr>
          <a:xfrm>
            <a:off x="4763" y="1908176"/>
            <a:ext cx="9139236" cy="1143000"/>
          </a:xfrm>
        </p:spPr>
        <p:txBody>
          <a:bodyPr>
            <a:noAutofit/>
          </a:bodyPr>
          <a:lstStyle/>
          <a:p>
            <a:pPr eaLnBrk="1" hangingPunct="1">
              <a:defRPr/>
            </a:pPr>
            <a:r>
              <a:rPr lang="de-DE" sz="4000" dirty="0" smtClean="0">
                <a:solidFill>
                  <a:schemeClr val="accent4">
                    <a:lumMod val="20000"/>
                    <a:lumOff val="80000"/>
                  </a:schemeClr>
                </a:solidFill>
              </a:rPr>
              <a:t>„Der von Norden Kommende“</a:t>
            </a:r>
            <a:br>
              <a:rPr lang="de-DE" sz="4000" dirty="0" smtClean="0">
                <a:solidFill>
                  <a:schemeClr val="accent4">
                    <a:lumMod val="20000"/>
                    <a:lumOff val="80000"/>
                  </a:schemeClr>
                </a:solidFill>
              </a:rPr>
            </a:br>
            <a:r>
              <a:rPr lang="de-DE" sz="4000" dirty="0" smtClean="0">
                <a:solidFill>
                  <a:schemeClr val="accent4">
                    <a:lumMod val="20000"/>
                    <a:lumOff val="80000"/>
                  </a:schemeClr>
                </a:solidFill>
              </a:rPr>
              <a:t> </a:t>
            </a:r>
            <a:br>
              <a:rPr lang="de-DE" sz="4000" dirty="0" smtClean="0">
                <a:solidFill>
                  <a:schemeClr val="accent4">
                    <a:lumMod val="20000"/>
                    <a:lumOff val="80000"/>
                  </a:schemeClr>
                </a:solidFill>
              </a:rPr>
            </a:br>
            <a:r>
              <a:rPr lang="de-DE" sz="4000" dirty="0" smtClean="0">
                <a:solidFill>
                  <a:schemeClr val="accent4">
                    <a:lumMod val="20000"/>
                    <a:lumOff val="80000"/>
                  </a:schemeClr>
                </a:solidFill>
              </a:rPr>
              <a:t>im Buch Joel</a:t>
            </a:r>
          </a:p>
        </p:txBody>
      </p:sp>
    </p:spTree>
    <p:extLst>
      <p:ext uri="{BB962C8B-B14F-4D97-AF65-F5344CB8AC3E}">
        <p14:creationId xmlns:p14="http://schemas.microsoft.com/office/powerpoint/2010/main" val="29236676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5816601" y="152400"/>
            <a:ext cx="3219895" cy="6588968"/>
          </a:xfrm>
        </p:spPr>
        <p:txBody>
          <a:bodyPr>
            <a:noAutofit/>
          </a:bodyPr>
          <a:lstStyle/>
          <a:p>
            <a:pPr marL="0" indent="0" algn="ctr">
              <a:buNone/>
            </a:pPr>
            <a:r>
              <a:rPr lang="de-DE" sz="1800" b="1" dirty="0" smtClean="0">
                <a:solidFill>
                  <a:schemeClr val="tx1"/>
                </a:solidFill>
              </a:rPr>
              <a:t>Joel 2:</a:t>
            </a:r>
            <a:r>
              <a:rPr lang="de-DE" sz="1800" dirty="0" smtClean="0"/>
              <a:t> </a:t>
            </a:r>
          </a:p>
          <a:p>
            <a:pPr marL="0" indent="0" algn="ctr">
              <a:buNone/>
            </a:pPr>
            <a:r>
              <a:rPr lang="de-DE" sz="1800" baseline="30000" dirty="0" smtClean="0">
                <a:solidFill>
                  <a:schemeClr val="tx1"/>
                </a:solidFill>
              </a:rPr>
              <a:t>1</a:t>
            </a:r>
            <a:r>
              <a:rPr lang="de-DE" sz="1800" dirty="0" smtClean="0">
                <a:solidFill>
                  <a:schemeClr val="accent1">
                    <a:lumMod val="75000"/>
                  </a:schemeClr>
                </a:solidFill>
              </a:rPr>
              <a:t> </a:t>
            </a:r>
            <a:r>
              <a:rPr lang="de-DE" sz="1800" dirty="0" smtClean="0">
                <a:solidFill>
                  <a:schemeClr val="accent1">
                    <a:lumMod val="75000"/>
                  </a:schemeClr>
                </a:solidFill>
                <a:effectLst>
                  <a:outerShdw blurRad="38100" dist="38100" dir="2700000" algn="tl">
                    <a:srgbClr val="000000">
                      <a:alpha val="43137"/>
                    </a:srgbClr>
                  </a:outerShdw>
                </a:effectLst>
              </a:rPr>
              <a:t>Stoßt ins </a:t>
            </a:r>
            <a:r>
              <a:rPr lang="de-DE" sz="1800" dirty="0" err="1" smtClean="0">
                <a:solidFill>
                  <a:schemeClr val="accent1">
                    <a:lumMod val="75000"/>
                  </a:schemeClr>
                </a:solidFill>
                <a:effectLst>
                  <a:outerShdw blurRad="38100" dist="38100" dir="2700000" algn="tl">
                    <a:srgbClr val="000000">
                      <a:alpha val="43137"/>
                    </a:srgbClr>
                  </a:outerShdw>
                </a:effectLst>
              </a:rPr>
              <a:t>Schopharhorn</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auf </a:t>
            </a:r>
            <a:r>
              <a:rPr lang="de-DE" sz="1800" dirty="0">
                <a:solidFill>
                  <a:srgbClr val="FF0000"/>
                </a:solidFill>
                <a:effectLst>
                  <a:outerShdw blurRad="38100" dist="38100" dir="2700000" algn="tl">
                    <a:srgbClr val="000000">
                      <a:alpha val="43137"/>
                    </a:srgbClr>
                  </a:outerShdw>
                </a:effectLst>
              </a:rPr>
              <a:t>Zion</a:t>
            </a:r>
            <a:r>
              <a:rPr lang="de-DE" sz="1800" dirty="0">
                <a:solidFill>
                  <a:schemeClr val="accent1">
                    <a:lumMod val="75000"/>
                  </a:schemeClr>
                </a:solidFill>
                <a:effectLst>
                  <a:outerShdw blurRad="38100" dist="38100" dir="2700000" algn="tl">
                    <a:srgbClr val="000000">
                      <a:alpha val="43137"/>
                    </a:srgbClr>
                  </a:outerShdw>
                </a:effectLst>
              </a:rPr>
              <a:t>, und </a:t>
            </a:r>
            <a:r>
              <a:rPr lang="de-DE" sz="1800" dirty="0" smtClean="0">
                <a:solidFill>
                  <a:schemeClr val="accent1">
                    <a:lumMod val="75000"/>
                  </a:schemeClr>
                </a:solidFill>
                <a:effectLst>
                  <a:outerShdw blurRad="38100" dist="38100" dir="2700000" algn="tl">
                    <a:srgbClr val="000000">
                      <a:alpha val="43137"/>
                    </a:srgbClr>
                  </a:outerShdw>
                </a:effectLst>
              </a:rPr>
              <a:t>blast </a:t>
            </a:r>
            <a:r>
              <a:rPr lang="de-DE" sz="1800" dirty="0">
                <a:solidFill>
                  <a:schemeClr val="accent1">
                    <a:lumMod val="75000"/>
                  </a:schemeClr>
                </a:solidFill>
                <a:effectLst>
                  <a:outerShdw blurRad="38100" dist="38100" dir="2700000" algn="tl">
                    <a:srgbClr val="000000">
                      <a:alpha val="43137"/>
                    </a:srgbClr>
                  </a:outerShdw>
                </a:effectLst>
              </a:rPr>
              <a:t>Lärm auf</a:t>
            </a:r>
            <a:r>
              <a:rPr lang="de-DE" sz="1800" dirty="0">
                <a:solidFill>
                  <a:srgbClr val="FFFF00"/>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meinem heiligen </a:t>
            </a:r>
            <a:r>
              <a:rPr lang="de-DE" sz="1800" dirty="0" smtClean="0">
                <a:solidFill>
                  <a:srgbClr val="FF0000"/>
                </a:solidFill>
                <a:effectLst>
                  <a:outerShdw blurRad="38100" dist="38100" dir="2700000" algn="tl">
                    <a:srgbClr val="000000">
                      <a:alpha val="43137"/>
                    </a:srgbClr>
                  </a:outerShdw>
                </a:effectLst>
              </a:rPr>
              <a:t>Berg</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Beben sollen alle Bewohner des Landes; denn es kommt </a:t>
            </a:r>
            <a:r>
              <a:rPr lang="de-DE" sz="1800" dirty="0">
                <a:solidFill>
                  <a:srgbClr val="FF0000"/>
                </a:solidFill>
                <a:effectLst>
                  <a:outerShdw blurRad="38100" dist="38100" dir="2700000" algn="tl">
                    <a:srgbClr val="000000">
                      <a:alpha val="43137"/>
                    </a:srgbClr>
                  </a:outerShdw>
                </a:effectLst>
              </a:rPr>
              <a:t>der Tag </a:t>
            </a:r>
            <a:r>
              <a:rPr lang="de-DE" sz="1800" dirty="0" smtClean="0">
                <a:solidFill>
                  <a:srgbClr val="FF0000"/>
                </a:solidFill>
                <a:effectLst>
                  <a:outerShdw blurRad="38100" dist="38100" dir="2700000" algn="tl">
                    <a:srgbClr val="000000">
                      <a:alpha val="43137"/>
                    </a:srgbClr>
                  </a:outerShdw>
                </a:effectLst>
              </a:rPr>
              <a:t>des HERRN</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denn er ist </a:t>
            </a:r>
            <a:r>
              <a:rPr lang="de-DE" sz="1800" dirty="0" smtClean="0">
                <a:solidFill>
                  <a:schemeClr val="accent1">
                    <a:lumMod val="75000"/>
                  </a:schemeClr>
                </a:solidFill>
                <a:effectLst>
                  <a:outerShdw blurRad="38100" dist="38100" dir="2700000" algn="tl">
                    <a:srgbClr val="000000">
                      <a:alpha val="43137"/>
                    </a:srgbClr>
                  </a:outerShdw>
                </a:effectLst>
              </a:rPr>
              <a:t>nahe: </a:t>
            </a:r>
            <a:r>
              <a:rPr lang="de-DE" sz="1800" baseline="30000" dirty="0" smtClean="0">
                <a:solidFill>
                  <a:schemeClr val="tx1"/>
                </a:solidFill>
              </a:rPr>
              <a:t>2</a:t>
            </a:r>
            <a:r>
              <a:rPr lang="de-DE" sz="1800" dirty="0" smtClean="0">
                <a:solidFill>
                  <a:schemeClr val="accent1">
                    <a:lumMod val="75000"/>
                  </a:schemeClr>
                </a:solidFill>
                <a:effectLst>
                  <a:outerShdw blurRad="38100" dist="38100" dir="2700000" algn="tl">
                    <a:srgbClr val="000000">
                      <a:alpha val="43137"/>
                    </a:srgbClr>
                  </a:outerShdw>
                </a:effectLst>
              </a:rPr>
              <a:t> </a:t>
            </a:r>
            <a:r>
              <a:rPr lang="de-DE" sz="1800" dirty="0">
                <a:solidFill>
                  <a:schemeClr val="accent1">
                    <a:lumMod val="75000"/>
                  </a:schemeClr>
                </a:solidFill>
                <a:effectLst>
                  <a:outerShdw blurRad="38100" dist="38100" dir="2700000" algn="tl">
                    <a:srgbClr val="000000">
                      <a:alpha val="43137"/>
                    </a:srgbClr>
                  </a:outerShdw>
                </a:effectLst>
              </a:rPr>
              <a:t>ein Tag der Finsternis und der Dunkelheit, ein Tag des Gewölks und der Wolkennacht. Wie die Morgendämmerung ist es ausgebreitet über die Berge, </a:t>
            </a:r>
            <a:r>
              <a:rPr lang="de-DE" sz="1800" dirty="0">
                <a:solidFill>
                  <a:srgbClr val="FF0000"/>
                </a:solidFill>
                <a:effectLst>
                  <a:outerShdw blurRad="38100" dist="38100" dir="2700000" algn="tl">
                    <a:srgbClr val="000000">
                      <a:alpha val="43137"/>
                    </a:srgbClr>
                  </a:outerShdw>
                </a:effectLst>
              </a:rPr>
              <a:t>ein großes und mächtiges Volk</a:t>
            </a:r>
            <a:r>
              <a:rPr lang="de-DE" sz="1800" dirty="0">
                <a:solidFill>
                  <a:schemeClr val="accent1">
                    <a:lumMod val="75000"/>
                  </a:schemeClr>
                </a:solidFill>
                <a:effectLst>
                  <a:outerShdw blurRad="38100" dist="38100" dir="2700000" algn="tl">
                    <a:srgbClr val="000000">
                      <a:alpha val="43137"/>
                    </a:srgbClr>
                  </a:outerShdw>
                </a:effectLst>
              </a:rPr>
              <a:t>,</a:t>
            </a:r>
            <a:r>
              <a:rPr lang="de-DE" sz="1800" dirty="0">
                <a:solidFill>
                  <a:srgbClr val="66FF33"/>
                </a:solidFill>
                <a:effectLst>
                  <a:outerShdw blurRad="38100" dist="38100" dir="2700000" algn="tl">
                    <a:srgbClr val="000000">
                      <a:alpha val="43137"/>
                    </a:srgbClr>
                  </a:outerShdw>
                </a:effectLst>
              </a:rPr>
              <a:t> </a:t>
            </a:r>
            <a:r>
              <a:rPr lang="de-DE" sz="1800" dirty="0">
                <a:solidFill>
                  <a:srgbClr val="FF0000"/>
                </a:solidFill>
                <a:effectLst>
                  <a:outerShdw blurRad="38100" dist="38100" dir="2700000" algn="tl">
                    <a:srgbClr val="000000">
                      <a:alpha val="43137"/>
                    </a:srgbClr>
                  </a:outerShdw>
                </a:effectLst>
              </a:rPr>
              <a:t>desgleichen von Ewigkeit her nicht gewesen ist </a:t>
            </a:r>
            <a:r>
              <a:rPr lang="de-DE" sz="1800" dirty="0">
                <a:solidFill>
                  <a:schemeClr val="accent1">
                    <a:lumMod val="75000"/>
                  </a:schemeClr>
                </a:solidFill>
                <a:effectLst>
                  <a:outerShdw blurRad="38100" dist="38100" dir="2700000" algn="tl">
                    <a:srgbClr val="000000">
                      <a:alpha val="43137"/>
                    </a:srgbClr>
                  </a:outerShdw>
                </a:effectLst>
              </a:rPr>
              <a:t>und nach ihm nicht mehr sein wird bis in die Jahre der Geschlechter und </a:t>
            </a:r>
            <a:r>
              <a:rPr lang="de-DE" sz="1800" dirty="0" smtClean="0">
                <a:solidFill>
                  <a:schemeClr val="accent1">
                    <a:lumMod val="75000"/>
                  </a:schemeClr>
                </a:solidFill>
                <a:effectLst>
                  <a:outerShdw blurRad="38100" dist="38100" dir="2700000" algn="tl">
                    <a:srgbClr val="000000">
                      <a:alpha val="43137"/>
                    </a:srgbClr>
                  </a:outerShdw>
                </a:effectLst>
              </a:rPr>
              <a:t>Geschlechter. </a:t>
            </a:r>
            <a:endParaRPr lang="de-DE" sz="1800" dirty="0">
              <a:solidFill>
                <a:schemeClr val="accent1">
                  <a:lumMod val="75000"/>
                </a:schemeClr>
              </a:solidFill>
              <a:effectLst>
                <a:outerShdw blurRad="38100" dist="38100" dir="2700000" algn="tl">
                  <a:srgbClr val="000000">
                    <a:alpha val="43137"/>
                  </a:srgbClr>
                </a:outerShdw>
              </a:effectLst>
            </a:endParaRPr>
          </a:p>
        </p:txBody>
      </p:sp>
      <p:pic>
        <p:nvPicPr>
          <p:cNvPr id="4" name="Picture 2" descr="File:Israel-2013-Aerial-Temple Mount 03.jpg"/>
          <p:cNvPicPr>
            <a:picLocks noChangeAspect="1" noChangeArrowheads="1"/>
          </p:cNvPicPr>
          <p:nvPr/>
        </p:nvPicPr>
        <p:blipFill rotWithShape="1">
          <a:blip r:embed="rId2" cstate="print"/>
          <a:srcRect l="3426" t="2222" r="1923" b="3519"/>
          <a:stretch/>
        </p:blipFill>
        <p:spPr bwMode="auto">
          <a:xfrm>
            <a:off x="203200" y="152400"/>
            <a:ext cx="5613400" cy="6464300"/>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03200" y="6216590"/>
            <a:ext cx="936475" cy="400110"/>
          </a:xfrm>
          <a:prstGeom prst="rect">
            <a:avLst/>
          </a:prstGeom>
          <a:noFill/>
        </p:spPr>
        <p:txBody>
          <a:bodyPr wrap="none" rtlCol="0">
            <a:spAutoFit/>
          </a:bodyPr>
          <a:lstStyle/>
          <a:p>
            <a:r>
              <a:rPr lang="de-DE" sz="1000" dirty="0" smtClean="0">
                <a:solidFill>
                  <a:schemeClr val="bg2"/>
                </a:solidFill>
              </a:rPr>
              <a:t>Godot13 CC-</a:t>
            </a:r>
          </a:p>
          <a:p>
            <a:r>
              <a:rPr lang="de-DE" sz="1000" dirty="0" smtClean="0">
                <a:solidFill>
                  <a:schemeClr val="bg2"/>
                </a:solidFill>
              </a:rPr>
              <a:t>BY-SA 3.0</a:t>
            </a:r>
            <a:endParaRPr lang="de-DE" sz="1000" dirty="0">
              <a:solidFill>
                <a:schemeClr val="bg2"/>
              </a:solidFill>
            </a:endParaRPr>
          </a:p>
        </p:txBody>
      </p:sp>
    </p:spTree>
    <p:extLst>
      <p:ext uri="{BB962C8B-B14F-4D97-AF65-F5344CB8AC3E}">
        <p14:creationId xmlns:p14="http://schemas.microsoft.com/office/powerpoint/2010/main" val="28287561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9512" y="2551889"/>
            <a:ext cx="8784976" cy="4117471"/>
          </a:xfrm>
        </p:spPr>
        <p:txBody>
          <a:bodyPr>
            <a:noAutofit/>
          </a:bodyPr>
          <a:lstStyle/>
          <a:p>
            <a:pPr marL="0" indent="0" algn="ctr">
              <a:buNone/>
            </a:pPr>
            <a:r>
              <a:rPr lang="de-DE" b="1" dirty="0">
                <a:solidFill>
                  <a:schemeClr val="tx1"/>
                </a:solidFill>
              </a:rPr>
              <a:t>Joel 2: </a:t>
            </a:r>
            <a:r>
              <a:rPr lang="de-DE" sz="2000" baseline="30000" dirty="0" smtClean="0">
                <a:solidFill>
                  <a:schemeClr val="tx1"/>
                </a:solidFill>
              </a:rPr>
              <a:t>3</a:t>
            </a:r>
            <a:r>
              <a:rPr lang="de-DE" sz="2000" dirty="0" smtClean="0">
                <a:solidFill>
                  <a:srgbClr val="FFFF00"/>
                </a:solidFill>
              </a:rPr>
              <a:t> </a:t>
            </a:r>
            <a:r>
              <a:rPr lang="de-DE" sz="2000" dirty="0">
                <a:solidFill>
                  <a:schemeClr val="accent1">
                    <a:lumMod val="75000"/>
                  </a:schemeClr>
                </a:solidFill>
                <a:effectLst>
                  <a:outerShdw blurRad="38100" dist="38100" dir="2700000" algn="tl">
                    <a:srgbClr val="000000">
                      <a:alpha val="43137"/>
                    </a:srgbClr>
                  </a:outerShdw>
                </a:effectLst>
              </a:rPr>
              <a:t>Vor ihm her verzehrt das </a:t>
            </a:r>
            <a:r>
              <a:rPr lang="de-DE" sz="2000" dirty="0">
                <a:solidFill>
                  <a:srgbClr val="FF0000"/>
                </a:solidFill>
                <a:effectLst>
                  <a:outerShdw blurRad="38100" dist="38100" dir="2700000" algn="tl">
                    <a:srgbClr val="000000">
                      <a:alpha val="43137"/>
                    </a:srgbClr>
                  </a:outerShdw>
                </a:effectLst>
              </a:rPr>
              <a:t>Feuer</a:t>
            </a:r>
            <a:r>
              <a:rPr lang="de-DE" sz="2000" dirty="0">
                <a:solidFill>
                  <a:schemeClr val="accent1">
                    <a:lumMod val="75000"/>
                  </a:schemeClr>
                </a:solidFill>
                <a:effectLst>
                  <a:outerShdw blurRad="38100" dist="38100" dir="2700000" algn="tl">
                    <a:srgbClr val="000000">
                      <a:alpha val="43137"/>
                    </a:srgbClr>
                  </a:outerShdw>
                </a:effectLst>
              </a:rPr>
              <a:t>, und nach ihm lodert die </a:t>
            </a:r>
            <a:r>
              <a:rPr lang="de-DE" sz="2000" dirty="0">
                <a:solidFill>
                  <a:srgbClr val="FF0000"/>
                </a:solidFill>
                <a:effectLst>
                  <a:outerShdw blurRad="38100" dist="38100" dir="2700000" algn="tl">
                    <a:srgbClr val="000000">
                      <a:alpha val="43137"/>
                    </a:srgbClr>
                  </a:outerShdw>
                </a:effectLst>
              </a:rPr>
              <a:t>Flamme</a:t>
            </a:r>
            <a:r>
              <a:rPr lang="de-DE" sz="2000" dirty="0">
                <a:solidFill>
                  <a:schemeClr val="accent1">
                    <a:lumMod val="75000"/>
                  </a:schemeClr>
                </a:solidFill>
                <a:effectLst>
                  <a:outerShdw blurRad="38100" dist="38100" dir="2700000" algn="tl">
                    <a:srgbClr val="000000">
                      <a:alpha val="43137"/>
                    </a:srgbClr>
                  </a:outerShdw>
                </a:effectLst>
              </a:rPr>
              <a:t>; vor ihm ist das Land wie der </a:t>
            </a:r>
            <a:r>
              <a:rPr lang="de-DE" sz="2000" dirty="0">
                <a:solidFill>
                  <a:srgbClr val="FF0000"/>
                </a:solidFill>
                <a:effectLst>
                  <a:outerShdw blurRad="38100" dist="38100" dir="2700000" algn="tl">
                    <a:srgbClr val="000000">
                      <a:alpha val="43137"/>
                    </a:srgbClr>
                  </a:outerShdw>
                </a:effectLst>
              </a:rPr>
              <a:t>Garten Eden</a:t>
            </a:r>
            <a:r>
              <a:rPr lang="de-DE" sz="2000" dirty="0">
                <a:solidFill>
                  <a:schemeClr val="accent1">
                    <a:lumMod val="75000"/>
                  </a:schemeClr>
                </a:solidFill>
                <a:effectLst>
                  <a:outerShdw blurRad="38100" dist="38100" dir="2700000" algn="tl">
                    <a:srgbClr val="000000">
                      <a:alpha val="43137"/>
                    </a:srgbClr>
                  </a:outerShdw>
                </a:effectLst>
              </a:rPr>
              <a:t>, und nach ihm eine</a:t>
            </a:r>
            <a:r>
              <a:rPr lang="de-DE" sz="2000" dirty="0">
                <a:solidFill>
                  <a:srgbClr val="FFFF00"/>
                </a:solidFill>
                <a:effectLst>
                  <a:outerShdw blurRad="38100" dist="38100" dir="2700000" algn="tl">
                    <a:srgbClr val="000000">
                      <a:alpha val="43137"/>
                    </a:srgbClr>
                  </a:outerShdw>
                </a:effectLst>
              </a:rPr>
              <a:t> </a:t>
            </a:r>
            <a:r>
              <a:rPr lang="de-DE" sz="2000" dirty="0">
                <a:solidFill>
                  <a:srgbClr val="FF0000"/>
                </a:solidFill>
                <a:effectLst>
                  <a:outerShdw blurRad="38100" dist="38100" dir="2700000" algn="tl">
                    <a:srgbClr val="000000">
                      <a:alpha val="43137"/>
                    </a:srgbClr>
                  </a:outerShdw>
                </a:effectLst>
              </a:rPr>
              <a:t>öde Wüste</a:t>
            </a:r>
            <a:r>
              <a:rPr lang="de-DE" sz="2000" dirty="0">
                <a:solidFill>
                  <a:schemeClr val="accent1">
                    <a:lumMod val="75000"/>
                  </a:schemeClr>
                </a:solidFill>
                <a:effectLst>
                  <a:outerShdw blurRad="38100" dist="38100" dir="2700000" algn="tl">
                    <a:srgbClr val="000000">
                      <a:alpha val="43137"/>
                    </a:srgbClr>
                  </a:outerShdw>
                </a:effectLst>
              </a:rPr>
              <a:t>, und auch keine Entronnenen </a:t>
            </a:r>
            <a:r>
              <a:rPr lang="de-DE" sz="2000" dirty="0" err="1">
                <a:solidFill>
                  <a:schemeClr val="accent1">
                    <a:lumMod val="75000"/>
                  </a:schemeClr>
                </a:solidFill>
                <a:effectLst>
                  <a:outerShdw blurRad="38100" dist="38100" dir="2700000" algn="tl">
                    <a:srgbClr val="000000">
                      <a:alpha val="43137"/>
                    </a:srgbClr>
                  </a:outerShdw>
                </a:effectLst>
              </a:rPr>
              <a:t>läßt</a:t>
            </a:r>
            <a:r>
              <a:rPr lang="de-DE" sz="2000" dirty="0">
                <a:solidFill>
                  <a:schemeClr val="accent1">
                    <a:lumMod val="75000"/>
                  </a:schemeClr>
                </a:solidFill>
                <a:effectLst>
                  <a:outerShdw blurRad="38100" dist="38100" dir="2700000" algn="tl">
                    <a:srgbClr val="000000">
                      <a:alpha val="43137"/>
                    </a:srgbClr>
                  </a:outerShdw>
                </a:effectLst>
              </a:rPr>
              <a:t> es </a:t>
            </a:r>
            <a:r>
              <a:rPr lang="de-DE" sz="2000" dirty="0" smtClean="0">
                <a:solidFill>
                  <a:schemeClr val="accent1">
                    <a:lumMod val="75000"/>
                  </a:schemeClr>
                </a:solidFill>
                <a:effectLst>
                  <a:outerShdw blurRad="38100" dist="38100" dir="2700000" algn="tl">
                    <a:srgbClr val="000000">
                      <a:alpha val="43137"/>
                    </a:srgbClr>
                  </a:outerShdw>
                </a:effectLst>
              </a:rPr>
              <a:t>übrig. </a:t>
            </a:r>
            <a:br>
              <a:rPr lang="de-DE" sz="2000" dirty="0" smtClean="0">
                <a:solidFill>
                  <a:schemeClr val="accent1">
                    <a:lumMod val="75000"/>
                  </a:schemeClr>
                </a:solidFill>
                <a:effectLst>
                  <a:outerShdw blurRad="38100" dist="38100" dir="2700000" algn="tl">
                    <a:srgbClr val="000000">
                      <a:alpha val="43137"/>
                    </a:srgbClr>
                  </a:outerShdw>
                </a:effectLst>
              </a:rPr>
            </a:br>
            <a:r>
              <a:rPr lang="de-DE" sz="2000" baseline="30000" dirty="0" smtClean="0">
                <a:solidFill>
                  <a:schemeClr val="tx1"/>
                </a:solidFill>
              </a:rPr>
              <a:t>4</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Sein Aussehen ist </a:t>
            </a:r>
            <a:r>
              <a:rPr lang="de-DE" sz="2000" dirty="0">
                <a:solidFill>
                  <a:srgbClr val="FF0000"/>
                </a:solidFill>
                <a:effectLst>
                  <a:outerShdw blurRad="38100" dist="38100" dir="2700000" algn="tl">
                    <a:srgbClr val="000000">
                      <a:alpha val="43137"/>
                    </a:srgbClr>
                  </a:outerShdw>
                </a:effectLst>
              </a:rPr>
              <a:t>wie</a:t>
            </a:r>
            <a:r>
              <a:rPr lang="de-DE" sz="2000" dirty="0">
                <a:solidFill>
                  <a:srgbClr val="FFFF00"/>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das Aussehen von Rossen; und </a:t>
            </a:r>
            <a:r>
              <a:rPr lang="de-DE" sz="2000" dirty="0">
                <a:solidFill>
                  <a:srgbClr val="FF0000"/>
                </a:solidFill>
                <a:effectLst>
                  <a:outerShdw blurRad="38100" dist="38100" dir="2700000" algn="tl">
                    <a:srgbClr val="000000">
                      <a:alpha val="43137"/>
                    </a:srgbClr>
                  </a:outerShdw>
                </a:effectLst>
              </a:rPr>
              <a:t>wie</a:t>
            </a:r>
            <a:r>
              <a:rPr lang="de-DE" sz="2000" dirty="0">
                <a:solidFill>
                  <a:srgbClr val="FFFF00"/>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Reitpferde, also rennen </a:t>
            </a:r>
            <a:r>
              <a:rPr lang="de-DE" sz="2000" dirty="0" smtClean="0">
                <a:solidFill>
                  <a:schemeClr val="accent1">
                    <a:lumMod val="75000"/>
                  </a:schemeClr>
                </a:solidFill>
                <a:effectLst>
                  <a:outerShdw blurRad="38100" dist="38100" dir="2700000" algn="tl">
                    <a:srgbClr val="000000">
                      <a:alpha val="43137"/>
                    </a:srgbClr>
                  </a:outerShdw>
                </a:effectLst>
              </a:rPr>
              <a:t>sie.</a:t>
            </a:r>
            <a:r>
              <a:rPr lang="de-DE" sz="2000" dirty="0" smtClean="0">
                <a:solidFill>
                  <a:schemeClr val="tx1"/>
                </a:solidFill>
                <a:effectLst>
                  <a:outerShdw blurRad="38100" dist="38100" dir="2700000" algn="tl">
                    <a:srgbClr val="000000">
                      <a:alpha val="43137"/>
                    </a:srgbClr>
                  </a:outerShdw>
                </a:effectLst>
              </a:rPr>
              <a:t> </a:t>
            </a:r>
            <a:r>
              <a:rPr lang="de-DE" sz="2000" baseline="30000" dirty="0" smtClean="0">
                <a:solidFill>
                  <a:schemeClr val="tx1"/>
                </a:solidFill>
              </a:rPr>
              <a:t>5</a:t>
            </a:r>
            <a:r>
              <a:rPr lang="de-DE" sz="2000" dirty="0" smtClean="0">
                <a:solidFill>
                  <a:schemeClr val="tx1"/>
                </a:solidFill>
                <a:effectLst>
                  <a:outerShdw blurRad="38100" dist="38100" dir="2700000" algn="tl">
                    <a:srgbClr val="000000">
                      <a:alpha val="43137"/>
                    </a:srgbClr>
                  </a:outerShdw>
                </a:effectLst>
              </a:rPr>
              <a:t> </a:t>
            </a:r>
            <a:r>
              <a:rPr lang="de-DE" sz="2000" dirty="0">
                <a:solidFill>
                  <a:srgbClr val="FF0000"/>
                </a:solidFill>
                <a:effectLst>
                  <a:outerShdw blurRad="38100" dist="38100" dir="2700000" algn="tl">
                    <a:srgbClr val="000000">
                      <a:alpha val="43137"/>
                    </a:srgbClr>
                  </a:outerShdw>
                </a:effectLst>
              </a:rPr>
              <a:t>Gleich</a:t>
            </a:r>
            <a:r>
              <a:rPr lang="de-DE" sz="2000" dirty="0">
                <a:solidFill>
                  <a:schemeClr val="accent1">
                    <a:lumMod val="75000"/>
                  </a:schemeClr>
                </a:solidFill>
                <a:effectLst>
                  <a:outerShdw blurRad="38100" dist="38100" dir="2700000" algn="tl">
                    <a:srgbClr val="000000">
                      <a:alpha val="43137"/>
                    </a:srgbClr>
                  </a:outerShdw>
                </a:effectLst>
              </a:rPr>
              <a:t> Wagengerassel hüpfen sie auf den Gipfeln der Berge, gleich dem Prasseln der Feuerflamme, welche Stoppeln verzehrt; sie sind wie ein mächtiges Volk, zum </a:t>
            </a:r>
            <a:r>
              <a:rPr lang="de-DE" sz="2000" dirty="0" smtClean="0">
                <a:solidFill>
                  <a:schemeClr val="accent1">
                    <a:lumMod val="75000"/>
                  </a:schemeClr>
                </a:solidFill>
                <a:effectLst>
                  <a:outerShdw blurRad="38100" dist="38100" dir="2700000" algn="tl">
                    <a:srgbClr val="000000">
                      <a:alpha val="43137"/>
                    </a:srgbClr>
                  </a:outerShdw>
                </a:effectLst>
              </a:rPr>
              <a:t>Kampf gerüstet. </a:t>
            </a:r>
            <a:r>
              <a:rPr lang="de-DE" sz="2000" baseline="30000" dirty="0" smtClean="0">
                <a:solidFill>
                  <a:schemeClr val="tx1"/>
                </a:solidFill>
              </a:rPr>
              <a:t>6</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Vor ihm zittern die Völker, alle Angesichter </a:t>
            </a:r>
            <a:r>
              <a:rPr lang="de-DE" sz="2000" dirty="0" smtClean="0">
                <a:solidFill>
                  <a:schemeClr val="accent1">
                    <a:lumMod val="75000"/>
                  </a:schemeClr>
                </a:solidFill>
                <a:effectLst>
                  <a:outerShdw blurRad="38100" dist="38100" dir="2700000" algn="tl">
                    <a:srgbClr val="000000">
                      <a:alpha val="43137"/>
                    </a:srgbClr>
                  </a:outerShdw>
                </a:effectLst>
              </a:rPr>
              <a:t>erblassen. </a:t>
            </a:r>
            <a:r>
              <a:rPr lang="de-DE" sz="2000" baseline="30000" dirty="0" smtClean="0">
                <a:solidFill>
                  <a:schemeClr val="tx1"/>
                </a:solidFill>
              </a:rPr>
              <a:t>7</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Sie rennen wie Helden, wie Kriegsleute ersteigen sie die Mauer; und sie ziehen ein jeder auf seinem </a:t>
            </a:r>
            <a:r>
              <a:rPr lang="de-DE" sz="2000" dirty="0" smtClean="0">
                <a:solidFill>
                  <a:schemeClr val="accent1">
                    <a:lumMod val="75000"/>
                  </a:schemeClr>
                </a:solidFill>
                <a:effectLst>
                  <a:outerShdw blurRad="38100" dist="38100" dir="2700000" algn="tl">
                    <a:srgbClr val="000000">
                      <a:alpha val="43137"/>
                    </a:srgbClr>
                  </a:outerShdw>
                </a:effectLst>
              </a:rPr>
              <a:t>Weg, </a:t>
            </a:r>
            <a:r>
              <a:rPr lang="de-DE" sz="2000" dirty="0">
                <a:solidFill>
                  <a:schemeClr val="accent1">
                    <a:lumMod val="75000"/>
                  </a:schemeClr>
                </a:solidFill>
                <a:effectLst>
                  <a:outerShdw blurRad="38100" dist="38100" dir="2700000" algn="tl">
                    <a:srgbClr val="000000">
                      <a:alpha val="43137"/>
                    </a:srgbClr>
                  </a:outerShdw>
                </a:effectLst>
              </a:rPr>
              <a:t>und ihre Pfade wechseln sie </a:t>
            </a:r>
            <a:r>
              <a:rPr lang="de-DE" sz="2000" dirty="0" smtClean="0">
                <a:solidFill>
                  <a:schemeClr val="accent1">
                    <a:lumMod val="75000"/>
                  </a:schemeClr>
                </a:solidFill>
                <a:effectLst>
                  <a:outerShdw blurRad="38100" dist="38100" dir="2700000" algn="tl">
                    <a:srgbClr val="000000">
                      <a:alpha val="43137"/>
                    </a:srgbClr>
                  </a:outerShdw>
                </a:effectLst>
              </a:rPr>
              <a:t>nicht; </a:t>
            </a:r>
            <a:r>
              <a:rPr lang="de-DE" sz="2000" baseline="30000" dirty="0" smtClean="0">
                <a:solidFill>
                  <a:schemeClr val="tx1"/>
                </a:solidFill>
              </a:rPr>
              <a:t>8</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keiner drängt den anderen, sie ziehen jeder einzeln auf seiner Bahn; und sie stürzen zwischen den Waffen hindurch und verwunden sich nicht</a:t>
            </a:r>
            <a:r>
              <a:rPr lang="de-DE" sz="2000" dirty="0" smtClean="0">
                <a:solidFill>
                  <a:schemeClr val="accent1">
                    <a:lumMod val="75000"/>
                  </a:schemeClr>
                </a:solidFill>
                <a:effectLst>
                  <a:outerShdw blurRad="38100" dist="38100" dir="2700000" algn="tl">
                    <a:srgbClr val="000000">
                      <a:alpha val="43137"/>
                    </a:srgbClr>
                  </a:outerShdw>
                </a:effectLst>
              </a:rPr>
              <a:t>.</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41986" name="Picture 2" descr="http://upload.wikimedia.org/wikipedia/commons/c/ca/Prescribed_fire_GWJNF_Steven_Q_Croy_USDAFS_1995.jpg?uselang=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527" y="168831"/>
            <a:ext cx="3553498" cy="2383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892262" y="2274890"/>
            <a:ext cx="348172" cy="246221"/>
          </a:xfrm>
          <a:prstGeom prst="rect">
            <a:avLst/>
          </a:prstGeom>
          <a:noFill/>
        </p:spPr>
        <p:txBody>
          <a:bodyPr wrap="none" rtlCol="0">
            <a:spAutoFit/>
          </a:bodyPr>
          <a:lstStyle/>
          <a:p>
            <a:r>
              <a:rPr lang="de-DE" sz="1000" dirty="0" smtClean="0">
                <a:solidFill>
                  <a:schemeClr val="bg1"/>
                </a:solidFill>
              </a:rPr>
              <a:t>FB</a:t>
            </a:r>
            <a:endParaRPr lang="de-DE" sz="1000" dirty="0">
              <a:solidFill>
                <a:schemeClr val="bg1"/>
              </a:solidFill>
            </a:endParaRPr>
          </a:p>
        </p:txBody>
      </p:sp>
    </p:spTree>
    <p:extLst>
      <p:ext uri="{BB962C8B-B14F-4D97-AF65-F5344CB8AC3E}">
        <p14:creationId xmlns:p14="http://schemas.microsoft.com/office/powerpoint/2010/main" val="28406447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323528" y="3573016"/>
            <a:ext cx="8496944" cy="3168352"/>
          </a:xfrm>
        </p:spPr>
        <p:txBody>
          <a:bodyPr>
            <a:noAutofit/>
          </a:bodyPr>
          <a:lstStyle/>
          <a:p>
            <a:pPr marL="0" indent="0" algn="ctr">
              <a:buNone/>
            </a:pPr>
            <a:r>
              <a:rPr lang="de-DE" sz="2000" dirty="0" smtClean="0">
                <a:solidFill>
                  <a:schemeClr val="accent1">
                    <a:lumMod val="75000"/>
                  </a:schemeClr>
                </a:solidFill>
                <a:effectLst>
                  <a:outerShdw blurRad="38100" dist="38100" dir="2700000" algn="tl">
                    <a:srgbClr val="000000">
                      <a:alpha val="43137"/>
                    </a:srgbClr>
                  </a:outerShdw>
                </a:effectLst>
              </a:rPr>
              <a:t> </a:t>
            </a:r>
            <a:r>
              <a:rPr lang="de-DE" b="1" dirty="0">
                <a:solidFill>
                  <a:schemeClr val="tx1"/>
                </a:solidFill>
              </a:rPr>
              <a:t>Joel 2: </a:t>
            </a:r>
            <a:r>
              <a:rPr lang="de-DE" sz="2000" baseline="30000" dirty="0" smtClean="0">
                <a:solidFill>
                  <a:schemeClr val="tx1"/>
                </a:solidFill>
              </a:rPr>
              <a:t>9</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Sie laufen in der Stadt umher, rennen auf die Mauer, steigen in die Häuser; durch die Fenster dringen sie ein wie der </a:t>
            </a:r>
            <a:r>
              <a:rPr lang="de-DE" sz="2000" dirty="0" smtClean="0">
                <a:solidFill>
                  <a:schemeClr val="accent1">
                    <a:lumMod val="75000"/>
                  </a:schemeClr>
                </a:solidFill>
                <a:effectLst>
                  <a:outerShdw blurRad="38100" dist="38100" dir="2700000" algn="tl">
                    <a:srgbClr val="000000">
                      <a:alpha val="43137"/>
                    </a:srgbClr>
                  </a:outerShdw>
                </a:effectLst>
              </a:rPr>
              <a:t>Dieb. </a:t>
            </a:r>
            <a:br>
              <a:rPr lang="de-DE" sz="2000" dirty="0" smtClean="0">
                <a:solidFill>
                  <a:schemeClr val="accent1">
                    <a:lumMod val="75000"/>
                  </a:schemeClr>
                </a:solidFill>
                <a:effectLst>
                  <a:outerShdw blurRad="38100" dist="38100" dir="2700000" algn="tl">
                    <a:srgbClr val="000000">
                      <a:alpha val="43137"/>
                    </a:srgbClr>
                  </a:outerShdw>
                </a:effectLst>
              </a:rPr>
            </a:br>
            <a:r>
              <a:rPr lang="de-DE" sz="2000" baseline="30000" dirty="0" smtClean="0">
                <a:solidFill>
                  <a:schemeClr val="tx1"/>
                </a:solidFill>
              </a:rPr>
              <a:t>10</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Vor ihnen erbebt die Erde, erzittert der Himmel; Sonne und Mond verfinstern sich, und die Sterne verhalten ihren </a:t>
            </a:r>
            <a:r>
              <a:rPr lang="de-DE" sz="2000" dirty="0" smtClean="0">
                <a:solidFill>
                  <a:schemeClr val="accent1">
                    <a:lumMod val="75000"/>
                  </a:schemeClr>
                </a:solidFill>
                <a:effectLst>
                  <a:outerShdw blurRad="38100" dist="38100" dir="2700000" algn="tl">
                    <a:srgbClr val="000000">
                      <a:alpha val="43137"/>
                    </a:srgbClr>
                  </a:outerShdw>
                </a:effectLst>
              </a:rPr>
              <a:t>Glanz. </a:t>
            </a:r>
            <a:br>
              <a:rPr lang="de-DE" sz="2000" dirty="0" smtClean="0">
                <a:solidFill>
                  <a:schemeClr val="accent1">
                    <a:lumMod val="75000"/>
                  </a:schemeClr>
                </a:solidFill>
                <a:effectLst>
                  <a:outerShdw blurRad="38100" dist="38100" dir="2700000" algn="tl">
                    <a:srgbClr val="000000">
                      <a:alpha val="43137"/>
                    </a:srgbClr>
                  </a:outerShdw>
                </a:effectLst>
              </a:rPr>
            </a:br>
            <a:r>
              <a:rPr lang="de-DE" sz="2000" baseline="30000" dirty="0" smtClean="0">
                <a:solidFill>
                  <a:schemeClr val="tx1"/>
                </a:solidFill>
              </a:rPr>
              <a:t>11</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a:t>
            </a:r>
            <a:r>
              <a:rPr lang="de-DE" sz="2000" dirty="0" smtClean="0">
                <a:solidFill>
                  <a:schemeClr val="accent1">
                    <a:lumMod val="75000"/>
                  </a:schemeClr>
                </a:solidFill>
                <a:effectLst>
                  <a:outerShdw blurRad="38100" dist="38100" dir="2700000" algn="tl">
                    <a:srgbClr val="000000">
                      <a:alpha val="43137"/>
                    </a:srgbClr>
                  </a:outerShdw>
                </a:effectLst>
              </a:rPr>
              <a:t>der HERR </a:t>
            </a:r>
            <a:r>
              <a:rPr lang="de-DE" sz="2000" dirty="0" err="1">
                <a:solidFill>
                  <a:schemeClr val="accent1">
                    <a:lumMod val="75000"/>
                  </a:schemeClr>
                </a:solidFill>
                <a:effectLst>
                  <a:outerShdw blurRad="38100" dist="38100" dir="2700000" algn="tl">
                    <a:srgbClr val="000000">
                      <a:alpha val="43137"/>
                    </a:srgbClr>
                  </a:outerShdw>
                </a:effectLst>
              </a:rPr>
              <a:t>läßt</a:t>
            </a:r>
            <a:r>
              <a:rPr lang="de-DE" sz="2000" dirty="0">
                <a:solidFill>
                  <a:schemeClr val="accent1">
                    <a:lumMod val="75000"/>
                  </a:schemeClr>
                </a:solidFill>
                <a:effectLst>
                  <a:outerShdw blurRad="38100" dist="38100" dir="2700000" algn="tl">
                    <a:srgbClr val="000000">
                      <a:alpha val="43137"/>
                    </a:srgbClr>
                  </a:outerShdw>
                </a:effectLst>
              </a:rPr>
              <a:t> vor seinem </a:t>
            </a:r>
            <a:r>
              <a:rPr lang="de-DE" sz="2000" dirty="0" smtClean="0">
                <a:solidFill>
                  <a:schemeClr val="accent1">
                    <a:lumMod val="75000"/>
                  </a:schemeClr>
                </a:solidFill>
                <a:effectLst>
                  <a:outerShdw blurRad="38100" dist="38100" dir="2700000" algn="tl">
                    <a:srgbClr val="000000">
                      <a:alpha val="43137"/>
                    </a:srgbClr>
                  </a:outerShdw>
                </a:effectLst>
              </a:rPr>
              <a:t>Heer </a:t>
            </a:r>
            <a:r>
              <a:rPr lang="de-DE" sz="2000" dirty="0">
                <a:solidFill>
                  <a:schemeClr val="accent1">
                    <a:lumMod val="75000"/>
                  </a:schemeClr>
                </a:solidFill>
                <a:effectLst>
                  <a:outerShdw blurRad="38100" dist="38100" dir="2700000" algn="tl">
                    <a:srgbClr val="000000">
                      <a:alpha val="43137"/>
                    </a:srgbClr>
                  </a:outerShdw>
                </a:effectLst>
              </a:rPr>
              <a:t>her seine Stimme erschallen, denn sein Heerlager ist sehr groß, denn der Vollstrecker seines Wortes ist mächtig; denn groß ist der Tag </a:t>
            </a:r>
            <a:r>
              <a:rPr lang="de-DE" sz="2000" dirty="0" smtClean="0">
                <a:solidFill>
                  <a:schemeClr val="accent1">
                    <a:lumMod val="75000"/>
                  </a:schemeClr>
                </a:solidFill>
                <a:effectLst>
                  <a:outerShdw blurRad="38100" dist="38100" dir="2700000" algn="tl">
                    <a:srgbClr val="000000">
                      <a:alpha val="43137"/>
                    </a:srgbClr>
                  </a:outerShdw>
                </a:effectLst>
              </a:rPr>
              <a:t>des HERRN </a:t>
            </a:r>
            <a:r>
              <a:rPr lang="de-DE" sz="2000" dirty="0">
                <a:solidFill>
                  <a:schemeClr val="accent1">
                    <a:lumMod val="75000"/>
                  </a:schemeClr>
                </a:solidFill>
                <a:effectLst>
                  <a:outerShdw blurRad="38100" dist="38100" dir="2700000" algn="tl">
                    <a:srgbClr val="000000">
                      <a:alpha val="43137"/>
                    </a:srgbClr>
                  </a:outerShdw>
                </a:effectLst>
              </a:rPr>
              <a:t>und sehr furchtbar, und wer kann ihn </a:t>
            </a:r>
            <a:r>
              <a:rPr lang="de-DE" sz="2000" dirty="0" smtClean="0">
                <a:solidFill>
                  <a:schemeClr val="accent1">
                    <a:lumMod val="75000"/>
                  </a:schemeClr>
                </a:solidFill>
                <a:effectLst>
                  <a:outerShdw blurRad="38100" dist="38100" dir="2700000" algn="tl">
                    <a:srgbClr val="000000">
                      <a:alpha val="43137"/>
                    </a:srgbClr>
                  </a:outerShdw>
                </a:effectLst>
              </a:rPr>
              <a:t>ertragen</a:t>
            </a:r>
          </a:p>
        </p:txBody>
      </p:sp>
      <p:pic>
        <p:nvPicPr>
          <p:cNvPr id="43010" name="Picture 2" descr="http://upload.wikimedia.org/wikipedia/commons/thumb/a/a7/Typhoon_in_Hong_Kong.jpg/1024px-Typhoon_in_Hong_K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279" y="171019"/>
            <a:ext cx="4156759" cy="3113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feld 7"/>
          <p:cNvSpPr txBox="1">
            <a:spLocks noChangeArrowheads="1"/>
          </p:cNvSpPr>
          <p:nvPr/>
        </p:nvSpPr>
        <p:spPr bwMode="auto">
          <a:xfrm>
            <a:off x="4952934" y="3038763"/>
            <a:ext cx="16353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000" dirty="0" err="1" smtClean="0">
                <a:solidFill>
                  <a:schemeClr val="bg2"/>
                </a:solidFill>
              </a:rPr>
              <a:t>Mcyjerry</a:t>
            </a:r>
            <a:r>
              <a:rPr lang="de-DE" altLang="de-DE" sz="1000" dirty="0" smtClean="0">
                <a:solidFill>
                  <a:schemeClr val="bg2"/>
                </a:solidFill>
              </a:rPr>
              <a:t> GNU 1.2 </a:t>
            </a:r>
            <a:r>
              <a:rPr lang="de-DE" altLang="de-DE" sz="1000" dirty="0" err="1" smtClean="0">
                <a:solidFill>
                  <a:schemeClr val="bg2"/>
                </a:solidFill>
              </a:rPr>
              <a:t>or</a:t>
            </a:r>
            <a:r>
              <a:rPr lang="de-DE" altLang="de-DE" sz="1000" dirty="0" smtClean="0">
                <a:solidFill>
                  <a:schemeClr val="bg2"/>
                </a:solidFill>
              </a:rPr>
              <a:t> </a:t>
            </a:r>
            <a:r>
              <a:rPr lang="de-DE" altLang="de-DE" sz="1000" dirty="0" err="1" smtClean="0">
                <a:solidFill>
                  <a:schemeClr val="bg2"/>
                </a:solidFill>
              </a:rPr>
              <a:t>later</a:t>
            </a:r>
            <a:endParaRPr lang="de-DE" altLang="de-DE" sz="1000" dirty="0">
              <a:solidFill>
                <a:schemeClr val="bg2"/>
              </a:solidFill>
            </a:endParaRPr>
          </a:p>
        </p:txBody>
      </p:sp>
    </p:spTree>
    <p:extLst>
      <p:ext uri="{BB962C8B-B14F-4D97-AF65-F5344CB8AC3E}">
        <p14:creationId xmlns:p14="http://schemas.microsoft.com/office/powerpoint/2010/main" val="35913204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upload.wikimedia.org/wikipedia/commons/thumb/4/4c/Israel-2013%282%29-Aerial-Jerusalem-Temple_Mount-Temple_Mount_%28south_exposure%29.jpg/640px-Israel-2013%282%29-Aerial-Jerusalem-Temple_Mount-Temple_Mount_%28south_exposure%29.jpg"/>
          <p:cNvPicPr>
            <a:picLocks noChangeAspect="1" noChangeArrowheads="1"/>
          </p:cNvPicPr>
          <p:nvPr/>
        </p:nvPicPr>
        <p:blipFill>
          <a:blip r:embed="rId2" cstate="print"/>
          <a:srcRect/>
          <a:stretch>
            <a:fillRect/>
          </a:stretch>
        </p:blipFill>
        <p:spPr bwMode="auto">
          <a:xfrm>
            <a:off x="179512" y="169300"/>
            <a:ext cx="5182540" cy="3889020"/>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851920" y="1412776"/>
            <a:ext cx="1342483" cy="523220"/>
          </a:xfrm>
          <a:prstGeom prst="rect">
            <a:avLst/>
          </a:prstGeom>
          <a:noFill/>
        </p:spPr>
        <p:txBody>
          <a:bodyPr wrap="none" rtlCol="0">
            <a:spAutoFit/>
          </a:bodyPr>
          <a:lstStyle/>
          <a:p>
            <a:r>
              <a:rPr lang="de-DE" sz="1400" dirty="0" smtClean="0"/>
              <a:t>Godot13 CC-</a:t>
            </a:r>
          </a:p>
          <a:p>
            <a:r>
              <a:rPr lang="de-DE" sz="1400" dirty="0" smtClean="0"/>
              <a:t>BY-SA 3.0</a:t>
            </a:r>
            <a:endParaRPr lang="de-DE" sz="1400" dirty="0"/>
          </a:p>
        </p:txBody>
      </p:sp>
      <p:sp>
        <p:nvSpPr>
          <p:cNvPr id="10" name="Inhaltsplatzhalter 2"/>
          <p:cNvSpPr>
            <a:spLocks noGrp="1"/>
          </p:cNvSpPr>
          <p:nvPr>
            <p:ph idx="4294967295"/>
          </p:nvPr>
        </p:nvSpPr>
        <p:spPr>
          <a:xfrm>
            <a:off x="179512" y="4097338"/>
            <a:ext cx="5182540" cy="2571750"/>
          </a:xfrm>
        </p:spPr>
        <p:txBody>
          <a:bodyPr>
            <a:noAutofit/>
          </a:bodyPr>
          <a:lstStyle/>
          <a:p>
            <a:pPr marL="0" indent="0" algn="ctr">
              <a:buNone/>
            </a:pPr>
            <a:r>
              <a:rPr lang="de-DE" sz="1800" b="1" dirty="0">
                <a:solidFill>
                  <a:schemeClr val="tx1"/>
                </a:solidFill>
              </a:rPr>
              <a:t>Joel 2: </a:t>
            </a:r>
            <a:r>
              <a:rPr lang="de-DE" sz="1800" baseline="30000" dirty="0" smtClean="0">
                <a:solidFill>
                  <a:schemeClr val="tx1"/>
                </a:solidFill>
              </a:rPr>
              <a:t>12</a:t>
            </a:r>
            <a:r>
              <a:rPr lang="de-DE" sz="1800" dirty="0" smtClean="0">
                <a:solidFill>
                  <a:schemeClr val="tx1"/>
                </a:solidFill>
              </a:rPr>
              <a:t> </a:t>
            </a:r>
            <a:r>
              <a:rPr lang="de-DE" sz="1800" dirty="0">
                <a:solidFill>
                  <a:schemeClr val="accent1">
                    <a:lumMod val="75000"/>
                  </a:schemeClr>
                </a:solidFill>
                <a:effectLst>
                  <a:outerShdw blurRad="38100" dist="38100" dir="2700000" algn="tl">
                    <a:srgbClr val="000000">
                      <a:alpha val="43137"/>
                    </a:srgbClr>
                  </a:outerShdw>
                </a:effectLst>
              </a:rPr>
              <a:t>Aber auch jetzt noch, spricht </a:t>
            </a:r>
            <a:r>
              <a:rPr lang="de-DE" sz="1800" dirty="0" smtClean="0">
                <a:solidFill>
                  <a:schemeClr val="accent1">
                    <a:lumMod val="75000"/>
                  </a:schemeClr>
                </a:solidFill>
                <a:effectLst>
                  <a:outerShdw blurRad="38100" dist="38100" dir="2700000" algn="tl">
                    <a:srgbClr val="000000">
                      <a:alpha val="43137"/>
                    </a:srgbClr>
                  </a:outerShdw>
                </a:effectLst>
              </a:rPr>
              <a:t>der HERR, kehrt </a:t>
            </a:r>
            <a:r>
              <a:rPr lang="de-DE" sz="1800" dirty="0">
                <a:solidFill>
                  <a:schemeClr val="accent1">
                    <a:lumMod val="75000"/>
                  </a:schemeClr>
                </a:solidFill>
                <a:effectLst>
                  <a:outerShdw blurRad="38100" dist="38100" dir="2700000" algn="tl">
                    <a:srgbClr val="000000">
                      <a:alpha val="43137"/>
                    </a:srgbClr>
                  </a:outerShdw>
                </a:effectLst>
              </a:rPr>
              <a:t>um zu mir mit eurem ganzen Herzen, und mit Fasten und mit Weinen und mit </a:t>
            </a:r>
            <a:r>
              <a:rPr lang="de-DE" sz="1800" dirty="0" smtClean="0">
                <a:solidFill>
                  <a:schemeClr val="accent1">
                    <a:lumMod val="75000"/>
                  </a:schemeClr>
                </a:solidFill>
                <a:effectLst>
                  <a:outerShdw blurRad="38100" dist="38100" dir="2700000" algn="tl">
                    <a:srgbClr val="000000">
                      <a:alpha val="43137"/>
                    </a:srgbClr>
                  </a:outerShdw>
                </a:effectLst>
              </a:rPr>
              <a:t>Klagen. </a:t>
            </a:r>
            <a:r>
              <a:rPr lang="de-DE" sz="1800" baseline="30000" dirty="0" smtClean="0">
                <a:solidFill>
                  <a:schemeClr val="tx1"/>
                </a:solidFill>
              </a:rPr>
              <a:t>13</a:t>
            </a:r>
            <a:r>
              <a:rPr lang="de-DE" sz="1800" dirty="0" smtClean="0">
                <a:solidFill>
                  <a:schemeClr val="accent1">
                    <a:lumMod val="75000"/>
                  </a:schemeClr>
                </a:solidFill>
              </a:rPr>
              <a:t> </a:t>
            </a:r>
            <a:r>
              <a:rPr lang="de-DE" sz="1800" dirty="0">
                <a:solidFill>
                  <a:schemeClr val="accent1">
                    <a:lumMod val="75000"/>
                  </a:schemeClr>
                </a:solidFill>
                <a:effectLst>
                  <a:outerShdw blurRad="38100" dist="38100" dir="2700000" algn="tl">
                    <a:srgbClr val="000000">
                      <a:alpha val="43137"/>
                    </a:srgbClr>
                  </a:outerShdw>
                </a:effectLst>
              </a:rPr>
              <a:t>Und </a:t>
            </a:r>
            <a:r>
              <a:rPr lang="de-DE" sz="1800" dirty="0" smtClean="0">
                <a:solidFill>
                  <a:schemeClr val="accent1">
                    <a:lumMod val="75000"/>
                  </a:schemeClr>
                </a:solidFill>
                <a:effectLst>
                  <a:outerShdw blurRad="38100" dist="38100" dir="2700000" algn="tl">
                    <a:srgbClr val="000000">
                      <a:alpha val="43137"/>
                    </a:srgbClr>
                  </a:outerShdw>
                </a:effectLst>
              </a:rPr>
              <a:t>zerreißt </a:t>
            </a:r>
            <a:r>
              <a:rPr lang="de-DE" sz="1800" dirty="0">
                <a:solidFill>
                  <a:schemeClr val="accent1">
                    <a:lumMod val="75000"/>
                  </a:schemeClr>
                </a:solidFill>
                <a:effectLst>
                  <a:outerShdw blurRad="38100" dist="38100" dir="2700000" algn="tl">
                    <a:srgbClr val="000000">
                      <a:alpha val="43137"/>
                    </a:srgbClr>
                  </a:outerShdw>
                </a:effectLst>
              </a:rPr>
              <a:t>euer Herz und nicht eure Kleider, und </a:t>
            </a:r>
            <a:r>
              <a:rPr lang="de-DE" sz="1800" dirty="0" smtClean="0">
                <a:solidFill>
                  <a:schemeClr val="accent1">
                    <a:lumMod val="75000"/>
                  </a:schemeClr>
                </a:solidFill>
                <a:effectLst>
                  <a:outerShdw blurRad="38100" dist="38100" dir="2700000" algn="tl">
                    <a:srgbClr val="000000">
                      <a:alpha val="43137"/>
                    </a:srgbClr>
                  </a:outerShdw>
                </a:effectLst>
              </a:rPr>
              <a:t>kehrt </a:t>
            </a:r>
            <a:r>
              <a:rPr lang="de-DE" sz="1800" dirty="0">
                <a:solidFill>
                  <a:schemeClr val="accent1">
                    <a:lumMod val="75000"/>
                  </a:schemeClr>
                </a:solidFill>
                <a:effectLst>
                  <a:outerShdw blurRad="38100" dist="38100" dir="2700000" algn="tl">
                    <a:srgbClr val="000000">
                      <a:alpha val="43137"/>
                    </a:srgbClr>
                  </a:outerShdw>
                </a:effectLst>
              </a:rPr>
              <a:t>um zu </a:t>
            </a:r>
            <a:r>
              <a:rPr lang="de-DE" sz="1800" dirty="0" smtClean="0">
                <a:solidFill>
                  <a:schemeClr val="accent1">
                    <a:lumMod val="75000"/>
                  </a:schemeClr>
                </a:solidFill>
                <a:effectLst>
                  <a:outerShdw blurRad="38100" dist="38100" dir="2700000" algn="tl">
                    <a:srgbClr val="000000">
                      <a:alpha val="43137"/>
                    </a:srgbClr>
                  </a:outerShdw>
                </a:effectLst>
              </a:rPr>
              <a:t>dem HERRN, </a:t>
            </a:r>
            <a:r>
              <a:rPr lang="de-DE" sz="1800" dirty="0">
                <a:solidFill>
                  <a:schemeClr val="accent1">
                    <a:lumMod val="75000"/>
                  </a:schemeClr>
                </a:solidFill>
                <a:effectLst>
                  <a:outerShdw blurRad="38100" dist="38100" dir="2700000" algn="tl">
                    <a:srgbClr val="000000">
                      <a:alpha val="43137"/>
                    </a:srgbClr>
                  </a:outerShdw>
                </a:effectLst>
              </a:rPr>
              <a:t>eurem Gott; denn er ist gnädig und barmherzig, langsam zum Zorn und groß an Güte, und </a:t>
            </a:r>
            <a:r>
              <a:rPr lang="de-DE" sz="1800" dirty="0" err="1">
                <a:solidFill>
                  <a:schemeClr val="accent1">
                    <a:lumMod val="75000"/>
                  </a:schemeClr>
                </a:solidFill>
                <a:effectLst>
                  <a:outerShdw blurRad="38100" dist="38100" dir="2700000" algn="tl">
                    <a:srgbClr val="000000">
                      <a:alpha val="43137"/>
                    </a:srgbClr>
                  </a:outerShdw>
                </a:effectLst>
              </a:rPr>
              <a:t>läßt</a:t>
            </a:r>
            <a:r>
              <a:rPr lang="de-DE" sz="1800" dirty="0">
                <a:solidFill>
                  <a:schemeClr val="accent1">
                    <a:lumMod val="75000"/>
                  </a:schemeClr>
                </a:solidFill>
                <a:effectLst>
                  <a:outerShdw blurRad="38100" dist="38100" dir="2700000" algn="tl">
                    <a:srgbClr val="000000">
                      <a:alpha val="43137"/>
                    </a:srgbClr>
                  </a:outerShdw>
                </a:effectLst>
              </a:rPr>
              <a:t> sich des Übels </a:t>
            </a:r>
            <a:r>
              <a:rPr lang="de-DE" sz="1800" dirty="0" smtClean="0">
                <a:solidFill>
                  <a:schemeClr val="accent1">
                    <a:lumMod val="75000"/>
                  </a:schemeClr>
                </a:solidFill>
                <a:effectLst>
                  <a:outerShdw blurRad="38100" dist="38100" dir="2700000" algn="tl">
                    <a:srgbClr val="000000">
                      <a:alpha val="43137"/>
                    </a:srgbClr>
                  </a:outerShdw>
                </a:effectLst>
              </a:rPr>
              <a:t>gereuen. </a:t>
            </a:r>
          </a:p>
        </p:txBody>
      </p:sp>
      <p:sp>
        <p:nvSpPr>
          <p:cNvPr id="11" name="Inhaltsplatzhalter 2"/>
          <p:cNvSpPr txBox="1">
            <a:spLocks/>
          </p:cNvSpPr>
          <p:nvPr/>
        </p:nvSpPr>
        <p:spPr>
          <a:xfrm>
            <a:off x="5508104" y="188640"/>
            <a:ext cx="3384376" cy="6048672"/>
          </a:xfrm>
          <a:prstGeom prst="rect">
            <a:avLst/>
          </a:prstGeom>
        </p:spPr>
        <p:txBody>
          <a:bodyPr>
            <a:no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lgn="ctr">
              <a:buFont typeface="Wingdings 2"/>
              <a:buNone/>
            </a:pPr>
            <a:r>
              <a:rPr lang="de-DE" sz="1800" baseline="30000" dirty="0" smtClean="0">
                <a:effectLst>
                  <a:outerShdw blurRad="38100" dist="38100" dir="2700000" algn="tl">
                    <a:srgbClr val="000000">
                      <a:alpha val="43137"/>
                    </a:srgbClr>
                  </a:outerShdw>
                </a:effectLst>
              </a:rPr>
              <a:t>14</a:t>
            </a:r>
            <a:r>
              <a:rPr lang="de-DE" sz="1800" dirty="0" smtClean="0">
                <a:solidFill>
                  <a:schemeClr val="accent1">
                    <a:lumMod val="75000"/>
                  </a:schemeClr>
                </a:solidFill>
                <a:effectLst>
                  <a:outerShdw blurRad="38100" dist="38100" dir="2700000" algn="tl">
                    <a:srgbClr val="000000">
                      <a:alpha val="43137"/>
                    </a:srgbClr>
                  </a:outerShdw>
                </a:effectLst>
              </a:rPr>
              <a:t> Wer weiß? Er möchte umkehren und es sich gereuen lassen, und er möchte Segen hinter sich zurücklassen: Speisopfer und Trankopfer für den HERRN, euren Gott. </a:t>
            </a:r>
            <a:br>
              <a:rPr lang="de-DE" sz="1800" dirty="0" smtClean="0">
                <a:solidFill>
                  <a:schemeClr val="accent1">
                    <a:lumMod val="75000"/>
                  </a:schemeClr>
                </a:solidFill>
                <a:effectLst>
                  <a:outerShdw blurRad="38100" dist="38100" dir="2700000" algn="tl">
                    <a:srgbClr val="000000">
                      <a:alpha val="43137"/>
                    </a:srgbClr>
                  </a:outerShdw>
                </a:effectLst>
              </a:rPr>
            </a:br>
            <a:r>
              <a:rPr lang="de-DE" sz="1800" baseline="30000" dirty="0" smtClean="0"/>
              <a:t>15</a:t>
            </a:r>
            <a:r>
              <a:rPr lang="de-DE" sz="1800" dirty="0" smtClean="0">
                <a:solidFill>
                  <a:schemeClr val="accent1">
                    <a:lumMod val="75000"/>
                  </a:schemeClr>
                </a:solidFill>
              </a:rPr>
              <a:t> </a:t>
            </a:r>
            <a:r>
              <a:rPr lang="de-DE" sz="1800" dirty="0" smtClean="0">
                <a:solidFill>
                  <a:schemeClr val="accent1">
                    <a:lumMod val="75000"/>
                  </a:schemeClr>
                </a:solidFill>
                <a:effectLst>
                  <a:outerShdw blurRad="38100" dist="38100" dir="2700000" algn="tl">
                    <a:srgbClr val="000000">
                      <a:alpha val="43137"/>
                    </a:srgbClr>
                  </a:outerShdw>
                </a:effectLst>
              </a:rPr>
              <a:t>Stoßt ins </a:t>
            </a:r>
            <a:r>
              <a:rPr lang="de-DE" sz="1800" dirty="0" err="1" smtClean="0">
                <a:solidFill>
                  <a:schemeClr val="accent1">
                    <a:lumMod val="75000"/>
                  </a:schemeClr>
                </a:solidFill>
                <a:effectLst>
                  <a:outerShdw blurRad="38100" dist="38100" dir="2700000" algn="tl">
                    <a:srgbClr val="000000">
                      <a:alpha val="43137"/>
                    </a:srgbClr>
                  </a:outerShdw>
                </a:effectLst>
              </a:rPr>
              <a:t>Schofarhorn</a:t>
            </a:r>
            <a:r>
              <a:rPr lang="de-DE" sz="1800" dirty="0" smtClean="0">
                <a:solidFill>
                  <a:schemeClr val="accent1">
                    <a:lumMod val="75000"/>
                  </a:schemeClr>
                </a:solidFill>
                <a:effectLst>
                  <a:outerShdw blurRad="38100" dist="38100" dir="2700000" algn="tl">
                    <a:srgbClr val="000000">
                      <a:alpha val="43137"/>
                    </a:srgbClr>
                  </a:outerShdw>
                </a:effectLst>
              </a:rPr>
              <a:t> auf Zion, heiligt ein Fasten, ruft eine Festversammlung aus! </a:t>
            </a:r>
            <a:r>
              <a:rPr lang="de-DE" sz="1800" baseline="30000" dirty="0" smtClean="0">
                <a:solidFill>
                  <a:schemeClr val="accent1">
                    <a:lumMod val="75000"/>
                  </a:schemeClr>
                </a:solidFill>
                <a:effectLst>
                  <a:outerShdw blurRad="38100" dist="38100" dir="2700000" algn="tl">
                    <a:srgbClr val="000000">
                      <a:alpha val="43137"/>
                    </a:srgbClr>
                  </a:outerShdw>
                </a:effectLst>
              </a:rPr>
              <a:t>16</a:t>
            </a:r>
            <a:r>
              <a:rPr lang="de-DE" sz="1800" dirty="0" smtClean="0">
                <a:solidFill>
                  <a:schemeClr val="accent1">
                    <a:lumMod val="75000"/>
                  </a:schemeClr>
                </a:solidFill>
                <a:effectLst>
                  <a:outerShdw blurRad="38100" dist="38100" dir="2700000" algn="tl">
                    <a:srgbClr val="000000">
                      <a:alpha val="43137"/>
                    </a:srgbClr>
                  </a:outerShdw>
                </a:effectLst>
              </a:rPr>
              <a:t> Versammelt das Volk, heiligt eine Versammlung, bringt die Ältesten zusammen, versammelt die Kinder und die Säuglinge an den Brüsten; der Bräutigam trete aus seiner Kammer, und die Braut aus ihrem Gemach!</a:t>
            </a:r>
          </a:p>
          <a:p>
            <a:pPr marL="0" indent="0">
              <a:buFont typeface="Wingdings 2"/>
              <a:buNone/>
            </a:pPr>
            <a:endParaRPr lang="de-DE" sz="2000" dirty="0" smtClean="0"/>
          </a:p>
        </p:txBody>
      </p:sp>
      <p:sp>
        <p:nvSpPr>
          <p:cNvPr id="6" name="Textfeld 4"/>
          <p:cNvSpPr txBox="1"/>
          <p:nvPr/>
        </p:nvSpPr>
        <p:spPr>
          <a:xfrm>
            <a:off x="159371" y="3670017"/>
            <a:ext cx="968535" cy="400110"/>
          </a:xfrm>
          <a:prstGeom prst="rect">
            <a:avLst/>
          </a:prstGeom>
          <a:noFill/>
        </p:spPr>
        <p:txBody>
          <a:bodyPr wrap="none" rtlCol="0">
            <a:spAutoFit/>
          </a:bodyPr>
          <a:lstStyle/>
          <a:p>
            <a:r>
              <a:rPr lang="de-DE" sz="1000" b="1" dirty="0" smtClean="0">
                <a:solidFill>
                  <a:schemeClr val="bg2"/>
                </a:solidFill>
              </a:rPr>
              <a:t>Godot13 CC-</a:t>
            </a:r>
          </a:p>
          <a:p>
            <a:r>
              <a:rPr lang="de-DE" sz="1000" b="1" dirty="0" smtClean="0">
                <a:solidFill>
                  <a:schemeClr val="bg2"/>
                </a:solidFill>
              </a:rPr>
              <a:t>BY-SA 3.0</a:t>
            </a:r>
            <a:endParaRPr lang="de-DE" sz="1000" b="1" dirty="0">
              <a:solidFill>
                <a:schemeClr val="bg2"/>
              </a:solidFill>
            </a:endParaRPr>
          </a:p>
        </p:txBody>
      </p:sp>
    </p:spTree>
    <p:extLst>
      <p:ext uri="{BB962C8B-B14F-4D97-AF65-F5344CB8AC3E}">
        <p14:creationId xmlns:p14="http://schemas.microsoft.com/office/powerpoint/2010/main" val="28919534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upload.wikimedia.org/wikipedia/commons/thumb/4/4c/Israel-2013%282%29-Aerial-Jerusalem-Temple_Mount-Temple_Mount_%28south_exposure%29.jpg/640px-Israel-2013%282%29-Aerial-Jerusalem-Temple_Mount-Temple_Mount_%28south_exposure%29.jpg"/>
          <p:cNvPicPr>
            <a:picLocks noChangeAspect="1" noChangeArrowheads="1"/>
          </p:cNvPicPr>
          <p:nvPr/>
        </p:nvPicPr>
        <p:blipFill>
          <a:blip r:embed="rId2" cstate="print"/>
          <a:srcRect/>
          <a:stretch>
            <a:fillRect/>
          </a:stretch>
        </p:blipFill>
        <p:spPr bwMode="auto">
          <a:xfrm>
            <a:off x="189487" y="166636"/>
            <a:ext cx="5172563" cy="388153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3851920" y="1412776"/>
            <a:ext cx="1342483" cy="523220"/>
          </a:xfrm>
          <a:prstGeom prst="rect">
            <a:avLst/>
          </a:prstGeom>
          <a:noFill/>
        </p:spPr>
        <p:txBody>
          <a:bodyPr wrap="none" rtlCol="0">
            <a:spAutoFit/>
          </a:bodyPr>
          <a:lstStyle/>
          <a:p>
            <a:r>
              <a:rPr lang="de-DE" sz="1400" dirty="0" smtClean="0"/>
              <a:t>Godot13 CC-</a:t>
            </a:r>
          </a:p>
          <a:p>
            <a:r>
              <a:rPr lang="de-DE" sz="1400" dirty="0" smtClean="0"/>
              <a:t>BY-SA 3.0</a:t>
            </a:r>
            <a:endParaRPr lang="de-DE" sz="1400" dirty="0"/>
          </a:p>
        </p:txBody>
      </p:sp>
      <p:sp>
        <p:nvSpPr>
          <p:cNvPr id="10" name="Inhaltsplatzhalter 2"/>
          <p:cNvSpPr>
            <a:spLocks noGrp="1"/>
          </p:cNvSpPr>
          <p:nvPr>
            <p:ph idx="4294967295"/>
          </p:nvPr>
        </p:nvSpPr>
        <p:spPr>
          <a:xfrm>
            <a:off x="259155" y="4293096"/>
            <a:ext cx="5122863" cy="2428006"/>
          </a:xfrm>
        </p:spPr>
        <p:txBody>
          <a:bodyPr>
            <a:noAutofit/>
          </a:bodyPr>
          <a:lstStyle/>
          <a:p>
            <a:pPr marL="0" indent="0" algn="ctr">
              <a:buNone/>
            </a:pPr>
            <a:r>
              <a:rPr lang="de-DE" b="1" dirty="0" smtClean="0">
                <a:solidFill>
                  <a:schemeClr val="tx1"/>
                </a:solidFill>
              </a:rPr>
              <a:t>Joel </a:t>
            </a:r>
            <a:r>
              <a:rPr lang="de-DE" b="1" dirty="0">
                <a:solidFill>
                  <a:schemeClr val="tx1"/>
                </a:solidFill>
              </a:rPr>
              <a:t>2:</a:t>
            </a:r>
            <a:r>
              <a:rPr lang="de-DE" dirty="0">
                <a:solidFill>
                  <a:schemeClr val="tx1"/>
                </a:solidFill>
              </a:rPr>
              <a:t> </a:t>
            </a:r>
            <a:r>
              <a:rPr lang="de-DE" baseline="30000" dirty="0">
                <a:solidFill>
                  <a:schemeClr val="tx1"/>
                </a:solidFill>
              </a:rPr>
              <a:t>17</a:t>
            </a:r>
            <a:r>
              <a:rPr lang="de-DE" dirty="0">
                <a:solidFill>
                  <a:srgbClr val="FFFF00"/>
                </a:solidFill>
              </a:rPr>
              <a:t> </a:t>
            </a:r>
            <a:r>
              <a:rPr lang="de-DE" dirty="0">
                <a:solidFill>
                  <a:schemeClr val="accent1">
                    <a:lumMod val="75000"/>
                  </a:schemeClr>
                </a:solidFill>
                <a:effectLst>
                  <a:outerShdw blurRad="38100" dist="38100" dir="2700000" algn="tl">
                    <a:srgbClr val="000000">
                      <a:alpha val="43137"/>
                    </a:srgbClr>
                  </a:outerShdw>
                </a:effectLst>
              </a:rPr>
              <a:t>Die Priester, die Diener des HERRN, sollen </a:t>
            </a:r>
            <a:r>
              <a:rPr lang="de-DE" dirty="0">
                <a:solidFill>
                  <a:srgbClr val="FF0000"/>
                </a:solidFill>
                <a:effectLst>
                  <a:outerShdw blurRad="38100" dist="38100" dir="2700000" algn="tl">
                    <a:srgbClr val="000000">
                      <a:alpha val="43137"/>
                    </a:srgbClr>
                  </a:outerShdw>
                </a:effectLst>
              </a:rPr>
              <a:t>weinen zwischen der Halle und dem Altar </a:t>
            </a:r>
            <a:r>
              <a:rPr lang="de-DE" dirty="0">
                <a:solidFill>
                  <a:schemeClr val="accent1">
                    <a:lumMod val="75000"/>
                  </a:schemeClr>
                </a:solidFill>
                <a:effectLst>
                  <a:outerShdw blurRad="38100" dist="38100" dir="2700000" algn="tl">
                    <a:srgbClr val="000000">
                      <a:alpha val="43137"/>
                    </a:srgbClr>
                  </a:outerShdw>
                </a:effectLst>
              </a:rPr>
              <a:t>und sprechen: Schone, HERR, deines Volkes und gib nicht dein Erbteil der Schmähung hin, </a:t>
            </a:r>
            <a:r>
              <a:rPr lang="de-DE" dirty="0" err="1">
                <a:solidFill>
                  <a:schemeClr val="accent1">
                    <a:lumMod val="75000"/>
                  </a:schemeClr>
                </a:solidFill>
                <a:effectLst>
                  <a:outerShdw blurRad="38100" dist="38100" dir="2700000" algn="tl">
                    <a:srgbClr val="000000">
                      <a:alpha val="43137"/>
                    </a:srgbClr>
                  </a:outerShdw>
                </a:effectLst>
              </a:rPr>
              <a:t>daß</a:t>
            </a:r>
            <a:r>
              <a:rPr lang="de-DE" dirty="0">
                <a:solidFill>
                  <a:schemeClr val="accent1">
                    <a:lumMod val="75000"/>
                  </a:schemeClr>
                </a:solidFill>
                <a:effectLst>
                  <a:outerShdw blurRad="38100" dist="38100" dir="2700000" algn="tl">
                    <a:srgbClr val="000000">
                      <a:alpha val="43137"/>
                    </a:srgbClr>
                  </a:outerShdw>
                </a:effectLst>
              </a:rPr>
              <a:t> sie den Nationen zur Spottrede seien! </a:t>
            </a:r>
            <a:endParaRPr lang="de-DE" dirty="0" smtClean="0">
              <a:solidFill>
                <a:schemeClr val="accent1">
                  <a:lumMod val="75000"/>
                </a:schemeClr>
              </a:solidFill>
              <a:effectLst>
                <a:outerShdw blurRad="38100" dist="38100" dir="2700000" algn="tl">
                  <a:srgbClr val="000000">
                    <a:alpha val="43137"/>
                  </a:srgbClr>
                </a:outerShdw>
              </a:effectLst>
            </a:endParaRPr>
          </a:p>
        </p:txBody>
      </p:sp>
      <p:sp>
        <p:nvSpPr>
          <p:cNvPr id="11" name="Inhaltsplatzhalter 2"/>
          <p:cNvSpPr txBox="1">
            <a:spLocks/>
          </p:cNvSpPr>
          <p:nvPr/>
        </p:nvSpPr>
        <p:spPr>
          <a:xfrm>
            <a:off x="5508104" y="188640"/>
            <a:ext cx="3384376" cy="6048672"/>
          </a:xfrm>
          <a:prstGeom prst="rect">
            <a:avLst/>
          </a:prstGeom>
        </p:spPr>
        <p:txBody>
          <a:bodyPr>
            <a:noAutofit/>
          </a:bodyPr>
          <a:lst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endParaRPr lang="de-DE" sz="2000" dirty="0" smtClean="0"/>
          </a:p>
        </p:txBody>
      </p:sp>
      <p:sp>
        <p:nvSpPr>
          <p:cNvPr id="2" name="Rechteck 1"/>
          <p:cNvSpPr/>
          <p:nvPr/>
        </p:nvSpPr>
        <p:spPr>
          <a:xfrm>
            <a:off x="5506659" y="366335"/>
            <a:ext cx="3385821" cy="4401205"/>
          </a:xfrm>
          <a:prstGeom prst="rect">
            <a:avLst/>
          </a:prstGeom>
        </p:spPr>
        <p:txBody>
          <a:bodyPr wrap="square">
            <a:spAutoFit/>
          </a:bodyPr>
          <a:lstStyle/>
          <a:p>
            <a:pPr algn="ctr"/>
            <a:r>
              <a:rPr lang="de-DE" sz="2000" dirty="0">
                <a:solidFill>
                  <a:schemeClr val="accent1">
                    <a:lumMod val="75000"/>
                  </a:schemeClr>
                </a:solidFill>
                <a:effectLst>
                  <a:outerShdw blurRad="38100" dist="38100" dir="2700000" algn="tl">
                    <a:srgbClr val="000000">
                      <a:alpha val="43137"/>
                    </a:srgbClr>
                  </a:outerShdw>
                </a:effectLst>
              </a:rPr>
              <a:t>Warum soll man unter den Völkern sagen: </a:t>
            </a:r>
            <a:r>
              <a:rPr lang="de-DE" sz="2000" dirty="0" smtClean="0">
                <a:solidFill>
                  <a:schemeClr val="accent1">
                    <a:lumMod val="75000"/>
                  </a:schemeClr>
                </a:solidFill>
                <a:effectLst>
                  <a:outerShdw blurRad="38100" dist="38100" dir="2700000" algn="tl">
                    <a:srgbClr val="000000">
                      <a:alpha val="43137"/>
                    </a:srgbClr>
                  </a:outerShdw>
                </a:effectLst>
              </a:rPr>
              <a:t/>
            </a:r>
            <a:br>
              <a:rPr lang="de-DE" sz="2000" dirty="0" smtClean="0">
                <a:solidFill>
                  <a:schemeClr val="accent1">
                    <a:lumMod val="75000"/>
                  </a:schemeClr>
                </a:solidFill>
                <a:effectLst>
                  <a:outerShdw blurRad="38100" dist="38100" dir="2700000" algn="tl">
                    <a:srgbClr val="000000">
                      <a:alpha val="43137"/>
                    </a:srgbClr>
                  </a:outerShdw>
                </a:effectLst>
              </a:rPr>
            </a:br>
            <a:r>
              <a:rPr lang="de-DE" sz="2000" dirty="0" smtClean="0">
                <a:solidFill>
                  <a:schemeClr val="accent1">
                    <a:lumMod val="75000"/>
                  </a:schemeClr>
                </a:solidFill>
                <a:effectLst>
                  <a:outerShdw blurRad="38100" dist="38100" dir="2700000" algn="tl">
                    <a:srgbClr val="000000">
                      <a:alpha val="43137"/>
                    </a:srgbClr>
                  </a:outerShdw>
                </a:effectLst>
              </a:rPr>
              <a:t>Wo </a:t>
            </a:r>
            <a:r>
              <a:rPr lang="de-DE" sz="2000" dirty="0">
                <a:solidFill>
                  <a:schemeClr val="accent1">
                    <a:lumMod val="75000"/>
                  </a:schemeClr>
                </a:solidFill>
                <a:effectLst>
                  <a:outerShdw blurRad="38100" dist="38100" dir="2700000" algn="tl">
                    <a:srgbClr val="000000">
                      <a:alpha val="43137"/>
                    </a:srgbClr>
                  </a:outerShdw>
                </a:effectLst>
              </a:rPr>
              <a:t>ist ihr Gott? </a:t>
            </a:r>
            <a:r>
              <a:rPr lang="de-DE" sz="2000" dirty="0" smtClean="0">
                <a:solidFill>
                  <a:schemeClr val="accent1">
                    <a:lumMod val="75000"/>
                  </a:schemeClr>
                </a:solidFill>
                <a:effectLst>
                  <a:outerShdw blurRad="38100" dist="38100" dir="2700000" algn="tl">
                    <a:srgbClr val="000000">
                      <a:alpha val="43137"/>
                    </a:srgbClr>
                  </a:outerShdw>
                </a:effectLst>
              </a:rPr>
              <a:t/>
            </a:r>
            <a:br>
              <a:rPr lang="de-DE" sz="2000" dirty="0" smtClean="0">
                <a:solidFill>
                  <a:schemeClr val="accent1">
                    <a:lumMod val="75000"/>
                  </a:schemeClr>
                </a:solidFill>
                <a:effectLst>
                  <a:outerShdw blurRad="38100" dist="38100" dir="2700000" algn="tl">
                    <a:srgbClr val="000000">
                      <a:alpha val="43137"/>
                    </a:srgbClr>
                  </a:outerShdw>
                </a:effectLst>
              </a:rPr>
            </a:br>
            <a:r>
              <a:rPr lang="de-DE" sz="2000" baseline="30000" dirty="0" smtClean="0"/>
              <a:t>18</a:t>
            </a:r>
            <a:r>
              <a:rPr lang="de-DE" sz="2000" dirty="0" smtClean="0">
                <a:solidFill>
                  <a:srgbClr val="FFFF00"/>
                </a:solidFill>
                <a:effectLst>
                  <a:outerShdw blurRad="38100" dist="38100" dir="2700000" algn="tl">
                    <a:srgbClr val="000000">
                      <a:alpha val="43137"/>
                    </a:srgbClr>
                  </a:outerShdw>
                </a:effectLst>
              </a:rPr>
              <a:t> </a:t>
            </a:r>
            <a:r>
              <a:rPr lang="de-DE" sz="2000" dirty="0">
                <a:solidFill>
                  <a:srgbClr val="FF0000"/>
                </a:solidFill>
                <a:effectLst>
                  <a:outerShdw blurRad="38100" dist="38100" dir="2700000" algn="tl">
                    <a:srgbClr val="000000">
                      <a:alpha val="43137"/>
                    </a:srgbClr>
                  </a:outerShdw>
                </a:effectLst>
              </a:rPr>
              <a:t>Dann eifert der HERR für sein Land</a:t>
            </a:r>
            <a:r>
              <a:rPr lang="de-DE" sz="2000" dirty="0">
                <a:solidFill>
                  <a:srgbClr val="FFFF00"/>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er hat Mitleid mit seinem Volk. </a:t>
            </a:r>
          </a:p>
          <a:p>
            <a:pPr algn="ctr"/>
            <a:r>
              <a:rPr lang="de-DE" sz="2000" baseline="30000" dirty="0" smtClean="0"/>
              <a:t>19</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der HERR antwortet und spricht zu seinem Volk: </a:t>
            </a:r>
            <a:r>
              <a:rPr lang="de-DE" sz="2000" dirty="0">
                <a:solidFill>
                  <a:srgbClr val="FF0000"/>
                </a:solidFill>
                <a:effectLst>
                  <a:outerShdw blurRad="38100" dist="38100" dir="2700000" algn="tl">
                    <a:srgbClr val="000000">
                      <a:alpha val="43137"/>
                    </a:srgbClr>
                  </a:outerShdw>
                </a:effectLst>
              </a:rPr>
              <a:t>Siehe, ich sende euch </a:t>
            </a:r>
            <a:r>
              <a:rPr lang="de-DE" sz="2000" dirty="0">
                <a:solidFill>
                  <a:schemeClr val="accent1">
                    <a:lumMod val="75000"/>
                  </a:schemeClr>
                </a:solidFill>
                <a:effectLst>
                  <a:outerShdw blurRad="38100" dist="38100" dir="2700000" algn="tl">
                    <a:srgbClr val="000000">
                      <a:alpha val="43137"/>
                    </a:srgbClr>
                  </a:outerShdw>
                </a:effectLst>
              </a:rPr>
              <a:t>das Korn und den Most und das Öl, </a:t>
            </a:r>
            <a:r>
              <a:rPr lang="de-DE" sz="2000" dirty="0" err="1">
                <a:solidFill>
                  <a:schemeClr val="accent1">
                    <a:lumMod val="75000"/>
                  </a:schemeClr>
                </a:solidFill>
                <a:effectLst>
                  <a:outerShdw blurRad="38100" dist="38100" dir="2700000" algn="tl">
                    <a:srgbClr val="000000">
                      <a:alpha val="43137"/>
                    </a:srgbClr>
                  </a:outerShdw>
                </a:effectLst>
              </a:rPr>
              <a:t>daß</a:t>
            </a:r>
            <a:r>
              <a:rPr lang="de-DE" sz="2000" dirty="0">
                <a:solidFill>
                  <a:schemeClr val="accent1">
                    <a:lumMod val="75000"/>
                  </a:schemeClr>
                </a:solidFill>
                <a:effectLst>
                  <a:outerShdw blurRad="38100" dist="38100" dir="2700000" algn="tl">
                    <a:srgbClr val="000000">
                      <a:alpha val="43137"/>
                    </a:srgbClr>
                  </a:outerShdw>
                </a:effectLst>
              </a:rPr>
              <a:t> ihr davon satt werdet; und ich werde euch nicht mehr zum Hohn machen unter den Nationen. </a:t>
            </a:r>
            <a:endParaRPr lang="de-DE" sz="2000" dirty="0" smtClean="0">
              <a:solidFill>
                <a:schemeClr val="accent1">
                  <a:lumMod val="75000"/>
                </a:schemeClr>
              </a:solidFill>
              <a:effectLst>
                <a:outerShdw blurRad="38100" dist="38100" dir="2700000" algn="tl">
                  <a:srgbClr val="000000">
                    <a:alpha val="43137"/>
                  </a:srgbClr>
                </a:outerShdw>
              </a:effectLst>
            </a:endParaRPr>
          </a:p>
        </p:txBody>
      </p:sp>
      <p:sp>
        <p:nvSpPr>
          <p:cNvPr id="7" name="Textfeld 4"/>
          <p:cNvSpPr txBox="1"/>
          <p:nvPr/>
        </p:nvSpPr>
        <p:spPr>
          <a:xfrm>
            <a:off x="213508" y="3717032"/>
            <a:ext cx="968535" cy="400110"/>
          </a:xfrm>
          <a:prstGeom prst="rect">
            <a:avLst/>
          </a:prstGeom>
          <a:noFill/>
        </p:spPr>
        <p:txBody>
          <a:bodyPr wrap="none" rtlCol="0">
            <a:spAutoFit/>
          </a:bodyPr>
          <a:lstStyle/>
          <a:p>
            <a:r>
              <a:rPr lang="de-DE" sz="1000" b="1" dirty="0" smtClean="0">
                <a:solidFill>
                  <a:schemeClr val="bg2"/>
                </a:solidFill>
              </a:rPr>
              <a:t>Godot13 CC-</a:t>
            </a:r>
          </a:p>
          <a:p>
            <a:r>
              <a:rPr lang="de-DE" sz="1000" b="1" dirty="0" smtClean="0">
                <a:solidFill>
                  <a:schemeClr val="bg2"/>
                </a:solidFill>
              </a:rPr>
              <a:t>BY-SA 3.0</a:t>
            </a:r>
            <a:endParaRPr lang="de-DE" sz="1000" b="1" dirty="0">
              <a:solidFill>
                <a:schemeClr val="bg2"/>
              </a:solidFill>
            </a:endParaRPr>
          </a:p>
        </p:txBody>
      </p:sp>
    </p:spTree>
    <p:extLst>
      <p:ext uri="{BB962C8B-B14F-4D97-AF65-F5344CB8AC3E}">
        <p14:creationId xmlns:p14="http://schemas.microsoft.com/office/powerpoint/2010/main" val="25702173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179512" y="332656"/>
            <a:ext cx="6840760" cy="2520280"/>
          </a:xfrm>
        </p:spPr>
        <p:txBody>
          <a:bodyPr>
            <a:noAutofit/>
          </a:bodyPr>
          <a:lstStyle/>
          <a:p>
            <a:pPr marL="0" indent="0" algn="ctr">
              <a:buNone/>
            </a:pPr>
            <a:r>
              <a:rPr lang="de-DE" b="1" dirty="0">
                <a:solidFill>
                  <a:schemeClr val="tx1"/>
                </a:solidFill>
              </a:rPr>
              <a:t>Joel 2: </a:t>
            </a:r>
            <a:r>
              <a:rPr lang="de-DE" baseline="30000" dirty="0" smtClean="0">
                <a:solidFill>
                  <a:schemeClr val="tx1"/>
                </a:solidFill>
              </a:rPr>
              <a:t>20</a:t>
            </a:r>
            <a:r>
              <a:rPr lang="de-DE" dirty="0" smtClean="0">
                <a:solidFill>
                  <a:schemeClr val="tx1"/>
                </a:solidFill>
              </a:rPr>
              <a:t> </a:t>
            </a:r>
            <a:r>
              <a:rPr lang="de-DE" dirty="0">
                <a:solidFill>
                  <a:schemeClr val="accent1">
                    <a:lumMod val="75000"/>
                  </a:schemeClr>
                </a:solidFill>
                <a:effectLst>
                  <a:outerShdw blurRad="38100" dist="38100" dir="2700000" algn="tl">
                    <a:srgbClr val="000000">
                      <a:alpha val="43137"/>
                    </a:srgbClr>
                  </a:outerShdw>
                </a:effectLst>
              </a:rPr>
              <a:t>Und ich werde </a:t>
            </a:r>
            <a:r>
              <a:rPr lang="de-DE" dirty="0">
                <a:solidFill>
                  <a:srgbClr val="FF0000"/>
                </a:solidFill>
                <a:effectLst>
                  <a:outerShdw blurRad="38100" dist="38100" dir="2700000" algn="tl">
                    <a:srgbClr val="000000">
                      <a:alpha val="43137"/>
                    </a:srgbClr>
                  </a:outerShdw>
                </a:effectLst>
              </a:rPr>
              <a:t>den von Norden </a:t>
            </a:r>
            <a:r>
              <a:rPr lang="de-DE" dirty="0">
                <a:solidFill>
                  <a:schemeClr val="accent1">
                    <a:lumMod val="75000"/>
                  </a:schemeClr>
                </a:solidFill>
                <a:effectLst>
                  <a:outerShdw blurRad="38100" dist="38100" dir="2700000" algn="tl">
                    <a:srgbClr val="000000">
                      <a:alpha val="43137"/>
                    </a:srgbClr>
                  </a:outerShdw>
                </a:effectLst>
              </a:rPr>
              <a:t>Kommenden von euch entfernen und ihn </a:t>
            </a:r>
            <a:r>
              <a:rPr lang="de-DE" dirty="0">
                <a:solidFill>
                  <a:srgbClr val="FF0000"/>
                </a:solidFill>
                <a:effectLst>
                  <a:outerShdw blurRad="38100" dist="38100" dir="2700000" algn="tl">
                    <a:srgbClr val="000000">
                      <a:alpha val="43137"/>
                    </a:srgbClr>
                  </a:outerShdw>
                </a:effectLst>
              </a:rPr>
              <a:t>in ein dürres und wüstes Land </a:t>
            </a:r>
            <a:r>
              <a:rPr lang="de-DE" dirty="0">
                <a:solidFill>
                  <a:schemeClr val="accent1">
                    <a:lumMod val="75000"/>
                  </a:schemeClr>
                </a:solidFill>
                <a:effectLst>
                  <a:outerShdw blurRad="38100" dist="38100" dir="2700000" algn="tl">
                    <a:srgbClr val="000000">
                      <a:alpha val="43137"/>
                    </a:srgbClr>
                  </a:outerShdw>
                </a:effectLst>
              </a:rPr>
              <a:t>vertreiben, seinen Vortrab in </a:t>
            </a:r>
            <a:r>
              <a:rPr lang="de-DE" dirty="0">
                <a:solidFill>
                  <a:srgbClr val="FF0000"/>
                </a:solidFill>
                <a:effectLst>
                  <a:outerShdw blurRad="38100" dist="38100" dir="2700000" algn="tl">
                    <a:srgbClr val="000000">
                      <a:alpha val="43137"/>
                    </a:srgbClr>
                  </a:outerShdw>
                </a:effectLst>
              </a:rPr>
              <a:t>das vordere Meer </a:t>
            </a:r>
            <a:r>
              <a:rPr lang="de-DE" dirty="0">
                <a:solidFill>
                  <a:schemeClr val="accent1">
                    <a:lumMod val="75000"/>
                  </a:schemeClr>
                </a:solidFill>
                <a:effectLst>
                  <a:outerShdw blurRad="38100" dist="38100" dir="2700000" algn="tl">
                    <a:srgbClr val="000000">
                      <a:alpha val="43137"/>
                    </a:srgbClr>
                  </a:outerShdw>
                </a:effectLst>
              </a:rPr>
              <a:t>und seinen </a:t>
            </a:r>
            <a:r>
              <a:rPr lang="de-DE" dirty="0" err="1">
                <a:solidFill>
                  <a:schemeClr val="accent1">
                    <a:lumMod val="75000"/>
                  </a:schemeClr>
                </a:solidFill>
                <a:effectLst>
                  <a:outerShdw blurRad="38100" dist="38100" dir="2700000" algn="tl">
                    <a:srgbClr val="000000">
                      <a:alpha val="43137"/>
                    </a:srgbClr>
                  </a:outerShdw>
                </a:effectLst>
              </a:rPr>
              <a:t>Nachtrab</a:t>
            </a:r>
            <a:r>
              <a:rPr lang="de-DE" dirty="0">
                <a:solidFill>
                  <a:schemeClr val="accent1">
                    <a:lumMod val="75000"/>
                  </a:schemeClr>
                </a:solidFill>
                <a:effectLst>
                  <a:outerShdw blurRad="38100" dist="38100" dir="2700000" algn="tl">
                    <a:srgbClr val="000000">
                      <a:alpha val="43137"/>
                    </a:srgbClr>
                  </a:outerShdw>
                </a:effectLst>
              </a:rPr>
              <a:t> in das </a:t>
            </a:r>
            <a:r>
              <a:rPr lang="de-DE" dirty="0">
                <a:solidFill>
                  <a:srgbClr val="FF0000"/>
                </a:solidFill>
                <a:effectLst>
                  <a:outerShdw blurRad="38100" dist="38100" dir="2700000" algn="tl">
                    <a:srgbClr val="000000">
                      <a:alpha val="43137"/>
                    </a:srgbClr>
                  </a:outerShdw>
                </a:effectLst>
              </a:rPr>
              <a:t>hintere Meer</a:t>
            </a:r>
            <a:r>
              <a:rPr lang="de-DE" dirty="0">
                <a:solidFill>
                  <a:schemeClr val="accent1">
                    <a:lumMod val="75000"/>
                  </a:schemeClr>
                </a:solidFill>
                <a:effectLst>
                  <a:outerShdw blurRad="38100" dist="38100" dir="2700000" algn="tl">
                    <a:srgbClr val="000000">
                      <a:alpha val="43137"/>
                    </a:srgbClr>
                  </a:outerShdw>
                </a:effectLst>
              </a:rPr>
              <a:t>; und sein Gestank wird aufsteigen, und aufsteigen sein übler Geruch, weil er Großes getan hat. </a:t>
            </a:r>
            <a:endParaRPr lang="de-DE" dirty="0" smtClean="0">
              <a:solidFill>
                <a:schemeClr val="accent1">
                  <a:lumMod val="75000"/>
                </a:schemeClr>
              </a:solidFill>
              <a:effectLst>
                <a:outerShdw blurRad="38100" dist="38100" dir="2700000" algn="tl">
                  <a:srgbClr val="000000">
                    <a:alpha val="43137"/>
                  </a:srgbClr>
                </a:outerShdw>
              </a:effectLst>
            </a:endParaRPr>
          </a:p>
        </p:txBody>
      </p:sp>
      <p:pic>
        <p:nvPicPr>
          <p:cNvPr id="4" name="Picture 10" descr="MiddleEast"/>
          <p:cNvPicPr>
            <a:picLocks noGrp="1" noChangeAspect="1" noChangeArrowheads="1"/>
          </p:cNvPicPr>
          <p:nvPr>
            <p:ph sz="half" idx="4294967295"/>
          </p:nvPr>
        </p:nvPicPr>
        <p:blipFill>
          <a:blip r:embed="rId2" cstate="print"/>
          <a:srcRect/>
          <a:stretch>
            <a:fillRect/>
          </a:stretch>
        </p:blipFill>
        <p:spPr>
          <a:xfrm>
            <a:off x="7092280" y="188640"/>
            <a:ext cx="1868487" cy="2376487"/>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865" y="2852936"/>
            <a:ext cx="5760640" cy="3840426"/>
          </a:xfrm>
          <a:prstGeom prst="rect">
            <a:avLst/>
          </a:prstGeom>
          <a:ln>
            <a:noFill/>
          </a:ln>
          <a:effectLst>
            <a:outerShdw blurRad="292100" dist="139700" dir="2700000" algn="tl" rotWithShape="0">
              <a:srgbClr val="333333">
                <a:alpha val="65000"/>
              </a:srgbClr>
            </a:outerShdw>
          </a:effectLst>
        </p:spPr>
      </p:pic>
      <p:sp>
        <p:nvSpPr>
          <p:cNvPr id="5" name="Textfeld 5"/>
          <p:cNvSpPr txBox="1">
            <a:spLocks noChangeArrowheads="1"/>
          </p:cNvSpPr>
          <p:nvPr/>
        </p:nvSpPr>
        <p:spPr bwMode="auto">
          <a:xfrm>
            <a:off x="6312333" y="6444428"/>
            <a:ext cx="3481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de-DE" sz="1000" dirty="0">
                <a:latin typeface="+mn-lt"/>
              </a:rPr>
              <a:t>RL</a:t>
            </a:r>
          </a:p>
        </p:txBody>
      </p:sp>
      <p:sp>
        <p:nvSpPr>
          <p:cNvPr id="6" name="Textfeld 7"/>
          <p:cNvSpPr txBox="1"/>
          <p:nvPr/>
        </p:nvSpPr>
        <p:spPr>
          <a:xfrm>
            <a:off x="8460432" y="2323894"/>
            <a:ext cx="532518" cy="246221"/>
          </a:xfrm>
          <a:prstGeom prst="rect">
            <a:avLst/>
          </a:prstGeom>
          <a:noFill/>
        </p:spPr>
        <p:txBody>
          <a:bodyPr wrap="none" rtlCol="0">
            <a:spAutoFit/>
          </a:bodyPr>
          <a:lstStyle/>
          <a:p>
            <a:r>
              <a:rPr lang="fr-FR" sz="1000" dirty="0" smtClean="0">
                <a:solidFill>
                  <a:schemeClr val="bg2"/>
                </a:solidFill>
              </a:rPr>
              <a:t>NASA</a:t>
            </a:r>
            <a:endParaRPr lang="fr-FR" sz="1000" dirty="0">
              <a:solidFill>
                <a:schemeClr val="bg2"/>
              </a:solidFill>
            </a:endParaRPr>
          </a:p>
        </p:txBody>
      </p:sp>
    </p:spTree>
    <p:extLst>
      <p:ext uri="{BB962C8B-B14F-4D97-AF65-F5344CB8AC3E}">
        <p14:creationId xmlns:p14="http://schemas.microsoft.com/office/powerpoint/2010/main" val="28436435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0" y="2564904"/>
            <a:ext cx="9144000" cy="4362450"/>
          </a:xfrm>
        </p:spPr>
        <p:txBody>
          <a:bodyPr>
            <a:noAutofit/>
          </a:bodyPr>
          <a:lstStyle/>
          <a:p>
            <a:pPr marL="0" indent="0" algn="ctr">
              <a:buNone/>
            </a:pPr>
            <a:r>
              <a:rPr lang="de-DE" sz="2000" b="1" dirty="0" smtClean="0">
                <a:solidFill>
                  <a:schemeClr val="tx1"/>
                </a:solidFill>
              </a:rPr>
              <a:t>Joel 2: </a:t>
            </a:r>
            <a:r>
              <a:rPr lang="de-DE" sz="2000" baseline="30000" dirty="0">
                <a:solidFill>
                  <a:schemeClr val="tx1"/>
                </a:solidFill>
              </a:rPr>
              <a:t>21</a:t>
            </a:r>
            <a:r>
              <a:rPr lang="de-DE" sz="2000" dirty="0">
                <a:solidFill>
                  <a:schemeClr val="tx1"/>
                </a:solidFill>
              </a:rPr>
              <a:t> </a:t>
            </a:r>
            <a:r>
              <a:rPr lang="de-DE" sz="2000" dirty="0">
                <a:solidFill>
                  <a:schemeClr val="accent1">
                    <a:lumMod val="75000"/>
                  </a:schemeClr>
                </a:solidFill>
                <a:effectLst>
                  <a:outerShdw blurRad="38100" dist="38100" dir="2700000" algn="tl">
                    <a:srgbClr val="000000">
                      <a:alpha val="43137"/>
                    </a:srgbClr>
                  </a:outerShdw>
                </a:effectLst>
              </a:rPr>
              <a:t>Fürchte dich nicht, Erde; frohlocke und freue dich! Denn der HERR tut Großes. </a:t>
            </a:r>
            <a:r>
              <a:rPr lang="de-DE" sz="2000" baseline="30000" dirty="0" smtClean="0">
                <a:solidFill>
                  <a:schemeClr val="tx1"/>
                </a:solidFill>
              </a:rPr>
              <a:t>22</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Fürchtet euch nicht, ihr Tiere des Feldes! Denn es grünen die Auen der Steppe; denn der Baum trägt seine Frucht, der Feigenbaum und der Weinstock geben ihren Ertrag.</a:t>
            </a:r>
          </a:p>
          <a:p>
            <a:pPr marL="0" indent="0" algn="ctr">
              <a:buNone/>
            </a:pPr>
            <a:r>
              <a:rPr lang="de-DE" sz="2000" baseline="30000" dirty="0">
                <a:solidFill>
                  <a:schemeClr val="tx1"/>
                </a:solidFill>
              </a:rPr>
              <a:t>23</a:t>
            </a:r>
            <a:r>
              <a:rPr lang="de-DE" sz="2000" dirty="0">
                <a:solidFill>
                  <a:schemeClr val="accent1">
                    <a:lumMod val="75000"/>
                  </a:schemeClr>
                </a:solidFill>
                <a:effectLst>
                  <a:outerShdw blurRad="38100" dist="38100" dir="2700000" algn="tl">
                    <a:srgbClr val="000000">
                      <a:alpha val="43137"/>
                    </a:srgbClr>
                  </a:outerShdw>
                </a:effectLst>
              </a:rPr>
              <a:t> Und ihr, Kinder Zions, frohlockt und freut euch in dem HERRN, eurem Gott! Denn er gibt euch den Frühregen nach rechtem Maß, und er </a:t>
            </a:r>
            <a:r>
              <a:rPr lang="de-DE" sz="2000" dirty="0" err="1">
                <a:solidFill>
                  <a:schemeClr val="accent1">
                    <a:lumMod val="75000"/>
                  </a:schemeClr>
                </a:solidFill>
                <a:effectLst>
                  <a:outerShdw blurRad="38100" dist="38100" dir="2700000" algn="tl">
                    <a:srgbClr val="000000">
                      <a:alpha val="43137"/>
                    </a:srgbClr>
                  </a:outerShdw>
                </a:effectLst>
              </a:rPr>
              <a:t>läßt</a:t>
            </a:r>
            <a:r>
              <a:rPr lang="de-DE" sz="2000" dirty="0">
                <a:solidFill>
                  <a:schemeClr val="accent1">
                    <a:lumMod val="75000"/>
                  </a:schemeClr>
                </a:solidFill>
                <a:effectLst>
                  <a:outerShdw blurRad="38100" dist="38100" dir="2700000" algn="tl">
                    <a:srgbClr val="000000">
                      <a:alpha val="43137"/>
                    </a:srgbClr>
                  </a:outerShdw>
                </a:effectLst>
              </a:rPr>
              <a:t> euch Regen herabkommen: Frühregen und Spätregen wie zuvor. </a:t>
            </a:r>
          </a:p>
          <a:p>
            <a:pPr marL="0" indent="0" algn="ctr">
              <a:buNone/>
            </a:pPr>
            <a:r>
              <a:rPr lang="de-DE" sz="2000" baseline="30000" dirty="0" smtClean="0">
                <a:solidFill>
                  <a:schemeClr val="tx1"/>
                </a:solidFill>
              </a:rPr>
              <a:t>24</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die Tennen werden voll Getreide sein, und die Kufen überfließen von Most und </a:t>
            </a:r>
            <a:r>
              <a:rPr lang="de-DE" sz="2000" dirty="0" smtClean="0">
                <a:solidFill>
                  <a:schemeClr val="accent1">
                    <a:lumMod val="75000"/>
                  </a:schemeClr>
                </a:solidFill>
                <a:effectLst>
                  <a:outerShdw blurRad="38100" dist="38100" dir="2700000" algn="tl">
                    <a:srgbClr val="000000">
                      <a:alpha val="43137"/>
                    </a:srgbClr>
                  </a:outerShdw>
                </a:effectLst>
              </a:rPr>
              <a:t>Öl. </a:t>
            </a:r>
            <a:r>
              <a:rPr lang="de-DE" sz="2000" baseline="30000" dirty="0" smtClean="0">
                <a:solidFill>
                  <a:schemeClr val="accent1">
                    <a:lumMod val="75000"/>
                  </a:schemeClr>
                </a:solidFill>
              </a:rPr>
              <a:t>25</a:t>
            </a:r>
            <a:r>
              <a:rPr lang="de-DE" sz="2000" dirty="0" smtClean="0">
                <a:solidFill>
                  <a:schemeClr val="accent1">
                    <a:lumMod val="75000"/>
                  </a:schemeClr>
                </a:solidFill>
                <a:effectLst>
                  <a:outerShdw blurRad="38100" dist="38100" dir="2700000" algn="tl">
                    <a:srgbClr val="000000">
                      <a:alpha val="43137"/>
                    </a:srgbClr>
                  </a:outerShdw>
                </a:effectLst>
              </a:rPr>
              <a:t> </a:t>
            </a:r>
            <a:r>
              <a:rPr lang="de-DE" sz="2000" dirty="0">
                <a:solidFill>
                  <a:schemeClr val="accent1">
                    <a:lumMod val="75000"/>
                  </a:schemeClr>
                </a:solidFill>
                <a:effectLst>
                  <a:outerShdw blurRad="38100" dist="38100" dir="2700000" algn="tl">
                    <a:srgbClr val="000000">
                      <a:alpha val="43137"/>
                    </a:srgbClr>
                  </a:outerShdw>
                </a:effectLst>
              </a:rPr>
              <a:t>Und ich werde euch die Jahre erstatten, welche die Heuschrecke, der </a:t>
            </a:r>
            <a:r>
              <a:rPr lang="de-DE" sz="2000" dirty="0" err="1">
                <a:solidFill>
                  <a:schemeClr val="accent1">
                    <a:lumMod val="75000"/>
                  </a:schemeClr>
                </a:solidFill>
                <a:effectLst>
                  <a:outerShdw blurRad="38100" dist="38100" dir="2700000" algn="tl">
                    <a:srgbClr val="000000">
                      <a:alpha val="43137"/>
                    </a:srgbClr>
                  </a:outerShdw>
                </a:effectLst>
              </a:rPr>
              <a:t>Abfresser</a:t>
            </a:r>
            <a:r>
              <a:rPr lang="de-DE" sz="2000" dirty="0">
                <a:solidFill>
                  <a:schemeClr val="accent1">
                    <a:lumMod val="75000"/>
                  </a:schemeClr>
                </a:solidFill>
                <a:effectLst>
                  <a:outerShdw blurRad="38100" dist="38100" dir="2700000" algn="tl">
                    <a:srgbClr val="000000">
                      <a:alpha val="43137"/>
                    </a:srgbClr>
                  </a:outerShdw>
                </a:effectLst>
              </a:rPr>
              <a:t> und der Vertilger und der Nager gefressen haben, mein großes Heer, das ich unter euch gesandt </a:t>
            </a:r>
            <a:r>
              <a:rPr lang="de-DE" sz="2000" dirty="0" smtClean="0">
                <a:solidFill>
                  <a:schemeClr val="accent1">
                    <a:lumMod val="75000"/>
                  </a:schemeClr>
                </a:solidFill>
                <a:effectLst>
                  <a:outerShdw blurRad="38100" dist="38100" dir="2700000" algn="tl">
                    <a:srgbClr val="000000">
                      <a:alpha val="43137"/>
                    </a:srgbClr>
                  </a:outerShdw>
                </a:effectLst>
              </a:rPr>
              <a:t>habe. </a:t>
            </a:r>
            <a:endParaRPr lang="de-DE" sz="2000" dirty="0">
              <a:solidFill>
                <a:schemeClr val="accent1">
                  <a:lumMod val="75000"/>
                </a:schemeClr>
              </a:solidFill>
              <a:effectLst>
                <a:outerShdw blurRad="38100" dist="38100" dir="2700000" algn="tl">
                  <a:srgbClr val="000000">
                    <a:alpha val="43137"/>
                  </a:srgbClr>
                </a:outerShdw>
              </a:effectLst>
            </a:endParaRPr>
          </a:p>
        </p:txBody>
      </p:sp>
      <p:pic>
        <p:nvPicPr>
          <p:cNvPr id="4" name="Picture 6" descr="http://upload.wikimedia.org/wikipedia/commons/thumb/0/02/Jerusalem_BW_1.JPG/1920px-Jerusalem_BW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337" r="1273"/>
          <a:stretch/>
        </p:blipFill>
        <p:spPr bwMode="auto">
          <a:xfrm>
            <a:off x="177800" y="0"/>
            <a:ext cx="8813800"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2"/>
          <p:cNvSpPr txBox="1">
            <a:spLocks noChangeArrowheads="1"/>
          </p:cNvSpPr>
          <p:nvPr/>
        </p:nvSpPr>
        <p:spPr bwMode="auto">
          <a:xfrm>
            <a:off x="8700345" y="2249329"/>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bg2"/>
                </a:solidFill>
                <a:latin typeface="+mn-lt"/>
              </a:rPr>
              <a:t>FB</a:t>
            </a:r>
          </a:p>
        </p:txBody>
      </p:sp>
    </p:spTree>
    <p:extLst>
      <p:ext uri="{BB962C8B-B14F-4D97-AF65-F5344CB8AC3E}">
        <p14:creationId xmlns:p14="http://schemas.microsoft.com/office/powerpoint/2010/main" val="29795143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4294967295"/>
          </p:nvPr>
        </p:nvSpPr>
        <p:spPr>
          <a:xfrm>
            <a:off x="0" y="2495550"/>
            <a:ext cx="9144000" cy="4362450"/>
          </a:xfrm>
        </p:spPr>
        <p:txBody>
          <a:bodyPr>
            <a:noAutofit/>
          </a:bodyPr>
          <a:lstStyle/>
          <a:p>
            <a:pPr marL="0" indent="0" algn="ctr">
              <a:buNone/>
            </a:pPr>
            <a:r>
              <a:rPr lang="de-DE" sz="2400" b="1" dirty="0" smtClean="0">
                <a:solidFill>
                  <a:schemeClr val="tx1"/>
                </a:solidFill>
              </a:rPr>
              <a:t>Joel 2: </a:t>
            </a:r>
            <a:r>
              <a:rPr lang="de-DE" sz="2400" baseline="30000" dirty="0" smtClean="0">
                <a:solidFill>
                  <a:schemeClr val="tx1"/>
                </a:solidFill>
              </a:rPr>
              <a:t>26</a:t>
            </a:r>
            <a:r>
              <a:rPr lang="de-DE" sz="2400" dirty="0" smtClean="0">
                <a:solidFill>
                  <a:schemeClr val="tx1"/>
                </a:solidFill>
              </a:rPr>
              <a:t> </a:t>
            </a:r>
            <a:r>
              <a:rPr lang="de-DE" sz="2400" dirty="0">
                <a:solidFill>
                  <a:schemeClr val="accent1">
                    <a:lumMod val="75000"/>
                  </a:schemeClr>
                </a:solidFill>
                <a:effectLst>
                  <a:outerShdw blurRad="38100" dist="38100" dir="2700000" algn="tl">
                    <a:srgbClr val="000000">
                      <a:alpha val="43137"/>
                    </a:srgbClr>
                  </a:outerShdw>
                </a:effectLst>
              </a:rPr>
              <a:t>Und ihr werdet essen, essen und satt werden, und werdet den Namen </a:t>
            </a:r>
            <a:r>
              <a:rPr lang="de-DE" sz="2400" dirty="0" smtClean="0">
                <a:solidFill>
                  <a:schemeClr val="accent1">
                    <a:lumMod val="75000"/>
                  </a:schemeClr>
                </a:solidFill>
                <a:effectLst>
                  <a:outerShdw blurRad="38100" dist="38100" dir="2700000" algn="tl">
                    <a:srgbClr val="000000">
                      <a:alpha val="43137"/>
                    </a:srgbClr>
                  </a:outerShdw>
                </a:effectLst>
              </a:rPr>
              <a:t>des HERRN, </a:t>
            </a:r>
            <a:r>
              <a:rPr lang="de-DE" sz="2400" dirty="0">
                <a:solidFill>
                  <a:schemeClr val="accent1">
                    <a:lumMod val="75000"/>
                  </a:schemeClr>
                </a:solidFill>
                <a:effectLst>
                  <a:outerShdw blurRad="38100" dist="38100" dir="2700000" algn="tl">
                    <a:srgbClr val="000000">
                      <a:alpha val="43137"/>
                    </a:srgbClr>
                  </a:outerShdw>
                </a:effectLst>
              </a:rPr>
              <a:t>eures Gottes, preisen, der Wunderbares an euch getan hat. Und mein Volk soll nimmermehr beschämt </a:t>
            </a:r>
            <a:r>
              <a:rPr lang="de-DE" sz="2400" dirty="0" smtClean="0">
                <a:solidFill>
                  <a:schemeClr val="accent1">
                    <a:lumMod val="75000"/>
                  </a:schemeClr>
                </a:solidFill>
                <a:effectLst>
                  <a:outerShdw blurRad="38100" dist="38100" dir="2700000" algn="tl">
                    <a:srgbClr val="000000">
                      <a:alpha val="43137"/>
                    </a:srgbClr>
                  </a:outerShdw>
                </a:effectLst>
              </a:rPr>
              <a:t>werden. </a:t>
            </a:r>
            <a:r>
              <a:rPr lang="de-DE" sz="2400" baseline="30000" dirty="0" smtClean="0">
                <a:solidFill>
                  <a:schemeClr val="tx1"/>
                </a:solidFill>
              </a:rPr>
              <a:t>27</a:t>
            </a:r>
            <a:r>
              <a:rPr lang="de-DE" sz="2400" dirty="0" smtClean="0">
                <a:solidFill>
                  <a:srgbClr val="FFFF00"/>
                </a:solidFill>
                <a:effectLst>
                  <a:outerShdw blurRad="38100" dist="38100" dir="2700000" algn="tl">
                    <a:srgbClr val="000000">
                      <a:alpha val="43137"/>
                    </a:srgbClr>
                  </a:outerShdw>
                </a:effectLst>
              </a:rPr>
              <a:t> </a:t>
            </a:r>
            <a:r>
              <a:rPr lang="de-DE" sz="2400" dirty="0">
                <a:solidFill>
                  <a:schemeClr val="accent1">
                    <a:lumMod val="75000"/>
                  </a:schemeClr>
                </a:solidFill>
                <a:effectLst>
                  <a:outerShdw blurRad="38100" dist="38100" dir="2700000" algn="tl">
                    <a:srgbClr val="000000">
                      <a:alpha val="43137"/>
                    </a:srgbClr>
                  </a:outerShdw>
                </a:effectLst>
              </a:rPr>
              <a:t>Und ihr werdet wissen, </a:t>
            </a:r>
            <a:r>
              <a:rPr lang="de-DE" sz="2400" dirty="0" err="1">
                <a:solidFill>
                  <a:schemeClr val="accent1">
                    <a:lumMod val="75000"/>
                  </a:schemeClr>
                </a:solidFill>
                <a:effectLst>
                  <a:outerShdw blurRad="38100" dist="38100" dir="2700000" algn="tl">
                    <a:srgbClr val="000000">
                      <a:alpha val="43137"/>
                    </a:srgbClr>
                  </a:outerShdw>
                </a:effectLst>
              </a:rPr>
              <a:t>daß</a:t>
            </a:r>
            <a:r>
              <a:rPr lang="de-DE" sz="2400" dirty="0">
                <a:solidFill>
                  <a:schemeClr val="accent1">
                    <a:lumMod val="75000"/>
                  </a:schemeClr>
                </a:solidFill>
                <a:effectLst>
                  <a:outerShdw blurRad="38100" dist="38100" dir="2700000" algn="tl">
                    <a:srgbClr val="000000">
                      <a:alpha val="43137"/>
                    </a:srgbClr>
                  </a:outerShdw>
                </a:effectLst>
              </a:rPr>
              <a:t> ich in Israels Mitte bin, und </a:t>
            </a:r>
            <a:r>
              <a:rPr lang="de-DE" sz="2400" dirty="0" err="1">
                <a:solidFill>
                  <a:schemeClr val="accent1">
                    <a:lumMod val="75000"/>
                  </a:schemeClr>
                </a:solidFill>
                <a:effectLst>
                  <a:outerShdw blurRad="38100" dist="38100" dir="2700000" algn="tl">
                    <a:srgbClr val="000000">
                      <a:alpha val="43137"/>
                    </a:srgbClr>
                  </a:outerShdw>
                </a:effectLst>
              </a:rPr>
              <a:t>daß</a:t>
            </a:r>
            <a:r>
              <a:rPr lang="de-DE" sz="2400" dirty="0">
                <a:solidFill>
                  <a:schemeClr val="accent1">
                    <a:lumMod val="75000"/>
                  </a:schemeClr>
                </a:solidFill>
                <a:effectLst>
                  <a:outerShdw blurRad="38100" dist="38100" dir="2700000" algn="tl">
                    <a:srgbClr val="000000">
                      <a:alpha val="43137"/>
                    </a:srgbClr>
                  </a:outerShdw>
                </a:effectLst>
              </a:rPr>
              <a:t> ich, </a:t>
            </a:r>
            <a:r>
              <a:rPr lang="de-DE" sz="2400" dirty="0" smtClean="0">
                <a:solidFill>
                  <a:schemeClr val="accent1">
                    <a:lumMod val="75000"/>
                  </a:schemeClr>
                </a:solidFill>
                <a:effectLst>
                  <a:outerShdw blurRad="38100" dist="38100" dir="2700000" algn="tl">
                    <a:srgbClr val="000000">
                      <a:alpha val="43137"/>
                    </a:srgbClr>
                  </a:outerShdw>
                </a:effectLst>
              </a:rPr>
              <a:t>der HERR, </a:t>
            </a:r>
            <a:r>
              <a:rPr lang="de-DE" sz="2400" dirty="0">
                <a:solidFill>
                  <a:schemeClr val="accent1">
                    <a:lumMod val="75000"/>
                  </a:schemeClr>
                </a:solidFill>
                <a:effectLst>
                  <a:outerShdw blurRad="38100" dist="38100" dir="2700000" algn="tl">
                    <a:srgbClr val="000000">
                      <a:alpha val="43137"/>
                    </a:srgbClr>
                  </a:outerShdw>
                </a:effectLst>
              </a:rPr>
              <a:t>euer Gott bin, und keiner sonst. Und mein Volk soll nimmermehr beschämt </a:t>
            </a:r>
            <a:r>
              <a:rPr lang="de-DE" sz="2400" dirty="0" smtClean="0">
                <a:solidFill>
                  <a:schemeClr val="accent1">
                    <a:lumMod val="75000"/>
                  </a:schemeClr>
                </a:solidFill>
                <a:effectLst>
                  <a:outerShdw blurRad="38100" dist="38100" dir="2700000" algn="tl">
                    <a:srgbClr val="000000">
                      <a:alpha val="43137"/>
                    </a:srgbClr>
                  </a:outerShdw>
                </a:effectLst>
              </a:rPr>
              <a:t>werden. </a:t>
            </a:r>
          </a:p>
          <a:p>
            <a:pPr marL="0" indent="0" algn="ctr">
              <a:buNone/>
            </a:pPr>
            <a:r>
              <a:rPr lang="de-DE" sz="2400" baseline="30000" dirty="0" smtClean="0">
                <a:solidFill>
                  <a:schemeClr val="tx1"/>
                </a:solidFill>
              </a:rPr>
              <a:t>28</a:t>
            </a:r>
            <a:r>
              <a:rPr lang="de-DE" sz="2400" dirty="0" smtClean="0">
                <a:solidFill>
                  <a:srgbClr val="FFFF00"/>
                </a:solidFill>
                <a:effectLst>
                  <a:outerShdw blurRad="38100" dist="38100" dir="2700000" algn="tl">
                    <a:srgbClr val="000000">
                      <a:alpha val="43137"/>
                    </a:srgbClr>
                  </a:outerShdw>
                </a:effectLst>
              </a:rPr>
              <a:t> </a:t>
            </a:r>
            <a:r>
              <a:rPr lang="de-DE" sz="2400" dirty="0">
                <a:solidFill>
                  <a:srgbClr val="FF0000"/>
                </a:solidFill>
                <a:effectLst>
                  <a:outerShdw blurRad="38100" dist="38100" dir="2700000" algn="tl">
                    <a:srgbClr val="000000">
                      <a:alpha val="43137"/>
                    </a:srgbClr>
                  </a:outerShdw>
                </a:effectLst>
              </a:rPr>
              <a:t>Und danach wird es geschehen</a:t>
            </a:r>
            <a:r>
              <a:rPr lang="de-DE" sz="2400" dirty="0">
                <a:solidFill>
                  <a:schemeClr val="accent1">
                    <a:lumMod val="75000"/>
                  </a:schemeClr>
                </a:solidFill>
                <a:effectLst>
                  <a:outerShdw blurRad="38100" dist="38100" dir="2700000" algn="tl">
                    <a:srgbClr val="000000">
                      <a:alpha val="43137"/>
                    </a:srgbClr>
                  </a:outerShdw>
                </a:effectLst>
              </a:rPr>
              <a:t>, </a:t>
            </a:r>
            <a:r>
              <a:rPr lang="de-DE" sz="2400" dirty="0" err="1">
                <a:solidFill>
                  <a:schemeClr val="accent1">
                    <a:lumMod val="75000"/>
                  </a:schemeClr>
                </a:solidFill>
                <a:effectLst>
                  <a:outerShdw blurRad="38100" dist="38100" dir="2700000" algn="tl">
                    <a:srgbClr val="000000">
                      <a:alpha val="43137"/>
                    </a:srgbClr>
                  </a:outerShdw>
                </a:effectLst>
              </a:rPr>
              <a:t>daß</a:t>
            </a:r>
            <a:r>
              <a:rPr lang="de-DE" sz="2400" dirty="0">
                <a:solidFill>
                  <a:schemeClr val="accent1">
                    <a:lumMod val="75000"/>
                  </a:schemeClr>
                </a:solidFill>
                <a:effectLst>
                  <a:outerShdw blurRad="38100" dist="38100" dir="2700000" algn="tl">
                    <a:srgbClr val="000000">
                      <a:alpha val="43137"/>
                    </a:srgbClr>
                  </a:outerShdw>
                </a:effectLst>
              </a:rPr>
              <a:t> ich meinen Geist ausgießen werde über alles Fleisch; und eure Söhne und eure Töchter werden weissagen, eure Greise werden Träume haben, eure Jünglinge werden Gesichte </a:t>
            </a:r>
            <a:r>
              <a:rPr lang="de-DE" sz="2400" dirty="0" smtClean="0">
                <a:solidFill>
                  <a:schemeClr val="accent1">
                    <a:lumMod val="75000"/>
                  </a:schemeClr>
                </a:solidFill>
                <a:effectLst>
                  <a:outerShdw blurRad="38100" dist="38100" dir="2700000" algn="tl">
                    <a:srgbClr val="000000">
                      <a:alpha val="43137"/>
                    </a:srgbClr>
                  </a:outerShdw>
                </a:effectLst>
              </a:rPr>
              <a:t>sehen.</a:t>
            </a:r>
            <a:endParaRPr lang="de-DE" sz="2400" dirty="0">
              <a:solidFill>
                <a:schemeClr val="accent1">
                  <a:lumMod val="75000"/>
                </a:schemeClr>
              </a:solidFill>
              <a:effectLst>
                <a:outerShdw blurRad="38100" dist="38100" dir="2700000" algn="tl">
                  <a:srgbClr val="000000">
                    <a:alpha val="43137"/>
                  </a:srgbClr>
                </a:outerShdw>
              </a:effectLst>
            </a:endParaRPr>
          </a:p>
        </p:txBody>
      </p:sp>
      <p:pic>
        <p:nvPicPr>
          <p:cNvPr id="4" name="Picture 6" descr="http://upload.wikimedia.org/wikipedia/commons/thumb/0/02/Jerusalem_BW_1.JPG/1920px-Jerusalem_BW_1.JPG"/>
          <p:cNvPicPr>
            <a:picLocks noChangeAspect="1" noChangeArrowheads="1"/>
          </p:cNvPicPr>
          <p:nvPr/>
        </p:nvPicPr>
        <p:blipFill rotWithShape="1">
          <a:blip r:embed="rId2">
            <a:extLst>
              <a:ext uri="{28A0092B-C50C-407E-A947-70E740481C1C}">
                <a14:useLocalDpi xmlns:a14="http://schemas.microsoft.com/office/drawing/2010/main" val="0"/>
              </a:ext>
            </a:extLst>
          </a:blip>
          <a:srcRect l="2200" r="1357"/>
          <a:stretch/>
        </p:blipFill>
        <p:spPr bwMode="auto">
          <a:xfrm>
            <a:off x="165100" y="0"/>
            <a:ext cx="8818761"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2"/>
          <p:cNvSpPr txBox="1">
            <a:spLocks noChangeArrowheads="1"/>
          </p:cNvSpPr>
          <p:nvPr/>
        </p:nvSpPr>
        <p:spPr bwMode="auto">
          <a:xfrm>
            <a:off x="8700345" y="2249329"/>
            <a:ext cx="3465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1000" dirty="0">
                <a:solidFill>
                  <a:schemeClr val="bg2"/>
                </a:solidFill>
                <a:latin typeface="+mn-lt"/>
              </a:rPr>
              <a:t>FB</a:t>
            </a:r>
          </a:p>
        </p:txBody>
      </p:sp>
    </p:spTree>
    <p:extLst>
      <p:ext uri="{BB962C8B-B14F-4D97-AF65-F5344CB8AC3E}">
        <p14:creationId xmlns:p14="http://schemas.microsoft.com/office/powerpoint/2010/main" val="6647032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AutoShape 2">
            <a:hlinkClick r:id="rId3" action="ppaction://hlinkpres?slideindex=1&amp;slidetitle="/>
          </p:cNvPr>
          <p:cNvSpPr>
            <a:spLocks noChangeArrowheads="1"/>
          </p:cNvSpPr>
          <p:nvPr/>
        </p:nvSpPr>
        <p:spPr bwMode="auto">
          <a:xfrm>
            <a:off x="342900" y="3981450"/>
            <a:ext cx="8693150" cy="990600"/>
          </a:xfrm>
          <a:prstGeom prst="leftRightArrow">
            <a:avLst>
              <a:gd name="adj1" fmla="val 60833"/>
              <a:gd name="adj2" fmla="val 56676"/>
            </a:avLst>
          </a:prstGeom>
          <a:gradFill rotWithShape="0">
            <a:gsLst>
              <a:gs pos="0">
                <a:srgbClr val="660066"/>
              </a:gs>
              <a:gs pos="100000">
                <a:srgbClr val="FFFF00"/>
              </a:gs>
            </a:gsLst>
            <a:lin ang="5400000" scaled="1"/>
          </a:gradFill>
          <a:ln w="9525">
            <a:solidFill>
              <a:schemeClr val="tx1"/>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fr-FR" altLang="de-DE" sz="3600" dirty="0">
                <a:solidFill>
                  <a:schemeClr val="bg1"/>
                </a:solidFill>
                <a:effectLst>
                  <a:outerShdw blurRad="38100" dist="38100" dir="2700000" algn="tl">
                    <a:srgbClr val="000000">
                      <a:alpha val="43137"/>
                    </a:srgbClr>
                  </a:outerShdw>
                </a:effectLst>
                <a:latin typeface="Arial" panose="020B0604020202020204" pitchFamily="34" charset="0"/>
              </a:rPr>
              <a:t>70 - 1882</a:t>
            </a:r>
          </a:p>
        </p:txBody>
      </p:sp>
      <p:sp>
        <p:nvSpPr>
          <p:cNvPr id="280580" name="Oval 4">
            <a:hlinkClick r:id="rId4" action="ppaction://hlinkpres?slideindex=1&amp;slidetitle="/>
          </p:cNvPr>
          <p:cNvSpPr>
            <a:spLocks noChangeArrowheads="1"/>
          </p:cNvSpPr>
          <p:nvPr/>
        </p:nvSpPr>
        <p:spPr bwMode="auto">
          <a:xfrm>
            <a:off x="3635375" y="1916113"/>
            <a:ext cx="1524000" cy="1524000"/>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de-DE" altLang="de-DE" sz="5400"/>
          </a:p>
        </p:txBody>
      </p:sp>
      <p:sp>
        <p:nvSpPr>
          <p:cNvPr id="280581" name="Oval 5"/>
          <p:cNvSpPr>
            <a:spLocks noChangeArrowheads="1"/>
          </p:cNvSpPr>
          <p:nvPr/>
        </p:nvSpPr>
        <p:spPr bwMode="auto">
          <a:xfrm>
            <a:off x="7235825" y="1844675"/>
            <a:ext cx="1522413" cy="15224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de-DE" altLang="de-DE" sz="1800">
              <a:solidFill>
                <a:srgbClr val="00FF00"/>
              </a:solidFill>
              <a:latin typeface="Arial" panose="020B0604020202020204" pitchFamily="34" charset="0"/>
            </a:endParaRPr>
          </a:p>
        </p:txBody>
      </p:sp>
      <p:sp>
        <p:nvSpPr>
          <p:cNvPr id="280582" name="Text Box 6">
            <a:hlinkClick r:id="rId4" action="ppaction://hlinkpres?slideindex=1&amp;slidetitle="/>
          </p:cNvPr>
          <p:cNvSpPr txBox="1">
            <a:spLocks noChangeArrowheads="1"/>
          </p:cNvSpPr>
          <p:nvPr/>
        </p:nvSpPr>
        <p:spPr bwMode="auto">
          <a:xfrm>
            <a:off x="3563938" y="1916113"/>
            <a:ext cx="172878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de-DE" altLang="de-DE" sz="2000" b="1" dirty="0">
                <a:solidFill>
                  <a:schemeClr val="accent2">
                    <a:lumMod val="50000"/>
                  </a:schemeClr>
                </a:solidFill>
                <a:latin typeface="Arial" panose="020B0604020202020204" pitchFamily="34" charset="0"/>
                <a:cs typeface="Arial" panose="020B0604020202020204" pitchFamily="34" charset="0"/>
              </a:rPr>
              <a:t>Das Evangelium für alle Nationen</a:t>
            </a:r>
          </a:p>
        </p:txBody>
      </p:sp>
      <p:sp>
        <p:nvSpPr>
          <p:cNvPr id="280583" name="Text Box 7">
            <a:hlinkClick r:id="rId5" action="ppaction://hlinkpres?slideindex=1&amp;slidetitle="/>
          </p:cNvPr>
          <p:cNvSpPr txBox="1">
            <a:spLocks noChangeArrowheads="1"/>
          </p:cNvSpPr>
          <p:nvPr/>
        </p:nvSpPr>
        <p:spPr bwMode="auto">
          <a:xfrm>
            <a:off x="7308850" y="1989138"/>
            <a:ext cx="14398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de-DE" altLang="de-DE" sz="1900" b="1" dirty="0">
                <a:solidFill>
                  <a:schemeClr val="accent2">
                    <a:lumMod val="50000"/>
                  </a:schemeClr>
                </a:solidFill>
                <a:latin typeface="Arial" panose="020B0604020202020204" pitchFamily="34" charset="0"/>
                <a:cs typeface="Arial" panose="020B0604020202020204" pitchFamily="34" charset="0"/>
              </a:rPr>
              <a:t>Das Reich des Messias (1000 J.)</a:t>
            </a:r>
          </a:p>
        </p:txBody>
      </p:sp>
      <p:sp>
        <p:nvSpPr>
          <p:cNvPr id="384008" name="AutoShape 8">
            <a:hlinkClick r:id="rId6" action="ppaction://hlinkpres?slideindex=1&amp;slidetitle="/>
          </p:cNvPr>
          <p:cNvSpPr>
            <a:spLocks noChangeArrowheads="1"/>
          </p:cNvSpPr>
          <p:nvPr/>
        </p:nvSpPr>
        <p:spPr bwMode="auto">
          <a:xfrm>
            <a:off x="2209800" y="3714750"/>
            <a:ext cx="4724400" cy="457200"/>
          </a:xfrm>
          <a:prstGeom prst="roundRect">
            <a:avLst>
              <a:gd name="adj" fmla="val 16667"/>
            </a:avLst>
          </a:prstGeom>
          <a:gradFill rotWithShape="0">
            <a:gsLst>
              <a:gs pos="0">
                <a:srgbClr val="660066"/>
              </a:gs>
              <a:gs pos="50000">
                <a:schemeClr val="bg1"/>
              </a:gs>
              <a:gs pos="100000">
                <a:srgbClr val="660066"/>
              </a:gs>
            </a:gsLst>
            <a:lin ang="5400000" scaled="1"/>
          </a:gradFill>
          <a:ln w="9525">
            <a:solidFill>
              <a:schemeClr val="tx1"/>
            </a:solidFill>
            <a:round/>
            <a:headEnd/>
            <a:tailEnd/>
          </a:ln>
          <a:effectLst/>
        </p:spPr>
        <p:txBody>
          <a:bodyPr wrap="none" anchor="ctr"/>
          <a:lstStyle/>
          <a:p>
            <a:pPr algn="ctr" eaLnBrk="1" hangingPunct="1">
              <a:defRPr/>
            </a:pPr>
            <a:endParaRPr lang="de-DE"/>
          </a:p>
        </p:txBody>
      </p:sp>
      <p:sp>
        <p:nvSpPr>
          <p:cNvPr id="280585" name="Text Box 9">
            <a:hlinkClick r:id="rId7" action="ppaction://hlinkpres?slideindex=1&amp;slidetitle="/>
          </p:cNvPr>
          <p:cNvSpPr txBox="1">
            <a:spLocks noChangeArrowheads="1"/>
          </p:cNvSpPr>
          <p:nvPr/>
        </p:nvSpPr>
        <p:spPr bwMode="auto">
          <a:xfrm>
            <a:off x="1961240" y="3668712"/>
            <a:ext cx="5021262"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a:spcBef>
                <a:spcPct val="50000"/>
              </a:spcBef>
              <a:buClrTx/>
              <a:buSzTx/>
              <a:buFontTx/>
              <a:buNone/>
            </a:pPr>
            <a:r>
              <a:rPr lang="de-DE" altLang="de-DE" sz="2700" b="1" dirty="0">
                <a:latin typeface="Arial" panose="020B0604020202020204" pitchFamily="34" charset="0"/>
                <a:cs typeface="Arial" panose="020B0604020202020204" pitchFamily="34" charset="0"/>
              </a:rPr>
              <a:t>Israel in der Zerstreuung</a:t>
            </a:r>
          </a:p>
        </p:txBody>
      </p:sp>
      <p:sp>
        <p:nvSpPr>
          <p:cNvPr id="280586" name="AutoShape 17"/>
          <p:cNvSpPr>
            <a:spLocks noChangeArrowheads="1"/>
          </p:cNvSpPr>
          <p:nvPr/>
        </p:nvSpPr>
        <p:spPr bwMode="auto">
          <a:xfrm>
            <a:off x="1277938" y="3644900"/>
            <a:ext cx="720725" cy="2736850"/>
          </a:xfrm>
          <a:prstGeom prst="curvedRightArrow">
            <a:avLst>
              <a:gd name="adj1" fmla="val 75947"/>
              <a:gd name="adj2" fmla="val 151894"/>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de-DE" altLang="de-DE" sz="5400"/>
          </a:p>
        </p:txBody>
      </p:sp>
      <p:sp>
        <p:nvSpPr>
          <p:cNvPr id="280587" name="Line 18"/>
          <p:cNvSpPr>
            <a:spLocks noChangeShapeType="1"/>
          </p:cNvSpPr>
          <p:nvPr/>
        </p:nvSpPr>
        <p:spPr bwMode="auto">
          <a:xfrm flipH="1">
            <a:off x="1120775" y="1557338"/>
            <a:ext cx="9525" cy="242411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80588" name="Line 19"/>
          <p:cNvSpPr>
            <a:spLocks noChangeShapeType="1"/>
          </p:cNvSpPr>
          <p:nvPr/>
        </p:nvSpPr>
        <p:spPr bwMode="auto">
          <a:xfrm>
            <a:off x="7164388" y="1557338"/>
            <a:ext cx="0" cy="2087562"/>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80589" name="AutoShape 20"/>
          <p:cNvSpPr>
            <a:spLocks noChangeArrowheads="1"/>
          </p:cNvSpPr>
          <p:nvPr/>
        </p:nvSpPr>
        <p:spPr bwMode="auto">
          <a:xfrm rot="21300862" flipV="1">
            <a:off x="6624638" y="3281363"/>
            <a:ext cx="1368425" cy="3024187"/>
          </a:xfrm>
          <a:prstGeom prst="curvedLeftArrow">
            <a:avLst>
              <a:gd name="adj1" fmla="val 44200"/>
              <a:gd name="adj2" fmla="val 88399"/>
              <a:gd name="adj3" fmla="val 33333"/>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endParaRPr lang="de-DE" altLang="de-DE" sz="5400"/>
          </a:p>
        </p:txBody>
      </p:sp>
      <p:sp>
        <p:nvSpPr>
          <p:cNvPr id="21" name="Text Box 12"/>
          <p:cNvSpPr txBox="1">
            <a:spLocks noChangeArrowheads="1"/>
          </p:cNvSpPr>
          <p:nvPr/>
        </p:nvSpPr>
        <p:spPr bwMode="auto">
          <a:xfrm>
            <a:off x="5476875" y="2844800"/>
            <a:ext cx="183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2000" dirty="0">
                <a:solidFill>
                  <a:srgbClr val="FF0000"/>
                </a:solidFill>
                <a:effectLst>
                  <a:outerShdw blurRad="38100" dist="38100" dir="2700000" algn="tl">
                    <a:srgbClr val="000000">
                      <a:alpha val="43137"/>
                    </a:srgbClr>
                  </a:outerShdw>
                </a:effectLst>
              </a:rPr>
              <a:t>„die Endzeit“</a:t>
            </a:r>
          </a:p>
        </p:txBody>
      </p:sp>
      <p:sp>
        <p:nvSpPr>
          <p:cNvPr id="22" name="Text Box 14"/>
          <p:cNvSpPr txBox="1">
            <a:spLocks noChangeArrowheads="1"/>
          </p:cNvSpPr>
          <p:nvPr/>
        </p:nvSpPr>
        <p:spPr bwMode="auto">
          <a:xfrm>
            <a:off x="6056313" y="5010150"/>
            <a:ext cx="1385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spcBef>
                <a:spcPct val="0"/>
              </a:spcBef>
              <a:buClrTx/>
              <a:buSzTx/>
              <a:buFontTx/>
              <a:buNone/>
            </a:pPr>
            <a:r>
              <a:rPr lang="de-DE" altLang="de-DE" sz="2000" dirty="0">
                <a:solidFill>
                  <a:srgbClr val="FF0000"/>
                </a:solidFill>
                <a:effectLst>
                  <a:outerShdw blurRad="38100" dist="38100" dir="2700000" algn="tl">
                    <a:srgbClr val="000000">
                      <a:alpha val="43137"/>
                    </a:srgbClr>
                  </a:outerShdw>
                </a:effectLst>
              </a:rPr>
              <a:t>seit 1882</a:t>
            </a:r>
          </a:p>
        </p:txBody>
      </p:sp>
      <p:sp>
        <p:nvSpPr>
          <p:cNvPr id="2" name="Titre 1"/>
          <p:cNvSpPr>
            <a:spLocks noGrp="1"/>
          </p:cNvSpPr>
          <p:nvPr>
            <p:ph type="title"/>
          </p:nvPr>
        </p:nvSpPr>
        <p:spPr>
          <a:xfrm>
            <a:off x="179512" y="188640"/>
            <a:ext cx="8784976" cy="1287736"/>
          </a:xfrm>
        </p:spPr>
        <p:txBody>
          <a:bodyPr/>
          <a:lstStyle/>
          <a:p>
            <a:r>
              <a:rPr lang="de-DE" altLang="de-DE" sz="4000" dirty="0">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Zerstreuung und Rückkehr </a:t>
            </a:r>
            <a:r>
              <a:rPr lang="de-DE" altLang="de-DE" sz="4000" dirty="0" smtClean="0">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Israels</a:t>
            </a:r>
            <a:endParaRPr lang="fr-FR" sz="4000" dirty="0">
              <a:solidFill>
                <a:schemeClr val="accent4">
                  <a:lumMod val="20000"/>
                  <a:lumOff val="80000"/>
                </a:schemeClr>
              </a:solidFill>
            </a:endParaRPr>
          </a:p>
        </p:txBody>
      </p:sp>
    </p:spTree>
    <p:extLst>
      <p:ext uri="{BB962C8B-B14F-4D97-AF65-F5344CB8AC3E}">
        <p14:creationId xmlns:p14="http://schemas.microsoft.com/office/powerpoint/2010/main" val="146533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0" fill="hold"/>
                                        <p:tgtEl>
                                          <p:spTgt spid="21"/>
                                        </p:tgtEl>
                                        <p:attrNameLst>
                                          <p:attrName>ppt_x</p:attrName>
                                        </p:attrNameLst>
                                      </p:cBhvr>
                                      <p:tavLst>
                                        <p:tav tm="0">
                                          <p:val>
                                            <p:strVal val="#ppt_x"/>
                                          </p:val>
                                        </p:tav>
                                        <p:tav tm="100000">
                                          <p:val>
                                            <p:strVal val="#ppt_x"/>
                                          </p:val>
                                        </p:tav>
                                      </p:tavLst>
                                    </p:anim>
                                    <p:anim calcmode="lin" valueType="num">
                                      <p:cBhvr additive="base">
                                        <p:cTn id="8" dur="5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0" fill="hold"/>
                                        <p:tgtEl>
                                          <p:spTgt spid="22"/>
                                        </p:tgtEl>
                                        <p:attrNameLst>
                                          <p:attrName>ppt_x</p:attrName>
                                        </p:attrNameLst>
                                      </p:cBhvr>
                                      <p:tavLst>
                                        <p:tav tm="0">
                                          <p:val>
                                            <p:strVal val="#ppt_x"/>
                                          </p:val>
                                        </p:tav>
                                        <p:tav tm="100000">
                                          <p:val>
                                            <p:strVal val="#ppt_x"/>
                                          </p:val>
                                        </p:tav>
                                      </p:tavLst>
                                    </p:anim>
                                    <p:anim calcmode="lin" valueType="num">
                                      <p:cBhvr additive="base">
                                        <p:cTn id="14" dur="5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AutoShape 3">
            <a:hlinkClick r:id="rId3" action="ppaction://hlinkpres?slideindex=1&amp;slidetitle="/>
          </p:cNvPr>
          <p:cNvSpPr>
            <a:spLocks noGrp="1" noChangeArrowheads="1"/>
          </p:cNvSpPr>
          <p:nvPr>
            <p:ph idx="1"/>
          </p:nvPr>
        </p:nvSpPr>
        <p:spPr>
          <a:xfrm>
            <a:off x="468313" y="3141663"/>
            <a:ext cx="8229600" cy="1512887"/>
          </a:xfrm>
          <a:prstGeom prst="leftRightArrow">
            <a:avLst>
              <a:gd name="adj1" fmla="val 60833"/>
              <a:gd name="adj2" fmla="val 35131"/>
            </a:avLst>
          </a:prstGeom>
          <a:gradFill rotWithShape="0">
            <a:gsLst>
              <a:gs pos="0">
                <a:srgbClr val="660066"/>
              </a:gs>
              <a:gs pos="100000">
                <a:srgbClr val="FFFF00"/>
              </a:gs>
            </a:gsLst>
            <a:lin ang="5400000" scaled="1"/>
          </a:gradFill>
          <a:ln>
            <a:solidFill>
              <a:schemeClr val="tx1"/>
            </a:solidFill>
          </a:ln>
        </p:spPr>
        <p:txBody>
          <a:bodyPr/>
          <a:lstStyle/>
          <a:p>
            <a:pPr algn="ctr">
              <a:spcBef>
                <a:spcPct val="0"/>
              </a:spcBef>
              <a:buFontTx/>
              <a:buNone/>
            </a:pPr>
            <a:endParaRPr lang="de-CH" dirty="0" smtClean="0">
              <a:effectLst>
                <a:outerShdw blurRad="38100" dist="38100" dir="2700000" algn="tl">
                  <a:srgbClr val="000000">
                    <a:alpha val="43137"/>
                  </a:srgbClr>
                </a:outerShdw>
              </a:effectLst>
              <a:latin typeface="Arial" pitchFamily="34" charset="0"/>
              <a:cs typeface="Arial" pitchFamily="34" charset="0"/>
            </a:endParaRPr>
          </a:p>
          <a:p>
            <a:pPr algn="ctr">
              <a:spcBef>
                <a:spcPct val="0"/>
              </a:spcBef>
              <a:buFontTx/>
              <a:buNone/>
            </a:pPr>
            <a:r>
              <a:rPr lang="de-CH" sz="2400" b="1" dirty="0" smtClean="0">
                <a:solidFill>
                  <a:schemeClr val="accent1">
                    <a:lumMod val="75000"/>
                  </a:schemeClr>
                </a:solidFill>
                <a:latin typeface="Arial" pitchFamily="34" charset="0"/>
                <a:cs typeface="Arial" pitchFamily="34" charset="0"/>
              </a:rPr>
              <a:t>Rückkehr der Juden ab 1882</a:t>
            </a:r>
            <a:endParaRPr lang="de-CH" sz="2400" b="1" dirty="0">
              <a:solidFill>
                <a:schemeClr val="accent1">
                  <a:lumMod val="75000"/>
                </a:schemeClr>
              </a:solidFill>
              <a:latin typeface="Arial" pitchFamily="34" charset="0"/>
              <a:cs typeface="Arial" pitchFamily="34" charset="0"/>
            </a:endParaRPr>
          </a:p>
        </p:txBody>
      </p:sp>
      <p:sp>
        <p:nvSpPr>
          <p:cNvPr id="593922" name="Rectangle 2"/>
          <p:cNvSpPr>
            <a:spLocks noGrp="1" noChangeArrowheads="1"/>
          </p:cNvSpPr>
          <p:nvPr>
            <p:ph type="title"/>
          </p:nvPr>
        </p:nvSpPr>
        <p:spPr>
          <a:xfrm>
            <a:off x="684213" y="188913"/>
            <a:ext cx="7772400" cy="1419225"/>
          </a:xfrm>
        </p:spPr>
        <p:txBody>
          <a:bodyPr/>
          <a:lstStyle/>
          <a:p>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Endzeit: eine Periode </a:t>
            </a:r>
            <a:br>
              <a:rPr lang="de-CH"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br>
            <a:r>
              <a:rPr lang="de-CH" sz="4000" dirty="0" smtClean="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rPr>
              <a:t>von bereits 132 Jahren</a:t>
            </a:r>
            <a:endParaRPr lang="de-CH" sz="4000" dirty="0">
              <a:solidFill>
                <a:schemeClr val="accent4">
                  <a:lumMod val="20000"/>
                  <a:lumOff val="8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593924" name="AutoShape 4"/>
          <p:cNvSpPr>
            <a:spLocks noChangeArrowheads="1"/>
          </p:cNvSpPr>
          <p:nvPr/>
        </p:nvSpPr>
        <p:spPr bwMode="auto">
          <a:xfrm rot="21300862" flipV="1">
            <a:off x="1116013" y="3716338"/>
            <a:ext cx="1366837" cy="3024187"/>
          </a:xfrm>
          <a:prstGeom prst="curvedLeftArrow">
            <a:avLst>
              <a:gd name="adj1" fmla="val 44251"/>
              <a:gd name="adj2" fmla="val 88502"/>
              <a:gd name="adj3" fmla="val 33333"/>
            </a:avLst>
          </a:prstGeom>
          <a:solidFill>
            <a:schemeClr val="accent1"/>
          </a:solidFill>
          <a:ln w="9525">
            <a:solidFill>
              <a:schemeClr val="tx1"/>
            </a:solidFill>
            <a:miter lim="800000"/>
            <a:headEnd/>
            <a:tailEnd/>
          </a:ln>
          <a:effectLst/>
        </p:spPr>
        <p:txBody>
          <a:bodyPr wrap="none" anchor="ctr"/>
          <a:lstStyle/>
          <a:p>
            <a:endParaRPr lang="de-CH" dirty="0"/>
          </a:p>
        </p:txBody>
      </p:sp>
      <p:sp>
        <p:nvSpPr>
          <p:cNvPr id="593925" name="Line 5"/>
          <p:cNvSpPr>
            <a:spLocks noChangeShapeType="1"/>
          </p:cNvSpPr>
          <p:nvPr/>
        </p:nvSpPr>
        <p:spPr bwMode="auto">
          <a:xfrm>
            <a:off x="8099425" y="1484783"/>
            <a:ext cx="1588" cy="1872779"/>
          </a:xfrm>
          <a:prstGeom prst="line">
            <a:avLst/>
          </a:prstGeom>
          <a:noFill/>
          <a:ln w="76200">
            <a:solidFill>
              <a:srgbClr val="FF0000"/>
            </a:solidFill>
            <a:round/>
            <a:headEnd/>
            <a:tailEnd type="triangle" w="med" len="med"/>
          </a:ln>
          <a:effectLst/>
        </p:spPr>
        <p:txBody>
          <a:bodyPr/>
          <a:lstStyle/>
          <a:p>
            <a:endParaRPr lang="de-CH" dirty="0"/>
          </a:p>
        </p:txBody>
      </p:sp>
      <p:sp>
        <p:nvSpPr>
          <p:cNvPr id="593926" name="Line 6"/>
          <p:cNvSpPr>
            <a:spLocks noChangeShapeType="1"/>
          </p:cNvSpPr>
          <p:nvPr/>
        </p:nvSpPr>
        <p:spPr bwMode="auto">
          <a:xfrm>
            <a:off x="1042988" y="2636838"/>
            <a:ext cx="0" cy="792162"/>
          </a:xfrm>
          <a:prstGeom prst="line">
            <a:avLst/>
          </a:prstGeom>
          <a:noFill/>
          <a:ln w="57150">
            <a:solidFill>
              <a:srgbClr val="00FF00"/>
            </a:solidFill>
            <a:round/>
            <a:headEnd/>
            <a:tailEnd/>
          </a:ln>
          <a:effectLst/>
        </p:spPr>
        <p:txBody>
          <a:bodyPr/>
          <a:lstStyle/>
          <a:p>
            <a:endParaRPr lang="de-CH" dirty="0"/>
          </a:p>
        </p:txBody>
      </p:sp>
      <p:sp>
        <p:nvSpPr>
          <p:cNvPr id="593927" name="Line 7"/>
          <p:cNvSpPr>
            <a:spLocks noChangeShapeType="1"/>
          </p:cNvSpPr>
          <p:nvPr/>
        </p:nvSpPr>
        <p:spPr bwMode="auto">
          <a:xfrm>
            <a:off x="1835150" y="2636838"/>
            <a:ext cx="0" cy="792162"/>
          </a:xfrm>
          <a:prstGeom prst="line">
            <a:avLst/>
          </a:prstGeom>
          <a:noFill/>
          <a:ln w="57150">
            <a:solidFill>
              <a:srgbClr val="00FF00"/>
            </a:solidFill>
            <a:round/>
            <a:headEnd/>
            <a:tailEnd/>
          </a:ln>
          <a:effectLst/>
        </p:spPr>
        <p:txBody>
          <a:bodyPr/>
          <a:lstStyle/>
          <a:p>
            <a:endParaRPr lang="de-CH" dirty="0"/>
          </a:p>
        </p:txBody>
      </p:sp>
      <p:sp>
        <p:nvSpPr>
          <p:cNvPr id="593928" name="Line 8"/>
          <p:cNvSpPr>
            <a:spLocks noChangeShapeType="1"/>
          </p:cNvSpPr>
          <p:nvPr/>
        </p:nvSpPr>
        <p:spPr bwMode="auto">
          <a:xfrm>
            <a:off x="3851275" y="2636838"/>
            <a:ext cx="0" cy="792162"/>
          </a:xfrm>
          <a:prstGeom prst="line">
            <a:avLst/>
          </a:prstGeom>
          <a:noFill/>
          <a:ln w="57150">
            <a:solidFill>
              <a:srgbClr val="00FF00"/>
            </a:solidFill>
            <a:round/>
            <a:headEnd/>
            <a:tailEnd/>
          </a:ln>
          <a:effectLst/>
        </p:spPr>
        <p:txBody>
          <a:bodyPr/>
          <a:lstStyle/>
          <a:p>
            <a:endParaRPr lang="de-CH" dirty="0"/>
          </a:p>
        </p:txBody>
      </p:sp>
      <p:sp>
        <p:nvSpPr>
          <p:cNvPr id="593929" name="Line 9"/>
          <p:cNvSpPr>
            <a:spLocks noChangeShapeType="1"/>
          </p:cNvSpPr>
          <p:nvPr/>
        </p:nvSpPr>
        <p:spPr bwMode="auto">
          <a:xfrm>
            <a:off x="4140200" y="2636838"/>
            <a:ext cx="0" cy="792162"/>
          </a:xfrm>
          <a:prstGeom prst="line">
            <a:avLst/>
          </a:prstGeom>
          <a:noFill/>
          <a:ln w="57150">
            <a:solidFill>
              <a:srgbClr val="00FF00"/>
            </a:solidFill>
            <a:round/>
            <a:headEnd/>
            <a:tailEnd/>
          </a:ln>
          <a:effectLst/>
        </p:spPr>
        <p:txBody>
          <a:bodyPr/>
          <a:lstStyle/>
          <a:p>
            <a:endParaRPr lang="de-CH" dirty="0"/>
          </a:p>
        </p:txBody>
      </p:sp>
      <p:sp>
        <p:nvSpPr>
          <p:cNvPr id="593930" name="Line 10"/>
          <p:cNvSpPr>
            <a:spLocks noChangeShapeType="1"/>
          </p:cNvSpPr>
          <p:nvPr/>
        </p:nvSpPr>
        <p:spPr bwMode="auto">
          <a:xfrm>
            <a:off x="5940425" y="2636838"/>
            <a:ext cx="0" cy="792162"/>
          </a:xfrm>
          <a:prstGeom prst="line">
            <a:avLst/>
          </a:prstGeom>
          <a:noFill/>
          <a:ln w="57150">
            <a:solidFill>
              <a:srgbClr val="00FF00"/>
            </a:solidFill>
            <a:round/>
            <a:headEnd/>
            <a:tailEnd/>
          </a:ln>
          <a:effectLst/>
        </p:spPr>
        <p:txBody>
          <a:bodyPr/>
          <a:lstStyle/>
          <a:p>
            <a:endParaRPr lang="de-CH" dirty="0"/>
          </a:p>
        </p:txBody>
      </p:sp>
      <p:sp>
        <p:nvSpPr>
          <p:cNvPr id="593931" name="Line 11"/>
          <p:cNvSpPr>
            <a:spLocks noChangeShapeType="1"/>
          </p:cNvSpPr>
          <p:nvPr/>
        </p:nvSpPr>
        <p:spPr bwMode="auto">
          <a:xfrm>
            <a:off x="7019925" y="2636838"/>
            <a:ext cx="0" cy="792162"/>
          </a:xfrm>
          <a:prstGeom prst="line">
            <a:avLst/>
          </a:prstGeom>
          <a:noFill/>
          <a:ln w="57150">
            <a:solidFill>
              <a:srgbClr val="00FF00"/>
            </a:solidFill>
            <a:round/>
            <a:headEnd/>
            <a:tailEnd/>
          </a:ln>
          <a:effectLst/>
        </p:spPr>
        <p:txBody>
          <a:bodyPr/>
          <a:lstStyle/>
          <a:p>
            <a:endParaRPr lang="de-CH" dirty="0"/>
          </a:p>
        </p:txBody>
      </p:sp>
      <p:sp>
        <p:nvSpPr>
          <p:cNvPr id="593932" name="Text Box 12"/>
          <p:cNvSpPr txBox="1">
            <a:spLocks noChangeArrowheads="1"/>
          </p:cNvSpPr>
          <p:nvPr/>
        </p:nvSpPr>
        <p:spPr bwMode="auto">
          <a:xfrm>
            <a:off x="447675" y="1687513"/>
            <a:ext cx="1428750" cy="762000"/>
          </a:xfrm>
          <a:prstGeom prst="rect">
            <a:avLst/>
          </a:prstGeom>
          <a:noFill/>
          <a:ln w="9525">
            <a:noFill/>
            <a:miter lim="800000"/>
            <a:headEnd/>
            <a:tailEnd/>
          </a:ln>
          <a:effectLst/>
        </p:spPr>
        <p:txBody>
          <a:bodyPr wrap="none">
            <a:spAutoFit/>
          </a:bodyPr>
          <a:lstStyle/>
          <a:p>
            <a:pPr eaLnBrk="1" hangingPunct="1"/>
            <a:r>
              <a:rPr lang="de-CH" sz="4400" b="0" dirty="0" smtClean="0">
                <a:cs typeface="Arial" pitchFamily="34" charset="0"/>
              </a:rPr>
              <a:t>1882</a:t>
            </a:r>
            <a:endParaRPr lang="de-CH" sz="4400" b="0" dirty="0">
              <a:cs typeface="Arial" pitchFamily="34" charset="0"/>
            </a:endParaRPr>
          </a:p>
        </p:txBody>
      </p:sp>
      <p:sp>
        <p:nvSpPr>
          <p:cNvPr id="14" name="Textfeld 13"/>
          <p:cNvSpPr txBox="1"/>
          <p:nvPr/>
        </p:nvSpPr>
        <p:spPr>
          <a:xfrm>
            <a:off x="2699792" y="4869160"/>
            <a:ext cx="5891356" cy="369332"/>
          </a:xfrm>
          <a:prstGeom prst="rect">
            <a:avLst/>
          </a:prstGeom>
          <a:noFill/>
        </p:spPr>
        <p:txBody>
          <a:bodyPr wrap="none" rtlCol="0">
            <a:spAutoFit/>
          </a:bodyPr>
          <a:lstStyle/>
          <a:p>
            <a:r>
              <a:rPr lang="de-CH" b="1" dirty="0" smtClean="0"/>
              <a:t>Bereits mehr als 175 erfüllte Prophezeiungen erfüllt.</a:t>
            </a:r>
            <a:endParaRPr lang="de-CH" b="1" dirty="0"/>
          </a:p>
        </p:txBody>
      </p:sp>
      <p:pic>
        <p:nvPicPr>
          <p:cNvPr id="15" name="Picture 4" descr="http://www.edition-nehemia.ch/j2/images/stories/virtuemart/product/16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211884"/>
            <a:ext cx="28479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33" name="Oval 13"/>
          <p:cNvSpPr>
            <a:spLocks noChangeArrowheads="1"/>
          </p:cNvSpPr>
          <p:nvPr/>
        </p:nvSpPr>
        <p:spPr bwMode="auto">
          <a:xfrm rot="-4857145">
            <a:off x="1404937" y="-1041399"/>
            <a:ext cx="6373813" cy="8964612"/>
          </a:xfrm>
          <a:prstGeom prst="ellipse">
            <a:avLst/>
          </a:prstGeom>
          <a:noFill/>
          <a:ln w="38100">
            <a:solidFill>
              <a:srgbClr val="FF0000"/>
            </a:solidFill>
            <a:round/>
            <a:headEnd/>
            <a:tailEnd/>
          </a:ln>
          <a:effectLst/>
        </p:spPr>
        <p:txBody>
          <a:bodyPr wrap="none" anchor="ctr"/>
          <a:lstStyle/>
          <a:p>
            <a:endParaRPr lang="de-CH" dirty="0"/>
          </a:p>
        </p:txBody>
      </p:sp>
    </p:spTree>
    <p:extLst>
      <p:ext uri="{BB962C8B-B14F-4D97-AF65-F5344CB8AC3E}">
        <p14:creationId xmlns:p14="http://schemas.microsoft.com/office/powerpoint/2010/main" val="7692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6" descr="Image:Three crosses.jpg">
            <a:hlinkClick r:id="rId2"/>
          </p:cNvPr>
          <p:cNvPicPr>
            <a:picLocks noGrp="1" noChangeAspect="1" noChangeArrowheads="1"/>
          </p:cNvPicPr>
          <p:nvPr>
            <p:ph idx="4294967295"/>
          </p:nvPr>
        </p:nvPicPr>
        <p:blipFill>
          <a:blip r:embed="rId3" cstate="print"/>
          <a:stretch>
            <a:fillRect/>
          </a:stretch>
        </p:blipFill>
        <p:spPr>
          <a:xfrm>
            <a:off x="5220072" y="1124744"/>
            <a:ext cx="3456384" cy="4608512"/>
          </a:xfrm>
        </p:spPr>
      </p:pic>
      <p:sp>
        <p:nvSpPr>
          <p:cNvPr id="73730" name="Rectangle 2"/>
          <p:cNvSpPr>
            <a:spLocks noGrp="1" noChangeArrowheads="1"/>
          </p:cNvSpPr>
          <p:nvPr>
            <p:ph type="title" idx="4294967295"/>
          </p:nvPr>
        </p:nvSpPr>
        <p:spPr>
          <a:xfrm>
            <a:off x="251520" y="548680"/>
            <a:ext cx="4752528" cy="5256584"/>
          </a:xfrm>
        </p:spPr>
        <p:txBody>
          <a:bodyPr>
            <a:normAutofit/>
          </a:bodyPr>
          <a:lstStyle/>
          <a:p>
            <a:r>
              <a:rPr lang="de-CH" sz="4000" b="1" dirty="0">
                <a:solidFill>
                  <a:srgbClr val="0070C0"/>
                </a:solidFill>
                <a:latin typeface="Arial" charset="0"/>
                <a:cs typeface="Arial" charset="0"/>
              </a:rPr>
              <a:t>Lasst euch versöhnen mit Gott!</a:t>
            </a:r>
            <a:br>
              <a:rPr lang="de-CH" sz="4000" b="1" dirty="0">
                <a:solidFill>
                  <a:srgbClr val="0070C0"/>
                </a:solidFill>
                <a:latin typeface="Arial" charset="0"/>
                <a:cs typeface="Arial" charset="0"/>
              </a:rPr>
            </a:br>
            <a:r>
              <a:rPr lang="de-CH" sz="2800" b="1" dirty="0" smtClean="0">
                <a:solidFill>
                  <a:srgbClr val="0070C0"/>
                </a:solidFill>
                <a:latin typeface="Arial" charset="0"/>
                <a:cs typeface="Arial" charset="0"/>
              </a:rPr>
              <a:t/>
            </a:r>
            <a:br>
              <a:rPr lang="de-CH" sz="2800" b="1" dirty="0" smtClean="0">
                <a:solidFill>
                  <a:srgbClr val="0070C0"/>
                </a:solidFill>
                <a:latin typeface="Arial" charset="0"/>
                <a:cs typeface="Arial" charset="0"/>
              </a:rPr>
            </a:br>
            <a:r>
              <a:rPr lang="de-CH" sz="2800" b="1" dirty="0" smtClean="0">
                <a:solidFill>
                  <a:srgbClr val="0070C0"/>
                </a:solidFill>
                <a:latin typeface="Arial" charset="0"/>
                <a:cs typeface="Arial" charset="0"/>
              </a:rPr>
              <a:t>2. Korinther 5,20</a:t>
            </a:r>
            <a:endParaRPr lang="fr-FR" sz="2800" b="1" dirty="0" smtClean="0">
              <a:solidFill>
                <a:srgbClr val="0070C0"/>
              </a:solidFill>
              <a:latin typeface="Arial" charset="0"/>
              <a:cs typeface="Arial" charset="0"/>
            </a:endParaRPr>
          </a:p>
        </p:txBody>
      </p:sp>
      <p:sp>
        <p:nvSpPr>
          <p:cNvPr id="73732" name="Text Box 8"/>
          <p:cNvSpPr txBox="1">
            <a:spLocks noChangeArrowheads="1"/>
          </p:cNvSpPr>
          <p:nvPr/>
        </p:nvSpPr>
        <p:spPr bwMode="auto">
          <a:xfrm>
            <a:off x="8388424" y="5517232"/>
            <a:ext cx="316112" cy="215444"/>
          </a:xfrm>
          <a:prstGeom prst="rect">
            <a:avLst/>
          </a:prstGeom>
          <a:noFill/>
          <a:ln w="9525" algn="ctr">
            <a:noFill/>
            <a:miter lim="800000"/>
            <a:headEnd/>
            <a:tailEnd/>
          </a:ln>
        </p:spPr>
        <p:txBody>
          <a:bodyPr wrap="none">
            <a:spAutoFit/>
          </a:bodyPr>
          <a:lstStyle/>
          <a:p>
            <a:r>
              <a:rPr lang="fr-FR" sz="800" b="0" dirty="0" smtClean="0">
                <a:solidFill>
                  <a:schemeClr val="accent4">
                    <a:lumMod val="20000"/>
                    <a:lumOff val="80000"/>
                  </a:schemeClr>
                </a:solidFill>
              </a:rPr>
              <a:t>FB</a:t>
            </a:r>
            <a:endParaRPr lang="fr-FR" sz="800" b="0" dirty="0">
              <a:solidFill>
                <a:schemeClr val="accent4">
                  <a:lumMod val="20000"/>
                  <a:lumOff val="80000"/>
                </a:schemeClr>
              </a:solidFill>
            </a:endParaRPr>
          </a:p>
        </p:txBody>
      </p:sp>
    </p:spTree>
    <p:extLst>
      <p:ext uri="{BB962C8B-B14F-4D97-AF65-F5344CB8AC3E}">
        <p14:creationId xmlns:p14="http://schemas.microsoft.com/office/powerpoint/2010/main" val="48467903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de-DE" sz="4000" b="1" dirty="0" smtClean="0">
                <a:solidFill>
                  <a:srgbClr val="FF0000"/>
                </a:solidFill>
                <a:effectLst>
                  <a:outerShdw blurRad="38100" dist="38100" dir="2700000" algn="tl">
                    <a:srgbClr val="000000">
                      <a:alpha val="43137"/>
                    </a:srgbClr>
                  </a:outerShdw>
                </a:effectLst>
                <a:latin typeface="Arial" charset="0"/>
              </a:rPr>
              <a:t>Jesus starb für mich</a:t>
            </a:r>
            <a:br>
              <a:rPr lang="de-DE" sz="4000" b="1" dirty="0" smtClean="0">
                <a:solidFill>
                  <a:srgbClr val="FF0000"/>
                </a:solidFill>
                <a:effectLst>
                  <a:outerShdw blurRad="38100" dist="38100" dir="2700000" algn="tl">
                    <a:srgbClr val="000000">
                      <a:alpha val="43137"/>
                    </a:srgbClr>
                  </a:outerShdw>
                </a:effectLst>
                <a:latin typeface="Arial" charset="0"/>
              </a:rPr>
            </a:br>
            <a:r>
              <a:rPr lang="de-DE" sz="4000" b="1" dirty="0" smtClean="0">
                <a:solidFill>
                  <a:srgbClr val="FF0000"/>
                </a:solidFill>
                <a:effectLst>
                  <a:outerShdw blurRad="38100" dist="38100" dir="2700000" algn="tl">
                    <a:srgbClr val="000000">
                      <a:alpha val="43137"/>
                    </a:srgbClr>
                  </a:outerShdw>
                </a:effectLst>
                <a:latin typeface="Arial" charset="0"/>
              </a:rPr>
              <a:t> am Kreuz!</a:t>
            </a:r>
          </a:p>
        </p:txBody>
      </p:sp>
      <p:sp>
        <p:nvSpPr>
          <p:cNvPr id="74755" name="Rectangle 3"/>
          <p:cNvSpPr>
            <a:spLocks noGrp="1" noChangeArrowheads="1"/>
          </p:cNvSpPr>
          <p:nvPr>
            <p:ph type="body" sz="half" idx="1"/>
          </p:nvPr>
        </p:nvSpPr>
        <p:spPr>
          <a:xfrm>
            <a:off x="250825" y="2132856"/>
            <a:ext cx="4681215" cy="4320480"/>
          </a:xfrm>
        </p:spPr>
        <p:txBody>
          <a:bodyPr>
            <a:normAutofit/>
          </a:bodyPr>
          <a:lstStyle/>
          <a:p>
            <a:pPr algn="ctr">
              <a:buFontTx/>
              <a:buNone/>
            </a:pPr>
            <a:r>
              <a:rPr lang="de-DE" sz="2800" dirty="0" smtClean="0">
                <a:solidFill>
                  <a:srgbClr val="FFFF00"/>
                </a:solidFill>
              </a:rPr>
              <a:t>   </a:t>
            </a:r>
            <a:r>
              <a:rPr lang="de-DE" sz="2800" b="1" dirty="0" smtClean="0">
                <a:solidFill>
                  <a:srgbClr val="0070C0"/>
                </a:solidFill>
                <a:latin typeface="Arial" charset="0"/>
              </a:rPr>
              <a:t>Wenn wir unsere Sünden bekennen, </a:t>
            </a:r>
            <a:br>
              <a:rPr lang="de-DE" sz="2800" b="1" dirty="0" smtClean="0">
                <a:solidFill>
                  <a:srgbClr val="0070C0"/>
                </a:solidFill>
                <a:latin typeface="Arial" charset="0"/>
              </a:rPr>
            </a:br>
            <a:r>
              <a:rPr lang="de-DE" sz="2800" b="1" dirty="0" smtClean="0">
                <a:solidFill>
                  <a:srgbClr val="0070C0"/>
                </a:solidFill>
                <a:latin typeface="Arial" charset="0"/>
              </a:rPr>
              <a:t>so ist er treu und gerecht, dass er uns die Sünden vergibt und uns reinigt von aller Ungerechtigkeit. </a:t>
            </a:r>
          </a:p>
          <a:p>
            <a:pPr algn="ctr">
              <a:buFontTx/>
              <a:buNone/>
            </a:pPr>
            <a:r>
              <a:rPr lang="de-DE" sz="2800" b="1" dirty="0" smtClean="0">
                <a:solidFill>
                  <a:srgbClr val="0070C0"/>
                </a:solidFill>
                <a:latin typeface="Arial" charset="0"/>
              </a:rPr>
              <a:t>	</a:t>
            </a:r>
          </a:p>
          <a:p>
            <a:pPr algn="ctr">
              <a:buFontTx/>
              <a:buNone/>
            </a:pPr>
            <a:r>
              <a:rPr lang="de-DE" sz="2800" b="1" dirty="0" smtClean="0">
                <a:solidFill>
                  <a:srgbClr val="0070C0"/>
                </a:solidFill>
                <a:latin typeface="Arial" charset="0"/>
              </a:rPr>
              <a:t>1. Johannes 1,9</a:t>
            </a:r>
          </a:p>
        </p:txBody>
      </p:sp>
      <p:pic>
        <p:nvPicPr>
          <p:cNvPr id="74756" name="Picture 7" descr="Image:Three crosses.jpg">
            <a:hlinkClick r:id="rId2"/>
          </p:cNvPr>
          <p:cNvPicPr>
            <a:picLocks noGrp="1" noChangeAspect="1" noChangeArrowheads="1"/>
          </p:cNvPicPr>
          <p:nvPr>
            <p:ph sz="half" idx="2"/>
          </p:nvPr>
        </p:nvPicPr>
        <p:blipFill>
          <a:blip r:embed="rId3" cstate="print"/>
          <a:srcRect/>
          <a:stretch>
            <a:fillRect/>
          </a:stretch>
        </p:blipFill>
        <p:spPr>
          <a:xfrm>
            <a:off x="5580112" y="1988840"/>
            <a:ext cx="3027362" cy="4035425"/>
          </a:xfrm>
          <a:prstGeom prst="rect">
            <a:avLst/>
          </a:prstGeom>
          <a:ln>
            <a:noFill/>
          </a:ln>
          <a:effectLst>
            <a:outerShdw blurRad="292100" dist="139700" dir="2700000" algn="tl" rotWithShape="0">
              <a:srgbClr val="333333">
                <a:alpha val="65000"/>
              </a:srgbClr>
            </a:outerShdw>
          </a:effectLst>
        </p:spPr>
      </p:pic>
      <p:sp>
        <p:nvSpPr>
          <p:cNvPr id="74757" name="Text Box 9"/>
          <p:cNvSpPr txBox="1">
            <a:spLocks noChangeArrowheads="1"/>
          </p:cNvSpPr>
          <p:nvPr/>
        </p:nvSpPr>
        <p:spPr bwMode="auto">
          <a:xfrm>
            <a:off x="8316416" y="5842684"/>
            <a:ext cx="316112" cy="215444"/>
          </a:xfrm>
          <a:prstGeom prst="rect">
            <a:avLst/>
          </a:prstGeom>
          <a:noFill/>
          <a:ln w="9525" algn="ctr">
            <a:noFill/>
            <a:miter lim="800000"/>
            <a:headEnd/>
            <a:tailEnd/>
          </a:ln>
        </p:spPr>
        <p:txBody>
          <a:bodyPr wrap="none">
            <a:spAutoFit/>
          </a:bodyPr>
          <a:lstStyle/>
          <a:p>
            <a:r>
              <a:rPr lang="de-CH" sz="800" b="0" dirty="0">
                <a:solidFill>
                  <a:schemeClr val="bg2"/>
                </a:solidFill>
              </a:rPr>
              <a:t>FB</a:t>
            </a:r>
            <a:endParaRPr lang="de-DE" sz="800" b="0" dirty="0">
              <a:solidFill>
                <a:schemeClr val="bg2"/>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Grp="1" noChangeArrowheads="1"/>
          </p:cNvSpPr>
          <p:nvPr>
            <p:ph idx="1"/>
          </p:nvPr>
        </p:nvSpPr>
        <p:spPr>
          <a:xfrm>
            <a:off x="251520" y="2132856"/>
            <a:ext cx="8686800" cy="4525963"/>
          </a:xfrm>
        </p:spPr>
        <p:txBody>
          <a:bodyPr/>
          <a:lstStyle/>
          <a:p>
            <a:r>
              <a:rPr lang="de-DE" dirty="0" smtClean="0">
                <a:effectLst>
                  <a:outerShdw blurRad="38100" dist="38100" dir="2700000" algn="tl">
                    <a:srgbClr val="000000">
                      <a:alpha val="43137"/>
                    </a:srgbClr>
                  </a:outerShdw>
                </a:effectLst>
              </a:rPr>
              <a:t>Genaue Information zur Lizenz GNU FDL:</a:t>
            </a:r>
          </a:p>
          <a:p>
            <a:r>
              <a:rPr lang="de-DE" dirty="0" smtClean="0">
                <a:effectLst>
                  <a:outerShdw blurRad="38100" dist="38100" dir="2700000" algn="tl">
                    <a:srgbClr val="000000">
                      <a:alpha val="43137"/>
                    </a:srgbClr>
                  </a:outerShdw>
                </a:effectLst>
                <a:hlinkClick r:id="rId2"/>
              </a:rPr>
              <a:t>http://en.wikipedia.org/wiki/Wikipedia:Text </a:t>
            </a:r>
            <a:r>
              <a:rPr lang="de-DE" dirty="0" err="1" smtClean="0">
                <a:effectLst>
                  <a:outerShdw blurRad="38100" dist="38100" dir="2700000" algn="tl">
                    <a:srgbClr val="000000">
                      <a:alpha val="43137"/>
                    </a:srgbClr>
                  </a:outerShdw>
                </a:effectLst>
                <a:hlinkClick r:id="rId2"/>
              </a:rPr>
              <a:t>of_the_GNU_Free_Documentation_License</a:t>
            </a:r>
            <a:endParaRPr lang="de-DE" dirty="0" smtClean="0">
              <a:effectLst>
                <a:outerShdw blurRad="38100" dist="38100" dir="2700000" algn="tl">
                  <a:srgbClr val="000000">
                    <a:alpha val="43137"/>
                  </a:srgbClr>
                </a:outerShdw>
              </a:effectLst>
            </a:endParaRPr>
          </a:p>
        </p:txBody>
      </p:sp>
      <p:sp>
        <p:nvSpPr>
          <p:cNvPr id="315394" name="Rectangle 2"/>
          <p:cNvSpPr>
            <a:spLocks noGrp="1" noRot="1" noChangeArrowheads="1"/>
          </p:cNvSpPr>
          <p:nvPr>
            <p:ph type="title"/>
          </p:nvPr>
        </p:nvSpPr>
        <p:spPr/>
        <p:txBody>
          <a:bodyPr/>
          <a:lstStyle/>
          <a:p>
            <a:pPr>
              <a:defRPr/>
            </a:pPr>
            <a:r>
              <a:rPr lang="de-CH"/>
              <a:t>GNU FDL</a:t>
            </a:r>
            <a:endParaRPr lang="de-DE"/>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idx="1"/>
          </p:nvPr>
        </p:nvSpPr>
        <p:spPr>
          <a:xfrm>
            <a:off x="192088" y="1772816"/>
            <a:ext cx="8964612" cy="4525963"/>
          </a:xfrm>
        </p:spPr>
        <p:txBody>
          <a:bodyPr>
            <a:normAutofit/>
          </a:bodyPr>
          <a:lstStyle/>
          <a:p>
            <a:r>
              <a:rPr lang="de-CH" sz="2800" dirty="0" smtClean="0">
                <a:effectLst>
                  <a:outerShdw blurRad="38100" dist="38100" dir="2700000" algn="tl">
                    <a:srgbClr val="000000">
                      <a:alpha val="43137"/>
                    </a:srgbClr>
                  </a:outerShdw>
                </a:effectLst>
              </a:rPr>
              <a:t>Genaue Information zur Lizenz Creative </a:t>
            </a:r>
            <a:r>
              <a:rPr lang="de-CH" sz="2800" dirty="0" err="1" smtClean="0">
                <a:effectLst>
                  <a:outerShdw blurRad="38100" dist="38100" dir="2700000" algn="tl">
                    <a:srgbClr val="000000">
                      <a:alpha val="43137"/>
                    </a:srgbClr>
                  </a:outerShdw>
                </a:effectLst>
              </a:rPr>
              <a:t>Commons</a:t>
            </a:r>
            <a:r>
              <a:rPr lang="de-CH" sz="2800" dirty="0" smtClean="0">
                <a:effectLst>
                  <a:outerShdw blurRad="38100" dist="38100" dir="2700000" algn="tl">
                    <a:srgbClr val="000000">
                      <a:alpha val="43137"/>
                    </a:srgbClr>
                  </a:outerShdw>
                </a:effectLst>
              </a:rPr>
              <a:t>:</a:t>
            </a:r>
          </a:p>
          <a:p>
            <a:r>
              <a:rPr lang="de-DE" sz="2800" dirty="0" smtClean="0">
                <a:solidFill>
                  <a:schemeClr val="hlink"/>
                </a:solidFill>
                <a:effectLst>
                  <a:outerShdw blurRad="38100" dist="38100" dir="2700000" algn="tl">
                    <a:srgbClr val="000000">
                      <a:alpha val="43137"/>
                    </a:srgbClr>
                  </a:outerShdw>
                </a:effectLst>
                <a:hlinkClick r:id="rId2"/>
              </a:rPr>
              <a:t>http://en.wikipedia.org/wiki/Creative_Commons</a:t>
            </a:r>
            <a:endParaRPr lang="de-DE" sz="2800" dirty="0" smtClean="0">
              <a:solidFill>
                <a:schemeClr val="hlink"/>
              </a:solidFill>
              <a:effectLst>
                <a:outerShdw blurRad="38100" dist="38100" dir="2700000" algn="tl">
                  <a:srgbClr val="000000">
                    <a:alpha val="43137"/>
                  </a:srgbClr>
                </a:outerShdw>
              </a:effectLst>
            </a:endParaRPr>
          </a:p>
          <a:p>
            <a:endParaRPr lang="de-DE" sz="2800" dirty="0" smtClean="0">
              <a:solidFill>
                <a:schemeClr val="hlink"/>
              </a:solidFill>
              <a:effectLst>
                <a:outerShdw blurRad="38100" dist="38100" dir="2700000" algn="tl">
                  <a:srgbClr val="000000">
                    <a:alpha val="43137"/>
                  </a:srgbClr>
                </a:outerShdw>
              </a:effectLst>
            </a:endParaRPr>
          </a:p>
          <a:p>
            <a:r>
              <a:rPr lang="de-DE" sz="2800" dirty="0" smtClean="0">
                <a:effectLst>
                  <a:outerShdw blurRad="38100" dist="38100" dir="2700000" algn="tl">
                    <a:srgbClr val="000000">
                      <a:alpha val="43137"/>
                    </a:srgbClr>
                  </a:outerShdw>
                </a:effectLst>
              </a:rPr>
              <a:t>FB = Freies Bild</a:t>
            </a:r>
          </a:p>
          <a:p>
            <a:r>
              <a:rPr lang="de-DE" sz="2800" dirty="0" smtClean="0">
                <a:effectLst>
                  <a:outerShdw blurRad="38100" dist="38100" dir="2700000" algn="tl">
                    <a:srgbClr val="000000">
                      <a:alpha val="43137"/>
                    </a:srgbClr>
                  </a:outerShdw>
                </a:effectLst>
              </a:rPr>
              <a:t>RL = Roger Liebi</a:t>
            </a:r>
          </a:p>
          <a:p>
            <a:r>
              <a:rPr lang="de-DE" sz="2800" dirty="0" smtClean="0">
                <a:effectLst>
                  <a:outerShdw blurRad="38100" dist="38100" dir="2700000" algn="tl">
                    <a:srgbClr val="000000">
                      <a:alpha val="43137"/>
                    </a:srgbClr>
                  </a:outerShdw>
                </a:effectLst>
              </a:rPr>
              <a:t>USA = freies Bild der USA</a:t>
            </a:r>
          </a:p>
          <a:p>
            <a:r>
              <a:rPr lang="de-DE" sz="2800" dirty="0" smtClean="0">
                <a:effectLst>
                  <a:outerShdw blurRad="38100" dist="38100" dir="2700000" algn="tl">
                    <a:srgbClr val="000000">
                      <a:alpha val="43137"/>
                    </a:srgbClr>
                  </a:outerShdw>
                </a:effectLst>
              </a:rPr>
              <a:t>Bibelzitate: Elberfelder 1905 (leicht revidiert durch RL)</a:t>
            </a:r>
          </a:p>
        </p:txBody>
      </p:sp>
      <p:sp>
        <p:nvSpPr>
          <p:cNvPr id="316418" name="Rectangle 2"/>
          <p:cNvSpPr>
            <a:spLocks noGrp="1" noRot="1" noChangeArrowheads="1"/>
          </p:cNvSpPr>
          <p:nvPr>
            <p:ph type="title"/>
          </p:nvPr>
        </p:nvSpPr>
        <p:spPr/>
        <p:txBody>
          <a:bodyPr/>
          <a:lstStyle/>
          <a:p>
            <a:pPr>
              <a:defRPr/>
            </a:pPr>
            <a:r>
              <a:rPr lang="de-CH"/>
              <a:t>CCA </a:t>
            </a:r>
            <a:endParaRPr 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848024"/>
            <a:ext cx="4752528" cy="4821336"/>
          </a:xfrm>
        </p:spPr>
        <p:txBody>
          <a:bodyPr>
            <a:normAutofit fontScale="85000" lnSpcReduction="10000"/>
          </a:bodyPr>
          <a:lstStyle/>
          <a:p>
            <a:pPr marL="502920" indent="-457200">
              <a:buFont typeface="+mj-lt"/>
              <a:buAutoNum type="arabicPeriod"/>
            </a:pPr>
            <a:r>
              <a:rPr lang="de-DE" sz="2400" dirty="0" smtClean="0">
                <a:solidFill>
                  <a:schemeClr val="tx1"/>
                </a:solidFill>
              </a:rPr>
              <a:t>Die Juden kehren aus aller Welt zurück ins Land der Vorfahren.</a:t>
            </a:r>
          </a:p>
          <a:p>
            <a:pPr marL="502920" indent="-457200">
              <a:buFont typeface="+mj-lt"/>
              <a:buAutoNum type="arabicPeriod"/>
            </a:pPr>
            <a:r>
              <a:rPr lang="de-DE" sz="2400" dirty="0" smtClean="0">
                <a:solidFill>
                  <a:schemeClr val="tx1"/>
                </a:solidFill>
              </a:rPr>
              <a:t>Die Wüste blüht wieder auf.</a:t>
            </a:r>
          </a:p>
          <a:p>
            <a:pPr marL="502920" indent="-457200">
              <a:buFont typeface="+mj-lt"/>
              <a:buAutoNum type="arabicPeriod"/>
            </a:pPr>
            <a:r>
              <a:rPr lang="de-DE" sz="2400" dirty="0" smtClean="0">
                <a:solidFill>
                  <a:schemeClr val="tx1"/>
                </a:solidFill>
              </a:rPr>
              <a:t>Alttestamentliche Städte werden wieder aufgebaut.</a:t>
            </a:r>
          </a:p>
          <a:p>
            <a:pPr marL="502920" indent="-457200">
              <a:buFont typeface="+mj-lt"/>
              <a:buAutoNum type="arabicPeriod"/>
            </a:pPr>
            <a:r>
              <a:rPr lang="de-DE" sz="2400" dirty="0" smtClean="0">
                <a:solidFill>
                  <a:schemeClr val="tx1"/>
                </a:solidFill>
              </a:rPr>
              <a:t>Der Staat Israel wird wieder gegründet.</a:t>
            </a:r>
          </a:p>
          <a:p>
            <a:pPr marL="502920" indent="-457200">
              <a:buFont typeface="+mj-lt"/>
              <a:buAutoNum type="arabicPeriod"/>
            </a:pPr>
            <a:r>
              <a:rPr lang="de-DE" sz="2400" dirty="0" smtClean="0">
                <a:solidFill>
                  <a:schemeClr val="tx1"/>
                </a:solidFill>
              </a:rPr>
              <a:t>Die umliegenden Völker wollen Israel auslöschen.</a:t>
            </a:r>
          </a:p>
          <a:p>
            <a:pPr marL="502920" indent="-457200">
              <a:buFont typeface="+mj-lt"/>
              <a:buAutoNum type="arabicPeriod"/>
            </a:pPr>
            <a:r>
              <a:rPr lang="de-DE" sz="2400" dirty="0" smtClean="0">
                <a:solidFill>
                  <a:schemeClr val="tx1"/>
                </a:solidFill>
              </a:rPr>
              <a:t>Europa vereinigt sich wieder, indem das Römische Reich wieder aufersteht.</a:t>
            </a:r>
          </a:p>
          <a:p>
            <a:pPr marL="502920" indent="-457200">
              <a:buFont typeface="+mj-lt"/>
              <a:buAutoNum type="arabicPeriod"/>
            </a:pPr>
            <a:r>
              <a:rPr lang="de-DE" sz="2400" dirty="0" smtClean="0">
                <a:solidFill>
                  <a:schemeClr val="tx1"/>
                </a:solidFill>
              </a:rPr>
              <a:t>Die </a:t>
            </a:r>
            <a:r>
              <a:rPr lang="de-DE" sz="2400" dirty="0" err="1" smtClean="0">
                <a:solidFill>
                  <a:schemeClr val="tx1"/>
                </a:solidFill>
              </a:rPr>
              <a:t>grossen</a:t>
            </a:r>
            <a:r>
              <a:rPr lang="de-DE" sz="2400" dirty="0" smtClean="0">
                <a:solidFill>
                  <a:schemeClr val="tx1"/>
                </a:solidFill>
              </a:rPr>
              <a:t> Massen fallen vom christlichen Glauben ab.</a:t>
            </a:r>
          </a:p>
          <a:p>
            <a:endParaRPr lang="de-DE" dirty="0">
              <a:effectLst>
                <a:outerShdw blurRad="38100" dist="38100" dir="2700000" algn="tl">
                  <a:srgbClr val="000000">
                    <a:alpha val="43137"/>
                  </a:srgbClr>
                </a:outerShdw>
              </a:effectLst>
            </a:endParaRPr>
          </a:p>
        </p:txBody>
      </p:sp>
      <p:sp>
        <p:nvSpPr>
          <p:cNvPr id="2" name="Titel 1"/>
          <p:cNvSpPr>
            <a:spLocks noGrp="1"/>
          </p:cNvSpPr>
          <p:nvPr>
            <p:ph type="title"/>
          </p:nvPr>
        </p:nvSpPr>
        <p:spPr/>
        <p:txBody>
          <a:bodyPr/>
          <a:lstStyle/>
          <a:p>
            <a:r>
              <a:rPr lang="de-DE" sz="4000" dirty="0" smtClean="0">
                <a:solidFill>
                  <a:schemeClr val="accent4">
                    <a:lumMod val="20000"/>
                    <a:lumOff val="80000"/>
                  </a:schemeClr>
                </a:solidFill>
              </a:rPr>
              <a:t>Beispiele</a:t>
            </a:r>
            <a:endParaRPr lang="de-DE" sz="4000" dirty="0">
              <a:solidFill>
                <a:schemeClr val="accent4">
                  <a:lumMod val="20000"/>
                  <a:lumOff val="80000"/>
                </a:schemeClr>
              </a:solidFill>
            </a:endParaRPr>
          </a:p>
        </p:txBody>
      </p:sp>
      <p:pic>
        <p:nvPicPr>
          <p:cNvPr id="4" name="Picture 4" descr="http://www.edition-nehemia.ch/j2/images/stories/virtuemart/product/16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844824"/>
            <a:ext cx="2847975"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2016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lle">
  <a:themeElements>
    <a:clrScheme name="Fonderi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ll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0</TotalTime>
  <Words>2795</Words>
  <Application>Microsoft Office PowerPoint</Application>
  <PresentationFormat>Bildschirmpräsentation (4:3)</PresentationFormat>
  <Paragraphs>427</Paragraphs>
  <Slides>83</Slides>
  <Notes>39</Notes>
  <HiddenSlides>0</HiddenSlides>
  <MMClips>0</MMClips>
  <ScaleCrop>false</ScaleCrop>
  <HeadingPairs>
    <vt:vector size="4" baseType="variant">
      <vt:variant>
        <vt:lpstr>Design</vt:lpstr>
      </vt:variant>
      <vt:variant>
        <vt:i4>1</vt:i4>
      </vt:variant>
      <vt:variant>
        <vt:lpstr>Folientitel</vt:lpstr>
      </vt:variant>
      <vt:variant>
        <vt:i4>83</vt:i4>
      </vt:variant>
    </vt:vector>
  </HeadingPairs>
  <TitlesOfParts>
    <vt:vector size="84" baseType="lpstr">
      <vt:lpstr>Grille</vt:lpstr>
      <vt:lpstr>Meine Homepage:</vt:lpstr>
      <vt:lpstr>Vorträge:</vt:lpstr>
      <vt:lpstr>PowerPoint-Präsentation</vt:lpstr>
      <vt:lpstr>PowerPoint-Präsentation</vt:lpstr>
      <vt:lpstr>Einführung in die  biblische Prophetie</vt:lpstr>
      <vt:lpstr>Die zwei Erscheinungen  von Jesus Christus </vt:lpstr>
      <vt:lpstr>Endzeit: eine Periode  von bereits 132 Jahren</vt:lpstr>
      <vt:lpstr>Endzeit: eine Periode  von bereits 132 Jahren</vt:lpstr>
      <vt:lpstr>Beispiele</vt:lpstr>
      <vt:lpstr>Endzeit: eine Periode  von bereits 132 Jahren</vt:lpstr>
      <vt:lpstr>PowerPoint-Präsentation</vt:lpstr>
      <vt:lpstr>Erweckung in Israel</vt:lpstr>
      <vt:lpstr>Der Dritte Tempel</vt:lpstr>
      <vt:lpstr>Der Ort des Tempels</vt:lpstr>
      <vt:lpstr>Die Sehnsucht von 2000 Jahren: Bau des Dritten Tempels</vt:lpstr>
      <vt:lpstr>Bereit zum Wiederaufbau</vt:lpstr>
      <vt:lpstr>Bereit zum Wiederaufbau </vt:lpstr>
      <vt:lpstr>Beginn der 70. Jahrwoche: Bund</vt:lpstr>
      <vt:lpstr>Der Antichrist kommt</vt:lpstr>
      <vt:lpstr>Der Antichrist kommt</vt:lpstr>
      <vt:lpstr>Verunreinigung des Tempels</vt:lpstr>
      <vt:lpstr>Das Zeichen für  die grosse Drangsal</vt:lpstr>
      <vt:lpstr>Das Zeichen für  die grosse Drangsal</vt:lpstr>
      <vt:lpstr>Die Flucht des treuen Überrestes</vt:lpstr>
      <vt:lpstr>PowerPoint-Präsentation</vt:lpstr>
      <vt:lpstr>PowerPoint-Präsentation</vt:lpstr>
      <vt:lpstr>PowerPoint-Präsentation</vt:lpstr>
      <vt:lpstr>PowerPoint-Präsentation</vt:lpstr>
      <vt:lpstr>PowerPoint-Präsentation</vt:lpstr>
      <vt:lpstr>PowerPoint-Präsentation</vt:lpstr>
      <vt:lpstr>DER is</vt:lpstr>
      <vt:lpstr>PowerPoint-Präsentation</vt:lpstr>
      <vt:lpstr>Ablenkung im Süden</vt:lpstr>
      <vt:lpstr>Der katastrophale Angriff  aus dem Norden</vt:lpstr>
      <vt:lpstr>Der katastrophale Angriff  aus dem Norden</vt:lpstr>
      <vt:lpstr>Israel – dann Ägypten</vt:lpstr>
      <vt:lpstr>PowerPoint-Präsentation</vt:lpstr>
      <vt:lpstr>Gerüchte  von Norden und von Osten</vt:lpstr>
      <vt:lpstr>Europa und Harmagedon</vt:lpstr>
      <vt:lpstr>Harmagedon</vt:lpstr>
      <vt:lpstr>Harmagedon</vt:lpstr>
      <vt:lpstr>Harmagedon</vt:lpstr>
      <vt:lpstr>Intervention aus dem fernen Asien</vt:lpstr>
      <vt:lpstr>Zurück nach Israel!</vt:lpstr>
      <vt:lpstr>Die zweite Belagerung Jerusalems</vt:lpstr>
      <vt:lpstr>Die zweite Belagerung Jerusalems</vt:lpstr>
      <vt:lpstr>Weltkrieg von 1260 Tagen</vt:lpstr>
      <vt:lpstr>Jerusalem im Zentrum  der Katastrophe</vt:lpstr>
      <vt:lpstr>Katastrophe für Israel</vt:lpstr>
      <vt:lpstr>Die Wiederkunft Christi</vt:lpstr>
      <vt:lpstr>Die Wiederkunft Christi </vt:lpstr>
      <vt:lpstr>Der leidende Messias  = der triumphierende Messias</vt:lpstr>
      <vt:lpstr>Der leidende Messias  = der triumphierende Messias</vt:lpstr>
      <vt:lpstr>Der leidende Messias  = der triumphierende Messias</vt:lpstr>
      <vt:lpstr>Der leidende Messias  = der triumphierende Messias</vt:lpstr>
      <vt:lpstr>Das Reich des Messias</vt:lpstr>
      <vt:lpstr>Assyrien   im Buch Jesaja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„Der von Norden Kommende“   im Buch Joel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Zerstreuung und Rückkehr Israels</vt:lpstr>
      <vt:lpstr>Lasst euch versöhnen mit Gott!  2. Korinther 5,20</vt:lpstr>
      <vt:lpstr>Jesus starb für mich  am Kreuz!</vt:lpstr>
      <vt:lpstr>GNU FDL</vt:lpstr>
      <vt:lpstr>CCA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Bedrohung durch den IS - Stehen wir vor einer großen Katastrophe?</dc:title>
  <dc:creator>Roger Liebi</dc:creator>
  <cp:lastModifiedBy>Me</cp:lastModifiedBy>
  <cp:revision>311</cp:revision>
  <dcterms:created xsi:type="dcterms:W3CDTF">2011-04-04T14:05:17Z</dcterms:created>
  <dcterms:modified xsi:type="dcterms:W3CDTF">2015-12-08T07:33:59Z</dcterms:modified>
</cp:coreProperties>
</file>