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71"/>
  </p:notesMasterIdLst>
  <p:sldIdLst>
    <p:sldId id="351" r:id="rId2"/>
    <p:sldId id="258" r:id="rId3"/>
    <p:sldId id="286" r:id="rId4"/>
    <p:sldId id="289" r:id="rId5"/>
    <p:sldId id="302" r:id="rId6"/>
    <p:sldId id="304" r:id="rId7"/>
    <p:sldId id="305" r:id="rId8"/>
    <p:sldId id="306" r:id="rId9"/>
    <p:sldId id="307" r:id="rId10"/>
    <p:sldId id="308" r:id="rId11"/>
    <p:sldId id="303" r:id="rId12"/>
    <p:sldId id="300" r:id="rId13"/>
    <p:sldId id="292" r:id="rId14"/>
    <p:sldId id="293" r:id="rId15"/>
    <p:sldId id="295" r:id="rId16"/>
    <p:sldId id="260" r:id="rId17"/>
    <p:sldId id="261" r:id="rId18"/>
    <p:sldId id="287" r:id="rId19"/>
    <p:sldId id="314" r:id="rId20"/>
    <p:sldId id="309" r:id="rId21"/>
    <p:sldId id="310" r:id="rId22"/>
    <p:sldId id="291" r:id="rId23"/>
    <p:sldId id="315" r:id="rId24"/>
    <p:sldId id="311" r:id="rId25"/>
    <p:sldId id="312" r:id="rId26"/>
    <p:sldId id="313" r:id="rId27"/>
    <p:sldId id="263" r:id="rId28"/>
    <p:sldId id="264" r:id="rId29"/>
    <p:sldId id="270" r:id="rId30"/>
    <p:sldId id="271" r:id="rId31"/>
    <p:sldId id="272" r:id="rId32"/>
    <p:sldId id="277" r:id="rId33"/>
    <p:sldId id="273" r:id="rId34"/>
    <p:sldId id="316" r:id="rId35"/>
    <p:sldId id="317" r:id="rId36"/>
    <p:sldId id="318" r:id="rId37"/>
    <p:sldId id="319" r:id="rId38"/>
    <p:sldId id="344" r:id="rId39"/>
    <p:sldId id="321" r:id="rId40"/>
    <p:sldId id="323" r:id="rId41"/>
    <p:sldId id="324" r:id="rId42"/>
    <p:sldId id="334" r:id="rId43"/>
    <p:sldId id="336" r:id="rId44"/>
    <p:sldId id="335" r:id="rId45"/>
    <p:sldId id="345" r:id="rId46"/>
    <p:sldId id="325" r:id="rId47"/>
    <p:sldId id="326" r:id="rId48"/>
    <p:sldId id="327" r:id="rId49"/>
    <p:sldId id="329" r:id="rId50"/>
    <p:sldId id="328" r:id="rId51"/>
    <p:sldId id="331" r:id="rId52"/>
    <p:sldId id="330" r:id="rId53"/>
    <p:sldId id="276" r:id="rId54"/>
    <p:sldId id="274" r:id="rId55"/>
    <p:sldId id="275" r:id="rId56"/>
    <p:sldId id="332" r:id="rId57"/>
    <p:sldId id="333" r:id="rId58"/>
    <p:sldId id="337" r:id="rId59"/>
    <p:sldId id="340" r:id="rId60"/>
    <p:sldId id="346" r:id="rId61"/>
    <p:sldId id="347" r:id="rId62"/>
    <p:sldId id="348" r:id="rId63"/>
    <p:sldId id="343" r:id="rId64"/>
    <p:sldId id="341" r:id="rId65"/>
    <p:sldId id="342" r:id="rId66"/>
    <p:sldId id="354" r:id="rId67"/>
    <p:sldId id="355" r:id="rId68"/>
    <p:sldId id="356" r:id="rId69"/>
    <p:sldId id="352" r:id="rId7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15" autoAdjust="0"/>
  </p:normalViewPr>
  <p:slideViewPr>
    <p:cSldViewPr>
      <p:cViewPr>
        <p:scale>
          <a:sx n="95" d="100"/>
          <a:sy n="95" d="100"/>
        </p:scale>
        <p:origin x="-2100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EE628-41D2-48F6-9D0E-1C72EF6CCA59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C0D6-76B3-4C8D-80C7-BDB18C5CAD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24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03787-9F18-43A5-99D2-EBE875886624}" type="slidenum">
              <a:rPr lang="de-DE" smtClean="0"/>
              <a:pPr/>
              <a:t>64</a:t>
            </a:fld>
            <a:endParaRPr 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116E3-12F5-477B-8ACF-0DF633982454}" type="slidenum">
              <a:rPr lang="de-DE" smtClean="0"/>
              <a:pPr/>
              <a:t>65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804" name="Rectangle 12"/>
            <p:cNvSpPr>
              <a:spLocks noChangeArrowheads="1"/>
            </p:cNvSpPr>
            <p:nvPr userDrawn="1"/>
          </p:nvSpPr>
          <p:spPr bwMode="white">
            <a:xfrm>
              <a:off x="0" y="2352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794" name="Rectangle 2"/>
            <p:cNvSpPr>
              <a:spLocks noChangeArrowheads="1"/>
            </p:cNvSpPr>
            <p:nvPr userDrawn="1"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795" name="Rectangle 3"/>
            <p:cNvSpPr>
              <a:spLocks noChangeArrowheads="1"/>
            </p:cNvSpPr>
            <p:nvPr userDrawn="1"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3803" name="Picture 11" descr="URBBANN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824" t="8493" r="35922"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</p:spPr>
        </p:pic>
      </p:grp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A2B3-84A8-4D0B-B009-E2CD22CAE2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11D0-703F-432C-876C-F276FC79CC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2538" name="Picture 10" descr="URBBANND"/>
            <p:cNvPicPr>
              <a:picLocks noChangeAspect="1" noChangeArrowheads="1"/>
            </p:cNvPicPr>
            <p:nvPr/>
          </p:nvPicPr>
          <p:blipFill>
            <a:blip r:embed="rId15" cstate="print"/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</p:spPr>
        </p:pic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90A9B7-BDA2-46A8-B815-7E9B25B9E47A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0/Ararat_PIA03399_modes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ikipedia:Textof_the_GNU_Free_Documentation_License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1" y="0"/>
            <a:ext cx="10870885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hteck 3"/>
          <p:cNvSpPr/>
          <p:nvPr/>
        </p:nvSpPr>
        <p:spPr>
          <a:xfrm>
            <a:off x="611560" y="2780928"/>
            <a:ext cx="80648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Eiszeit,</a:t>
            </a:r>
          </a:p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Mammute, </a:t>
            </a:r>
            <a:endParaRPr lang="de-D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Höhlenmenschen</a:t>
            </a:r>
          </a:p>
          <a:p>
            <a:pPr algn="ctr"/>
            <a:r>
              <a:rPr lang="de-DE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 die Bibel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581001"/>
            <a:ext cx="1773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b="1" dirty="0" smtClean="0"/>
              <a:t>Tobias Alt GNU 1.2 </a:t>
            </a:r>
            <a:r>
              <a:rPr lang="de-CH" sz="1200" b="1" dirty="0" err="1" smtClean="0"/>
              <a:t>or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later</a:t>
            </a:r>
            <a:endParaRPr lang="de-DE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28392" cy="52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1484784"/>
            <a:ext cx="4536504" cy="5112568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Aufbrechen aller Quellen der Tiefe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Aufbrechen des Ozeanbodens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Aufbrechen der Vulkane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Erdbeben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Tsunamis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de-DE" dirty="0" smtClean="0"/>
              <a:t>Quellen der Tiefe und Vulkane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8652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8676456" y="544522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FB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648808" cy="7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0" y="188640"/>
            <a:ext cx="7772400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Unterseeische Vulkane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44408" y="566124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3333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8532440" y="170080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Unterseeische Vulkane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9528"/>
            <a:ext cx="918588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428466" y="2276872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Chris_huh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Unterseeische Lava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44408" y="4766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FB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Folge:  Mega-Tsunamis</a:t>
            </a:r>
            <a:endParaRPr lang="de-DE" dirty="0"/>
          </a:p>
        </p:txBody>
      </p:sp>
      <p:pic>
        <p:nvPicPr>
          <p:cNvPr id="4" name="Inhaltsplatzhalter 3" descr="Propagation_du_tsunami_en_profondeur_variab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086225" cy="2143125"/>
          </a:xfrm>
        </p:spPr>
      </p:pic>
      <p:sp>
        <p:nvSpPr>
          <p:cNvPr id="5" name="Textfeld 4"/>
          <p:cNvSpPr txBox="1"/>
          <p:nvPr/>
        </p:nvSpPr>
        <p:spPr>
          <a:xfrm>
            <a:off x="467544" y="4221088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Lachaume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6" name="Grafik 5" descr="Shallow_water_wa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941168"/>
            <a:ext cx="4438650" cy="6667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5536" y="5589240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Kraaiennest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25955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7236296" y="162880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53379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8028384" y="386104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0"/>
            <a:ext cx="11300114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0"/>
            <a:ext cx="5976664" cy="836712"/>
          </a:xfrm>
        </p:spPr>
        <p:txBody>
          <a:bodyPr/>
          <a:lstStyle/>
          <a:p>
            <a:r>
              <a:rPr lang="de-DE" dirty="0" smtClean="0"/>
              <a:t>Landung auf dem Ararat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020272" y="623731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NASA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31840" y="76470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5137 m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5" y="0"/>
            <a:ext cx="9147875" cy="20608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8613085" y="206084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5536" y="249289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de-DE" b="1" baseline="30000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chemeClr val="bg2"/>
                </a:solidFill>
              </a:rPr>
              <a:t> 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 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im siebten Monat, am siebzehnten Tage des Monats, ruhte die Arche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Gebirge Ararat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die Wasser nahmen fort und fort ab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zum zehnten Monat; im zehnten Monat, am Ersten des Monats, wurden die Spitzen der Berge sichtbar.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5" y="0"/>
            <a:ext cx="9147875" cy="20608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8613085" y="206084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5536" y="234888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de-DE" b="1" baseline="30000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104: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der Tiefe hattest du [Gott] sie [die Erde ] bedeckt wie mit einem Gewand; die Wasser standen über den Bergen.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 deinem Schelten flohen sie, vor der Stimme deines Donners eilten sie hinweg -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erhoben sich, es senkten sich die Täler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den Ort, den du ihnen festgesetzt.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820472" cy="1143000"/>
          </a:xfrm>
        </p:spPr>
        <p:txBody>
          <a:bodyPr/>
          <a:lstStyle/>
          <a:p>
            <a:r>
              <a:rPr lang="de-DE" dirty="0" smtClean="0"/>
              <a:t>Drücken, Zerren und runter Drücken der Kontinentalplatten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331968" cy="47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0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1Mo 6-9: Die weltweite Sintflut</a:t>
            </a:r>
            <a:endParaRPr lang="de-DE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3213" y="6354763"/>
            <a:ext cx="1956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 dirty="0">
                <a:solidFill>
                  <a:schemeClr val="bg2"/>
                </a:solidFill>
              </a:rPr>
              <a:t>Wing-Chi </a:t>
            </a:r>
            <a:r>
              <a:rPr lang="de-CH" sz="1600" b="1" dirty="0" err="1">
                <a:solidFill>
                  <a:schemeClr val="bg2"/>
                </a:solidFill>
              </a:rPr>
              <a:t>Poon</a:t>
            </a:r>
            <a:r>
              <a:rPr lang="de-CH" sz="1600" b="1" dirty="0">
                <a:solidFill>
                  <a:schemeClr val="bg2"/>
                </a:solidFill>
              </a:rPr>
              <a:t> CC 2.5</a:t>
            </a:r>
            <a:endParaRPr lang="de-DE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5" y="0"/>
            <a:ext cx="9147875" cy="20608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8460432" y="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27584" y="2564904"/>
            <a:ext cx="4032448" cy="4114800"/>
          </a:xfrm>
        </p:spPr>
        <p:txBody>
          <a:bodyPr/>
          <a:lstStyle/>
          <a:p>
            <a:pPr>
              <a:buNone/>
            </a:pPr>
            <a:r>
              <a:rPr lang="de-DE" b="1" baseline="30000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104: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erhoben sich, es senkten sich die Täler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den Ort, den du ihnen festgesetzt.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7"/>
            <a:ext cx="3059831" cy="40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964488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084168" y="6237312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Schmidti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0131" cy="3933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feld 5"/>
          <p:cNvSpPr txBox="1"/>
          <p:nvPr/>
        </p:nvSpPr>
        <p:spPr>
          <a:xfrm>
            <a:off x="6083034" y="4005064"/>
            <a:ext cx="30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Wouldloper</a:t>
            </a:r>
            <a:r>
              <a:rPr lang="de-DE" sz="1200" dirty="0" smtClean="0"/>
              <a:t>  </a:t>
            </a:r>
            <a:r>
              <a:rPr lang="de-DE" sz="1200" dirty="0" err="1" smtClean="0"/>
              <a:t>Generic</a:t>
            </a:r>
            <a:r>
              <a:rPr lang="de-DE" sz="1200" dirty="0" smtClean="0"/>
              <a:t> Share </a:t>
            </a:r>
            <a:r>
              <a:rPr lang="de-DE" sz="1200" dirty="0" err="1" smtClean="0"/>
              <a:t>alike</a:t>
            </a:r>
            <a:r>
              <a:rPr lang="de-DE" sz="1200" dirty="0" smtClean="0"/>
              <a:t> </a:t>
            </a:r>
            <a:r>
              <a:rPr lang="de-DE" sz="1200" dirty="0" err="1" smtClean="0"/>
              <a:t>Attribution</a:t>
            </a:r>
            <a:r>
              <a:rPr lang="de-DE" sz="1200" dirty="0" smtClean="0"/>
              <a:t> CC 1.0 </a:t>
            </a:r>
            <a:endParaRPr lang="de-DE" sz="12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4149080"/>
            <a:ext cx="4680520" cy="2458616"/>
          </a:xfrm>
        </p:spPr>
        <p:txBody>
          <a:bodyPr/>
          <a:lstStyle/>
          <a:p>
            <a:pPr>
              <a:buNone/>
            </a:pPr>
            <a:r>
              <a:rPr lang="de-DE" b="1" baseline="30000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104: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erhoben sich, es senkten sich die Täler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den Ort, den du ihnen festgesetzt.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7" descr="Lunar_crater_Daeda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2267744" cy="22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244408" y="6309320"/>
            <a:ext cx="53022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  <a:endParaRPr lang="de-DE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88024" y="4797152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Mond: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 Faltgebirge!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51698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992" y="4293096"/>
            <a:ext cx="7772400" cy="1143000"/>
          </a:xfrm>
        </p:spPr>
        <p:txBody>
          <a:bodyPr/>
          <a:lstStyle/>
          <a:p>
            <a:r>
              <a:rPr lang="de-DE" dirty="0" smtClean="0"/>
              <a:t>Gebirgsauffaltung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flipH="1">
            <a:off x="395536" y="6237312"/>
            <a:ext cx="182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283968" y="476672"/>
            <a:ext cx="576064" cy="93610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71800" y="188640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Mount Everest 8‘848 m</a:t>
            </a:r>
            <a:endParaRPr lang="de-DE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71267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6228184" y="630932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Uwe Gille GNU 1.2 </a:t>
            </a:r>
            <a:r>
              <a:rPr lang="de-DE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or</a:t>
            </a:r>
            <a:r>
              <a:rPr lang="de-DE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later</a:t>
            </a:r>
            <a:endParaRPr lang="de-DE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188640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Everest 8‘848 m</a:t>
            </a:r>
            <a:endParaRPr lang="de-DE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696744" cy="1143000"/>
          </a:xfrm>
        </p:spPr>
        <p:txBody>
          <a:bodyPr/>
          <a:lstStyle/>
          <a:p>
            <a:r>
              <a:rPr lang="de-DE" dirty="0" smtClean="0"/>
              <a:t>Vertiefung der Tiefseerinnen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981200"/>
            <a:ext cx="6516216" cy="4114800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Ozeane: Durchschnittstiefe: - 3,8 km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Festland: Durchschnittshöhe: + 230 m (10x mehr Flachland als Gebirge)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Erdoberfläche ausgeglichen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alles fast 3 km bedeckt (vgl. 1Mo 1,2; 2Pet 3,5-6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775" y="332656"/>
            <a:ext cx="2181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572000" y="620688"/>
            <a:ext cx="227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Peru-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Chile.Tiefseerinne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– 8‘065 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32440" y="609329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Marianne-Graben:  - 11‘034 m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44824"/>
            <a:ext cx="73136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877272"/>
            <a:ext cx="8513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Hussong</a:t>
            </a:r>
            <a:r>
              <a:rPr lang="en-US" dirty="0" smtClean="0"/>
              <a:t>, Fryer (1981), US government supplied image, redrawn into SVG by Vanessa </a:t>
            </a:r>
            <a:r>
              <a:rPr lang="en-US" dirty="0" err="1" smtClean="0"/>
              <a:t>Ezekowitz</a:t>
            </a:r>
            <a:endParaRPr lang="en-US" dirty="0" smtClean="0"/>
          </a:p>
          <a:p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-Lizenz Namensnennung-Weitergabe unter gleichen Bedingungen 3.0 </a:t>
            </a:r>
            <a:r>
              <a:rPr lang="de-DE" dirty="0" err="1" smtClean="0"/>
              <a:t>Unported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Marianne-Graben:  - 11‘034 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981200"/>
            <a:ext cx="4427984" cy="4114800"/>
          </a:xfrm>
        </p:spPr>
        <p:txBody>
          <a:bodyPr/>
          <a:lstStyle/>
          <a:p>
            <a:pPr>
              <a:buNone/>
            </a:pPr>
            <a:r>
              <a:rPr lang="de-DE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Micha 7,19: </a:t>
            </a:r>
            <a:r>
              <a:rPr lang="de-DE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wird sich unser wieder erbarmen, wird unsere </a:t>
            </a:r>
            <a:r>
              <a:rPr lang="de-DE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Ungerech-tigkeiten</a:t>
            </a:r>
            <a:r>
              <a:rPr lang="de-DE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niedertreten; und du wirst alle ihre Sünden </a:t>
            </a:r>
            <a:r>
              <a:rPr lang="de-DE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die Tiefen des Meeres </a:t>
            </a:r>
            <a:r>
              <a:rPr lang="de-DE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werfen. </a:t>
            </a:r>
            <a:endParaRPr lang="de-DE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1985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877272"/>
            <a:ext cx="8513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Hussong</a:t>
            </a:r>
            <a:r>
              <a:rPr lang="en-US" dirty="0" smtClean="0"/>
              <a:t>, Fryer (1981), US government supplied image, redrawn into SVG by Vanessa </a:t>
            </a:r>
            <a:r>
              <a:rPr lang="en-US" dirty="0" err="1" smtClean="0"/>
              <a:t>Ezekowitz</a:t>
            </a:r>
            <a:endParaRPr lang="en-US" dirty="0" smtClean="0"/>
          </a:p>
          <a:p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-Lizenz Namensnennung-Weitergabe unter gleichen Bedingungen 3.0 </a:t>
            </a:r>
            <a:r>
              <a:rPr lang="de-DE" dirty="0" err="1" smtClean="0"/>
              <a:t>Unported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10285293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7944" y="404664"/>
            <a:ext cx="7772400" cy="1143000"/>
          </a:xfrm>
        </p:spPr>
        <p:txBody>
          <a:bodyPr/>
          <a:lstStyle/>
          <a:p>
            <a:r>
              <a:rPr lang="de-DE" dirty="0" smtClean="0"/>
              <a:t>Rückfluss und Landschaftsformung</a:t>
            </a:r>
            <a:endParaRPr lang="de-DE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3528" y="6237312"/>
            <a:ext cx="1725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rgbClr val="FFFFFF"/>
                </a:solidFill>
              </a:rPr>
              <a:t>Luca </a:t>
            </a:r>
            <a:r>
              <a:rPr lang="de-CH" sz="1600" dirty="0" err="1">
                <a:solidFill>
                  <a:srgbClr val="FFFFFF"/>
                </a:solidFill>
              </a:rPr>
              <a:t>Galuzzi</a:t>
            </a:r>
            <a:r>
              <a:rPr lang="de-CH" sz="1600" dirty="0">
                <a:solidFill>
                  <a:srgbClr val="FFFFFF"/>
                </a:solidFill>
              </a:rPr>
              <a:t> CC 2.5</a:t>
            </a:r>
            <a:endParaRPr lang="de-DE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 der Erdschichten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81200"/>
            <a:ext cx="8892480" cy="4114800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Während der Flut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 der Flut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63888" y="6488668"/>
            <a:ext cx="511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Terry A. McDonald - www.luxborealis.com CC 3.0 </a:t>
            </a:r>
            <a:r>
              <a:rPr lang="de-DE" dirty="0" err="1" smtClean="0"/>
              <a:t>unported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71098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304856" cy="1143000"/>
          </a:xfrm>
        </p:spPr>
        <p:txBody>
          <a:bodyPr/>
          <a:lstStyle/>
          <a:p>
            <a:r>
              <a:rPr lang="de-DE" dirty="0" smtClean="0"/>
              <a:t>Unzählige Vulkane</a:t>
            </a:r>
            <a:br>
              <a:rPr lang="de-DE" dirty="0" smtClean="0"/>
            </a:br>
            <a:r>
              <a:rPr lang="de-DE" dirty="0" smtClean="0"/>
              <a:t>im Meer und auf </a:t>
            </a:r>
            <a:br>
              <a:rPr lang="de-DE" dirty="0" smtClean="0"/>
            </a:br>
            <a:r>
              <a:rPr lang="de-DE" dirty="0" smtClean="0"/>
              <a:t>dem Land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6309320"/>
            <a:ext cx="2373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Oliver Spalt CC 2.0 </a:t>
            </a:r>
            <a:r>
              <a:rPr lang="de-DE" sz="1200" dirty="0" err="1" smtClean="0"/>
              <a:t>Generic</a:t>
            </a:r>
            <a:r>
              <a:rPr lang="de-DE" sz="1200" dirty="0" smtClean="0"/>
              <a:t>  </a:t>
            </a:r>
            <a:r>
              <a:rPr lang="de-DE" sz="1200" dirty="0" err="1" smtClean="0"/>
              <a:t>Attribution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0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1Mo 6-9: Die weltweite Sintflut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 7: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es geschah nach sieben Tagen, da kamen die Wasser der Flut über die Erde.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 sechshundertsten Jahr des Lebens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im zweiten Monat, am siebzehnten Tag des Monats, an diesem Tag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brachen auf alle Quellen der großen Tiefe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Fenster des Himmels taten sich auf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3213" y="6354763"/>
            <a:ext cx="1956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 dirty="0">
                <a:solidFill>
                  <a:schemeClr val="bg2"/>
                </a:solidFill>
              </a:rPr>
              <a:t>Wing-Chi </a:t>
            </a:r>
            <a:r>
              <a:rPr lang="de-CH" sz="1600" b="1" dirty="0" err="1">
                <a:solidFill>
                  <a:schemeClr val="bg2"/>
                </a:solidFill>
              </a:rPr>
              <a:t>Poon</a:t>
            </a:r>
            <a:r>
              <a:rPr lang="de-CH" sz="1600" b="1" dirty="0">
                <a:solidFill>
                  <a:schemeClr val="bg2"/>
                </a:solidFill>
              </a:rPr>
              <a:t> CC 2.5</a:t>
            </a:r>
            <a:endParaRPr lang="de-DE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312782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143000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smtClean="0"/>
              <a:t>Vulkanasche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75656" y="6021288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2"/>
                </a:solidFill>
              </a:rPr>
              <a:t>FB</a:t>
            </a:r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12782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4176464" cy="1143000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smtClean="0"/>
              <a:t>Verdunklung der Sonne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 starke Abkühlung des Klimas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07704" y="6165304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2"/>
                </a:solidFill>
              </a:rPr>
              <a:t>FB</a:t>
            </a:r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9728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7772400" cy="1143000"/>
          </a:xfrm>
        </p:spPr>
        <p:txBody>
          <a:bodyPr/>
          <a:lstStyle/>
          <a:p>
            <a:r>
              <a:rPr lang="de-DE" dirty="0" smtClean="0"/>
              <a:t>Vulkane im Meer: 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 starke Erwärmung der Ozeane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587727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1430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7772400" cy="1143000"/>
          </a:xfrm>
        </p:spPr>
        <p:txBody>
          <a:bodyPr/>
          <a:lstStyle/>
          <a:p>
            <a:r>
              <a:rPr lang="de-DE" dirty="0" smtClean="0"/>
              <a:t>Warme Ozeane </a:t>
            </a:r>
            <a:r>
              <a:rPr lang="de-DE" dirty="0" smtClean="0">
                <a:sym typeface="Wingdings" pitchFamily="2" charset="2"/>
              </a:rPr>
              <a:t> starke Verdunstung  starke Wolkenbildung  viel Niederschlag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6237312"/>
            <a:ext cx="2463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Arun </a:t>
            </a:r>
            <a:r>
              <a:rPr lang="de-DE" sz="1200" dirty="0" err="1" smtClean="0"/>
              <a:t>Kulshreshtha</a:t>
            </a:r>
            <a:r>
              <a:rPr lang="de-DE" sz="1200" dirty="0" smtClean="0"/>
              <a:t> CC </a:t>
            </a:r>
            <a:r>
              <a:rPr lang="de-DE" sz="1200" dirty="0" err="1" smtClean="0"/>
              <a:t>Attribution</a:t>
            </a:r>
            <a:r>
              <a:rPr lang="de-DE" sz="1200" dirty="0" smtClean="0"/>
              <a:t> 3.0 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888" y="0"/>
            <a:ext cx="6836296" cy="1143000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 v</a:t>
            </a:r>
            <a:r>
              <a:rPr lang="de-DE" dirty="0" smtClean="0"/>
              <a:t>iel Schnee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07904" y="6381328"/>
            <a:ext cx="1766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Muu</a:t>
            </a:r>
            <a:r>
              <a:rPr lang="de-DE" sz="1200" dirty="0" err="1"/>
              <a:t>-</a:t>
            </a:r>
            <a:r>
              <a:rPr lang="de-DE" sz="1200" dirty="0" err="1" smtClean="0"/>
              <a:t>Karhu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143000"/>
          </a:xfrm>
        </p:spPr>
        <p:txBody>
          <a:bodyPr/>
          <a:lstStyle/>
          <a:p>
            <a:r>
              <a:rPr lang="de-DE" dirty="0" smtClean="0"/>
              <a:t>Wenig Schneeschmelze im Sommer wegen kaltem Klima </a:t>
            </a:r>
            <a:r>
              <a:rPr lang="de-DE" dirty="0" smtClean="0">
                <a:sym typeface="Wingdings" pitchFamily="2" charset="2"/>
              </a:rPr>
              <a:t> aus Schnee wird Eis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79912" y="6309320"/>
            <a:ext cx="3731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chemeClr val="bg2"/>
                </a:solidFill>
              </a:rPr>
              <a:t>Introvert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Creative Commons Attribution-Share Alike 2.5 Generic</a:t>
            </a:r>
            <a:endParaRPr lang="de-DE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1" y="0"/>
            <a:ext cx="10870885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581001"/>
            <a:ext cx="1773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b="1" dirty="0" smtClean="0"/>
              <a:t>Tobias Alt GNU 1.2 </a:t>
            </a:r>
            <a:r>
              <a:rPr lang="de-CH" sz="1200" b="1" dirty="0" err="1" smtClean="0"/>
              <a:t>or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later</a:t>
            </a:r>
            <a:endParaRPr lang="de-DE" sz="1200" b="1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63888" y="0"/>
            <a:ext cx="6836296" cy="1143000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 Gletscherbildung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2360" y="5229200"/>
            <a:ext cx="1619672" cy="1143000"/>
          </a:xfrm>
        </p:spPr>
        <p:txBody>
          <a:bodyPr/>
          <a:lstStyle/>
          <a:p>
            <a:r>
              <a:rPr lang="de-DE" sz="5400" dirty="0" smtClean="0"/>
              <a:t>E</a:t>
            </a:r>
            <a:br>
              <a:rPr lang="de-DE" sz="5400" dirty="0" smtClean="0"/>
            </a:br>
            <a:r>
              <a:rPr lang="de-DE" sz="5400" dirty="0" smtClean="0"/>
              <a:t>I</a:t>
            </a:r>
            <a:br>
              <a:rPr lang="de-DE" sz="5400" dirty="0" smtClean="0"/>
            </a:br>
            <a:r>
              <a:rPr lang="de-DE" sz="5400" dirty="0" smtClean="0"/>
              <a:t>S</a:t>
            </a:r>
            <a:br>
              <a:rPr lang="de-DE" sz="5400" dirty="0" smtClean="0"/>
            </a:br>
            <a:r>
              <a:rPr lang="de-DE" sz="5400" dirty="0" smtClean="0"/>
              <a:t>Z</a:t>
            </a:r>
            <a:br>
              <a:rPr lang="de-DE" sz="5400" dirty="0" smtClean="0"/>
            </a:br>
            <a:r>
              <a:rPr lang="de-DE" sz="5400" dirty="0" smtClean="0"/>
              <a:t>E</a:t>
            </a:r>
            <a:br>
              <a:rPr lang="de-DE" sz="5400" dirty="0" smtClean="0"/>
            </a:br>
            <a:r>
              <a:rPr lang="de-DE" sz="5400" dirty="0" smtClean="0"/>
              <a:t>I</a:t>
            </a:r>
            <a:br>
              <a:rPr lang="de-DE" sz="5400" dirty="0" smtClean="0"/>
            </a:br>
            <a:r>
              <a:rPr lang="de-DE" sz="5400" dirty="0" smtClean="0"/>
              <a:t>T</a:t>
            </a:r>
            <a:endParaRPr lang="de-DE" sz="5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51520" y="6309320"/>
            <a:ext cx="4627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Ittiz</a:t>
            </a:r>
            <a:r>
              <a:rPr lang="de-DE" sz="1200" dirty="0" smtClean="0"/>
              <a:t> CC Namensnennung-Weitergabe unter gleichen Bedingungen 3.0 </a:t>
            </a:r>
            <a:r>
              <a:rPr lang="de-DE" sz="1200" dirty="0" err="1" smtClean="0"/>
              <a:t>Unported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2411760" y="6309320"/>
            <a:ext cx="3710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Tracy O </a:t>
            </a:r>
            <a:r>
              <a:rPr lang="en-US" sz="1200" dirty="0" smtClean="0"/>
              <a:t>Creative Commons Attribution-Share Alike 2.0 Generic</a:t>
            </a:r>
            <a:endParaRPr lang="de-DE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1520" y="17728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ausgestattet: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Mammute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694737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10225136" cy="1143000"/>
          </a:xfrm>
        </p:spPr>
        <p:txBody>
          <a:bodyPr/>
          <a:lstStyle/>
          <a:p>
            <a:r>
              <a:rPr lang="de-DE" dirty="0" smtClean="0"/>
              <a:t>Massensterben von Mammuten </a:t>
            </a:r>
            <a:br>
              <a:rPr lang="de-DE" dirty="0" smtClean="0"/>
            </a:br>
            <a:r>
              <a:rPr lang="de-DE" dirty="0" smtClean="0"/>
              <a:t>am Ende der Eiszeit bei Schmelzwasser-</a:t>
            </a:r>
            <a:r>
              <a:rPr lang="de-DE" dirty="0" err="1" smtClean="0"/>
              <a:t>überschwemmungen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21209545">
            <a:off x="3995936" y="5229200"/>
            <a:ext cx="340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</a:rPr>
              <a:t>Mauricio Antón Creative </a:t>
            </a:r>
            <a:r>
              <a:rPr lang="de-DE" sz="1200" dirty="0" err="1" smtClean="0">
                <a:solidFill>
                  <a:schemeClr val="bg2"/>
                </a:solidFill>
              </a:rPr>
              <a:t>Commons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de-DE" sz="1200" dirty="0" err="1" smtClean="0">
                <a:solidFill>
                  <a:schemeClr val="bg2"/>
                </a:solidFill>
              </a:rPr>
              <a:t>Attribution</a:t>
            </a:r>
            <a:r>
              <a:rPr lang="de-DE" sz="1200" dirty="0" smtClean="0">
                <a:solidFill>
                  <a:schemeClr val="bg2"/>
                </a:solidFill>
              </a:rPr>
              <a:t> 2.5 </a:t>
            </a:r>
            <a:r>
              <a:rPr lang="de-DE" sz="1200" dirty="0" err="1" smtClean="0">
                <a:solidFill>
                  <a:schemeClr val="bg2"/>
                </a:solidFill>
              </a:rPr>
              <a:t>license</a:t>
            </a:r>
            <a:r>
              <a:rPr lang="de-DE" sz="1200" dirty="0" smtClean="0">
                <a:solidFill>
                  <a:schemeClr val="bg2"/>
                </a:solidFill>
              </a:rPr>
              <a:t>.</a:t>
            </a:r>
            <a:endParaRPr lang="de-DE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9433" y="0"/>
            <a:ext cx="10293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9214792" cy="1143000"/>
          </a:xfrm>
        </p:spPr>
        <p:txBody>
          <a:bodyPr/>
          <a:lstStyle/>
          <a:p>
            <a:r>
              <a:rPr lang="de-DE" dirty="0" smtClean="0"/>
              <a:t>Die Fenster des Himmels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020272" y="6381328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Mila </a:t>
            </a:r>
            <a:r>
              <a:rPr lang="de-DE" sz="1200" dirty="0" err="1" smtClean="0"/>
              <a:t>Zinkova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iggurat_of_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24545" y="0"/>
            <a:ext cx="10297085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715000"/>
            <a:ext cx="9756576" cy="1143000"/>
          </a:xfrm>
        </p:spPr>
        <p:txBody>
          <a:bodyPr/>
          <a:lstStyle/>
          <a:p>
            <a:r>
              <a:rPr lang="de-DE" dirty="0" smtClean="0"/>
              <a:t>1Mo 10-11:</a:t>
            </a:r>
            <a:br>
              <a:rPr lang="de-DE" dirty="0" smtClean="0"/>
            </a:br>
            <a:r>
              <a:rPr lang="de-DE" dirty="0" smtClean="0"/>
              <a:t>Turmbau, </a:t>
            </a:r>
            <a:br>
              <a:rPr lang="de-DE" dirty="0" smtClean="0"/>
            </a:br>
            <a:r>
              <a:rPr lang="de-DE" dirty="0" smtClean="0"/>
              <a:t>Sprachenverwirrung, Völkerwanderung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91680" y="638132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FB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64625" cy="17728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extfeld 6"/>
          <p:cNvSpPr txBox="1"/>
          <p:nvPr/>
        </p:nvSpPr>
        <p:spPr>
          <a:xfrm>
            <a:off x="8820472" y="551723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483768" y="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2360" y="5229200"/>
            <a:ext cx="1619672" cy="1143000"/>
          </a:xfrm>
        </p:spPr>
        <p:txBody>
          <a:bodyPr/>
          <a:lstStyle/>
          <a:p>
            <a:r>
              <a:rPr lang="de-DE" sz="5400" dirty="0" smtClean="0"/>
              <a:t>E</a:t>
            </a:r>
            <a:br>
              <a:rPr lang="de-DE" sz="5400" dirty="0" smtClean="0"/>
            </a:br>
            <a:r>
              <a:rPr lang="de-DE" sz="5400" dirty="0" smtClean="0"/>
              <a:t>I</a:t>
            </a:r>
            <a:br>
              <a:rPr lang="de-DE" sz="5400" dirty="0" smtClean="0"/>
            </a:br>
            <a:r>
              <a:rPr lang="de-DE" sz="5400" dirty="0" smtClean="0"/>
              <a:t>S</a:t>
            </a:r>
            <a:br>
              <a:rPr lang="de-DE" sz="5400" dirty="0" smtClean="0"/>
            </a:br>
            <a:r>
              <a:rPr lang="de-DE" sz="5400" dirty="0" smtClean="0"/>
              <a:t>Z</a:t>
            </a:r>
            <a:br>
              <a:rPr lang="de-DE" sz="5400" dirty="0" smtClean="0"/>
            </a:br>
            <a:r>
              <a:rPr lang="de-DE" sz="5400" dirty="0" smtClean="0"/>
              <a:t>E</a:t>
            </a:r>
            <a:br>
              <a:rPr lang="de-DE" sz="5400" dirty="0" smtClean="0"/>
            </a:br>
            <a:r>
              <a:rPr lang="de-DE" sz="5400" dirty="0" smtClean="0"/>
              <a:t>I</a:t>
            </a:r>
            <a:br>
              <a:rPr lang="de-DE" sz="5400" dirty="0" smtClean="0"/>
            </a:br>
            <a:r>
              <a:rPr lang="de-DE" sz="5400" dirty="0" smtClean="0"/>
              <a:t>T</a:t>
            </a:r>
            <a:endParaRPr lang="de-DE" sz="5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51520" y="6309320"/>
            <a:ext cx="4627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Ittiz</a:t>
            </a:r>
            <a:r>
              <a:rPr lang="de-DE" sz="1200" dirty="0" smtClean="0"/>
              <a:t> </a:t>
            </a:r>
            <a:r>
              <a:rPr lang="de-DE" sz="1200" dirty="0" err="1" smtClean="0"/>
              <a:t>CCNamensnennung</a:t>
            </a:r>
            <a:r>
              <a:rPr lang="de-DE" sz="1200" dirty="0" smtClean="0"/>
              <a:t>-Weitergabe unter gleichen Bedingungen 3.0 </a:t>
            </a:r>
            <a:r>
              <a:rPr lang="de-DE" sz="1200" dirty="0" err="1" smtClean="0"/>
              <a:t>Unported</a:t>
            </a:r>
            <a:endParaRPr lang="de-DE" sz="1200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5580112" y="2348880"/>
            <a:ext cx="144016" cy="72008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4355976" y="1844824"/>
            <a:ext cx="1368152" cy="43204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563888" y="170080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Japhet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04048" y="26369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Ham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796136" y="198884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312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Hochkultur in </a:t>
            </a:r>
            <a:r>
              <a:rPr lang="de-DE" dirty="0" err="1" smtClean="0"/>
              <a:t>Sumerien</a:t>
            </a:r>
            <a:r>
              <a:rPr lang="de-DE" dirty="0" smtClean="0"/>
              <a:t>, Ägypten und im </a:t>
            </a:r>
            <a:r>
              <a:rPr lang="de-DE" dirty="0" err="1" smtClean="0"/>
              <a:t>Industal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5301208"/>
            <a:ext cx="7772400" cy="794792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 Eiszeit in </a:t>
            </a:r>
            <a:r>
              <a:rPr lang="de-DE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Sumerien</a:t>
            </a:r>
            <a:r>
              <a:rPr lang="de-D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Ägypten und Indien</a:t>
            </a:r>
          </a:p>
          <a:p>
            <a:pPr>
              <a:buSzPct val="130000"/>
              <a:buNone/>
            </a:pPr>
            <a:r>
              <a:rPr lang="de-D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 </a:t>
            </a:r>
            <a:r>
              <a:rPr lang="de-D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Schnelle Entwicklung ohne Behinderung</a:t>
            </a:r>
            <a:endParaRPr lang="de-D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27984" y="6381328"/>
            <a:ext cx="419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</a:rPr>
              <a:t>Ricardo Liberato </a:t>
            </a:r>
            <a:r>
              <a:rPr lang="en-US" sz="1200" dirty="0" smtClean="0">
                <a:solidFill>
                  <a:schemeClr val="bg2"/>
                </a:solidFill>
              </a:rPr>
              <a:t>Creative Commons Attribution-Share Alike 2.0 Generic</a:t>
            </a:r>
            <a:endParaRPr lang="de-DE" sz="1200" dirty="0">
              <a:solidFill>
                <a:schemeClr val="bg2"/>
              </a:solidFill>
            </a:endParaRPr>
          </a:p>
        </p:txBody>
      </p:sp>
      <p:pic>
        <p:nvPicPr>
          <p:cNvPr id="6" name="Picture 4" descr="Ziggurat_of_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916832"/>
            <a:ext cx="1796888" cy="1196752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340768"/>
            <a:ext cx="1670614" cy="18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619672" y="278092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7812360" y="285293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12374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772400" cy="1143000"/>
          </a:xfrm>
        </p:spPr>
        <p:txBody>
          <a:bodyPr/>
          <a:lstStyle/>
          <a:p>
            <a:r>
              <a:rPr lang="de-DE" dirty="0" smtClean="0"/>
              <a:t>Schwere Zeit in Europa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616530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b="19909"/>
          <a:stretch>
            <a:fillRect/>
          </a:stretch>
        </p:blipFill>
        <p:spPr bwMode="auto">
          <a:xfrm>
            <a:off x="5580112" y="1916832"/>
            <a:ext cx="31692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012160" y="1556792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Finnrind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940152" y="5373216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Steinzeithöhle, Island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12374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3329374" cy="33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028384" y="162880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012160" y="5373216"/>
            <a:ext cx="2406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Chauvet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Cave (F)): </a:t>
            </a:r>
          </a:p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Höhlenmalerei, </a:t>
            </a:r>
          </a:p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„31‘000 Jahre alt“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772400" cy="1143000"/>
          </a:xfrm>
        </p:spPr>
        <p:txBody>
          <a:bodyPr/>
          <a:lstStyle/>
          <a:p>
            <a:r>
              <a:rPr lang="de-DE" dirty="0" smtClean="0"/>
              <a:t>Schwere Zeit in Europa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Höhlenmenschen im Buch Hiob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1200"/>
            <a:ext cx="5472608" cy="41148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30: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grausigen Klüften müssen sie wohnen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Erdlöchern und Felsenhöhlen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Zwischen </a:t>
            </a:r>
            <a:r>
              <a:rPr lang="de-DE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Gesträuchen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kreischen sie, unter Dorngestrüpp sind sie hingestreckt.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 von Verworfenen, ja, Kinder von Ehrlosen, sind sie </a:t>
            </a:r>
            <a:r>
              <a:rPr lang="de-DE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hinausgepeitscht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aus dem Lande! 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1" y="1988840"/>
            <a:ext cx="297086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7452320" y="1700808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err="1"/>
              <a:t>Croucrou</a:t>
            </a:r>
            <a:r>
              <a:rPr lang="de-DE" sz="1200" dirty="0"/>
              <a:t> GNU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ger\Pictures\PictureProject\0006\DSCN7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Uz (Hi 1,1; = Südjordanien; heute: ganz anderes Klima!)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lebte kurz nach der Sintflut (3. </a:t>
            </a:r>
            <a:r>
              <a:rPr lang="de-DE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Jt</a:t>
            </a: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v. Chr.).*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 Bibelbuch spricht so oft von Eis, Hagel und Schnee.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 Katastrophen im Buch Hiob: Tsunami, Erbeben; Erdverschiebungen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Land- und Wassersaurier (Hi 7,12; 26,12; 40,15ff; 40,25ff)</a:t>
            </a:r>
          </a:p>
          <a:p>
            <a:pPr>
              <a:buSzPct val="130000"/>
              <a:buFont typeface="Arial" pitchFamily="34" charset="0"/>
              <a:buChar char="•"/>
            </a:pPr>
            <a:endParaRPr lang="de-D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de-DE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 erwähnt, Israel u. Patriarchen nie erwähnt, Alter = </a:t>
            </a:r>
            <a:r>
              <a:rPr lang="de-DE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Grössenordnung</a:t>
            </a:r>
            <a:r>
              <a:rPr lang="de-DE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</a:t>
            </a:r>
            <a:r>
              <a:rPr lang="de-DE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Tarah</a:t>
            </a:r>
            <a:r>
              <a:rPr lang="de-DE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(70+ das Doppelte = 70+140 = 210) </a:t>
            </a:r>
            <a:endParaRPr lang="de-DE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7668344" y="1412776"/>
            <a:ext cx="792088" cy="1008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b="1" dirty="0" smtClean="0">
                <a:solidFill>
                  <a:srgbClr val="FFFF00"/>
                </a:solidFill>
              </a:rPr>
              <a:t>	</a:t>
            </a:r>
            <a:r>
              <a:rPr lang="de-D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37: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Denn zum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Schnee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spricht er: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 zur Erde! 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zum Regenguss und den Güssen seines gewaltigen Regens.  …</a:t>
            </a:r>
          </a:p>
          <a:p>
            <a:pPr>
              <a:buNone/>
            </a:pP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9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Aus der Kammer des Südens kommt Sturm, und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den Nordwinden Kälte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Durch den Odem Gottes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entsteht Eis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Breite der Wasser zieht sich zusammen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Auch beladet er mit Wasserfülle das Gewölk, breitet weithin aus seine Blitzwolken.</a:t>
            </a:r>
          </a:p>
          <a:p>
            <a:pPr>
              <a:buNone/>
            </a:pPr>
            <a:endParaRPr lang="de-DE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5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 38: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zu den Vorräten des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Schnees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gekommen, und hast du gesehen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Vorräte des Hagels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  <a:p>
            <a:pPr>
              <a:buNone/>
            </a:pP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28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 der Regen einen Vater, oder wer zeugt die Tropfen des Taues?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Aus wessen Schoß kommt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Eis 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hervor, und des Himmels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Reif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wer gebiert ihn?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das Gestein verdichten sich die Wasser, und die Fläche der Tiefe schließt sich zusammen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5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6: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Meine Brüder haben sich trügerisch erwiesen wie ein Wildbach, wie das Bett der Wildbäche, welche hinschwinden,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welche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trübe sind von Eis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die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Schnee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 birgt.</a:t>
            </a:r>
          </a:p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Hiob 9: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Wenn ich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 mit Schnee wüsche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meine Hände mit Lauge reinigte, …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5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70" y="1529408"/>
            <a:ext cx="916747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1556792"/>
            <a:ext cx="5047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b="1" dirty="0" smtClean="0">
                <a:solidFill>
                  <a:srgbClr val="FFC000"/>
                </a:solidFill>
              </a:rPr>
              <a:t>Hydrothermale Quellen der Tiefsee</a:t>
            </a:r>
            <a:endParaRPr lang="de-DE" sz="27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Hiob 34: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einem Augenblick sterben sie; und in der Mitte der Nacht wird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Volk erschüttert und vergeht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Mächtige werden beseitigt ohne Hand. 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9: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Berge versetzt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ehe sie es merken, er, der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umkehrt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seinem Zorn;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Erde </a:t>
            </a:r>
            <a:r>
              <a:rPr lang="de-DE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aufbeben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29146" y="548680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Starke Bewegung der Erdplatten:</a:t>
            </a:r>
          </a:p>
          <a:p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Grosse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Erbeben und Bergstürze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14: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doch,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Berg stürzt ein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zerfällt, und ein Fels rückt weg von seiner Stelle;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Wasser zerreiben die Steine, ihre Fluten schwemmen den Staub der Erde hinweg; aber du machst zunichte die Hoffnung des Menschen.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29146" y="548680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Starke Bewegung der Erdplatten:</a:t>
            </a:r>
          </a:p>
          <a:p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Grosse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Erbeben und Bergstürze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12: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Siehe, er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hemmt die Wasser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sie vertrocknen; und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de-DE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läßt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sie los, und sie kehren das Land um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(Job 12:15 ELO)</a:t>
            </a:r>
          </a:p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Hiob 7: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ich ein Meer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oder ein Wassersaurier,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daß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Wache gegen mich aufstellst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29146" y="692696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Starke Bewegung der Erdplatten:</a:t>
            </a:r>
          </a:p>
          <a:p>
            <a:r>
              <a:rPr lang="de-DE" sz="2400" dirty="0" smtClean="0"/>
              <a:t>Tsunamis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ein paar hundert Jahren…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4437112"/>
            <a:ext cx="7772400" cy="1442864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Vulkanstaub lagert sich immer mehr am Boden ab.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Sonnenstrahlung wird wieder wärmer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Die Ozeane kühlen sich ab.  weniger Niederschlag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84368" y="630932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32203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ein paar hundert Jahren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5157192"/>
            <a:ext cx="7772400" cy="938808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Wärmere Sommer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mehr Schneeschmelze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35696" y="6381328"/>
            <a:ext cx="3271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Wing-</a:t>
            </a:r>
            <a:r>
              <a:rPr lang="de-DE" sz="1200" dirty="0" err="1" smtClean="0"/>
              <a:t>Ch</a:t>
            </a:r>
            <a:r>
              <a:rPr lang="de-DE" sz="1200" dirty="0" smtClean="0"/>
              <a:t> </a:t>
            </a:r>
            <a:r>
              <a:rPr lang="de-DE" sz="1200" dirty="0" err="1" smtClean="0"/>
              <a:t>Poon</a:t>
            </a:r>
            <a:r>
              <a:rPr lang="de-DE" sz="1200" dirty="0" smtClean="0"/>
              <a:t> CC 3.0 </a:t>
            </a:r>
            <a:r>
              <a:rPr lang="de-DE" sz="1200" dirty="0" err="1" smtClean="0"/>
              <a:t>Attribution</a:t>
            </a:r>
            <a:r>
              <a:rPr lang="de-DE" sz="1200" dirty="0" smtClean="0"/>
              <a:t>-Share </a:t>
            </a:r>
            <a:r>
              <a:rPr lang="de-DE" sz="1200" dirty="0" err="1" smtClean="0"/>
              <a:t>Alike</a:t>
            </a:r>
            <a:r>
              <a:rPr lang="de-DE" sz="1200" dirty="0" smtClean="0"/>
              <a:t> </a:t>
            </a:r>
            <a:r>
              <a:rPr lang="de-DE" sz="1200" dirty="0" err="1" smtClean="0"/>
              <a:t>Unported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ein paar hundert Jahren…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6309320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H. Raab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5800" y="5373216"/>
            <a:ext cx="9286800" cy="722784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Wärmere Sommer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Gletscher ziehen sich zurück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74157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1907704" y="6309320"/>
            <a:ext cx="4303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Wing-Chi </a:t>
            </a:r>
            <a:r>
              <a:rPr lang="de-DE" sz="1200" dirty="0" err="1" smtClean="0"/>
              <a:t>Poon</a:t>
            </a:r>
            <a:r>
              <a:rPr lang="de-DE" sz="1200" dirty="0" smtClean="0"/>
              <a:t> </a:t>
            </a:r>
            <a:r>
              <a:rPr lang="en-US" sz="1200" dirty="0" smtClean="0"/>
              <a:t>e Creative Commons Attribution-Share Alike 3.0 </a:t>
            </a:r>
            <a:r>
              <a:rPr lang="en-US" sz="1200" dirty="0" err="1" smtClean="0"/>
              <a:t>Unported</a:t>
            </a:r>
            <a:endParaRPr lang="de-DE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1520" y="2606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Nach ein paar hundert Jahren…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030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475656" y="6309320"/>
            <a:ext cx="4326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Dr. Charles Nelson </a:t>
            </a:r>
            <a:r>
              <a:rPr lang="en-US" sz="1200" dirty="0" smtClean="0"/>
              <a:t>Creative Commons Attribution-Share Alike 2.0 Generic</a:t>
            </a:r>
            <a:endParaRPr lang="de-DE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1520" y="2606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Nach ein paar hundert Jahren…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39552" y="4869160"/>
            <a:ext cx="9286800" cy="7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Spuren der Eiszeit bleiben zurück: Findlinge, U-Täler, Endmoränen, Gletscher in den Bergen etc.</a:t>
            </a:r>
            <a:r>
              <a:rPr kumimoji="0" lang="de-D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844824"/>
            <a:ext cx="4749031" cy="453650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SzPct val="130000"/>
              <a:buNone/>
              <a:defRPr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Bevölkerungsstatistik:</a:t>
            </a:r>
          </a:p>
          <a:p>
            <a:pPr marL="457200" indent="-457200">
              <a:lnSpc>
                <a:spcPct val="80000"/>
              </a:lnSpc>
              <a:buSzPct val="130000"/>
              <a:buFont typeface="Arial" pitchFamily="34" charset="0"/>
              <a:buChar char="•"/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4500 Jahre reichen bei weitem um von 8 Menschen auf 7‘000‘000‘000 zu kommen (Herbst 2011).</a:t>
            </a:r>
          </a:p>
          <a:p>
            <a:pPr marL="457200" indent="-457200">
              <a:lnSpc>
                <a:spcPct val="80000"/>
              </a:lnSpc>
              <a:buSzPct val="130000"/>
              <a:buFont typeface="Arial" pitchFamily="34" charset="0"/>
              <a:buChar char="•"/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der moderne Mensch (Homo sapiens) schon seit 40‘000 Jahren existieren würde, so läge die Weltbevölkerung heute bei 430 Milliarden.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250825" y="5013325"/>
            <a:ext cx="41767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CH" sz="2400" b="1" dirty="0">
                <a:solidFill>
                  <a:srgbClr val="FFC000"/>
                </a:solidFill>
                <a:cs typeface="Arial" charset="0"/>
              </a:rPr>
              <a:t>Jährliche Zuwachsrate heute: 1,9% (3,5 Kinder)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CH" sz="2400" b="1" dirty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1490 Jahre: 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CH" sz="2400" b="1" dirty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 8  </a:t>
            </a:r>
            <a:r>
              <a:rPr lang="de-CH" sz="2400" b="1" dirty="0" smtClean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6‘000‘000‘000</a:t>
            </a:r>
            <a:endParaRPr lang="de-CH" sz="2400" b="1" dirty="0">
              <a:solidFill>
                <a:srgbClr val="FFC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81925" name="Picture 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2197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feld 8"/>
          <p:cNvSpPr txBox="1">
            <a:spLocks noChangeArrowheads="1"/>
          </p:cNvSpPr>
          <p:nvPr/>
        </p:nvSpPr>
        <p:spPr bwMode="auto">
          <a:xfrm>
            <a:off x="285750" y="1643063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Croucrou GNU 1.2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251520" y="54868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Probleme der Evolutionslehre: Die Steinzeit war kurz!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1988840"/>
            <a:ext cx="4244975" cy="460851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SzPct val="130000"/>
              <a:buFont typeface="Arial" pitchFamily="34" charset="0"/>
              <a:buChar char="•"/>
              <a:defRPr/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sind die Grabstätten geblieben?</a:t>
            </a:r>
          </a:p>
          <a:p>
            <a:pPr marL="457200" indent="-457200">
              <a:lnSpc>
                <a:spcPct val="80000"/>
              </a:lnSpc>
              <a:buSzPct val="130000"/>
              <a:buFont typeface="Arial" pitchFamily="34" charset="0"/>
              <a:buChar char="•"/>
              <a:defRPr/>
            </a:pPr>
            <a:r>
              <a:rPr lang="de-CH" sz="2800" dirty="0" smtClean="0"/>
              <a:t>Wo sind die Steinwerkzeuge geblieben?</a:t>
            </a:r>
            <a:endParaRPr lang="de-DE" sz="2800" dirty="0" smtClean="0"/>
          </a:p>
        </p:txBody>
      </p:sp>
      <p:pic>
        <p:nvPicPr>
          <p:cNvPr id="81925" name="Picture 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2197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feld 8"/>
          <p:cNvSpPr txBox="1">
            <a:spLocks noChangeArrowheads="1"/>
          </p:cNvSpPr>
          <p:nvPr/>
        </p:nvSpPr>
        <p:spPr bwMode="auto">
          <a:xfrm>
            <a:off x="285750" y="1643063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err="1"/>
              <a:t>Croucrou</a:t>
            </a:r>
            <a:r>
              <a:rPr lang="de-DE" sz="1200" dirty="0"/>
              <a:t> GNU 1.2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251520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Probleme der Evolutionslehre: Die Steinzeit war kurz!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63888" y="5157192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Dr. Michael Brand: Wie alt ist die Menschheit?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36031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gekommen bis zu den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des Meeres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hast du die Gründe der Tiefe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durchwandelt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887540" cy="2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460432" y="134076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43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Hydrothermale Quellen der Tiefsee</a:t>
            </a:r>
            <a:endParaRPr 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Probleme der Evolutionslehre: </a:t>
            </a:r>
            <a:br>
              <a:rPr lang="de-DE" dirty="0" smtClean="0"/>
            </a:br>
            <a:r>
              <a:rPr lang="de-DE" dirty="0" smtClean="0"/>
              <a:t>„Eva“ lebte vor ca. 6000 Jahren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1987: Team von der </a:t>
            </a:r>
            <a:r>
              <a:rPr lang="de-DE" dirty="0" err="1" smtClean="0"/>
              <a:t>Berkley</a:t>
            </a:r>
            <a:r>
              <a:rPr lang="de-DE" dirty="0" smtClean="0"/>
              <a:t> University berechnet die Mutationsrate der </a:t>
            </a:r>
            <a:r>
              <a:rPr lang="de-DE" dirty="0" err="1" smtClean="0"/>
              <a:t>MtDNA</a:t>
            </a:r>
            <a:r>
              <a:rPr lang="de-DE" dirty="0" smtClean="0"/>
              <a:t>: „Eva“ lebte vor 200‘000 – 100‘000 Jahren.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578329" cy="22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668344" y="184482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259632" y="5517232"/>
            <a:ext cx="7146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C000"/>
                </a:solidFill>
              </a:rPr>
              <a:t>„Eva“ bedeutet: Die letzte gemeinsame Mutter </a:t>
            </a:r>
          </a:p>
          <a:p>
            <a:r>
              <a:rPr lang="de-DE" sz="3200" dirty="0" smtClean="0">
                <a:solidFill>
                  <a:srgbClr val="FFC000"/>
                </a:solidFill>
              </a:rPr>
              <a:t>aller heute lebenden Menschen!</a:t>
            </a:r>
            <a:endParaRPr lang="de-DE" sz="3200" dirty="0">
              <a:solidFill>
                <a:srgbClr val="FFC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4048" y="4509120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mtDNA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Probleme der Evolutionslehre: </a:t>
            </a:r>
            <a:br>
              <a:rPr lang="de-DE" dirty="0" smtClean="0"/>
            </a:br>
            <a:r>
              <a:rPr lang="de-DE" dirty="0" smtClean="0"/>
              <a:t>„Eva“ lebte vor ca. 6000 Jahren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402832" cy="4114800"/>
          </a:xfrm>
        </p:spPr>
        <p:txBody>
          <a:bodyPr/>
          <a:lstStyle/>
          <a:p>
            <a:r>
              <a:rPr lang="en-US" sz="2800" dirty="0" smtClean="0"/>
              <a:t>In 1997: </a:t>
            </a:r>
            <a:r>
              <a:rPr lang="en-US" sz="2800" i="1" dirty="0" smtClean="0"/>
              <a:t>A High Observed Substitution Rate in the Human Mitochondrial DNA Control Region</a:t>
            </a:r>
            <a:r>
              <a:rPr lang="en-US" sz="2800" dirty="0" smtClean="0"/>
              <a:t> by Parsons, Thomas J., et al. (in: Nature Genetics): 20x </a:t>
            </a:r>
            <a:r>
              <a:rPr lang="en-US" sz="2800" dirty="0" err="1" smtClean="0"/>
              <a:t>höhere</a:t>
            </a:r>
            <a:r>
              <a:rPr lang="en-US" sz="2800" dirty="0" smtClean="0"/>
              <a:t> </a:t>
            </a:r>
            <a:r>
              <a:rPr lang="en-US" sz="2800" dirty="0" err="1" smtClean="0"/>
              <a:t>Mutationsrate</a:t>
            </a:r>
            <a:r>
              <a:rPr lang="en-US" sz="2800" dirty="0" smtClean="0"/>
              <a:t>! </a:t>
            </a:r>
            <a:r>
              <a:rPr lang="en-US" sz="2800" dirty="0" smtClean="0">
                <a:sym typeface="Wingdings" pitchFamily="2" charset="2"/>
              </a:rPr>
              <a:t> “Eva” </a:t>
            </a:r>
            <a:r>
              <a:rPr lang="en-US" sz="2800" dirty="0" err="1" smtClean="0">
                <a:sym typeface="Wingdings" pitchFamily="2" charset="2"/>
              </a:rPr>
              <a:t>lebte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vor</a:t>
            </a:r>
            <a:r>
              <a:rPr lang="en-US" sz="2800" dirty="0" smtClean="0">
                <a:sym typeface="Wingdings" pitchFamily="2" charset="2"/>
              </a:rPr>
              <a:t> 6’500 </a:t>
            </a:r>
            <a:r>
              <a:rPr lang="en-US" sz="2800" dirty="0" err="1" smtClean="0">
                <a:sym typeface="Wingdings" pitchFamily="2" charset="2"/>
              </a:rPr>
              <a:t>Jahren</a:t>
            </a:r>
            <a:r>
              <a:rPr lang="en-US" sz="2800" dirty="0" smtClean="0">
                <a:sym typeface="Wingdings" pitchFamily="2" charset="2"/>
              </a:rPr>
              <a:t>!</a:t>
            </a:r>
            <a:endParaRPr lang="de-DE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578329" cy="22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668344" y="184482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932040" y="5157192"/>
            <a:ext cx="376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</a:rPr>
              <a:t>„Eva“ bedeutet: Die letzte gemeinsame Mutter 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aller heute lebenden Menschen!</a:t>
            </a:r>
            <a:endParaRPr lang="de-DE" sz="2400" dirty="0">
              <a:solidFill>
                <a:srgbClr val="FFC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04048" y="4509120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mtDNA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Genetik und Migration</a:t>
            </a:r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581448" cy="39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668344" y="184482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381000"/>
            <a:ext cx="5041205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dirty="0" smtClean="0">
                <a:solidFill>
                  <a:srgbClr val="FFC000"/>
                </a:solidFill>
              </a:rPr>
              <a:t>Die Bibel </a:t>
            </a:r>
            <a:br>
              <a:rPr lang="de-CH" sz="4000" dirty="0" smtClean="0">
                <a:solidFill>
                  <a:srgbClr val="FFC000"/>
                </a:solidFill>
              </a:rPr>
            </a:br>
            <a:r>
              <a:rPr lang="de-CH" sz="4000" dirty="0" smtClean="0">
                <a:solidFill>
                  <a:srgbClr val="FFC000"/>
                </a:solidFill>
              </a:rPr>
              <a:t>und die Völker der Welt</a:t>
            </a:r>
            <a:endParaRPr lang="de-DE" sz="4000" dirty="0" smtClean="0">
              <a:solidFill>
                <a:srgbClr val="FFC000"/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39952" y="2565400"/>
            <a:ext cx="5004048" cy="39719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Weltweit findet man Parallelen zu 1Mo 1-11:</a:t>
            </a:r>
          </a:p>
          <a:p>
            <a:pPr>
              <a:buSzPct val="130000"/>
              <a:buFont typeface="Arial" pitchFamily="34" charset="0"/>
              <a:buChar char="•"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Schöpfung (1Mo 1-2)</a:t>
            </a:r>
          </a:p>
          <a:p>
            <a:pPr>
              <a:buSzPct val="130000"/>
              <a:buFont typeface="Arial" pitchFamily="34" charset="0"/>
              <a:buChar char="•"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Sündenfall (1Mo 3)</a:t>
            </a:r>
          </a:p>
          <a:p>
            <a:pPr>
              <a:buSzPct val="130000"/>
              <a:buFont typeface="Arial" pitchFamily="34" charset="0"/>
              <a:buChar char="•"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 (1Mo 6-9)</a:t>
            </a:r>
          </a:p>
          <a:p>
            <a:pPr>
              <a:buSzPct val="130000"/>
              <a:buFont typeface="Arial" pitchFamily="34" charset="0"/>
              <a:buChar char="•"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Turmbau, Sprachenverwirrung und Zerstreuung (1Mo 10-11)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2" name="Picture 5" descr="Ziggurat_of_u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08275"/>
            <a:ext cx="3635375" cy="2420938"/>
          </a:xfrm>
          <a:noFill/>
        </p:spPr>
      </p:pic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0" y="5157788"/>
            <a:ext cx="396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Turm zu Babel: Zikkurat für Abgötterei (1Mo 11;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Jes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47,12)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789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7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143000"/>
          </a:xfrm>
        </p:spPr>
        <p:txBody>
          <a:bodyPr/>
          <a:lstStyle/>
          <a:p>
            <a:r>
              <a:rPr lang="de-CH" dirty="0" smtClean="0">
                <a:solidFill>
                  <a:srgbClr val="FFC000"/>
                </a:solidFill>
              </a:rPr>
              <a:t>Von Noah bis Abraham (1Mo 11)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500438"/>
            <a:ext cx="77025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de-DE" sz="2000" b="1" dirty="0" smtClean="0">
                <a:solidFill>
                  <a:srgbClr val="FFFFFF"/>
                </a:solidFill>
              </a:rPr>
              <a:t>1. Sem			102 + 500 = 600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2. </a:t>
            </a:r>
            <a:r>
              <a:rPr lang="de-DE" sz="2000" b="1" dirty="0" err="1" smtClean="0">
                <a:solidFill>
                  <a:srgbClr val="FFFFFF"/>
                </a:solidFill>
              </a:rPr>
              <a:t>Arpakschad</a:t>
            </a:r>
            <a:r>
              <a:rPr lang="de-DE" sz="2000" b="1" dirty="0" smtClean="0">
                <a:solidFill>
                  <a:srgbClr val="FFFFFF"/>
                </a:solidFill>
              </a:rPr>
              <a:t> 	               	  35 + 403 = 438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3. </a:t>
            </a:r>
            <a:r>
              <a:rPr lang="de-DE" sz="2000" b="1" dirty="0" err="1" smtClean="0">
                <a:solidFill>
                  <a:srgbClr val="FFFFFF"/>
                </a:solidFill>
              </a:rPr>
              <a:t>Schelach</a:t>
            </a:r>
            <a:r>
              <a:rPr lang="de-DE" sz="2000" b="1" dirty="0" smtClean="0">
                <a:solidFill>
                  <a:srgbClr val="FFFFFF"/>
                </a:solidFill>
              </a:rPr>
              <a:t>		  	  30 + 403 = 433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4. Eber			  34 + 430 = 464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5. </a:t>
            </a:r>
            <a:r>
              <a:rPr lang="de-DE" sz="2000" b="1" dirty="0" err="1" smtClean="0">
                <a:solidFill>
                  <a:srgbClr val="FFFFFF"/>
                </a:solidFill>
              </a:rPr>
              <a:t>Peleg</a:t>
            </a:r>
            <a:r>
              <a:rPr lang="de-DE" sz="2000" b="1" dirty="0" smtClean="0">
                <a:solidFill>
                  <a:srgbClr val="FFFFFF"/>
                </a:solidFill>
              </a:rPr>
              <a:t>			  30 + 209 = 239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6. </a:t>
            </a:r>
            <a:r>
              <a:rPr lang="de-DE" sz="2000" b="1" dirty="0" err="1" smtClean="0">
                <a:solidFill>
                  <a:srgbClr val="FFFFFF"/>
                </a:solidFill>
              </a:rPr>
              <a:t>Regu</a:t>
            </a:r>
            <a:r>
              <a:rPr lang="de-DE" sz="2000" b="1" dirty="0" smtClean="0">
                <a:solidFill>
                  <a:srgbClr val="FFFFFF"/>
                </a:solidFill>
              </a:rPr>
              <a:t>			  32 + 207 = 239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7. </a:t>
            </a:r>
            <a:r>
              <a:rPr lang="de-DE" sz="2000" b="1" dirty="0" err="1" smtClean="0">
                <a:solidFill>
                  <a:srgbClr val="00FF00"/>
                </a:solidFill>
              </a:rPr>
              <a:t>Serug</a:t>
            </a:r>
            <a:r>
              <a:rPr lang="de-DE" sz="2000" b="1" dirty="0" smtClean="0">
                <a:solidFill>
                  <a:srgbClr val="FFFFFF"/>
                </a:solidFill>
              </a:rPr>
              <a:t>	                            	  30 + 200 = 230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8. </a:t>
            </a:r>
            <a:r>
              <a:rPr lang="de-DE" sz="2000" b="1" dirty="0" err="1" smtClean="0">
                <a:solidFill>
                  <a:srgbClr val="00FF00"/>
                </a:solidFill>
              </a:rPr>
              <a:t>Nahor</a:t>
            </a:r>
            <a:r>
              <a:rPr lang="de-DE" sz="2000" b="1" dirty="0" smtClean="0">
                <a:solidFill>
                  <a:srgbClr val="FFFFFF"/>
                </a:solidFill>
              </a:rPr>
              <a:t>	                            	  29 + 119 = 148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9. </a:t>
            </a:r>
            <a:r>
              <a:rPr lang="de-DE" sz="2000" b="1" dirty="0" err="1" smtClean="0">
                <a:solidFill>
                  <a:srgbClr val="00FF00"/>
                </a:solidFill>
              </a:rPr>
              <a:t>Tarah</a:t>
            </a:r>
            <a:r>
              <a:rPr lang="de-DE" sz="2000" b="1" dirty="0" smtClean="0">
                <a:solidFill>
                  <a:srgbClr val="FF3300"/>
                </a:solidFill>
              </a:rPr>
              <a:t>	</a:t>
            </a:r>
            <a:r>
              <a:rPr lang="de-DE" sz="2000" b="1" dirty="0" smtClean="0">
                <a:solidFill>
                  <a:srgbClr val="FFFFFF"/>
                </a:solidFill>
              </a:rPr>
              <a:t>	  	  70 + 135 = 205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10. </a:t>
            </a:r>
            <a:r>
              <a:rPr lang="de-DE" sz="2000" b="1" dirty="0" smtClean="0">
                <a:solidFill>
                  <a:srgbClr val="00FF00"/>
                </a:solidFill>
              </a:rPr>
              <a:t>Abraham</a:t>
            </a:r>
            <a:r>
              <a:rPr lang="de-DE" sz="2000" b="1" dirty="0" smtClean="0">
                <a:solidFill>
                  <a:srgbClr val="FFFFFF"/>
                </a:solidFill>
              </a:rPr>
              <a:t>			100 +   75 = 175</a:t>
            </a:r>
            <a:endParaRPr lang="de-CH" sz="2000" b="1" dirty="0" smtClean="0">
              <a:solidFill>
                <a:srgbClr val="FFFFFF"/>
              </a:solidFill>
            </a:endParaRPr>
          </a:p>
        </p:txBody>
      </p:sp>
      <p:pic>
        <p:nvPicPr>
          <p:cNvPr id="6148" name="Picture 6" descr="Image:Ararat PIA03399 modest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268413"/>
            <a:ext cx="8316912" cy="1870075"/>
          </a:xfrm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372200" y="3140968"/>
            <a:ext cx="2370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Das Gebirge Ararat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8243888" y="1052513"/>
            <a:ext cx="528637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  <a:endParaRPr 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e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276475"/>
            <a:ext cx="4679950" cy="2974975"/>
          </a:xfr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609600"/>
            <a:ext cx="6624637" cy="1143000"/>
          </a:xfrm>
        </p:spPr>
        <p:txBody>
          <a:bodyPr/>
          <a:lstStyle/>
          <a:p>
            <a:r>
              <a:rPr lang="de-DE" dirty="0" smtClean="0">
                <a:solidFill>
                  <a:srgbClr val="FFC000"/>
                </a:solidFill>
              </a:rPr>
              <a:t>Abrahams Berufung:</a:t>
            </a:r>
            <a:br>
              <a:rPr lang="de-DE" dirty="0" smtClean="0">
                <a:solidFill>
                  <a:srgbClr val="FFC000"/>
                </a:solidFill>
              </a:rPr>
            </a:br>
            <a:r>
              <a:rPr lang="de-DE" dirty="0" smtClean="0">
                <a:solidFill>
                  <a:srgbClr val="FFC000"/>
                </a:solidFill>
              </a:rPr>
              <a:t>Der Messias</a:t>
            </a:r>
            <a:r>
              <a:rPr lang="de-DE" sz="4800" dirty="0" smtClean="0">
                <a:solidFill>
                  <a:srgbClr val="FFC000"/>
                </a:solidFill>
              </a:rPr>
              <a:t> </a:t>
            </a:r>
            <a:endParaRPr lang="fr-FR" sz="4800" dirty="0" smtClean="0">
              <a:solidFill>
                <a:srgbClr val="FFC000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1600" smtClean="0"/>
              <a:t>     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76238" y="3084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>
              <a:latin typeface="Verdana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47675" y="3300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>
              <a:latin typeface="Verdana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03800" y="2205038"/>
            <a:ext cx="396081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1Mo 12:</a:t>
            </a:r>
            <a:r>
              <a:rPr 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Und ich will dich zu einer </a:t>
            </a:r>
            <a:r>
              <a:rPr lang="de-DE" sz="2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großen Nation</a:t>
            </a:r>
            <a:r>
              <a:rPr 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machen und dich segnen, und ich will deinen Namen groß machen; und du sollst ein Segen sein!  3 Und ich will segnen, die dich segnen, und wer dir flucht, den werde ich verfluchen; </a:t>
            </a:r>
            <a:r>
              <a:rPr lang="de-DE" sz="2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 in dir sollen gesegnet werden alle Geschlechter der Erde</a:t>
            </a:r>
            <a:r>
              <a:rPr 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</a:t>
            </a:r>
          </a:p>
          <a:p>
            <a:endParaRPr 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1979613" y="2708275"/>
            <a:ext cx="1944687" cy="2016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611188" y="2708275"/>
            <a:ext cx="1223962" cy="15128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79388" y="1989138"/>
            <a:ext cx="85407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Zunkir GNU</a:t>
            </a:r>
            <a:endParaRPr 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789863" y="1484313"/>
            <a:ext cx="1354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Joh 3,16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613775" y="1268413"/>
            <a:ext cx="53022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0"/>
            <a:ext cx="22320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84213" y="5805488"/>
            <a:ext cx="283507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Segen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für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die </a:t>
            </a:r>
            <a:r>
              <a:rPr lang="fr-F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ganze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Welt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613775" y="0"/>
            <a:ext cx="53022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  <a:endParaRPr 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86800" cy="4525962"/>
          </a:xfrm>
        </p:spPr>
        <p:txBody>
          <a:bodyPr/>
          <a:lstStyle/>
          <a:p>
            <a:pPr eaLnBrk="1" hangingPunct="1"/>
            <a:r>
              <a:rPr lang="de-CH" b="1" dirty="0" smtClean="0">
                <a:solidFill>
                  <a:srgbClr val="99FF33"/>
                </a:solidFill>
              </a:rPr>
              <a:t>GNU = GNU 1.2 </a:t>
            </a:r>
            <a:r>
              <a:rPr lang="de-CH" b="1" dirty="0" err="1" smtClean="0">
                <a:solidFill>
                  <a:srgbClr val="99FF33"/>
                </a:solidFill>
              </a:rPr>
              <a:t>or</a:t>
            </a:r>
            <a:r>
              <a:rPr lang="de-CH" b="1" dirty="0" smtClean="0">
                <a:solidFill>
                  <a:srgbClr val="99FF33"/>
                </a:solidFill>
              </a:rPr>
              <a:t> </a:t>
            </a:r>
            <a:r>
              <a:rPr lang="de-CH" b="1" dirty="0" err="1" smtClean="0">
                <a:solidFill>
                  <a:srgbClr val="99FF33"/>
                </a:solidFill>
              </a:rPr>
              <a:t>later</a:t>
            </a:r>
            <a:r>
              <a:rPr lang="de-DE" b="1" dirty="0" smtClean="0">
                <a:solidFill>
                  <a:srgbClr val="99FF33"/>
                </a:solidFill>
              </a:rPr>
              <a:t> </a:t>
            </a:r>
          </a:p>
          <a:p>
            <a:pPr eaLnBrk="1" hangingPunct="1"/>
            <a:endParaRPr lang="de-DE" b="1" dirty="0" smtClean="0">
              <a:solidFill>
                <a:srgbClr val="99FF33"/>
              </a:solidFill>
            </a:endParaRPr>
          </a:p>
          <a:p>
            <a:pPr eaLnBrk="1" hangingPunct="1"/>
            <a:r>
              <a:rPr lang="de-DE" b="1" dirty="0" smtClean="0">
                <a:solidFill>
                  <a:srgbClr val="FFFFFF"/>
                </a:solidFill>
              </a:rPr>
              <a:t>Genaue Information zur Lizenz GNU FDL:</a:t>
            </a:r>
          </a:p>
          <a:p>
            <a:pPr eaLnBrk="1" hangingPunct="1"/>
            <a:r>
              <a:rPr lang="de-DE" b="1" dirty="0" smtClean="0">
                <a:solidFill>
                  <a:schemeClr val="bg1"/>
                </a:solidFill>
                <a:hlinkClick r:id="rId2"/>
              </a:rPr>
              <a:t>http://en.wikipedia.org/wiki/Wikipedia:Text </a:t>
            </a:r>
            <a:r>
              <a:rPr lang="de-DE" b="1" dirty="0" err="1" smtClean="0">
                <a:solidFill>
                  <a:schemeClr val="bg1"/>
                </a:solidFill>
                <a:hlinkClick r:id="rId2"/>
              </a:rPr>
              <a:t>of_the_GNU_Free_Documentation_License</a:t>
            </a:r>
            <a:endParaRPr lang="de-DE" b="1" dirty="0" smtClean="0">
              <a:solidFill>
                <a:schemeClr val="bg1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15616" y="692696"/>
            <a:ext cx="635943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Quellen und Bildlizenzen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FF"/>
                </a:solidFill>
              </a:rPr>
              <a:t>CCA 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eaLnBrk="1" hangingPunct="1"/>
            <a:r>
              <a:rPr lang="de-CH" dirty="0" smtClean="0"/>
              <a:t>Genaue Information zur Lizenz Creative </a:t>
            </a:r>
            <a:r>
              <a:rPr lang="de-CH" dirty="0" err="1" smtClean="0"/>
              <a:t>Commons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bg1"/>
                </a:solidFill>
              </a:rPr>
              <a:t>(CC):</a:t>
            </a:r>
          </a:p>
          <a:p>
            <a:pPr eaLnBrk="1" hangingPunct="1"/>
            <a:r>
              <a:rPr lang="de-DE" b="1" dirty="0" smtClean="0">
                <a:solidFill>
                  <a:srgbClr val="FFFFFF"/>
                </a:solidFill>
              </a:rPr>
              <a:t>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400675"/>
          </a:xfrm>
        </p:spPr>
        <p:txBody>
          <a:bodyPr/>
          <a:lstStyle/>
          <a:p>
            <a:pPr algn="l" eaLnBrk="1" hangingPunct="1"/>
            <a:r>
              <a:rPr lang="de-CH" sz="3200" dirty="0" smtClean="0">
                <a:solidFill>
                  <a:srgbClr val="FFFFFF"/>
                </a:solidFill>
              </a:rPr>
              <a:t>FB = Freies Bild (</a:t>
            </a:r>
            <a:r>
              <a:rPr lang="de-CH" sz="3200" dirty="0" err="1" smtClean="0">
                <a:solidFill>
                  <a:srgbClr val="FFFFFF"/>
                </a:solidFill>
              </a:rPr>
              <a:t>public</a:t>
            </a:r>
            <a:r>
              <a:rPr lang="de-CH" sz="3200" dirty="0" smtClean="0">
                <a:solidFill>
                  <a:srgbClr val="FFFFFF"/>
                </a:solidFill>
              </a:rPr>
              <a:t> </a:t>
            </a:r>
            <a:r>
              <a:rPr lang="de-CH" sz="3200" dirty="0" err="1" smtClean="0">
                <a:solidFill>
                  <a:srgbClr val="FFFFFF"/>
                </a:solidFill>
              </a:rPr>
              <a:t>domain</a:t>
            </a:r>
            <a:r>
              <a:rPr lang="de-CH" sz="3200" dirty="0" smtClean="0">
                <a:solidFill>
                  <a:srgbClr val="FFFFFF"/>
                </a:solidFill>
              </a:rPr>
              <a:t>)</a:t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/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>RL = Roger Liebi</a:t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/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>Bibelzitate: </a:t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>Elberfelder 1905 (leicht überarbeitet von RL)</a:t>
            </a:r>
            <a:endParaRPr lang="de-DE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solidFill>
                  <a:schemeClr val="bg1"/>
                </a:solidFill>
              </a:rPr>
              <a:t>Urheberrechtlicher Hinweis</a:t>
            </a: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FF"/>
                </a:solidFill>
              </a:rPr>
              <a:t>Die vorliegende PPP von Roger Liebi darf für öffentliche und private Zwecke wieder verwendet werden.</a:t>
            </a:r>
          </a:p>
          <a:p>
            <a:pPr eaLnBrk="1" hangingPunct="1"/>
            <a:r>
              <a:rPr lang="de-CH" dirty="0" smtClean="0">
                <a:solidFill>
                  <a:srgbClr val="FFFFFF"/>
                </a:solidFill>
              </a:rPr>
              <a:t>Die Bilder sind entweder Eigentum des Autors, urheberrechtlich frei oder lizenziert.</a:t>
            </a:r>
          </a:p>
          <a:p>
            <a:pPr eaLnBrk="1" hangingPunct="1"/>
            <a:r>
              <a:rPr lang="de-CH" dirty="0" smtClean="0">
                <a:solidFill>
                  <a:srgbClr val="FFFFFF"/>
                </a:solidFill>
              </a:rPr>
              <a:t>Die vorliegenden Lizenzangaben dürfen nicht entfernt werden.</a:t>
            </a:r>
            <a:endParaRPr lang="de-DE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36031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gekommen bis zu den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des Meeres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hast du die Gründe der Tiefe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durchwandelt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43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Hydrothermale Quellen der Tiefsee</a:t>
            </a:r>
            <a:endParaRPr 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355976" y="1700808"/>
            <a:ext cx="4572000" cy="482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Hydrothermale Quellen: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sz="32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Tiefe: 700 – 4‘000 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sz="32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 zum ersten Mal gesichtet mit einem Tiefsee-U-Boot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Bis über 464</a:t>
            </a:r>
            <a:r>
              <a:rPr kumimoji="0" lang="de-DE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0" cap="none" spc="0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de-DE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de-DE" sz="32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heisses</a:t>
            </a:r>
            <a:r>
              <a:rPr kumimoji="0" lang="de-DE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Wasser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sz="3200" kern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km</a:t>
            </a:r>
            <a:r>
              <a:rPr lang="de-DE" sz="3200" kern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de-DE" sz="3200" kern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Wasser / Jahr</a:t>
            </a:r>
            <a:endParaRPr kumimoji="0" lang="de-D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36031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gekommen bis zu den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des Meeres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hast du die Gründe der Tiefe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durchwandelt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43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</a:rPr>
              <a:t>Hydrothermale Quellen der Tiefsee</a:t>
            </a:r>
            <a:endParaRPr lang="de-DE" sz="2400" b="1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3"/>
            <a:ext cx="3816424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43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Hydrothermale Quellen der Tiefsee</a:t>
            </a:r>
            <a:endParaRPr 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28392" cy="52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36031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gekommen bis zu den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des Meeres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hast du die Gründe der Tiefe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durchwandelt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design template">
  <a:themeElements>
    <a:clrScheme name="Larissa-Design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FAA9F"/>
      </a:accent2>
      <a:accent3>
        <a:srgbClr val="B6B6B6"/>
      </a:accent3>
      <a:accent4>
        <a:srgbClr val="C8C6C1"/>
      </a:accent4>
      <a:accent5>
        <a:srgbClr val="D0DDE2"/>
      </a:accent5>
      <a:accent6>
        <a:srgbClr val="9E9A90"/>
      </a:accent6>
      <a:hlink>
        <a:srgbClr val="A38D77"/>
      </a:hlink>
      <a:folHlink>
        <a:srgbClr val="73675F"/>
      </a:folHlink>
    </a:clrScheme>
    <a:fontScheme name="Larissa-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FAA9F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E9A90"/>
        </a:accent6>
        <a:hlink>
          <a:srgbClr val="A38D77"/>
        </a:hlink>
        <a:folHlink>
          <a:srgbClr val="7367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878787"/>
        </a:accent6>
        <a:hlink>
          <a:srgbClr val="CDC0A5"/>
        </a:hlink>
        <a:folHlink>
          <a:srgbClr val="E4D8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C09F8E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AE9080"/>
        </a:accent6>
        <a:hlink>
          <a:srgbClr val="766758"/>
        </a:hlink>
        <a:folHlink>
          <a:srgbClr val="A067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EAE8E2"/>
        </a:lt1>
        <a:dk2>
          <a:srgbClr val="246C76"/>
        </a:dk2>
        <a:lt2>
          <a:srgbClr val="FFCC99"/>
        </a:lt2>
        <a:accent1>
          <a:srgbClr val="E09850"/>
        </a:accent1>
        <a:accent2>
          <a:srgbClr val="99AEB5"/>
        </a:accent2>
        <a:accent3>
          <a:srgbClr val="ACBABD"/>
        </a:accent3>
        <a:accent4>
          <a:srgbClr val="C8C6C1"/>
        </a:accent4>
        <a:accent5>
          <a:srgbClr val="EDCAB3"/>
        </a:accent5>
        <a:accent6>
          <a:srgbClr val="8A9DA4"/>
        </a:accent6>
        <a:hlink>
          <a:srgbClr val="70AFBC"/>
        </a:hlink>
        <a:folHlink>
          <a:srgbClr val="72919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EAE8E2"/>
        </a:lt1>
        <a:dk2>
          <a:srgbClr val="50627C"/>
        </a:dk2>
        <a:lt2>
          <a:srgbClr val="FFCC00"/>
        </a:lt2>
        <a:accent1>
          <a:srgbClr val="87B3BD"/>
        </a:accent1>
        <a:accent2>
          <a:srgbClr val="AFAA9F"/>
        </a:accent2>
        <a:accent3>
          <a:srgbClr val="B3B7BF"/>
        </a:accent3>
        <a:accent4>
          <a:srgbClr val="C8C6C1"/>
        </a:accent4>
        <a:accent5>
          <a:srgbClr val="C3D6DB"/>
        </a:accent5>
        <a:accent6>
          <a:srgbClr val="9E9A90"/>
        </a:accent6>
        <a:hlink>
          <a:srgbClr val="A38D77"/>
        </a:hlink>
        <a:folHlink>
          <a:srgbClr val="7367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Construction design template</Template>
  <TotalTime>0</TotalTime>
  <Words>1221</Words>
  <Application>Microsoft Office PowerPoint</Application>
  <PresentationFormat>Bildschirmpräsentation (4:3)</PresentationFormat>
  <Paragraphs>269</Paragraphs>
  <Slides>69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0" baseType="lpstr">
      <vt:lpstr>Construction design template</vt:lpstr>
      <vt:lpstr>PowerPoint-Präsentation</vt:lpstr>
      <vt:lpstr>1Mo 6-9: Die weltweite Sintflut</vt:lpstr>
      <vt:lpstr>1Mo 6-9: Die weltweite Sintflut</vt:lpstr>
      <vt:lpstr>Die Fenster des Himmels</vt:lpstr>
      <vt:lpstr>Die Quellen der Tiefe</vt:lpstr>
      <vt:lpstr>Die Quellen der Tiefe</vt:lpstr>
      <vt:lpstr>Die Quellen der Tiefe</vt:lpstr>
      <vt:lpstr>Die Quellen der Tiefe</vt:lpstr>
      <vt:lpstr>Die Quellen der Tiefe</vt:lpstr>
      <vt:lpstr>Die Quellen der Tiefe</vt:lpstr>
      <vt:lpstr>Quellen der Tiefe und Vulkane</vt:lpstr>
      <vt:lpstr>PowerPoint-Präsentation</vt:lpstr>
      <vt:lpstr>Unterseeische Vulkane</vt:lpstr>
      <vt:lpstr>Unterseeische Lava</vt:lpstr>
      <vt:lpstr>Folge:  Mega-Tsunamis</vt:lpstr>
      <vt:lpstr>Landung auf dem Ararat</vt:lpstr>
      <vt:lpstr>PowerPoint-Präsentation</vt:lpstr>
      <vt:lpstr>PowerPoint-Präsentation</vt:lpstr>
      <vt:lpstr>Drücken, Zerren und runter Drücken der Kontinentalplatten</vt:lpstr>
      <vt:lpstr>PowerPoint-Präsentation</vt:lpstr>
      <vt:lpstr>PowerPoint-Präsentation</vt:lpstr>
      <vt:lpstr>Gebirgsauffaltung</vt:lpstr>
      <vt:lpstr>PowerPoint-Präsentation</vt:lpstr>
      <vt:lpstr>Vertiefung der Tiefseerinnen</vt:lpstr>
      <vt:lpstr>Marianne-Graben:  - 11‘034 m</vt:lpstr>
      <vt:lpstr>Marianne-Graben:  - 11‘034 m</vt:lpstr>
      <vt:lpstr>Rückfluss und Landschaftsformung</vt:lpstr>
      <vt:lpstr>Bildung der Erdschichten</vt:lpstr>
      <vt:lpstr>Unzählige Vulkane im Meer und auf  dem Land</vt:lpstr>
      <vt:lpstr> Vulkanasche</vt:lpstr>
      <vt:lpstr> Verdunklung der Sonne  starke Abkühlung des Klimas</vt:lpstr>
      <vt:lpstr>Vulkane im Meer:   starke Erwärmung der Ozeane</vt:lpstr>
      <vt:lpstr>Warme Ozeane  starke Verdunstung  starke Wolkenbildung  viel Niederschlag</vt:lpstr>
      <vt:lpstr> viel Schnee</vt:lpstr>
      <vt:lpstr>Wenig Schneeschmelze im Sommer wegen kaltem Klima  aus Schnee wird Eis</vt:lpstr>
      <vt:lpstr> Gletscherbildung</vt:lpstr>
      <vt:lpstr>E I S Z E I T</vt:lpstr>
      <vt:lpstr>PowerPoint-Präsentation</vt:lpstr>
      <vt:lpstr>Massensterben von Mammuten  am Ende der Eiszeit bei Schmelzwasser-überschwemmungen</vt:lpstr>
      <vt:lpstr>1Mo 10-11: Turmbau,  Sprachenverwirrung, Völkerwanderung</vt:lpstr>
      <vt:lpstr>E I S Z E I T</vt:lpstr>
      <vt:lpstr>Hochkultur in Sumerien, Ägypten und im Industal </vt:lpstr>
      <vt:lpstr>Schwere Zeit in Europa</vt:lpstr>
      <vt:lpstr>Schwere Zeit in Europa</vt:lpstr>
      <vt:lpstr>Höhlenmenschen im Buch Hiob</vt:lpstr>
      <vt:lpstr>Hiob und die Eiszeit</vt:lpstr>
      <vt:lpstr>Hiob und die Eiszeit</vt:lpstr>
      <vt:lpstr>Hiob und die Eiszeit</vt:lpstr>
      <vt:lpstr>Hiob und die Eiszeit</vt:lpstr>
      <vt:lpstr>Hiob und die Eiszeit</vt:lpstr>
      <vt:lpstr>Hiob und die Eiszeit</vt:lpstr>
      <vt:lpstr>Hiob und die Eiszeit</vt:lpstr>
      <vt:lpstr>Nach ein paar hundert Jahren…</vt:lpstr>
      <vt:lpstr>Nach ein paar hundert Jahren …</vt:lpstr>
      <vt:lpstr>Nach ein paar hundert Jahren…</vt:lpstr>
      <vt:lpstr>PowerPoint-Präsentation</vt:lpstr>
      <vt:lpstr>PowerPoint-Präsentation</vt:lpstr>
      <vt:lpstr>PowerPoint-Präsentation</vt:lpstr>
      <vt:lpstr>PowerPoint-Präsentation</vt:lpstr>
      <vt:lpstr>Probleme der Evolutionslehre:  „Eva“ lebte vor ca. 6000 Jahren</vt:lpstr>
      <vt:lpstr>Probleme der Evolutionslehre:  „Eva“ lebte vor ca. 6000 Jahren</vt:lpstr>
      <vt:lpstr>Genetik und Migration</vt:lpstr>
      <vt:lpstr>Die Bibel  und die Völker der Welt</vt:lpstr>
      <vt:lpstr>Von Noah bis Abraham (1Mo 11) </vt:lpstr>
      <vt:lpstr>Abrahams Berufung: Der Messias </vt:lpstr>
      <vt:lpstr>PowerPoint-Präsentation</vt:lpstr>
      <vt:lpstr>CCA </vt:lpstr>
      <vt:lpstr>FB = Freies Bild (public domain)  RL = Roger Liebi  Bibelzitate:  Elberfelder 1905 (leicht überarbeitet von RL)</vt:lpstr>
      <vt:lpstr>Urheberrechtlicher Hinweis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Eiszeit, Mammute, Höhlenmenschen und die Bibel</dc:title>
  <dc:creator>Roger Liebi</dc:creator>
  <cp:lastModifiedBy>Me</cp:lastModifiedBy>
  <cp:revision>143</cp:revision>
  <dcterms:created xsi:type="dcterms:W3CDTF">2011-11-16T16:52:17Z</dcterms:created>
  <dcterms:modified xsi:type="dcterms:W3CDTF">2015-12-10T07:01:34Z</dcterms:modified>
</cp:coreProperties>
</file>