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481" r:id="rId2"/>
    <p:sldId id="477" r:id="rId3"/>
    <p:sldId id="435" r:id="rId4"/>
    <p:sldId id="436" r:id="rId5"/>
    <p:sldId id="468" r:id="rId6"/>
    <p:sldId id="438" r:id="rId7"/>
    <p:sldId id="439" r:id="rId8"/>
    <p:sldId id="443" r:id="rId9"/>
    <p:sldId id="444" r:id="rId10"/>
    <p:sldId id="445" r:id="rId11"/>
    <p:sldId id="442" r:id="rId12"/>
    <p:sldId id="446" r:id="rId13"/>
    <p:sldId id="447" r:id="rId14"/>
    <p:sldId id="448" r:id="rId15"/>
    <p:sldId id="454" r:id="rId16"/>
    <p:sldId id="469" r:id="rId17"/>
    <p:sldId id="470" r:id="rId18"/>
    <p:sldId id="471" r:id="rId19"/>
    <p:sldId id="456" r:id="rId20"/>
    <p:sldId id="473" r:id="rId21"/>
    <p:sldId id="459" r:id="rId22"/>
    <p:sldId id="475" r:id="rId23"/>
    <p:sldId id="460" r:id="rId24"/>
    <p:sldId id="461" r:id="rId25"/>
    <p:sldId id="462" r:id="rId26"/>
    <p:sldId id="434" r:id="rId27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24" autoAdjust="0"/>
    <p:restoredTop sz="94548" autoAdjust="0"/>
  </p:normalViewPr>
  <p:slideViewPr>
    <p:cSldViewPr>
      <p:cViewPr>
        <p:scale>
          <a:sx n="164" d="100"/>
          <a:sy n="164" d="100"/>
        </p:scale>
        <p:origin x="-72" y="-138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A9A7C-D0F3-4C3B-B273-C82873CC1765}" type="datetimeFigureOut">
              <a:rPr lang="de-DE" smtClean="0"/>
              <a:pPr/>
              <a:t>24.03.2016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71E9E-C536-44D3-AD9F-AC1BD381B94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6483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71E9E-C536-44D3-AD9F-AC1BD381B942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7453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71E9E-C536-44D3-AD9F-AC1BD381B942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1578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31640" y="1597819"/>
            <a:ext cx="7272808" cy="110251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8ABC-6D20-40C0-BF46-059796A1A708}" type="datetimeFigureOut">
              <a:rPr lang="de-DE" smtClean="0"/>
              <a:pPr/>
              <a:t>24.03.2016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86883-76D1-4762-B616-F7B4C6E17DF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0075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8ABC-6D20-40C0-BF46-059796A1A708}" type="datetimeFigureOut">
              <a:rPr lang="de-DE" smtClean="0"/>
              <a:pPr/>
              <a:t>24.03.2016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86883-76D1-4762-B616-F7B4C6E17DF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1535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L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331640" y="1419622"/>
            <a:ext cx="3139752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716016" y="1419622"/>
            <a:ext cx="4104456" cy="30243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8ABC-6D20-40C0-BF46-059796A1A708}" type="datetimeFigureOut">
              <a:rPr lang="de-DE" smtClean="0"/>
              <a:pPr/>
              <a:t>24.03.2016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86883-76D1-4762-B616-F7B4C6E17DF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115616" y="411510"/>
            <a:ext cx="7848872" cy="576064"/>
          </a:xfrm>
        </p:spPr>
        <p:txBody>
          <a:bodyPr/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1742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8ABC-6D20-40C0-BF46-059796A1A708}" type="datetimeFigureOut">
              <a:rPr lang="de-DE" smtClean="0"/>
              <a:pPr/>
              <a:t>24.03.2016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86883-76D1-4762-B616-F7B4C6E17DF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115616" y="411510"/>
            <a:ext cx="7848872" cy="576064"/>
          </a:xfrm>
        </p:spPr>
        <p:txBody>
          <a:bodyPr/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3362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8ABC-6D20-40C0-BF46-059796A1A708}" type="datetimeFigureOut">
              <a:rPr lang="de-DE" smtClean="0"/>
              <a:pPr/>
              <a:t>24.03.2016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86883-76D1-4762-B616-F7B4C6E17DF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3454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59632" y="1131590"/>
            <a:ext cx="7848872" cy="3672408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8ABC-6D20-40C0-BF46-059796A1A708}" type="datetimeFigureOut">
              <a:rPr lang="de-DE" smtClean="0"/>
              <a:pPr/>
              <a:t>24.03.2016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86883-76D1-4762-B616-F7B4C6E17DF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0180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3278386"/>
            <a:ext cx="5616624" cy="1021556"/>
          </a:xfrm>
        </p:spPr>
        <p:txBody>
          <a:bodyPr anchor="b"/>
          <a:lstStyle>
            <a:lvl1pPr algn="r">
              <a:defRPr sz="3200" b="1" cap="all">
                <a:solidFill>
                  <a:srgbClr val="FFFF0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156176" y="3219822"/>
            <a:ext cx="288032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8ABC-6D20-40C0-BF46-059796A1A708}" type="datetimeFigureOut">
              <a:rPr lang="de-DE" smtClean="0"/>
              <a:pPr/>
              <a:t>24.03.2016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86883-76D1-4762-B616-F7B4C6E17DF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5561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59632" y="1178322"/>
            <a:ext cx="3528392" cy="254555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76056" y="1178322"/>
            <a:ext cx="3672408" cy="254555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8ABC-6D20-40C0-BF46-059796A1A708}" type="datetimeFigureOut">
              <a:rPr lang="de-DE" smtClean="0"/>
              <a:pPr/>
              <a:t>24.03.2016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86883-76D1-4762-B616-F7B4C6E17DF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115616" y="473695"/>
            <a:ext cx="7848872" cy="576064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016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187624" y="1144687"/>
            <a:ext cx="3528392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187624" y="1624508"/>
            <a:ext cx="3528392" cy="296346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04048" y="1144687"/>
            <a:ext cx="3682753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04048" y="1624508"/>
            <a:ext cx="3682753" cy="296346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8ABC-6D20-40C0-BF46-059796A1A708}" type="datetimeFigureOut">
              <a:rPr lang="de-DE" smtClean="0"/>
              <a:pPr/>
              <a:t>24.03.2016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86883-76D1-4762-B616-F7B4C6E17DF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115616" y="476870"/>
            <a:ext cx="7848872" cy="576064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0891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187624" y="1144687"/>
            <a:ext cx="7776864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187624" y="1624508"/>
            <a:ext cx="7776864" cy="296346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8ABC-6D20-40C0-BF46-059796A1A708}" type="datetimeFigureOut">
              <a:rPr lang="de-DE" smtClean="0"/>
              <a:pPr/>
              <a:t>24.03.2016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86883-76D1-4762-B616-F7B4C6E17DF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115616" y="476870"/>
            <a:ext cx="7848872" cy="576064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61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8ABC-6D20-40C0-BF46-059796A1A708}" type="datetimeFigureOut">
              <a:rPr lang="de-DE" smtClean="0"/>
              <a:pPr/>
              <a:t>24.03.2016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86883-76D1-4762-B616-F7B4C6E17DF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1115616" y="411510"/>
            <a:ext cx="7848872" cy="576064"/>
          </a:xfrm>
        </p:spPr>
        <p:txBody>
          <a:bodyPr/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de-DE" dirty="0" smtClean="0"/>
              <a:t>Titelmasterformat durch Klicken </a:t>
            </a:r>
            <a:r>
              <a:rPr lang="de-DE" dirty="0" err="1" smtClean="0"/>
              <a:t>bearbeitenv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4652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8ABC-6D20-40C0-BF46-059796A1A708}" type="datetimeFigureOut">
              <a:rPr lang="de-DE" smtClean="0"/>
              <a:pPr/>
              <a:t>24.03.2016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86883-76D1-4762-B616-F7B4C6E17DF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027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31639" y="195486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3968" y="204788"/>
            <a:ext cx="4402832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131639" y="1067025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8ABC-6D20-40C0-BF46-059796A1A708}" type="datetimeFigureOut">
              <a:rPr lang="de-DE" smtClean="0"/>
              <a:pPr/>
              <a:t>24.03.2016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86883-76D1-4762-B616-F7B4C6E17DF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4218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115616" y="483518"/>
            <a:ext cx="784887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115616" y="1131590"/>
            <a:ext cx="7848872" cy="367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78ABC-6D20-40C0-BF46-059796A1A708}" type="datetimeFigureOut">
              <a:rPr lang="de-DE" smtClean="0"/>
              <a:pPr/>
              <a:t>24.03.2016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86883-76D1-4762-B616-F7B4C6E17DF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6767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1" r:id="rId6"/>
    <p:sldLayoutId id="2147483654" r:id="rId7"/>
    <p:sldLayoutId id="2147483655" r:id="rId8"/>
    <p:sldLayoutId id="2147483656" r:id="rId9"/>
    <p:sldLayoutId id="2147483657" r:id="rId10"/>
    <p:sldLayoutId id="2147483660" r:id="rId11"/>
    <p:sldLayoutId id="2147483658" r:id="rId12"/>
    <p:sldLayoutId id="2147483659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upload.wikimedia.org/wikipedia/commons/c/c9/Satellite_image_of_Israel_in_January_2003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upload.wikimedia.org/wikipedia/commons/c/c9/Satellite_image_of_Israel_in_January_2003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upload.wikimedia.org/wikipedia/commons/c/c9/Satellite_image_of_Israel_in_January_2003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upload.wikimedia.org/wikipedia/commons/c/c9/Satellite_image_of_Israel_in_January_2003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 descr="Refugee march Hungary 2015-09-04 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539510"/>
            <a:ext cx="10048875" cy="669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7726734" y="4786944"/>
            <a:ext cx="14614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/>
              <a:t>Photog_at</a:t>
            </a:r>
            <a:r>
              <a:rPr lang="de-DE" sz="1200" dirty="0" smtClean="0"/>
              <a:t> CC-BY 2.0</a:t>
            </a:r>
            <a:endParaRPr lang="de-DE" sz="1200" dirty="0"/>
          </a:p>
        </p:txBody>
      </p:sp>
      <p:sp>
        <p:nvSpPr>
          <p:cNvPr id="9" name="Titel 3"/>
          <p:cNvSpPr txBox="1">
            <a:spLocks/>
          </p:cNvSpPr>
          <p:nvPr/>
        </p:nvSpPr>
        <p:spPr>
          <a:xfrm>
            <a:off x="2339752" y="1348446"/>
            <a:ext cx="5112568" cy="517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spc="100" dirty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de-DE" sz="3600" spc="1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     Flüchtlingswelle in Europa</a:t>
            </a:r>
            <a:endParaRPr lang="de-DE" sz="3600" spc="1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itel 3"/>
          <p:cNvSpPr txBox="1">
            <a:spLocks/>
          </p:cNvSpPr>
          <p:nvPr/>
        </p:nvSpPr>
        <p:spPr>
          <a:xfrm>
            <a:off x="4438329" y="2722569"/>
            <a:ext cx="4248472" cy="483158"/>
          </a:xfrm>
          <a:prstGeom prst="rect">
            <a:avLst/>
          </a:prstGeom>
          <a:solidFill>
            <a:srgbClr val="FF0000"/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b="1" kern="1200" cap="all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800" u="sng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sagt die Bibel?</a:t>
            </a:r>
            <a:endParaRPr lang="de-DE" sz="2800" u="sng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18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1.2. Rechte des Ausländers in </a:t>
            </a:r>
            <a:r>
              <a:rPr lang="de-DE" dirty="0" smtClean="0"/>
              <a:t>Israel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15615" y="1131590"/>
            <a:ext cx="5328593" cy="4011910"/>
          </a:xfrm>
        </p:spPr>
        <p:txBody>
          <a:bodyPr>
            <a:normAutofit fontScale="92500" lnSpcReduction="10000"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de-DE" sz="2200" i="1" u="sn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5Mo </a:t>
            </a:r>
            <a:r>
              <a:rPr lang="de-DE" sz="2200" i="1" u="sng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14,21:</a:t>
            </a:r>
            <a:r>
              <a:rPr lang="de-DE" sz="2200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de-DE" sz="2200" dirty="0" smtClean="0"/>
              <a:t>Der </a:t>
            </a:r>
            <a:r>
              <a:rPr lang="de-DE" sz="2200" dirty="0"/>
              <a:t>Fremde darf im Gegensatz zu Israel Aas essen.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de-DE" sz="2200" i="1" u="sn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5Mo </a:t>
            </a:r>
            <a:r>
              <a:rPr lang="de-DE" sz="2200" i="1" u="sng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14,29; </a:t>
            </a:r>
            <a:r>
              <a:rPr lang="de-DE" sz="2200" i="1" u="sn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26,12-13:</a:t>
            </a:r>
            <a:r>
              <a:rPr lang="de-DE" sz="2200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de-DE" sz="2200" i="1" dirty="0" smtClean="0"/>
              <a:t/>
            </a:r>
            <a:br>
              <a:rPr lang="de-DE" sz="2200" i="1" dirty="0" smtClean="0"/>
            </a:br>
            <a:r>
              <a:rPr lang="de-DE" sz="2200" dirty="0" smtClean="0"/>
              <a:t>Der </a:t>
            </a:r>
            <a:r>
              <a:rPr lang="de-DE" sz="2200" dirty="0"/>
              <a:t>Fremde darf zusammen mit den Leviten, Witwen und den Waisen von der Sozialeinrichtung des Dreijahres-Zehnten profitieren.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de-DE" sz="2200" i="1" u="sn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5Mo 16,11:</a:t>
            </a:r>
            <a:r>
              <a:rPr lang="de-DE" sz="2200" i="1" u="sng" dirty="0" smtClean="0"/>
              <a:t/>
            </a:r>
            <a:br>
              <a:rPr lang="de-DE" sz="2200" i="1" u="sng" dirty="0" smtClean="0"/>
            </a:br>
            <a:r>
              <a:rPr lang="de-DE" sz="2200" dirty="0" smtClean="0"/>
              <a:t>Der </a:t>
            </a:r>
            <a:r>
              <a:rPr lang="de-DE" sz="2200" dirty="0"/>
              <a:t>Fremde darf sich beim Pfingstfest in Jerusalem mitfreuen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de-DE" sz="2200" i="1" u="sn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5Mo 16,14:</a:t>
            </a:r>
            <a:r>
              <a:rPr lang="de-DE" sz="2200" i="1" u="sng" dirty="0" smtClean="0"/>
              <a:t/>
            </a:r>
            <a:br>
              <a:rPr lang="de-DE" sz="2200" i="1" u="sng" dirty="0" smtClean="0"/>
            </a:br>
            <a:r>
              <a:rPr lang="de-DE" sz="2200" dirty="0" smtClean="0"/>
              <a:t>Der </a:t>
            </a:r>
            <a:r>
              <a:rPr lang="de-DE" sz="2200" dirty="0"/>
              <a:t>Fremde darf sich beim Laubhüttenfest in Jerusalem mitfreuen.</a:t>
            </a:r>
          </a:p>
        </p:txBody>
      </p:sp>
      <p:pic>
        <p:nvPicPr>
          <p:cNvPr id="8" name="Inhaltsplatzhalter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160" y="3003798"/>
            <a:ext cx="2447827" cy="16555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feld 4"/>
          <p:cNvSpPr txBox="1"/>
          <p:nvPr/>
        </p:nvSpPr>
        <p:spPr>
          <a:xfrm>
            <a:off x="6510160" y="4371950"/>
            <a:ext cx="2310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Matthias </a:t>
            </a:r>
            <a:r>
              <a:rPr lang="de-DE" sz="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Hempel,</a:t>
            </a:r>
          </a:p>
          <a:p>
            <a:r>
              <a:rPr lang="de-DE" sz="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Kultur- </a:t>
            </a:r>
            <a:r>
              <a:rPr lang="de-DE" sz="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 Begegnungszentrum </a:t>
            </a:r>
            <a:r>
              <a:rPr lang="de-DE" sz="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DE-Reichenbach</a:t>
            </a:r>
            <a:endParaRPr lang="de-DE" sz="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858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1.2. Rechte des Ausländers in Israel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59632" y="1059582"/>
            <a:ext cx="5515725" cy="4248472"/>
          </a:xfrm>
        </p:spPr>
        <p:txBody>
          <a:bodyPr>
            <a:normAutofit fontScale="85000" lnSpcReduction="20000"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de-DE" i="1" u="sng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5Mo </a:t>
            </a:r>
            <a:r>
              <a:rPr lang="de-DE" i="1" u="sn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23,8:</a:t>
            </a:r>
            <a:r>
              <a:rPr lang="de-DE" i="1" u="sng" dirty="0" smtClean="0"/>
              <a:t/>
            </a:r>
            <a:br>
              <a:rPr lang="de-DE" i="1" u="sng" dirty="0" smtClean="0"/>
            </a:br>
            <a:r>
              <a:rPr lang="de-DE" dirty="0" smtClean="0"/>
              <a:t>Israeliten </a:t>
            </a:r>
            <a:r>
              <a:rPr lang="de-DE" dirty="0"/>
              <a:t>dürfen Ägypter nicht verabscheuen, da sie bei ihnen Fremde gewesen sind.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de-DE" i="1" u="sng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5Mo </a:t>
            </a:r>
            <a:r>
              <a:rPr lang="de-DE" i="1" u="sn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24,19:</a:t>
            </a:r>
            <a:r>
              <a:rPr lang="de-DE" i="1" u="sng" dirty="0" smtClean="0"/>
              <a:t/>
            </a:r>
            <a:br>
              <a:rPr lang="de-DE" i="1" u="sng" dirty="0" smtClean="0"/>
            </a:br>
            <a:r>
              <a:rPr lang="de-DE" dirty="0" smtClean="0"/>
              <a:t>Auf </a:t>
            </a:r>
            <a:r>
              <a:rPr lang="de-DE" dirty="0"/>
              <a:t>dem Feld vergessene Garben dürfen nicht mehr geholt werden, sie sind u.a. für die Fremden.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de-DE" i="1" u="sng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5Mo </a:t>
            </a:r>
            <a:r>
              <a:rPr lang="de-DE" i="1" u="sn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24,17:</a:t>
            </a:r>
            <a:r>
              <a:rPr lang="de-DE" i="1" u="sng" dirty="0" smtClean="0"/>
              <a:t/>
            </a:r>
            <a:br>
              <a:rPr lang="de-DE" i="1" u="sng" dirty="0" smtClean="0"/>
            </a:br>
            <a:r>
              <a:rPr lang="de-DE" dirty="0" smtClean="0"/>
              <a:t>Das </a:t>
            </a:r>
            <a:r>
              <a:rPr lang="de-DE" dirty="0"/>
              <a:t>Recht des Fremden darf nicht gebeugt werden.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de-DE" i="1" u="sng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5Mo 27,19</a:t>
            </a:r>
            <a:r>
              <a:rPr lang="de-DE" i="1" u="sn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:</a:t>
            </a:r>
            <a:r>
              <a:rPr lang="de-DE" i="1" u="sng" dirty="0" smtClean="0"/>
              <a:t/>
            </a:r>
            <a:br>
              <a:rPr lang="de-DE" i="1" u="sng" dirty="0" smtClean="0"/>
            </a:br>
            <a:r>
              <a:rPr lang="de-DE" dirty="0" smtClean="0"/>
              <a:t>„</a:t>
            </a:r>
            <a:r>
              <a:rPr lang="de-DE" dirty="0"/>
              <a:t>Verflucht sei, wer das Recht des Fremdlings, der Waise und der Witwe beugt! Und das ganze Volk sage: Amen</a:t>
            </a:r>
            <a:r>
              <a:rPr lang="de-DE" dirty="0" smtClean="0"/>
              <a:t>!“</a:t>
            </a:r>
            <a:br>
              <a:rPr lang="de-DE" dirty="0" smtClean="0"/>
            </a:br>
            <a:endParaRPr lang="de-DE" dirty="0" smtClean="0"/>
          </a:p>
          <a:p>
            <a:pPr>
              <a:buFont typeface="Wingdings" panose="05000000000000000000" pitchFamily="2" charset="2"/>
              <a:buChar char="G"/>
            </a:pPr>
            <a:endParaRPr lang="de-DE" dirty="0"/>
          </a:p>
        </p:txBody>
      </p:sp>
      <p:pic>
        <p:nvPicPr>
          <p:cNvPr id="4" name="Picture 6" descr="233px-Satellite_image_of_Israel_in_January_200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02111" y="915566"/>
            <a:ext cx="1646353" cy="4227934"/>
          </a:xfrm>
          <a:prstGeom prst="rect">
            <a:avLst/>
          </a:prstGeom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6357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1.2. Rechte des Ausländers in Israel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15616" y="1131590"/>
            <a:ext cx="4392488" cy="3672408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de-DE" sz="2000" i="1" u="sng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5Mo </a:t>
            </a:r>
            <a:r>
              <a:rPr lang="de-DE" sz="2000" i="1" u="sn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24,20:</a:t>
            </a:r>
            <a:r>
              <a:rPr lang="de-DE" sz="2000" i="1" u="sng" dirty="0" smtClean="0"/>
              <a:t/>
            </a:r>
            <a:br>
              <a:rPr lang="de-DE" sz="2000" i="1" u="sng" dirty="0" smtClean="0"/>
            </a:br>
            <a:r>
              <a:rPr lang="de-DE" sz="2000" dirty="0" smtClean="0"/>
              <a:t>Die </a:t>
            </a:r>
            <a:r>
              <a:rPr lang="de-DE" sz="2000" dirty="0"/>
              <a:t>Oliven-Nachlese muss u.a. den Fremden ermöglicht werden. 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de-DE" sz="2000" i="1" u="sng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5Mo </a:t>
            </a:r>
            <a:r>
              <a:rPr lang="de-DE" sz="2000" i="1" u="sn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26,11:</a:t>
            </a:r>
            <a:r>
              <a:rPr lang="de-DE" sz="2000" i="1" u="sng" dirty="0" smtClean="0"/>
              <a:t/>
            </a:r>
            <a:br>
              <a:rPr lang="de-DE" sz="2000" i="1" u="sng" dirty="0" smtClean="0"/>
            </a:br>
            <a:r>
              <a:rPr lang="de-DE" sz="2000" dirty="0" smtClean="0"/>
              <a:t>Der </a:t>
            </a:r>
            <a:r>
              <a:rPr lang="de-DE" sz="2000" dirty="0"/>
              <a:t>Fremde soll sich beim Erntedank der Erstlingsfrüchte mitfreuen</a:t>
            </a:r>
            <a:r>
              <a:rPr lang="de-DE" sz="2000" dirty="0" smtClean="0"/>
              <a:t>.</a:t>
            </a:r>
            <a:endParaRPr lang="de-DE" sz="2000" dirty="0"/>
          </a:p>
        </p:txBody>
      </p:sp>
      <p:pic>
        <p:nvPicPr>
          <p:cNvPr id="5" name="Picture 6" descr="233px-Satellite_image_of_Israel_in_January_200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02111" y="915566"/>
            <a:ext cx="1646353" cy="4227934"/>
          </a:xfrm>
          <a:prstGeom prst="rect">
            <a:avLst/>
          </a:prstGeom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7291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1.3. Pflichten des Ausländers in Israel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75657" y="1275606"/>
            <a:ext cx="4392488" cy="367240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G"/>
            </a:pPr>
            <a:r>
              <a:rPr lang="de-DE" sz="2000" dirty="0"/>
              <a:t>Beschneidungspflicht bei Teilnahme am Passah: </a:t>
            </a:r>
            <a:r>
              <a:rPr lang="de-DE" sz="2000" dirty="0" smtClean="0"/>
              <a:t>2Mo 12,43.48.49</a:t>
            </a:r>
          </a:p>
          <a:p>
            <a:pPr>
              <a:buFont typeface="Wingdings" panose="05000000000000000000" pitchFamily="2" charset="2"/>
              <a:buChar char="G"/>
            </a:pPr>
            <a:r>
              <a:rPr lang="de-DE" sz="2000" dirty="0"/>
              <a:t>Kein Sauerteig im Haus während der Passahwoche: 2Mo </a:t>
            </a:r>
            <a:r>
              <a:rPr lang="de-DE" sz="2000" dirty="0" smtClean="0"/>
              <a:t>12,19</a:t>
            </a:r>
            <a:endParaRPr lang="de-DE" sz="2000" dirty="0"/>
          </a:p>
          <a:p>
            <a:pPr>
              <a:buFont typeface="Wingdings" panose="05000000000000000000" pitchFamily="2" charset="2"/>
              <a:buChar char="G"/>
            </a:pPr>
            <a:r>
              <a:rPr lang="de-DE" sz="2000" dirty="0" err="1" smtClean="0"/>
              <a:t>Sabbath</a:t>
            </a:r>
            <a:r>
              <a:rPr lang="de-DE" sz="2000" dirty="0"/>
              <a:t>: </a:t>
            </a:r>
            <a:r>
              <a:rPr lang="de-DE" sz="2000" dirty="0" smtClean="0"/>
              <a:t>2Mo 20,10</a:t>
            </a:r>
          </a:p>
          <a:p>
            <a:pPr>
              <a:buFont typeface="Wingdings" panose="05000000000000000000" pitchFamily="2" charset="2"/>
              <a:buChar char="G"/>
            </a:pPr>
            <a:r>
              <a:rPr lang="de-DE" sz="2000" dirty="0" smtClean="0"/>
              <a:t>Fasten </a:t>
            </a:r>
            <a:r>
              <a:rPr lang="de-DE" sz="2000" dirty="0"/>
              <a:t>am Jom Kippur: </a:t>
            </a:r>
            <a:r>
              <a:rPr lang="de-DE" sz="2000" dirty="0" smtClean="0"/>
              <a:t>3Mo 16,29</a:t>
            </a:r>
          </a:p>
          <a:p>
            <a:pPr>
              <a:buFont typeface="Wingdings" panose="05000000000000000000" pitchFamily="2" charset="2"/>
              <a:buChar char="G"/>
            </a:pPr>
            <a:r>
              <a:rPr lang="de-DE" sz="2000" dirty="0" smtClean="0"/>
              <a:t>Opfer </a:t>
            </a:r>
            <a:r>
              <a:rPr lang="de-DE" sz="2000" dirty="0"/>
              <a:t>zum Tempel bringen: </a:t>
            </a:r>
            <a:r>
              <a:rPr lang="de-DE" sz="2000" dirty="0" smtClean="0"/>
              <a:t>3Mo 17,8-9</a:t>
            </a:r>
          </a:p>
          <a:p>
            <a:pPr>
              <a:buFont typeface="Wingdings" panose="05000000000000000000" pitchFamily="2" charset="2"/>
              <a:buChar char="G"/>
            </a:pPr>
            <a:r>
              <a:rPr lang="de-DE" sz="2000" dirty="0" smtClean="0"/>
              <a:t>Kein </a:t>
            </a:r>
            <a:r>
              <a:rPr lang="de-DE" sz="2000" dirty="0"/>
              <a:t>Blutgenuss: </a:t>
            </a:r>
            <a:r>
              <a:rPr lang="de-DE" sz="2000" dirty="0" smtClean="0"/>
              <a:t>3Mo 17,12-13</a:t>
            </a:r>
          </a:p>
          <a:p>
            <a:pPr>
              <a:buFont typeface="Wingdings" panose="05000000000000000000" pitchFamily="2" charset="2"/>
              <a:buChar char="G"/>
            </a:pPr>
            <a:r>
              <a:rPr lang="de-DE" sz="2000" dirty="0" smtClean="0"/>
              <a:t>Ritualbad </a:t>
            </a:r>
            <a:r>
              <a:rPr lang="de-DE" sz="2000" dirty="0"/>
              <a:t>nehmen: </a:t>
            </a:r>
            <a:r>
              <a:rPr lang="de-DE" sz="2000" dirty="0" smtClean="0"/>
              <a:t>3Mo 17,15</a:t>
            </a:r>
          </a:p>
          <a:p>
            <a:pPr>
              <a:buFont typeface="Wingdings" panose="05000000000000000000" pitchFamily="2" charset="2"/>
              <a:buChar char="G"/>
            </a:pPr>
            <a:r>
              <a:rPr lang="de-DE" sz="2000" dirty="0"/>
              <a:t>keine Gräuel begehen: </a:t>
            </a:r>
            <a:r>
              <a:rPr lang="de-DE" sz="2000" dirty="0" smtClean="0"/>
              <a:t>3Mo 18,26</a:t>
            </a:r>
          </a:p>
          <a:p>
            <a:pPr>
              <a:buFont typeface="Wingdings" panose="05000000000000000000" pitchFamily="2" charset="2"/>
              <a:buChar char="G"/>
            </a:pPr>
            <a:r>
              <a:rPr lang="de-DE" sz="2000" dirty="0" smtClean="0"/>
              <a:t>Todesstrafe </a:t>
            </a:r>
            <a:r>
              <a:rPr lang="de-DE" sz="2000" dirty="0"/>
              <a:t>bei Kinderopferung: 3Mo 20,2</a:t>
            </a:r>
          </a:p>
        </p:txBody>
      </p:sp>
      <p:pic>
        <p:nvPicPr>
          <p:cNvPr id="5" name="Picture 10" descr="File:Jerusalem temple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6" b="1886"/>
          <a:stretch>
            <a:fillRect/>
          </a:stretch>
        </p:blipFill>
        <p:spPr bwMode="auto">
          <a:xfrm>
            <a:off x="6012160" y="1311610"/>
            <a:ext cx="3011272" cy="180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7668344" y="2834811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FB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0316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1.3. Pflichten des Ausländers in Israel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09604" y="1203598"/>
            <a:ext cx="4398900" cy="367240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G"/>
            </a:pPr>
            <a:r>
              <a:rPr lang="de-DE" sz="2000" dirty="0"/>
              <a:t>N</a:t>
            </a:r>
            <a:r>
              <a:rPr lang="de-DE" sz="2000" dirty="0" smtClean="0"/>
              <a:t>ur </a:t>
            </a:r>
            <a:r>
              <a:rPr lang="de-DE" sz="2000" dirty="0"/>
              <a:t>einwandfreie </a:t>
            </a:r>
            <a:r>
              <a:rPr lang="de-DE" sz="2000" dirty="0" smtClean="0"/>
              <a:t>Opfer:</a:t>
            </a:r>
            <a:br>
              <a:rPr lang="de-DE" sz="2000" dirty="0" smtClean="0"/>
            </a:br>
            <a:r>
              <a:rPr lang="de-DE" sz="2000" dirty="0" smtClean="0"/>
              <a:t>3Mo 22,18</a:t>
            </a:r>
          </a:p>
          <a:p>
            <a:pPr>
              <a:buFont typeface="Wingdings" panose="05000000000000000000" pitchFamily="2" charset="2"/>
              <a:buChar char="G"/>
            </a:pPr>
            <a:r>
              <a:rPr lang="de-DE" sz="2000" dirty="0" smtClean="0"/>
              <a:t>Todesstrafe </a:t>
            </a:r>
            <a:r>
              <a:rPr lang="de-DE" sz="2000" dirty="0"/>
              <a:t>bei </a:t>
            </a:r>
            <a:r>
              <a:rPr lang="de-DE" sz="2000" dirty="0" smtClean="0"/>
              <a:t>Gotteslästerung:</a:t>
            </a:r>
            <a:br>
              <a:rPr lang="de-DE" sz="2000" dirty="0" smtClean="0"/>
            </a:br>
            <a:r>
              <a:rPr lang="de-DE" sz="2000" dirty="0" smtClean="0"/>
              <a:t>3Mo 24,16</a:t>
            </a:r>
          </a:p>
          <a:p>
            <a:pPr>
              <a:buFont typeface="Wingdings" panose="05000000000000000000" pitchFamily="2" charset="2"/>
              <a:buChar char="G"/>
            </a:pPr>
            <a:r>
              <a:rPr lang="de-DE" sz="2000" dirty="0" smtClean="0"/>
              <a:t>Todesstrafe </a:t>
            </a:r>
            <a:r>
              <a:rPr lang="de-DE" sz="2000" dirty="0"/>
              <a:t>bei vorsätzlicher </a:t>
            </a:r>
            <a:r>
              <a:rPr lang="de-DE" sz="2000" dirty="0" smtClean="0"/>
              <a:t>Sünde:</a:t>
            </a:r>
            <a:br>
              <a:rPr lang="de-DE" sz="2000" dirty="0" smtClean="0"/>
            </a:br>
            <a:r>
              <a:rPr lang="de-DE" sz="2000" dirty="0" smtClean="0"/>
              <a:t>4Mo 15,30</a:t>
            </a:r>
          </a:p>
          <a:p>
            <a:pPr>
              <a:buFont typeface="Wingdings" panose="05000000000000000000" pitchFamily="2" charset="2"/>
              <a:buChar char="G"/>
            </a:pPr>
            <a:r>
              <a:rPr lang="de-DE" sz="2000" dirty="0" smtClean="0"/>
              <a:t>Gesetz </a:t>
            </a:r>
            <a:r>
              <a:rPr lang="de-DE" sz="2000" dirty="0"/>
              <a:t>der Reinigung durch die Asche der roten jungen Kuh: </a:t>
            </a:r>
            <a:r>
              <a:rPr lang="de-DE" sz="2000" dirty="0" smtClean="0"/>
              <a:t>4Mo 19,10</a:t>
            </a:r>
          </a:p>
          <a:p>
            <a:pPr>
              <a:buFont typeface="Wingdings" panose="05000000000000000000" pitchFamily="2" charset="2"/>
              <a:buChar char="G"/>
            </a:pPr>
            <a:r>
              <a:rPr lang="de-DE" sz="2000" dirty="0" smtClean="0"/>
              <a:t>Eintritt </a:t>
            </a:r>
            <a:r>
              <a:rPr lang="de-DE" sz="2000" dirty="0"/>
              <a:t>in den </a:t>
            </a:r>
            <a:r>
              <a:rPr lang="de-DE" sz="2000" dirty="0" err="1"/>
              <a:t>sinaitischen</a:t>
            </a:r>
            <a:r>
              <a:rPr lang="de-DE" sz="2000" dirty="0"/>
              <a:t> </a:t>
            </a:r>
            <a:r>
              <a:rPr lang="de-DE" sz="2000" dirty="0" smtClean="0"/>
              <a:t>Bund:</a:t>
            </a:r>
            <a:br>
              <a:rPr lang="de-DE" sz="2000" dirty="0" smtClean="0"/>
            </a:br>
            <a:r>
              <a:rPr lang="de-DE" sz="2000" dirty="0" smtClean="0"/>
              <a:t>5Mo 29,11</a:t>
            </a:r>
          </a:p>
          <a:p>
            <a:pPr>
              <a:buFont typeface="Wingdings" panose="05000000000000000000" pitchFamily="2" charset="2"/>
              <a:buChar char="G"/>
            </a:pPr>
            <a:r>
              <a:rPr lang="de-DE" sz="2000" dirty="0" smtClean="0"/>
              <a:t>Zuhören </a:t>
            </a:r>
            <a:r>
              <a:rPr lang="de-DE" sz="2000" dirty="0"/>
              <a:t>beim Verlesen des </a:t>
            </a:r>
            <a:r>
              <a:rPr lang="de-DE" sz="2000" dirty="0" smtClean="0"/>
              <a:t>Gesetzes:</a:t>
            </a:r>
            <a:br>
              <a:rPr lang="de-DE" sz="2000" dirty="0" smtClean="0"/>
            </a:br>
            <a:r>
              <a:rPr lang="de-DE" sz="2000" dirty="0" smtClean="0"/>
              <a:t>5Mo </a:t>
            </a:r>
            <a:r>
              <a:rPr lang="de-DE" sz="2000" dirty="0"/>
              <a:t>31,12.</a:t>
            </a:r>
          </a:p>
        </p:txBody>
      </p:sp>
      <p:pic>
        <p:nvPicPr>
          <p:cNvPr id="10" name="Inhaltsplatzhalter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2" r="6118"/>
          <a:stretch/>
        </p:blipFill>
        <p:spPr>
          <a:xfrm>
            <a:off x="1187624" y="1322057"/>
            <a:ext cx="3528392" cy="26898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feld 8"/>
          <p:cNvSpPr txBox="1"/>
          <p:nvPr/>
        </p:nvSpPr>
        <p:spPr>
          <a:xfrm>
            <a:off x="1208609" y="3674297"/>
            <a:ext cx="2310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Matthias </a:t>
            </a:r>
            <a:r>
              <a:rPr lang="de-DE" sz="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Hempel,</a:t>
            </a:r>
          </a:p>
          <a:p>
            <a:r>
              <a:rPr lang="de-DE" sz="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Kultur- </a:t>
            </a:r>
            <a:r>
              <a:rPr lang="de-DE" sz="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 Begegnungszentrum </a:t>
            </a:r>
            <a:r>
              <a:rPr lang="de-DE" sz="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DE-Reichenbach</a:t>
            </a:r>
            <a:endParaRPr lang="de-DE" sz="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333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</a:t>
            </a:r>
            <a:r>
              <a:rPr lang="de-DE" dirty="0" smtClean="0"/>
              <a:t>. Der Ausländer im NT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1259632" y="1203598"/>
            <a:ext cx="5616624" cy="388843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de-DE" b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Hebr</a:t>
            </a:r>
            <a:r>
              <a:rPr lang="de-DE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de-DE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13,1:</a:t>
            </a:r>
            <a:br>
              <a:rPr lang="de-DE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de-DE" i="1" dirty="0" err="1" smtClean="0"/>
              <a:t>philoxenia</a:t>
            </a:r>
            <a:r>
              <a:rPr lang="de-DE" dirty="0" smtClean="0"/>
              <a:t> </a:t>
            </a:r>
            <a:r>
              <a:rPr lang="de-DE" dirty="0"/>
              <a:t>= Liebe zu Fremden, Gastfreundschaft</a:t>
            </a:r>
          </a:p>
          <a:p>
            <a:pPr lvl="0"/>
            <a:r>
              <a:rPr lang="de-DE" b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Joh</a:t>
            </a:r>
            <a:r>
              <a:rPr lang="de-DE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4: </a:t>
            </a:r>
            <a:r>
              <a:rPr lang="de-DE" dirty="0"/>
              <a:t>die samaritanische Frau</a:t>
            </a:r>
          </a:p>
          <a:p>
            <a:pPr lvl="0"/>
            <a:r>
              <a:rPr lang="de-DE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Luk </a:t>
            </a:r>
            <a:r>
              <a:rPr lang="de-DE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4,25-27:</a:t>
            </a:r>
            <a:br>
              <a:rPr lang="de-DE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de-DE" dirty="0" smtClean="0"/>
              <a:t>Die </a:t>
            </a:r>
            <a:r>
              <a:rPr lang="de-DE" dirty="0"/>
              <a:t>Gnade sprengt die Grenzen Israels.</a:t>
            </a:r>
          </a:p>
          <a:p>
            <a:pPr lvl="0"/>
            <a:r>
              <a:rPr lang="de-DE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Luk 17,1-19: </a:t>
            </a:r>
            <a:r>
              <a:rPr lang="de-DE" dirty="0"/>
              <a:t>Der vom Aussatz geheilte Samariter </a:t>
            </a:r>
          </a:p>
          <a:p>
            <a:pPr lvl="0"/>
            <a:r>
              <a:rPr lang="de-DE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1Tim </a:t>
            </a:r>
            <a:r>
              <a:rPr lang="de-DE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5,10:</a:t>
            </a:r>
            <a:br>
              <a:rPr lang="de-DE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de-DE" dirty="0" smtClean="0"/>
              <a:t>Voraussetzung </a:t>
            </a:r>
            <a:r>
              <a:rPr lang="de-DE" dirty="0"/>
              <a:t>zur Witwenunterstützung</a:t>
            </a:r>
            <a:r>
              <a:rPr lang="de-DE" dirty="0" smtClean="0"/>
              <a:t>:</a:t>
            </a:r>
            <a:br>
              <a:rPr lang="de-DE" dirty="0" smtClean="0"/>
            </a:br>
            <a:r>
              <a:rPr lang="de-DE" dirty="0" smtClean="0"/>
              <a:t>„</a:t>
            </a:r>
            <a:r>
              <a:rPr lang="de-DE" dirty="0"/>
              <a:t>wenn sie Fremde beherbergt hat</a:t>
            </a:r>
            <a:r>
              <a:rPr lang="de-DE" dirty="0" smtClean="0"/>
              <a:t>“</a:t>
            </a:r>
            <a:endParaRPr lang="de-DE" dirty="0"/>
          </a:p>
        </p:txBody>
      </p:sp>
      <p:pic>
        <p:nvPicPr>
          <p:cNvPr id="4" name="Picture 3" descr="A:\Eigene Dateien\Bilder\CMV-Druck-Grafik\151108-Fluechtling-RL\PPT\Bibel-RL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7"/>
          <a:stretch/>
        </p:blipFill>
        <p:spPr bwMode="auto">
          <a:xfrm>
            <a:off x="6948264" y="1347614"/>
            <a:ext cx="1976412" cy="1322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99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effectLst/>
              </a:rPr>
              <a:t>3</a:t>
            </a:r>
            <a:r>
              <a:rPr lang="de-DE" dirty="0" smtClean="0">
                <a:effectLst/>
              </a:rPr>
              <a:t>. </a:t>
            </a:r>
            <a:r>
              <a:rPr lang="de-DE" dirty="0">
                <a:effectLst/>
              </a:rPr>
              <a:t>Die Völkervermischung Europas in der </a:t>
            </a:r>
            <a:r>
              <a:rPr lang="de-DE" dirty="0" smtClean="0">
                <a:effectLst/>
              </a:rPr>
              <a:t>Endzeit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47664" y="1203598"/>
            <a:ext cx="3816424" cy="3672408"/>
          </a:xfrm>
        </p:spPr>
        <p:txBody>
          <a:bodyPr>
            <a:normAutofit/>
          </a:bodyPr>
          <a:lstStyle/>
          <a:p>
            <a:pPr lvl="0"/>
            <a:r>
              <a:rPr lang="de-DE" sz="22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Die 4 Weltreiche in Dan </a:t>
            </a:r>
            <a:r>
              <a:rPr lang="de-DE" sz="22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2:</a:t>
            </a:r>
          </a:p>
          <a:p>
            <a:pPr lvl="1"/>
            <a:r>
              <a:rPr lang="de-DE" sz="1800" dirty="0" smtClean="0"/>
              <a:t>Kopf </a:t>
            </a:r>
            <a:r>
              <a:rPr lang="de-DE" sz="1800" dirty="0"/>
              <a:t>= Babylonisches </a:t>
            </a:r>
            <a:r>
              <a:rPr lang="de-DE" sz="1800" dirty="0" smtClean="0"/>
              <a:t>Weltreich</a:t>
            </a:r>
          </a:p>
          <a:p>
            <a:pPr lvl="1"/>
            <a:r>
              <a:rPr lang="de-DE" sz="1800" dirty="0" smtClean="0"/>
              <a:t>Brust </a:t>
            </a:r>
            <a:r>
              <a:rPr lang="de-DE" sz="1800" dirty="0"/>
              <a:t>und Arme = </a:t>
            </a:r>
            <a:r>
              <a:rPr lang="de-DE" sz="1800" dirty="0" err="1"/>
              <a:t>Medopersisches</a:t>
            </a:r>
            <a:r>
              <a:rPr lang="de-DE" sz="1800" dirty="0"/>
              <a:t> </a:t>
            </a:r>
            <a:r>
              <a:rPr lang="de-DE" sz="1800" dirty="0" smtClean="0"/>
              <a:t>Weltreich</a:t>
            </a:r>
          </a:p>
          <a:p>
            <a:pPr lvl="1"/>
            <a:r>
              <a:rPr lang="de-DE" sz="1800" dirty="0" smtClean="0"/>
              <a:t>Bauch </a:t>
            </a:r>
            <a:r>
              <a:rPr lang="de-DE" sz="1800" dirty="0"/>
              <a:t>und Hüften = </a:t>
            </a:r>
            <a:r>
              <a:rPr lang="de-DE" sz="1800" dirty="0" smtClean="0"/>
              <a:t>Griechisches Weltreich</a:t>
            </a:r>
          </a:p>
          <a:p>
            <a:pPr lvl="1"/>
            <a:r>
              <a:rPr lang="de-DE" sz="1800" dirty="0" smtClean="0"/>
              <a:t>Beine </a:t>
            </a:r>
            <a:r>
              <a:rPr lang="de-DE" sz="1800" dirty="0"/>
              <a:t>und </a:t>
            </a:r>
            <a:r>
              <a:rPr lang="de-DE" sz="1800" dirty="0" smtClean="0"/>
              <a:t>Füße </a:t>
            </a:r>
            <a:r>
              <a:rPr lang="de-DE" sz="1800" dirty="0"/>
              <a:t>= Römisches Weltreich (West- und Oströmisches Reich, Heilig Römisches Reich Deutscher Nation, Europäische Union</a:t>
            </a:r>
            <a:r>
              <a:rPr lang="de-DE" sz="1800" dirty="0" smtClean="0"/>
              <a:t>)</a:t>
            </a:r>
            <a:endParaRPr lang="de-DE" sz="1800" dirty="0"/>
          </a:p>
        </p:txBody>
      </p:sp>
      <p:pic>
        <p:nvPicPr>
          <p:cNvPr id="2050" name="Picture 2" descr="Book of Daniel Chapter 2-6 (Bible Illustrations by Sweet Media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244873"/>
            <a:ext cx="3671424" cy="269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5292080" y="3926693"/>
            <a:ext cx="34083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/>
              <a:t>Distant</a:t>
            </a:r>
            <a:r>
              <a:rPr lang="de-DE" sz="1200" dirty="0" smtClean="0"/>
              <a:t> </a:t>
            </a:r>
            <a:r>
              <a:rPr lang="de-DE" sz="1200" dirty="0" err="1" smtClean="0"/>
              <a:t>Shore</a:t>
            </a:r>
            <a:r>
              <a:rPr lang="de-DE" sz="1200" dirty="0" smtClean="0"/>
              <a:t> Media/Sweet Publishing CC-BY-SA 3.0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47991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effectLst/>
              </a:rPr>
              <a:t>3</a:t>
            </a:r>
            <a:r>
              <a:rPr lang="de-DE" dirty="0" smtClean="0">
                <a:effectLst/>
              </a:rPr>
              <a:t>. </a:t>
            </a:r>
            <a:r>
              <a:rPr lang="de-DE" dirty="0">
                <a:effectLst/>
              </a:rPr>
              <a:t>Die Völkervermischung Europas in der </a:t>
            </a:r>
            <a:r>
              <a:rPr lang="de-DE" dirty="0" smtClean="0">
                <a:effectLst/>
              </a:rPr>
              <a:t>Endzeit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47664" y="1203598"/>
            <a:ext cx="6341956" cy="3672408"/>
          </a:xfrm>
        </p:spPr>
        <p:txBody>
          <a:bodyPr>
            <a:normAutofit/>
          </a:bodyPr>
          <a:lstStyle/>
          <a:p>
            <a:pPr lvl="0"/>
            <a:r>
              <a:rPr lang="de-DE" sz="22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Füße </a:t>
            </a:r>
            <a:r>
              <a:rPr lang="de-DE" sz="22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von Eisen und </a:t>
            </a:r>
            <a:r>
              <a:rPr lang="de-DE" sz="22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Ton:</a:t>
            </a:r>
            <a:endParaRPr lang="de-DE" sz="22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de-DE" dirty="0"/>
              <a:t>geteiltes Reich (innere Disharmonie): Dan 2,41</a:t>
            </a:r>
          </a:p>
          <a:p>
            <a:pPr lvl="1"/>
            <a:r>
              <a:rPr lang="de-DE" dirty="0"/>
              <a:t>Zerbrechlichkeit und Stärke: Dan 2,42</a:t>
            </a:r>
          </a:p>
          <a:p>
            <a:pPr lvl="1"/>
            <a:r>
              <a:rPr lang="de-DE" dirty="0"/>
              <a:t>Völkervermischung: Dan 2,43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931790"/>
            <a:ext cx="1793330" cy="179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10"/>
          <p:cNvSpPr txBox="1">
            <a:spLocks noChangeArrowheads="1"/>
          </p:cNvSpPr>
          <p:nvPr/>
        </p:nvSpPr>
        <p:spPr bwMode="auto">
          <a:xfrm>
            <a:off x="1969052" y="4737763"/>
            <a:ext cx="17303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de-DE" altLang="de-DE" sz="1000" dirty="0" err="1"/>
              <a:t>Ssolbergj</a:t>
            </a:r>
            <a:r>
              <a:rPr lang="de-DE" altLang="de-DE" sz="1000" dirty="0"/>
              <a:t> GNU 1.2 </a:t>
            </a:r>
            <a:r>
              <a:rPr lang="de-DE" altLang="de-DE" sz="1000" dirty="0" err="1"/>
              <a:t>or</a:t>
            </a:r>
            <a:r>
              <a:rPr lang="de-DE" altLang="de-DE" sz="1000" dirty="0"/>
              <a:t> </a:t>
            </a:r>
            <a:r>
              <a:rPr lang="de-DE" altLang="de-DE" sz="1000" dirty="0" err="1"/>
              <a:t>later</a:t>
            </a:r>
            <a:endParaRPr lang="de-DE" altLang="de-DE" sz="1000" dirty="0"/>
          </a:p>
        </p:txBody>
      </p:sp>
    </p:spTree>
    <p:extLst>
      <p:ext uri="{BB962C8B-B14F-4D97-AF65-F5344CB8AC3E}">
        <p14:creationId xmlns:p14="http://schemas.microsoft.com/office/powerpoint/2010/main" val="54852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effectLst/>
              </a:rPr>
              <a:t>4. </a:t>
            </a:r>
            <a:r>
              <a:rPr lang="de-DE" dirty="0">
                <a:effectLst/>
              </a:rPr>
              <a:t>Der Weg zur Diktatur in Europa</a:t>
            </a:r>
            <a:endParaRPr lang="de-DE" dirty="0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1187624" y="3804522"/>
            <a:ext cx="7956376" cy="990600"/>
          </a:xfrm>
          <a:prstGeom prst="leftRightArrow">
            <a:avLst>
              <a:gd name="adj1" fmla="val 60833"/>
              <a:gd name="adj2" fmla="val 57628"/>
            </a:avLst>
          </a:prstGeom>
          <a:gradFill rotWithShape="0">
            <a:gsLst>
              <a:gs pos="0">
                <a:srgbClr val="660066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1619672" y="1042225"/>
            <a:ext cx="533400" cy="2971800"/>
          </a:xfrm>
          <a:prstGeom prst="upArrow">
            <a:avLst>
              <a:gd name="adj1" fmla="val 50000"/>
              <a:gd name="adj2" fmla="val 139286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 rot="-5400000">
            <a:off x="571922" y="2463037"/>
            <a:ext cx="2628900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Entrückung</a:t>
            </a:r>
            <a:endParaRPr lang="de-DE" sz="1600" b="1" dirty="0">
              <a:solidFill>
                <a:srgbClr val="000066"/>
              </a:solidFill>
              <a:latin typeface="Arial" charset="0"/>
            </a:endParaRPr>
          </a:p>
        </p:txBody>
      </p:sp>
      <p:grpSp>
        <p:nvGrpSpPr>
          <p:cNvPr id="8" name="Group 14"/>
          <p:cNvGrpSpPr>
            <a:grpSpLocks/>
          </p:cNvGrpSpPr>
          <p:nvPr/>
        </p:nvGrpSpPr>
        <p:grpSpPr bwMode="auto">
          <a:xfrm>
            <a:off x="7130099" y="1108710"/>
            <a:ext cx="2209800" cy="3240360"/>
            <a:chOff x="3768" y="1094"/>
            <a:chExt cx="1392" cy="2449"/>
          </a:xfrm>
          <a:solidFill>
            <a:schemeClr val="accent5"/>
          </a:solidFill>
        </p:grpSpPr>
        <p:sp>
          <p:nvSpPr>
            <p:cNvPr id="9" name="AutoShape 15"/>
            <p:cNvSpPr>
              <a:spLocks noChangeArrowheads="1"/>
            </p:cNvSpPr>
            <p:nvPr/>
          </p:nvSpPr>
          <p:spPr bwMode="auto">
            <a:xfrm>
              <a:off x="4236" y="2820"/>
              <a:ext cx="480" cy="432"/>
            </a:xfrm>
            <a:prstGeom prst="triangle">
              <a:avLst>
                <a:gd name="adj" fmla="val 50000"/>
              </a:avLst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" name="AutoShape 16"/>
            <p:cNvSpPr>
              <a:spLocks noChangeArrowheads="1"/>
            </p:cNvSpPr>
            <p:nvPr/>
          </p:nvSpPr>
          <p:spPr bwMode="auto">
            <a:xfrm flipV="1">
              <a:off x="4308" y="1392"/>
              <a:ext cx="336" cy="1212"/>
            </a:xfrm>
            <a:prstGeom prst="upArrow">
              <a:avLst>
                <a:gd name="adj1" fmla="val 50000"/>
                <a:gd name="adj2" fmla="val 90179"/>
              </a:avLst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" name="Rectangle 17"/>
            <p:cNvSpPr>
              <a:spLocks noChangeArrowheads="1"/>
            </p:cNvSpPr>
            <p:nvPr/>
          </p:nvSpPr>
          <p:spPr bwMode="auto">
            <a:xfrm>
              <a:off x="4452" y="1956"/>
              <a:ext cx="45" cy="158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" name="Text Box 18"/>
            <p:cNvSpPr txBox="1">
              <a:spLocks noChangeArrowheads="1"/>
            </p:cNvSpPr>
            <p:nvPr/>
          </p:nvSpPr>
          <p:spPr bwMode="auto">
            <a:xfrm>
              <a:off x="3768" y="1094"/>
              <a:ext cx="1392" cy="27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Wiederkunft</a:t>
              </a:r>
              <a:r>
                <a:rPr lang="de-DE" sz="1800" b="1" dirty="0">
                  <a:latin typeface="Arial" charset="0"/>
                </a:rPr>
                <a:t> </a:t>
              </a:r>
              <a:endParaRPr lang="de-DE" sz="2000" b="1" dirty="0"/>
            </a:p>
          </p:txBody>
        </p:sp>
      </p:grpSp>
      <p:sp>
        <p:nvSpPr>
          <p:cNvPr id="13" name="Line 24"/>
          <p:cNvSpPr>
            <a:spLocks noChangeShapeType="1"/>
          </p:cNvSpPr>
          <p:nvPr/>
        </p:nvSpPr>
        <p:spPr bwMode="auto">
          <a:xfrm>
            <a:off x="2354684" y="2067694"/>
            <a:ext cx="560169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4" name="Oval 4"/>
          <p:cNvSpPr>
            <a:spLocks noChangeArrowheads="1"/>
          </p:cNvSpPr>
          <p:nvPr/>
        </p:nvSpPr>
        <p:spPr bwMode="auto">
          <a:xfrm>
            <a:off x="4701952" y="2288020"/>
            <a:ext cx="3217292" cy="16764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Die grosse </a:t>
            </a:r>
            <a:r>
              <a:rPr lang="fr-FR" sz="20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Drangsal</a:t>
            </a:r>
            <a:endParaRPr lang="fr-FR" sz="20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4630515" y="1462832"/>
            <a:ext cx="71437" cy="2519362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" name="AutoShape 9"/>
          <p:cNvSpPr>
            <a:spLocks noChangeArrowheads="1"/>
          </p:cNvSpPr>
          <p:nvPr/>
        </p:nvSpPr>
        <p:spPr bwMode="auto">
          <a:xfrm>
            <a:off x="2381672" y="2211820"/>
            <a:ext cx="2183978" cy="1828800"/>
          </a:xfrm>
          <a:prstGeom prst="rightArrow">
            <a:avLst>
              <a:gd name="adj1" fmla="val 72731"/>
              <a:gd name="adj2" fmla="val 55000"/>
            </a:avLst>
          </a:prstGeom>
          <a:gradFill rotWithShape="0">
            <a:gsLst>
              <a:gs pos="0">
                <a:srgbClr val="FFFF00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7" name="Rectangle 41"/>
          <p:cNvSpPr>
            <a:spLocks noChangeArrowheads="1"/>
          </p:cNvSpPr>
          <p:nvPr/>
        </p:nvSpPr>
        <p:spPr bwMode="auto">
          <a:xfrm>
            <a:off x="2320157" y="1464003"/>
            <a:ext cx="71437" cy="2519362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2016325" y="1695691"/>
            <a:ext cx="141737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+ 3 ½ J.</a:t>
            </a: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5833544" y="1664962"/>
            <a:ext cx="95410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½ J.</a:t>
            </a:r>
          </a:p>
        </p:txBody>
      </p:sp>
      <p:sp>
        <p:nvSpPr>
          <p:cNvPr id="20" name="Text Box 25"/>
          <p:cNvSpPr txBox="1">
            <a:spLocks noChangeArrowheads="1"/>
          </p:cNvSpPr>
          <p:nvPr/>
        </p:nvSpPr>
        <p:spPr bwMode="auto">
          <a:xfrm>
            <a:off x="2558679" y="1072422"/>
            <a:ext cx="50481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Jahre: Die 70. Jahrwoche Daniels</a:t>
            </a:r>
          </a:p>
        </p:txBody>
      </p:sp>
      <p:sp>
        <p:nvSpPr>
          <p:cNvPr id="21" name="Ellipse 20"/>
          <p:cNvSpPr/>
          <p:nvPr/>
        </p:nvSpPr>
        <p:spPr>
          <a:xfrm>
            <a:off x="2156520" y="4221748"/>
            <a:ext cx="390178" cy="357014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1</a:t>
            </a:r>
          </a:p>
        </p:txBody>
      </p:sp>
      <p:sp>
        <p:nvSpPr>
          <p:cNvPr id="22" name="Ellipse 21"/>
          <p:cNvSpPr/>
          <p:nvPr/>
        </p:nvSpPr>
        <p:spPr>
          <a:xfrm>
            <a:off x="2558984" y="4219627"/>
            <a:ext cx="390178" cy="357014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3" name="Ellipse 22"/>
          <p:cNvSpPr/>
          <p:nvPr/>
        </p:nvSpPr>
        <p:spPr>
          <a:xfrm>
            <a:off x="2961209" y="4216495"/>
            <a:ext cx="390178" cy="357014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24" name="Ellipse 23"/>
          <p:cNvSpPr/>
          <p:nvPr/>
        </p:nvSpPr>
        <p:spPr>
          <a:xfrm>
            <a:off x="3384898" y="4207209"/>
            <a:ext cx="390178" cy="357014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4</a:t>
            </a:r>
            <a:endParaRPr lang="de-DE" dirty="0"/>
          </a:p>
        </p:txBody>
      </p:sp>
      <p:sp>
        <p:nvSpPr>
          <p:cNvPr id="25" name="Ellipse 24"/>
          <p:cNvSpPr/>
          <p:nvPr/>
        </p:nvSpPr>
        <p:spPr>
          <a:xfrm>
            <a:off x="3806917" y="4207209"/>
            <a:ext cx="390178" cy="357014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5</a:t>
            </a:r>
            <a:endParaRPr lang="de-DE" dirty="0"/>
          </a:p>
        </p:txBody>
      </p:sp>
      <p:sp>
        <p:nvSpPr>
          <p:cNvPr id="26" name="Ellipse 25"/>
          <p:cNvSpPr/>
          <p:nvPr/>
        </p:nvSpPr>
        <p:spPr>
          <a:xfrm>
            <a:off x="4193924" y="4207209"/>
            <a:ext cx="390178" cy="357014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6</a:t>
            </a:r>
            <a:endParaRPr lang="de-DE" dirty="0"/>
          </a:p>
        </p:txBody>
      </p:sp>
      <p:sp>
        <p:nvSpPr>
          <p:cNvPr id="27" name="Ellipse 26"/>
          <p:cNvSpPr/>
          <p:nvPr/>
        </p:nvSpPr>
        <p:spPr>
          <a:xfrm>
            <a:off x="4887678" y="4194880"/>
            <a:ext cx="390178" cy="357014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7</a:t>
            </a:r>
            <a:endParaRPr lang="de-DE" dirty="0"/>
          </a:p>
        </p:txBody>
      </p:sp>
      <p:sp>
        <p:nvSpPr>
          <p:cNvPr id="28" name="Gleichschenkliges Dreieck 27"/>
          <p:cNvSpPr/>
          <p:nvPr/>
        </p:nvSpPr>
        <p:spPr>
          <a:xfrm>
            <a:off x="2153617" y="4523140"/>
            <a:ext cx="379635" cy="348378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Gleichschenkliges Dreieck 29"/>
          <p:cNvSpPr/>
          <p:nvPr/>
        </p:nvSpPr>
        <p:spPr>
          <a:xfrm>
            <a:off x="2570577" y="4522831"/>
            <a:ext cx="379635" cy="348378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Gleichschenkliges Dreieck 30"/>
          <p:cNvSpPr/>
          <p:nvPr/>
        </p:nvSpPr>
        <p:spPr>
          <a:xfrm>
            <a:off x="2984417" y="4528593"/>
            <a:ext cx="379635" cy="348378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Gleichschenkliges Dreieck 31"/>
          <p:cNvSpPr/>
          <p:nvPr/>
        </p:nvSpPr>
        <p:spPr>
          <a:xfrm>
            <a:off x="3399308" y="4505484"/>
            <a:ext cx="379635" cy="348378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Gleichschenkliges Dreieck 32"/>
          <p:cNvSpPr/>
          <p:nvPr/>
        </p:nvSpPr>
        <p:spPr>
          <a:xfrm>
            <a:off x="3803437" y="4522831"/>
            <a:ext cx="379635" cy="348378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Gleichschenkliges Dreieck 33"/>
          <p:cNvSpPr/>
          <p:nvPr/>
        </p:nvSpPr>
        <p:spPr>
          <a:xfrm>
            <a:off x="4199195" y="4523409"/>
            <a:ext cx="379635" cy="348378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Gleichschenkliges Dreieck 34"/>
          <p:cNvSpPr/>
          <p:nvPr/>
        </p:nvSpPr>
        <p:spPr>
          <a:xfrm>
            <a:off x="4895050" y="4472659"/>
            <a:ext cx="379635" cy="348378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326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A:\Eigene Dateien\Bilder\CMV-Druck-Grafik\151108-Fluechtling-RL\PPT\Europa-nas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8196299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effectLst/>
              </a:rPr>
              <a:t>4</a:t>
            </a:r>
            <a:r>
              <a:rPr lang="de-DE" dirty="0" smtClean="0">
                <a:effectLst/>
              </a:rPr>
              <a:t>. </a:t>
            </a:r>
            <a:r>
              <a:rPr lang="de-DE" dirty="0">
                <a:effectLst/>
              </a:rPr>
              <a:t>Der Weg zur Diktatur in </a:t>
            </a:r>
            <a:r>
              <a:rPr lang="de-DE" dirty="0" smtClean="0">
                <a:effectLst/>
              </a:rPr>
              <a:t>Europa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59632" y="1059582"/>
            <a:ext cx="4608512" cy="4011910"/>
          </a:xfrm>
        </p:spPr>
        <p:txBody>
          <a:bodyPr>
            <a:normAutofit/>
          </a:bodyPr>
          <a:lstStyle/>
          <a:p>
            <a:pPr lvl="0"/>
            <a:r>
              <a:rPr lang="de-DE" sz="20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de-DE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Siegel: </a:t>
            </a:r>
            <a:r>
              <a:rPr lang="de-D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Reiter </a:t>
            </a:r>
            <a:r>
              <a:rPr lang="de-D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auf dem </a:t>
            </a:r>
            <a:r>
              <a:rPr lang="de-D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weißen Pferd</a:t>
            </a:r>
            <a:r>
              <a:rPr lang="de-DE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de-DE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(Off </a:t>
            </a:r>
            <a:r>
              <a:rPr lang="de-DE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6,1-2) = </a:t>
            </a:r>
            <a:r>
              <a:rPr lang="de-DE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Antichrist</a:t>
            </a:r>
            <a:br>
              <a:rPr lang="de-DE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de-DE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de-DE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de-DE" sz="20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de-DE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Siegel:</a:t>
            </a:r>
            <a:br>
              <a:rPr lang="de-DE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Reiter </a:t>
            </a:r>
            <a:r>
              <a:rPr lang="de-D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auf dem feuerroten </a:t>
            </a:r>
            <a:r>
              <a:rPr lang="de-D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Pferd:</a:t>
            </a:r>
            <a:r>
              <a:rPr lang="de-DE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de-DE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 großem </a:t>
            </a:r>
            <a:r>
              <a:rPr lang="de-DE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Schwert: </a:t>
            </a:r>
            <a:r>
              <a:rPr lang="de-DE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Blutvergießen </a:t>
            </a:r>
            <a:r>
              <a:rPr lang="de-DE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de-DE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Europa</a:t>
            </a:r>
            <a:br>
              <a:rPr lang="de-DE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de-DE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de-DE" sz="20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de-DE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Siegel:</a:t>
            </a:r>
            <a:br>
              <a:rPr lang="de-DE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Reiter </a:t>
            </a:r>
            <a:r>
              <a:rPr lang="de-D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auf schwarzen </a:t>
            </a:r>
            <a:r>
              <a:rPr lang="de-D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Pferd</a:t>
            </a:r>
            <a:r>
              <a:rPr lang="de-DE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de-DE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wirtschaftliches </a:t>
            </a:r>
            <a:r>
              <a:rPr lang="de-DE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Desaster </a:t>
            </a:r>
            <a:r>
              <a:rPr lang="de-DE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de-DE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 </a:t>
            </a:r>
            <a:r>
              <a:rPr lang="de-DE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Liter Weizen </a:t>
            </a:r>
            <a:r>
              <a:rPr lang="de-DE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br>
              <a:rPr lang="de-DE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Tageslohn </a:t>
            </a:r>
            <a:r>
              <a:rPr lang="de-DE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eines Arbeiters, vgl. Mat 20)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187624" y="4845809"/>
            <a:ext cx="17281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Satelitenbild</a:t>
            </a:r>
            <a:r>
              <a:rPr lang="de-DE" sz="1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Europa: NASA</a:t>
            </a:r>
            <a:endParaRPr lang="de-DE" sz="1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8" name="Picture 6" descr="https://upload.wikimedia.org/wikipedia/commons/thumb/e/e1/Apocalypse_vasnetsov.jpg/1920px-Apocalypse_vasnetso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401" y="3069266"/>
            <a:ext cx="3229009" cy="1688028"/>
          </a:xfrm>
          <a:prstGeom prst="rect">
            <a:avLst/>
          </a:prstGeom>
          <a:noFill/>
          <a:ln>
            <a:solidFill>
              <a:srgbClr val="FFFF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5580112" y="473199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apokalyptischen Reiter (Gemälde von Wiktor </a:t>
            </a:r>
            <a:r>
              <a:rPr lang="de-DE" sz="1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Wasnezow</a:t>
            </a:r>
            <a:r>
              <a:rPr lang="de-DE" sz="1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pic>
        <p:nvPicPr>
          <p:cNvPr id="5122" name="Picture 2" descr="A:\Eigene Dateien\Bilder\CMV-Druck-Grafik\151108-Fluechtling-RL\PPT\Ortsschild-Demokrati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851" y="1263832"/>
            <a:ext cx="1864089" cy="14151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0" name="Textfeld 9"/>
          <p:cNvSpPr txBox="1"/>
          <p:nvPr/>
        </p:nvSpPr>
        <p:spPr>
          <a:xfrm>
            <a:off x="7292874" y="2677605"/>
            <a:ext cx="1101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solidFill>
                  <a:srgbClr val="FFC000"/>
                </a:solidFill>
                <a:latin typeface="Broadway" panose="04040905080B02020502" pitchFamily="82" charset="0"/>
              </a:rPr>
              <a:t>CMV</a:t>
            </a:r>
            <a:r>
              <a:rPr lang="de-DE" sz="800" dirty="0" smtClean="0">
                <a:solidFill>
                  <a:srgbClr val="FFC000"/>
                </a:solidFill>
              </a:rPr>
              <a:t> </a:t>
            </a:r>
            <a:r>
              <a:rPr lang="de-DE" sz="700" i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</a:t>
            </a:r>
            <a:r>
              <a:rPr lang="de-DE" sz="700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2015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5580112" y="4511073"/>
            <a:ext cx="3145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i="1" dirty="0" smtClean="0"/>
              <a:t>FB</a:t>
            </a:r>
            <a:endParaRPr lang="de-DE" sz="1000" i="1" dirty="0"/>
          </a:p>
        </p:txBody>
      </p:sp>
    </p:spTree>
    <p:extLst>
      <p:ext uri="{BB962C8B-B14F-4D97-AF65-F5344CB8AC3E}">
        <p14:creationId xmlns:p14="http://schemas.microsoft.com/office/powerpoint/2010/main" val="26081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 descr="Refugee march Hungary 2015-09-04 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539510"/>
            <a:ext cx="10048875" cy="669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7726734" y="4786944"/>
            <a:ext cx="14614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/>
              <a:t>Photog_at</a:t>
            </a:r>
            <a:r>
              <a:rPr lang="de-DE" sz="1200" dirty="0" smtClean="0"/>
              <a:t> CC-BY 2.0</a:t>
            </a:r>
            <a:endParaRPr lang="de-DE" sz="1200" dirty="0"/>
          </a:p>
        </p:txBody>
      </p:sp>
      <p:sp>
        <p:nvSpPr>
          <p:cNvPr id="9" name="Titel 3"/>
          <p:cNvSpPr txBox="1">
            <a:spLocks/>
          </p:cNvSpPr>
          <p:nvPr/>
        </p:nvSpPr>
        <p:spPr>
          <a:xfrm>
            <a:off x="2339752" y="1348446"/>
            <a:ext cx="5616624" cy="517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spc="100" dirty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de-DE" sz="3600" spc="1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     Flüchtlingswelle, Finanzkrise, Terror</a:t>
            </a:r>
            <a:endParaRPr lang="de-DE" sz="3600" spc="1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itel 3"/>
          <p:cNvSpPr txBox="1">
            <a:spLocks/>
          </p:cNvSpPr>
          <p:nvPr/>
        </p:nvSpPr>
        <p:spPr>
          <a:xfrm>
            <a:off x="4438329" y="2722569"/>
            <a:ext cx="4248472" cy="483158"/>
          </a:xfrm>
          <a:prstGeom prst="rect">
            <a:avLst/>
          </a:prstGeom>
          <a:solidFill>
            <a:srgbClr val="FF0000"/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b="1" kern="1200" cap="all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800" u="sng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sagt die Bibel?</a:t>
            </a:r>
            <a:endParaRPr lang="de-DE" sz="2800" u="sng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2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Wir schaffen es nicht!</a:t>
            </a:r>
            <a:endParaRPr lang="de-DE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475656" y="5236046"/>
            <a:ext cx="7560840" cy="3622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  <a:defRPr/>
            </a:pPr>
            <a:r>
              <a:rPr lang="de-CH" sz="72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Gott</a:t>
            </a:r>
          </a:p>
          <a:p>
            <a:pPr algn="ctr">
              <a:buFontTx/>
              <a:buNone/>
              <a:defRPr/>
            </a:pPr>
            <a:r>
              <a:rPr lang="de-CH" dirty="0" smtClean="0"/>
              <a:t>------------------------------------------------</a:t>
            </a:r>
          </a:p>
          <a:p>
            <a:pPr algn="ctr">
              <a:buFontTx/>
              <a:buNone/>
              <a:defRPr/>
            </a:pPr>
            <a:endParaRPr lang="de-CH" dirty="0" smtClean="0"/>
          </a:p>
          <a:p>
            <a:pPr algn="ctr">
              <a:buFontTx/>
              <a:buNone/>
              <a:defRPr/>
            </a:pPr>
            <a:r>
              <a:rPr lang="de-CH" dirty="0" smtClean="0"/>
              <a:t>-------------------------------------------------</a:t>
            </a:r>
          </a:p>
          <a:p>
            <a:pPr algn="ctr">
              <a:buFontTx/>
              <a:buNone/>
              <a:defRPr/>
            </a:pPr>
            <a:r>
              <a:rPr lang="de-CH" sz="5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Mensch</a:t>
            </a:r>
            <a:endParaRPr lang="de-DE" sz="72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5364610" y="6910859"/>
            <a:ext cx="0" cy="5762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4789935" y="7126759"/>
            <a:ext cx="0" cy="3603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V="1">
            <a:off x="4429572" y="6910859"/>
            <a:ext cx="0" cy="5762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V="1">
            <a:off x="5869435" y="6767985"/>
            <a:ext cx="0" cy="7207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V="1">
            <a:off x="5582097" y="7199785"/>
            <a:ext cx="0" cy="28733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028" name="Picture 4" descr="A:\Eigene Dateien\Bilder\CMV-Druck-Grafik\151108-Fluechtling-RL\PPT\Brück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99542"/>
            <a:ext cx="7590184" cy="513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0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Römer 3,10</a:t>
            </a:r>
            <a:endParaRPr lang="de-DE" dirty="0"/>
          </a:p>
        </p:txBody>
      </p:sp>
      <p:pic>
        <p:nvPicPr>
          <p:cNvPr id="4" name="Picture 3" descr="A:\Eigene Dateien\Bilder\CMV-Druck-Grafik\151108-Fluechtling-RL\PPT\Brücke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7654"/>
            <a:ext cx="8064896" cy="545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259632" y="1275606"/>
            <a:ext cx="7632848" cy="2520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de-CH" altLang="de-DE" sz="4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Römer 3,10: </a:t>
            </a:r>
          </a:p>
          <a:p>
            <a:pPr>
              <a:buFontTx/>
              <a:buNone/>
            </a:pPr>
            <a:r>
              <a:rPr lang="de-CH" altLang="de-DE" sz="4400" b="1" dirty="0" smtClean="0">
                <a:solidFill>
                  <a:srgbClr val="FFFF00"/>
                </a:solidFill>
              </a:rPr>
              <a:t>… Da ist keiner, der Gott sucht.</a:t>
            </a:r>
          </a:p>
          <a:p>
            <a:endParaRPr lang="de-DE" altLang="de-DE" sz="4400" dirty="0"/>
          </a:p>
        </p:txBody>
      </p:sp>
    </p:spTree>
    <p:extLst>
      <p:ext uri="{BB962C8B-B14F-4D97-AF65-F5344CB8AC3E}">
        <p14:creationId xmlns:p14="http://schemas.microsoft.com/office/powerpoint/2010/main" val="124699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Römer 3,22-23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75656" y="1203598"/>
            <a:ext cx="7056784" cy="21602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CH" altLang="de-DE" sz="2800" b="1" dirty="0" smtClean="0"/>
              <a:t>… </a:t>
            </a:r>
            <a:r>
              <a:rPr lang="de-CH" altLang="de-DE" sz="2800" b="1" dirty="0">
                <a:solidFill>
                  <a:srgbClr val="FFFF00"/>
                </a:solidFill>
              </a:rPr>
              <a:t>Es ist kein </a:t>
            </a:r>
            <a:r>
              <a:rPr lang="de-CH" altLang="de-DE" sz="2800" b="1" dirty="0" smtClean="0">
                <a:solidFill>
                  <a:srgbClr val="FFFF00"/>
                </a:solidFill>
              </a:rPr>
              <a:t>Unterschied,</a:t>
            </a:r>
          </a:p>
          <a:p>
            <a:pPr marL="0" indent="0">
              <a:buNone/>
            </a:pPr>
            <a:r>
              <a:rPr lang="de-CH" altLang="de-DE" sz="2800" b="1" dirty="0" smtClean="0">
                <a:solidFill>
                  <a:srgbClr val="FFFF00"/>
                </a:solidFill>
              </a:rPr>
              <a:t>denn </a:t>
            </a:r>
            <a:r>
              <a:rPr lang="de-CH" altLang="de-DE" sz="2800" b="1" dirty="0">
                <a:solidFill>
                  <a:srgbClr val="66FF33"/>
                </a:solidFill>
              </a:rPr>
              <a:t>alle haben </a:t>
            </a:r>
            <a:r>
              <a:rPr lang="de-CH" altLang="de-DE" sz="2800" b="1" dirty="0" smtClean="0">
                <a:solidFill>
                  <a:srgbClr val="66FF33"/>
                </a:solidFill>
              </a:rPr>
              <a:t>gesündigt</a:t>
            </a:r>
            <a:r>
              <a:rPr lang="de-CH" altLang="de-DE" sz="2800" b="1" dirty="0" smtClean="0">
                <a:solidFill>
                  <a:srgbClr val="92D050"/>
                </a:solidFill>
              </a:rPr>
              <a:t>,</a:t>
            </a:r>
          </a:p>
          <a:p>
            <a:pPr marL="0" indent="0">
              <a:buNone/>
            </a:pPr>
            <a:r>
              <a:rPr lang="de-CH" altLang="de-DE" sz="2800" b="1" dirty="0" smtClean="0">
                <a:solidFill>
                  <a:srgbClr val="FFFF00"/>
                </a:solidFill>
              </a:rPr>
              <a:t>und </a:t>
            </a:r>
            <a:r>
              <a:rPr lang="de-CH" altLang="de-DE" sz="2800" b="1" dirty="0">
                <a:solidFill>
                  <a:srgbClr val="66FF33"/>
                </a:solidFill>
              </a:rPr>
              <a:t>erreichen nicht die Herrlichkeit Gottes</a:t>
            </a:r>
            <a:r>
              <a:rPr lang="de-CH" altLang="de-DE" sz="2800" b="1" dirty="0">
                <a:solidFill>
                  <a:srgbClr val="FFFF00"/>
                </a:solidFill>
              </a:rPr>
              <a:t>, …</a:t>
            </a:r>
            <a:endParaRPr lang="de-DE" altLang="de-DE" sz="28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de-DE" sz="2800" b="1" dirty="0"/>
          </a:p>
        </p:txBody>
      </p:sp>
      <p:pic>
        <p:nvPicPr>
          <p:cNvPr id="4" name="Picture 3" descr="A:\Eigene Dateien\Bilder\CMV-Druck-Grafik\151108-Fluechtling-RL\PPT\Brücke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7654"/>
            <a:ext cx="8064896" cy="545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48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Jesus Christus – die Brücke zu Gott</a:t>
            </a:r>
            <a:endParaRPr lang="de-DE" dirty="0"/>
          </a:p>
        </p:txBody>
      </p:sp>
      <p:pic>
        <p:nvPicPr>
          <p:cNvPr id="2051" name="Picture 3" descr="A:\Eigene Dateien\Bilder\CMV-Druck-Grafik\151108-Fluechtling-RL\PPT\Brücke zu Gott-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15194"/>
            <a:ext cx="7294215" cy="459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68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:\Eigene Dateien\Bilder\CMV-Druck-Grafik\151108-Fluechtling-RL\PPT\Brücke zu Gott-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663846"/>
            <a:ext cx="4584700" cy="309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1. Johannes 4, 10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59632" y="1131590"/>
            <a:ext cx="7848872" cy="1440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altLang="de-DE" sz="2800" b="1" dirty="0" smtClean="0">
                <a:solidFill>
                  <a:srgbClr val="FFFF00"/>
                </a:solidFill>
              </a:rPr>
              <a:t>Hierin </a:t>
            </a:r>
            <a:r>
              <a:rPr lang="de-CH" altLang="de-DE" sz="2800" b="1" dirty="0">
                <a:solidFill>
                  <a:srgbClr val="FFFF00"/>
                </a:solidFill>
              </a:rPr>
              <a:t>ist die Liebe, nicht dass wir Gott geliebt hätten, sondern dass </a:t>
            </a:r>
            <a:r>
              <a:rPr lang="de-CH" altLang="de-DE" sz="2800" b="1" dirty="0">
                <a:solidFill>
                  <a:srgbClr val="66FF33"/>
                </a:solidFill>
              </a:rPr>
              <a:t>er uns geliebt und seinen Sohn gesandt hat als Sühnung für unsere Sünden</a:t>
            </a:r>
            <a:r>
              <a:rPr lang="de-CH" altLang="de-DE" sz="2800" b="1" dirty="0" smtClean="0">
                <a:solidFill>
                  <a:srgbClr val="FFFF00"/>
                </a:solidFill>
              </a:rPr>
              <a:t>.</a:t>
            </a:r>
            <a:endParaRPr lang="de-DE" altLang="de-DE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80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 Weg zurück zu Gott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547664" y="1284387"/>
            <a:ext cx="2952328" cy="37240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DE" altLang="de-DE" sz="2000" b="1" dirty="0" smtClean="0">
                <a:solidFill>
                  <a:schemeClr val="accent3"/>
                </a:solidFill>
              </a:rPr>
              <a:t>Hesekiel </a:t>
            </a:r>
            <a:r>
              <a:rPr lang="de-DE" altLang="de-DE" sz="2000" b="1" dirty="0">
                <a:solidFill>
                  <a:schemeClr val="accent3"/>
                </a:solidFill>
              </a:rPr>
              <a:t>33,11:</a:t>
            </a:r>
          </a:p>
          <a:p>
            <a:pPr>
              <a:lnSpc>
                <a:spcPct val="90000"/>
              </a:lnSpc>
            </a:pPr>
            <a:r>
              <a:rPr lang="de-DE" altLang="de-DE" sz="2000" b="1" dirty="0" smtClean="0">
                <a:solidFill>
                  <a:schemeClr val="bg1"/>
                </a:solidFill>
              </a:rPr>
              <a:t>Sprich </a:t>
            </a:r>
            <a:r>
              <a:rPr lang="de-DE" altLang="de-DE" sz="2000" b="1" dirty="0">
                <a:solidFill>
                  <a:schemeClr val="bg1"/>
                </a:solidFill>
              </a:rPr>
              <a:t>zu ihnen: So wahr ich lebe, spricht der Herr, der Ewige: Ich habe kein Gefallen am Tod des Gesetzlosen, sondern dass der Gesetzlose von seinem Wege umkehre und lebe! </a:t>
            </a:r>
            <a:r>
              <a:rPr lang="de-DE" altLang="de-DE" sz="2000" b="1" dirty="0">
                <a:solidFill>
                  <a:schemeClr val="accent3"/>
                </a:solidFill>
              </a:rPr>
              <a:t>Kehrt um, kehrt um von euren bösen Wegen! </a:t>
            </a:r>
            <a:r>
              <a:rPr lang="de-DE" altLang="de-DE" sz="2000" b="1" dirty="0">
                <a:solidFill>
                  <a:schemeClr val="bg1"/>
                </a:solidFill>
              </a:rPr>
              <a:t>Denn warum wollt ihr sterben, ...?</a:t>
            </a:r>
          </a:p>
          <a:p>
            <a:endParaRPr lang="de-DE" sz="2000" b="1" dirty="0"/>
          </a:p>
        </p:txBody>
      </p:sp>
      <p:pic>
        <p:nvPicPr>
          <p:cNvPr id="12" name="Picture 2" descr="A:\Eigene Dateien\Bilder\CMV-Druck-Grafik\151108-Fluechtling-RL\PPT\Brücke zu Gott-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22252"/>
            <a:ext cx="4584700" cy="309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90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278495" y="411510"/>
            <a:ext cx="7848872" cy="576064"/>
          </a:xfrm>
        </p:spPr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Bildquellen und Lizenzen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331640" y="1043218"/>
            <a:ext cx="5760640" cy="176663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dirty="0"/>
              <a:t>Matthias </a:t>
            </a:r>
            <a:r>
              <a:rPr lang="de-DE" sz="1600" dirty="0" smtClean="0"/>
              <a:t>Hempel,</a:t>
            </a:r>
            <a:br>
              <a:rPr lang="de-DE" sz="1600" dirty="0" smtClean="0"/>
            </a:br>
            <a:r>
              <a:rPr lang="de-DE" sz="1600" dirty="0" smtClean="0"/>
              <a:t>Kultur- </a:t>
            </a:r>
            <a:r>
              <a:rPr lang="de-DE" sz="1600" dirty="0"/>
              <a:t>und Begegnungszentrum  DE-Reichenbach</a:t>
            </a:r>
          </a:p>
          <a:p>
            <a:pP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1600" dirty="0" smtClean="0">
                <a:latin typeface="Calibri" pitchFamily="34" charset="0"/>
              </a:rPr>
              <a:t>FB = </a:t>
            </a:r>
            <a:r>
              <a:rPr lang="en-GB" sz="1600" dirty="0" err="1" smtClean="0">
                <a:latin typeface="Calibri" pitchFamily="34" charset="0"/>
              </a:rPr>
              <a:t>Freies</a:t>
            </a:r>
            <a:r>
              <a:rPr lang="en-GB" sz="1600" dirty="0" smtClean="0">
                <a:latin typeface="Calibri" pitchFamily="34" charset="0"/>
              </a:rPr>
              <a:t> </a:t>
            </a:r>
            <a:r>
              <a:rPr lang="en-GB" sz="1600" dirty="0" err="1" smtClean="0">
                <a:latin typeface="Calibri" pitchFamily="34" charset="0"/>
              </a:rPr>
              <a:t>Bild</a:t>
            </a:r>
            <a:r>
              <a:rPr lang="en-GB" sz="1600" dirty="0" smtClean="0">
                <a:latin typeface="Calibri" pitchFamily="34" charset="0"/>
              </a:rPr>
              <a:t> (public domain)</a:t>
            </a:r>
          </a:p>
          <a:p>
            <a:pP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1600" dirty="0" smtClean="0">
                <a:latin typeface="Calibri" pitchFamily="34" charset="0"/>
              </a:rPr>
              <a:t>RL = Roger Liebi</a:t>
            </a:r>
          </a:p>
          <a:p>
            <a:pP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1600" dirty="0" err="1" smtClean="0">
                <a:latin typeface="Calibri" pitchFamily="34" charset="0"/>
              </a:rPr>
              <a:t>Bibelzitate</a:t>
            </a:r>
            <a:r>
              <a:rPr lang="en-GB" sz="1600" dirty="0" smtClean="0">
                <a:latin typeface="Calibri" pitchFamily="34" charset="0"/>
              </a:rPr>
              <a:t>: </a:t>
            </a:r>
            <a:r>
              <a:rPr lang="en-GB" sz="1600" dirty="0" err="1" smtClean="0">
                <a:latin typeface="Calibri" pitchFamily="34" charset="0"/>
              </a:rPr>
              <a:t>Elberfelder</a:t>
            </a:r>
            <a:r>
              <a:rPr lang="en-GB" sz="1600" dirty="0" smtClean="0">
                <a:latin typeface="Calibri" pitchFamily="34" charset="0"/>
              </a:rPr>
              <a:t> 1905 (</a:t>
            </a:r>
            <a:r>
              <a:rPr lang="en-GB" sz="1600" dirty="0" err="1" smtClean="0">
                <a:latin typeface="Calibri" pitchFamily="34" charset="0"/>
              </a:rPr>
              <a:t>leicht</a:t>
            </a:r>
            <a:r>
              <a:rPr lang="en-GB" sz="1600" dirty="0" smtClean="0">
                <a:latin typeface="Calibri" pitchFamily="34" charset="0"/>
              </a:rPr>
              <a:t> rev. von </a:t>
            </a:r>
            <a:r>
              <a:rPr lang="en-GB" sz="1600" smtClean="0">
                <a:latin typeface="Calibri" pitchFamily="34" charset="0"/>
              </a:rPr>
              <a:t>RL)</a:t>
            </a:r>
            <a:endParaRPr lang="en-GB" sz="1600" dirty="0" smtClean="0">
              <a:latin typeface="Calibri" pitchFamily="34" charset="0"/>
            </a:endParaRPr>
          </a:p>
          <a:p>
            <a:pP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sz="1600" dirty="0" smtClean="0">
              <a:latin typeface="Arial" charset="0"/>
            </a:endParaRPr>
          </a:p>
        </p:txBody>
      </p:sp>
      <p:sp>
        <p:nvSpPr>
          <p:cNvPr id="7" name="Rectangle 2"/>
          <p:cNvSpPr txBox="1">
            <a:spLocks noRot="1" noChangeArrowheads="1"/>
          </p:cNvSpPr>
          <p:nvPr/>
        </p:nvSpPr>
        <p:spPr>
          <a:xfrm>
            <a:off x="1331640" y="2535408"/>
            <a:ext cx="82296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CH" sz="2400" dirty="0" smtClean="0"/>
              <a:t>CCA </a:t>
            </a:r>
            <a:endParaRPr lang="de-DE" sz="2400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331640" y="3291830"/>
            <a:ext cx="7478612" cy="129614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CH" sz="1600" dirty="0" smtClean="0">
                <a:latin typeface="+mj-lt"/>
              </a:rPr>
              <a:t>Genaue Information zur Lizenz Creative </a:t>
            </a:r>
            <a:r>
              <a:rPr lang="de-CH" sz="1600" dirty="0" err="1" smtClean="0">
                <a:latin typeface="+mj-lt"/>
              </a:rPr>
              <a:t>Commons</a:t>
            </a:r>
            <a:r>
              <a:rPr lang="de-CH" sz="1600" dirty="0" smtClean="0">
                <a:latin typeface="+mj-lt"/>
              </a:rPr>
              <a:t>:</a:t>
            </a:r>
          </a:p>
          <a:p>
            <a:pPr>
              <a:defRPr/>
            </a:pPr>
            <a:r>
              <a:rPr lang="de-DE" sz="1600" dirty="0" smtClean="0">
                <a:latin typeface="+mj-lt"/>
              </a:rPr>
              <a:t>http://en.wikipedia.org/wiki/Creative_Commons</a:t>
            </a:r>
          </a:p>
          <a:p>
            <a:pPr>
              <a:defRPr/>
            </a:pPr>
            <a:endParaRPr lang="de-DE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99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idx="1"/>
          </p:nvPr>
        </p:nvSpPr>
        <p:spPr>
          <a:xfrm>
            <a:off x="1187624" y="1059582"/>
            <a:ext cx="7200800" cy="479822"/>
          </a:xfrm>
        </p:spPr>
        <p:txBody>
          <a:bodyPr>
            <a:normAutofit/>
          </a:bodyPr>
          <a:lstStyle/>
          <a:p>
            <a:r>
              <a:rPr lang="de-DE" dirty="0" smtClean="0"/>
              <a:t>Einige markante Beispiele von Flüchtlingen in der Bibel: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half" idx="2"/>
          </p:nvPr>
        </p:nvSpPr>
        <p:spPr>
          <a:xfrm>
            <a:off x="1187624" y="1563638"/>
            <a:ext cx="4608512" cy="3456384"/>
          </a:xfrm>
        </p:spPr>
        <p:txBody>
          <a:bodyPr>
            <a:normAutofit/>
          </a:bodyPr>
          <a:lstStyle/>
          <a:p>
            <a:pPr lvl="0"/>
            <a:r>
              <a:rPr lang="de-DE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Abraham</a:t>
            </a:r>
            <a:br>
              <a:rPr lang="de-DE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de-DE" sz="1800" dirty="0" smtClean="0"/>
              <a:t>(1Mo </a:t>
            </a:r>
            <a:r>
              <a:rPr lang="de-DE" sz="1800" dirty="0"/>
              <a:t>12,9ff; Ägypten, wegen Hungersnot, falscher Weg, mit schlimmen Konsequenzen, kehrte wieder zurück)</a:t>
            </a:r>
          </a:p>
          <a:p>
            <a:pPr lvl="0"/>
            <a:r>
              <a:rPr lang="de-DE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Isaak</a:t>
            </a:r>
            <a:r>
              <a:rPr lang="de-DE" dirty="0"/>
              <a:t/>
            </a:r>
            <a:br>
              <a:rPr lang="de-DE" dirty="0"/>
            </a:br>
            <a:r>
              <a:rPr lang="de-DE" sz="1800" dirty="0" smtClean="0"/>
              <a:t>(1Mo </a:t>
            </a:r>
            <a:r>
              <a:rPr lang="de-DE" sz="1800" dirty="0"/>
              <a:t>26,1ff; </a:t>
            </a:r>
            <a:r>
              <a:rPr lang="de-DE" sz="1800" dirty="0" err="1"/>
              <a:t>Philisterland</a:t>
            </a:r>
            <a:r>
              <a:rPr lang="de-DE" sz="1800" dirty="0"/>
              <a:t>, wegen Hungersnot, kehrte wieder zurück)</a:t>
            </a:r>
          </a:p>
          <a:p>
            <a:pPr lvl="0"/>
            <a:r>
              <a:rPr lang="de-DE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Jakob</a:t>
            </a:r>
            <a:br>
              <a:rPr lang="de-DE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de-DE" sz="1800" dirty="0" smtClean="0"/>
              <a:t>(1Mo </a:t>
            </a:r>
            <a:r>
              <a:rPr lang="de-DE" sz="1800" dirty="0"/>
              <a:t>27,41ff; Aram, wegen Mordgefahr, falscher Weg mit viel Not, kehrte wieder zurück</a:t>
            </a:r>
            <a:r>
              <a:rPr lang="de-DE" sz="1800" dirty="0" smtClean="0"/>
              <a:t>)</a:t>
            </a:r>
            <a:endParaRPr lang="de-DE" sz="18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403648" y="476870"/>
            <a:ext cx="7848872" cy="576064"/>
          </a:xfrm>
        </p:spPr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Einleitung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5" name="Picture 8" descr="Nile_River_and_delta_from_orb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5" b="5445"/>
          <a:stretch>
            <a:fillRect/>
          </a:stretch>
        </p:blipFill>
        <p:spPr bwMode="auto">
          <a:xfrm>
            <a:off x="5796136" y="1609995"/>
            <a:ext cx="3121998" cy="21858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5940152" y="3435846"/>
            <a:ext cx="532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NASA</a:t>
            </a:r>
            <a:endParaRPr lang="de-DE" sz="1200" dirty="0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>
            <a:off x="7005231" y="1779662"/>
            <a:ext cx="1599217" cy="253944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478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idx="1"/>
          </p:nvPr>
        </p:nvSpPr>
        <p:spPr>
          <a:xfrm>
            <a:off x="1259632" y="987574"/>
            <a:ext cx="7200800" cy="479822"/>
          </a:xfrm>
        </p:spPr>
        <p:txBody>
          <a:bodyPr>
            <a:normAutofit/>
          </a:bodyPr>
          <a:lstStyle/>
          <a:p>
            <a:r>
              <a:rPr lang="de-DE" dirty="0" smtClean="0"/>
              <a:t>Einige markante Beispiele von Flüchtlingen in der Bibel: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half" idx="2"/>
          </p:nvPr>
        </p:nvSpPr>
        <p:spPr>
          <a:xfrm>
            <a:off x="1331640" y="1491630"/>
            <a:ext cx="5760640" cy="3755554"/>
          </a:xfrm>
        </p:spPr>
        <p:txBody>
          <a:bodyPr>
            <a:normAutofit lnSpcReduction="10000"/>
          </a:bodyPr>
          <a:lstStyle/>
          <a:p>
            <a:pPr lvl="0"/>
            <a:r>
              <a:rPr lang="de-DE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Israel in </a:t>
            </a:r>
            <a:r>
              <a:rPr lang="de-DE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Ägypten</a:t>
            </a:r>
            <a:br>
              <a:rPr lang="de-DE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de-DE" sz="1900" dirty="0" smtClean="0"/>
              <a:t>(2Mo </a:t>
            </a:r>
            <a:r>
              <a:rPr lang="de-DE" sz="1900" dirty="0"/>
              <a:t>1-12; 215 Jahre, dann Auszug)</a:t>
            </a:r>
          </a:p>
          <a:p>
            <a:pPr lvl="0"/>
            <a:r>
              <a:rPr lang="de-DE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Mose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1900" dirty="0" smtClean="0"/>
              <a:t>(2Mo </a:t>
            </a:r>
            <a:r>
              <a:rPr lang="de-DE" sz="1900" dirty="0"/>
              <a:t>2,11ff; </a:t>
            </a:r>
            <a:r>
              <a:rPr lang="de-DE" sz="1900" dirty="0" err="1"/>
              <a:t>Midian</a:t>
            </a:r>
            <a:r>
              <a:rPr lang="de-DE" sz="1900" dirty="0"/>
              <a:t>, wegen Verfolgung, für 40 Jahre</a:t>
            </a:r>
            <a:r>
              <a:rPr lang="de-DE" sz="1900" dirty="0" smtClean="0"/>
              <a:t>)</a:t>
            </a:r>
            <a:endParaRPr lang="de-DE" sz="1900" b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lvl="0"/>
            <a:r>
              <a:rPr lang="de-DE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Familie </a:t>
            </a:r>
            <a:r>
              <a:rPr lang="de-DE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Elimelech</a:t>
            </a:r>
            <a:r>
              <a:rPr lang="de-DE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/>
            </a:r>
            <a:br>
              <a:rPr lang="de-DE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de-DE" sz="1800" dirty="0" smtClean="0"/>
              <a:t>(Ruth </a:t>
            </a:r>
            <a:r>
              <a:rPr lang="de-DE" sz="1800" dirty="0"/>
              <a:t>1,1ff; wegen Hungersnot, falscher Weg, </a:t>
            </a:r>
            <a:r>
              <a:rPr lang="de-DE" sz="1800" dirty="0" smtClean="0"/>
              <a:t> mit </a:t>
            </a:r>
            <a:r>
              <a:rPr lang="de-DE" sz="1800" dirty="0"/>
              <a:t>traurigen </a:t>
            </a:r>
            <a:r>
              <a:rPr lang="de-DE" sz="1800" dirty="0" smtClean="0"/>
              <a:t>Konsequenzen. </a:t>
            </a:r>
            <a:r>
              <a:rPr lang="de-DE" sz="1800" dirty="0" err="1" smtClean="0"/>
              <a:t>Noomi</a:t>
            </a:r>
            <a:r>
              <a:rPr lang="de-DE" sz="1800" dirty="0" smtClean="0"/>
              <a:t> </a:t>
            </a:r>
            <a:r>
              <a:rPr lang="de-DE" sz="1800" dirty="0"/>
              <a:t>kehrte wieder zurück)</a:t>
            </a:r>
          </a:p>
          <a:p>
            <a:pPr lvl="0"/>
            <a:r>
              <a:rPr lang="de-DE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David</a:t>
            </a:r>
            <a:br>
              <a:rPr lang="de-DE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de-DE" sz="1800" dirty="0" smtClean="0"/>
              <a:t>(1Sam </a:t>
            </a:r>
            <a:r>
              <a:rPr lang="de-DE" sz="1800" dirty="0"/>
              <a:t>19,1ff; wegen Verfolgung)</a:t>
            </a:r>
          </a:p>
          <a:p>
            <a:pPr lvl="0"/>
            <a:r>
              <a:rPr lang="de-DE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Joseph, Maria mit dem Kind </a:t>
            </a:r>
            <a:r>
              <a:rPr lang="de-DE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Jesus</a:t>
            </a:r>
            <a:br>
              <a:rPr lang="de-DE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de-DE" sz="1800" dirty="0" smtClean="0"/>
              <a:t>(Mat </a:t>
            </a:r>
            <a:r>
              <a:rPr lang="de-DE" sz="1800" dirty="0"/>
              <a:t>2,13-14; Ägypten, Verfolgung, kehrten später zurück)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403648" y="476870"/>
            <a:ext cx="7848872" cy="576064"/>
          </a:xfrm>
        </p:spPr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Einleitung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5" name="Picture 10" descr="MiddleEa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52320" y="3075806"/>
            <a:ext cx="1358146" cy="1728191"/>
          </a:xfrm>
          <a:prstGeom prst="rect">
            <a:avLst/>
          </a:prstGeom>
          <a:effectLst>
            <a:softEdge rad="112500"/>
          </a:effectLst>
        </p:spPr>
      </p:pic>
      <p:sp>
        <p:nvSpPr>
          <p:cNvPr id="8" name="Textfeld 7"/>
          <p:cNvSpPr txBox="1"/>
          <p:nvPr/>
        </p:nvSpPr>
        <p:spPr>
          <a:xfrm>
            <a:off x="7866306" y="2788873"/>
            <a:ext cx="532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NASA</a:t>
            </a:r>
            <a:endParaRPr lang="de-DE" sz="1200" dirty="0"/>
          </a:p>
        </p:txBody>
      </p:sp>
      <p:pic>
        <p:nvPicPr>
          <p:cNvPr id="9" name="Picture 8" descr="Nile_River_and_delta_from_orbi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5" b="5445"/>
          <a:stretch>
            <a:fillRect/>
          </a:stretch>
        </p:blipFill>
        <p:spPr bwMode="auto">
          <a:xfrm>
            <a:off x="7092280" y="1477330"/>
            <a:ext cx="1785008" cy="12497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604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 descr="Refugee march Hungary 2015-09-04 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539510"/>
            <a:ext cx="10048875" cy="669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1907704" y="4310975"/>
            <a:ext cx="14614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/>
              <a:t>Photog_at</a:t>
            </a:r>
            <a:r>
              <a:rPr lang="de-DE" sz="1200" dirty="0" smtClean="0"/>
              <a:t> CC-BY 2.0</a:t>
            </a:r>
            <a:endParaRPr lang="de-DE" sz="1200" dirty="0"/>
          </a:p>
        </p:txBody>
      </p:sp>
      <p:sp>
        <p:nvSpPr>
          <p:cNvPr id="11" name="Titel 6"/>
          <p:cNvSpPr txBox="1">
            <a:spLocks/>
          </p:cNvSpPr>
          <p:nvPr/>
        </p:nvSpPr>
        <p:spPr>
          <a:xfrm>
            <a:off x="2339752" y="1898998"/>
            <a:ext cx="5616624" cy="10215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e-DE" spc="1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1. Der Ausländer</a:t>
            </a:r>
            <a:br>
              <a:rPr lang="de-DE" spc="100" dirty="0" smtClean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de-DE" spc="1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in der Thora</a:t>
            </a:r>
            <a:endParaRPr lang="de-DE" spc="1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57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1.1. Grundsatzlehre der Thora </a:t>
            </a:r>
            <a:r>
              <a:rPr lang="de-DE" sz="2400" dirty="0"/>
              <a:t>zum Thema „Ausländer</a:t>
            </a:r>
            <a:r>
              <a:rPr lang="de-DE" sz="2400" dirty="0" smtClean="0"/>
              <a:t>“</a:t>
            </a:r>
            <a:endParaRPr lang="de-DE" sz="3200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259632" y="1419622"/>
            <a:ext cx="5544616" cy="3456384"/>
          </a:xfrm>
        </p:spPr>
        <p:txBody>
          <a:bodyPr>
            <a:normAutofit lnSpcReduction="10000"/>
          </a:bodyPr>
          <a:lstStyle/>
          <a:p>
            <a:pPr lvl="0"/>
            <a:r>
              <a:rPr lang="de-DE" sz="2000" dirty="0"/>
              <a:t>Das erste Buch der Bibel beginnt mit dem </a:t>
            </a:r>
            <a:r>
              <a:rPr lang="de-DE" sz="2000" dirty="0" smtClean="0"/>
              <a:t>Menschen, der </a:t>
            </a:r>
            <a:r>
              <a:rPr lang="de-DE" sz="2000" dirty="0"/>
              <a:t>in dem paradiesischen Eden in der Gemeinschaft mit </a:t>
            </a:r>
            <a:r>
              <a:rPr lang="de-DE" sz="2000" dirty="0" smtClean="0"/>
              <a:t>Gott „zu </a:t>
            </a:r>
            <a:r>
              <a:rPr lang="de-DE" sz="2000" dirty="0"/>
              <a:t>Hause“ war (1Mo 1-2</a:t>
            </a:r>
            <a:r>
              <a:rPr lang="de-DE" sz="2000" dirty="0" smtClean="0"/>
              <a:t>).</a:t>
            </a:r>
            <a:br>
              <a:rPr lang="de-DE" sz="2000" dirty="0" smtClean="0"/>
            </a:br>
            <a:endParaRPr lang="de-DE" sz="2000" dirty="0"/>
          </a:p>
          <a:p>
            <a:pPr lvl="0"/>
            <a:r>
              <a:rPr lang="de-DE" sz="2000" dirty="0"/>
              <a:t>Durch den Sündenfall entstand der totale </a:t>
            </a:r>
            <a:r>
              <a:rPr lang="de-DE" sz="2000" dirty="0" smtClean="0"/>
              <a:t>Bruch:</a:t>
            </a:r>
            <a:br>
              <a:rPr lang="de-DE" sz="2000" dirty="0" smtClean="0"/>
            </a:br>
            <a:r>
              <a:rPr lang="de-DE" sz="2000" dirty="0" smtClean="0"/>
              <a:t>Der </a:t>
            </a:r>
            <a:r>
              <a:rPr lang="de-DE" sz="2000" dirty="0"/>
              <a:t>Mensch wurde aus seiner Heimat vertrieben (1Mo 3,24). So wurde er zum „Ausländer“. In diesem Sinn sind alle Menschen „Ausländer“. </a:t>
            </a:r>
            <a:r>
              <a:rPr lang="de-DE" sz="2000" dirty="0" err="1"/>
              <a:t>Eph</a:t>
            </a:r>
            <a:r>
              <a:rPr lang="de-DE" sz="2000" dirty="0"/>
              <a:t> 4,18: „entfremdet dem Leben Gottes“.</a:t>
            </a:r>
          </a:p>
          <a:p>
            <a:endParaRPr lang="de-DE" sz="2000" dirty="0"/>
          </a:p>
        </p:txBody>
      </p:sp>
      <p:pic>
        <p:nvPicPr>
          <p:cNvPr id="14339" name="Picture 3" descr="A:\Eigene Dateien\Bilder\CMV-Druck-Grafik\151108-Fluechtling-RL\PPT\Bibel-RL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7"/>
          <a:stretch/>
        </p:blipFill>
        <p:spPr bwMode="auto">
          <a:xfrm>
            <a:off x="6948264" y="1347614"/>
            <a:ext cx="1976412" cy="1322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8574191" y="2347446"/>
            <a:ext cx="28405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RL</a:t>
            </a:r>
            <a:endParaRPr lang="de-DE" sz="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658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1.2. Rechte des Ausländers in </a:t>
            </a:r>
            <a:r>
              <a:rPr lang="de-DE" dirty="0" smtClean="0"/>
              <a:t>Israel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59632" y="1131590"/>
            <a:ext cx="5904656" cy="3672408"/>
          </a:xfrm>
        </p:spPr>
        <p:txBody>
          <a:bodyPr>
            <a:normAutofit fontScale="85000" lnSpcReduction="20000"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de-DE" i="1" u="sn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2Mo </a:t>
            </a:r>
            <a:r>
              <a:rPr lang="de-DE" i="1" u="sng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22,21; 23,9; </a:t>
            </a:r>
            <a:r>
              <a:rPr lang="de-DE" i="1" u="sn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3Mo </a:t>
            </a:r>
            <a:r>
              <a:rPr lang="de-DE" i="1" u="sng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19,33; </a:t>
            </a:r>
            <a:r>
              <a:rPr lang="de-DE" i="1" u="sn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5Mo 24,14: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Der </a:t>
            </a:r>
            <a:r>
              <a:rPr lang="de-DE" dirty="0"/>
              <a:t>Fremde darf nicht bedrängt / unterdrückt werden.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de-DE" i="1" u="sn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2Mo </a:t>
            </a:r>
            <a:r>
              <a:rPr lang="de-DE" i="1" u="sng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23,12; </a:t>
            </a:r>
            <a:r>
              <a:rPr lang="de-DE" i="1" u="sn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5Mo 5,14: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Der </a:t>
            </a:r>
            <a:r>
              <a:rPr lang="de-DE" dirty="0"/>
              <a:t>Fremde soll sich von seiner Arbeit erholen können.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de-DE" i="1" u="sn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3Mo </a:t>
            </a:r>
            <a:r>
              <a:rPr lang="de-DE" i="1" u="sng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19,10; </a:t>
            </a:r>
            <a:r>
              <a:rPr lang="de-DE" i="1" u="sn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5Mo 24,21: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Dem </a:t>
            </a:r>
            <a:r>
              <a:rPr lang="de-DE" dirty="0"/>
              <a:t>Fremdling soll im Weinberg eine Nachlese ermöglicht werden.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de-DE" i="1" u="sn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3Mo 19,34:</a:t>
            </a:r>
            <a:r>
              <a:rPr lang="de-DE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/>
            </a:r>
            <a:br>
              <a:rPr lang="de-DE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de-DE" dirty="0" smtClean="0"/>
              <a:t>Der </a:t>
            </a:r>
            <a:r>
              <a:rPr lang="de-DE" dirty="0"/>
              <a:t>Fremde soll wie der Eingeborene sein.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i="1" u="sn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3Mo </a:t>
            </a:r>
            <a:r>
              <a:rPr lang="de-DE" i="1" u="sng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19,34; </a:t>
            </a:r>
            <a:r>
              <a:rPr lang="de-DE" i="1" u="sn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5Mo 10,19: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Man </a:t>
            </a:r>
            <a:r>
              <a:rPr lang="de-DE" dirty="0"/>
              <a:t>soll den Fremden lieben, lieben wie sich selbst</a:t>
            </a:r>
            <a:r>
              <a:rPr lang="de-DE" dirty="0" smtClean="0"/>
              <a:t>.</a:t>
            </a:r>
            <a:endParaRPr lang="de-DE" dirty="0"/>
          </a:p>
        </p:txBody>
      </p:sp>
      <p:pic>
        <p:nvPicPr>
          <p:cNvPr id="4" name="Picture 6" descr="233px-Satellite_image_of_Israel_in_January_200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02111" y="915566"/>
            <a:ext cx="1646353" cy="4227934"/>
          </a:xfrm>
          <a:prstGeom prst="rect">
            <a:avLst/>
          </a:prstGeom>
          <a:effectLst>
            <a:softEdge rad="112500"/>
          </a:effectLst>
        </p:spPr>
      </p:pic>
      <p:sp>
        <p:nvSpPr>
          <p:cNvPr id="5" name="Textfeld 4"/>
          <p:cNvSpPr txBox="1"/>
          <p:nvPr/>
        </p:nvSpPr>
        <p:spPr>
          <a:xfrm>
            <a:off x="8101251" y="4801599"/>
            <a:ext cx="532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NASA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94293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1.2. Rechte des Ausländers in </a:t>
            </a:r>
            <a:r>
              <a:rPr lang="de-DE" dirty="0" smtClean="0"/>
              <a:t>Israel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03648" y="1131590"/>
            <a:ext cx="4392488" cy="3672408"/>
          </a:xfrm>
        </p:spPr>
        <p:txBody>
          <a:bodyPr>
            <a:normAutofit fontScale="92500" lnSpcReduction="10000"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de-DE" sz="2200" i="1" u="sn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3Mo 23,22:</a:t>
            </a:r>
            <a:r>
              <a:rPr lang="de-DE" sz="2200" dirty="0" smtClean="0"/>
              <a:t/>
            </a:r>
            <a:br>
              <a:rPr lang="de-DE" sz="2200" dirty="0" smtClean="0"/>
            </a:br>
            <a:r>
              <a:rPr lang="de-DE" sz="2200" dirty="0" smtClean="0"/>
              <a:t>Dem </a:t>
            </a:r>
            <a:r>
              <a:rPr lang="de-DE" sz="2200" dirty="0"/>
              <a:t>Fremden soll auf dem Feld eine Nachlese ermöglicht werden.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de-DE" sz="2200" i="1" u="sn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3Mo </a:t>
            </a:r>
            <a:r>
              <a:rPr lang="de-DE" sz="2200" i="1" u="sng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24,22; 4Mo </a:t>
            </a:r>
            <a:r>
              <a:rPr lang="de-DE" sz="2200" i="1" u="sn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15,16:</a:t>
            </a:r>
            <a:r>
              <a:rPr lang="de-DE" sz="2200" dirty="0" smtClean="0"/>
              <a:t/>
            </a:r>
            <a:br>
              <a:rPr lang="de-DE" sz="2200" dirty="0" smtClean="0"/>
            </a:br>
            <a:r>
              <a:rPr lang="de-DE" sz="2200" dirty="0" smtClean="0"/>
              <a:t>Der </a:t>
            </a:r>
            <a:r>
              <a:rPr lang="de-DE" sz="2200" dirty="0"/>
              <a:t>Fremde ist vor dem Gesetz gleich wie der Eingeborene.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de-DE" sz="2200" i="1" u="sn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3Mo 25,23: </a:t>
            </a:r>
            <a:r>
              <a:rPr lang="de-DE" sz="2200" dirty="0" smtClean="0"/>
              <a:t/>
            </a:r>
            <a:br>
              <a:rPr lang="de-DE" sz="2200" dirty="0" smtClean="0"/>
            </a:br>
            <a:r>
              <a:rPr lang="de-DE" sz="2200" dirty="0" smtClean="0"/>
              <a:t>Die </a:t>
            </a:r>
            <a:r>
              <a:rPr lang="de-DE" sz="2200" dirty="0"/>
              <a:t>Israeliten sind „Fremde“ im Land, das Gott gehört!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de-DE" sz="2200" i="1" u="sn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4Mo 15,14: </a:t>
            </a:r>
            <a:r>
              <a:rPr lang="de-DE" sz="2200" dirty="0" smtClean="0"/>
              <a:t/>
            </a:r>
            <a:br>
              <a:rPr lang="de-DE" sz="2200" dirty="0" smtClean="0"/>
            </a:br>
            <a:r>
              <a:rPr lang="de-DE" sz="2200" dirty="0" smtClean="0"/>
              <a:t>Auch </a:t>
            </a:r>
            <a:r>
              <a:rPr lang="de-DE" sz="2200" dirty="0"/>
              <a:t>der Fremde darf dem HERRN Opfer darbringen</a:t>
            </a:r>
            <a:r>
              <a:rPr lang="de-DE" sz="2200" dirty="0" smtClean="0"/>
              <a:t>.</a:t>
            </a:r>
            <a:endParaRPr lang="de-DE" sz="2200" dirty="0"/>
          </a:p>
        </p:txBody>
      </p:sp>
      <p:pic>
        <p:nvPicPr>
          <p:cNvPr id="4" name="Inhaltsplatzhalter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962" y="1162523"/>
            <a:ext cx="2977938" cy="19852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feld 4"/>
          <p:cNvSpPr txBox="1"/>
          <p:nvPr/>
        </p:nvSpPr>
        <p:spPr>
          <a:xfrm>
            <a:off x="5994962" y="3147815"/>
            <a:ext cx="36718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Matthias </a:t>
            </a:r>
            <a:r>
              <a:rPr lang="de-DE" sz="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Hempel, Kultur- </a:t>
            </a:r>
            <a:r>
              <a:rPr lang="de-DE" sz="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 Begegnungszentrum </a:t>
            </a:r>
            <a:r>
              <a:rPr lang="de-DE" sz="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DE-Reichenbach</a:t>
            </a:r>
            <a:endParaRPr lang="de-DE" sz="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3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1.2. Rechte des Ausländers in </a:t>
            </a:r>
            <a:r>
              <a:rPr lang="de-DE" dirty="0" smtClean="0"/>
              <a:t>Israel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15616" y="1131590"/>
            <a:ext cx="5616624" cy="3672408"/>
          </a:xfrm>
        </p:spPr>
        <p:txBody>
          <a:bodyPr>
            <a:noAutofit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de-DE" sz="2000" i="1" u="sn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4Mo 15,26: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Auch </a:t>
            </a:r>
            <a:r>
              <a:rPr lang="de-DE" sz="2000" dirty="0"/>
              <a:t>der Fremde kann Vergebung von Gott erlangen, wie Israel.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de-DE" sz="2000" i="1" u="sn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4Mo 35,15: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Auch </a:t>
            </a:r>
            <a:r>
              <a:rPr lang="de-DE" sz="2000" dirty="0"/>
              <a:t>der Fremde darf bei Totschlag in eine der sechs Zufluchtsstädte fliehen.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de-DE" sz="2000" i="1" u="sn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5Mo 1,16: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Auch </a:t>
            </a:r>
            <a:r>
              <a:rPr lang="de-DE" sz="2000" dirty="0"/>
              <a:t>die Rechtssache eines Fremdlings muss genau angehört und untersucht werden.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de-DE" sz="2000" i="1" u="sn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5Mo 10,18: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Gott </a:t>
            </a:r>
            <a:r>
              <a:rPr lang="de-DE" sz="2000" dirty="0"/>
              <a:t>liebt den Fremden und gibt ihm Brot und Kleider (vgl. „Bewahrung“ in </a:t>
            </a:r>
            <a:r>
              <a:rPr lang="de-DE" sz="2000" dirty="0" err="1"/>
              <a:t>Ps</a:t>
            </a:r>
            <a:r>
              <a:rPr lang="de-DE" sz="2000" dirty="0"/>
              <a:t> 146,9).</a:t>
            </a:r>
          </a:p>
        </p:txBody>
      </p:sp>
      <p:pic>
        <p:nvPicPr>
          <p:cNvPr id="4" name="Picture 6" descr="233px-Satellite_image_of_Israel_in_January_200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02111" y="915566"/>
            <a:ext cx="1646353" cy="4227934"/>
          </a:xfrm>
          <a:prstGeom prst="rect">
            <a:avLst/>
          </a:prstGeom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401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Benutzerdefiniert 10">
      <a:dk1>
        <a:srgbClr val="FFFFFF"/>
      </a:dk1>
      <a:lt1>
        <a:srgbClr val="000000"/>
      </a:lt1>
      <a:dk2>
        <a:srgbClr val="FFFFFF"/>
      </a:dk2>
      <a:lt2>
        <a:srgbClr val="000000"/>
      </a:lt2>
      <a:accent1>
        <a:srgbClr val="A9EA25"/>
      </a:accent1>
      <a:accent2>
        <a:srgbClr val="D77B00"/>
      </a:accent2>
      <a:accent3>
        <a:srgbClr val="FD1818"/>
      </a:accent3>
      <a:accent4>
        <a:srgbClr val="40AFFF"/>
      </a:accent4>
      <a:accent5>
        <a:srgbClr val="FFFF00"/>
      </a:accent5>
      <a:accent6>
        <a:srgbClr val="D8D8D8"/>
      </a:accent6>
      <a:hlink>
        <a:srgbClr val="E68200"/>
      </a:hlink>
      <a:folHlink>
        <a:srgbClr val="790101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622</Words>
  <Application>Microsoft Office PowerPoint</Application>
  <PresentationFormat>Bildschirmpräsentation (16:9)</PresentationFormat>
  <Paragraphs>149</Paragraphs>
  <Slides>26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27" baseType="lpstr">
      <vt:lpstr>Larissa</vt:lpstr>
      <vt:lpstr>PowerPoint-Präsentation</vt:lpstr>
      <vt:lpstr>PowerPoint-Präsentation</vt:lpstr>
      <vt:lpstr>Einleitung</vt:lpstr>
      <vt:lpstr>Einleitung</vt:lpstr>
      <vt:lpstr>PowerPoint-Präsentation</vt:lpstr>
      <vt:lpstr>1.1. Grundsatzlehre der Thora zum Thema „Ausländer“</vt:lpstr>
      <vt:lpstr>1.2. Rechte des Ausländers in Israel</vt:lpstr>
      <vt:lpstr>1.2. Rechte des Ausländers in Israel</vt:lpstr>
      <vt:lpstr>1.2. Rechte des Ausländers in Israel</vt:lpstr>
      <vt:lpstr>1.2. Rechte des Ausländers in Israel</vt:lpstr>
      <vt:lpstr>1.2. Rechte des Ausländers in Israel</vt:lpstr>
      <vt:lpstr>1.2. Rechte des Ausländers in Israel</vt:lpstr>
      <vt:lpstr>1.3. Pflichten des Ausländers in Israel</vt:lpstr>
      <vt:lpstr>1.3. Pflichten des Ausländers in Israel</vt:lpstr>
      <vt:lpstr>2. Der Ausländer im NT</vt:lpstr>
      <vt:lpstr>3. Die Völkervermischung Europas in der Endzeit</vt:lpstr>
      <vt:lpstr>3. Die Völkervermischung Europas in der Endzeit</vt:lpstr>
      <vt:lpstr>4. Der Weg zur Diktatur in Europa</vt:lpstr>
      <vt:lpstr>4. Der Weg zur Diktatur in Europa</vt:lpstr>
      <vt:lpstr>Wir schaffen es nicht!</vt:lpstr>
      <vt:lpstr>Römer 3,10</vt:lpstr>
      <vt:lpstr>Römer 3,22-23</vt:lpstr>
      <vt:lpstr>Jesus Christus – die Brücke zu Gott</vt:lpstr>
      <vt:lpstr>1. Johannes 4, 10</vt:lpstr>
      <vt:lpstr>Der Weg zurück zu Gott</vt:lpstr>
      <vt:lpstr>Bildquellen und Lizenzen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Flüchtlingswelle - Was sagt die Bibel?</dc:title>
  <dc:creator>Roger Liebi</dc:creator>
  <cp:lastModifiedBy>Me</cp:lastModifiedBy>
  <cp:revision>286</cp:revision>
  <dcterms:created xsi:type="dcterms:W3CDTF">2015-02-18T17:43:22Z</dcterms:created>
  <dcterms:modified xsi:type="dcterms:W3CDTF">2016-03-24T09:05:24Z</dcterms:modified>
</cp:coreProperties>
</file>