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1" r:id="rId1"/>
  </p:sldMasterIdLst>
  <p:notesMasterIdLst>
    <p:notesMasterId r:id="rId32"/>
  </p:notesMasterIdLst>
  <p:handoutMasterIdLst>
    <p:handoutMasterId r:id="rId33"/>
  </p:handoutMasterIdLst>
  <p:sldIdLst>
    <p:sldId id="837" r:id="rId2"/>
    <p:sldId id="858" r:id="rId3"/>
    <p:sldId id="855" r:id="rId4"/>
    <p:sldId id="856" r:id="rId5"/>
    <p:sldId id="857" r:id="rId6"/>
    <p:sldId id="859" r:id="rId7"/>
    <p:sldId id="916" r:id="rId8"/>
    <p:sldId id="863" r:id="rId9"/>
    <p:sldId id="864" r:id="rId10"/>
    <p:sldId id="865" r:id="rId11"/>
    <p:sldId id="866" r:id="rId12"/>
    <p:sldId id="910" r:id="rId13"/>
    <p:sldId id="406" r:id="rId14"/>
    <p:sldId id="848" r:id="rId15"/>
    <p:sldId id="849" r:id="rId16"/>
    <p:sldId id="452" r:id="rId17"/>
    <p:sldId id="411" r:id="rId18"/>
    <p:sldId id="909" r:id="rId19"/>
    <p:sldId id="867" r:id="rId20"/>
    <p:sldId id="868" r:id="rId21"/>
    <p:sldId id="869" r:id="rId22"/>
    <p:sldId id="870" r:id="rId23"/>
    <p:sldId id="913" r:id="rId24"/>
    <p:sldId id="908" r:id="rId25"/>
    <p:sldId id="911" r:id="rId26"/>
    <p:sldId id="907" r:id="rId27"/>
    <p:sldId id="914" r:id="rId28"/>
    <p:sldId id="915" r:id="rId29"/>
    <p:sldId id="748" r:id="rId30"/>
    <p:sldId id="624" r:id="rId31"/>
  </p:sldIdLst>
  <p:sldSz cx="12192000" cy="6858000"/>
  <p:notesSz cx="6858000" cy="9144000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CC"/>
    <a:srgbClr val="00FFFF"/>
    <a:srgbClr val="33CCFF"/>
    <a:srgbClr val="FFCCFF"/>
    <a:srgbClr val="FDEC87"/>
    <a:srgbClr val="00FF00"/>
    <a:srgbClr val="FFFF00"/>
    <a:srgbClr val="99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41" autoAdjust="0"/>
    <p:restoredTop sz="92903" autoAdjust="0"/>
  </p:normalViewPr>
  <p:slideViewPr>
    <p:cSldViewPr>
      <p:cViewPr>
        <p:scale>
          <a:sx n="161" d="100"/>
          <a:sy n="161" d="100"/>
        </p:scale>
        <p:origin x="-2946" y="-7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5452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12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12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CB506A7C-6F41-4423-BB8B-274679F825D8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1079661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Textmasterformate durch Klicken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522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22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9E6A00E-708C-41BD-B55B-9C45275BDA0A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6886446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>
                <a:sym typeface="Wingdings" panose="05000000000000000000" pitchFamily="2" charset="2"/>
              </a:rPr>
              <a:t> </a:t>
            </a:r>
            <a:r>
              <a:rPr lang="de-DE" dirty="0" err="1">
                <a:sym typeface="Wingdings" panose="05000000000000000000" pitchFamily="2" charset="2"/>
              </a:rPr>
              <a:t>Hes</a:t>
            </a:r>
            <a:r>
              <a:rPr lang="de-DE" dirty="0">
                <a:sym typeface="Wingdings" panose="05000000000000000000" pitchFamily="2" charset="2"/>
              </a:rPr>
              <a:t> 25,8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9E6A00E-708C-41BD-B55B-9C45275BDA0A}" type="slidenum">
              <a:rPr lang="de-DE" altLang="de-DE" smtClean="0"/>
              <a:pPr>
                <a:defRPr/>
              </a:pPr>
              <a:t>3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080406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3DAEEA6D-E2A4-4C04-B86E-424A354B3667}" type="slidenum">
              <a:rPr lang="de-DE" altLang="de-DE" sz="1200"/>
              <a:pPr/>
              <a:t>21</a:t>
            </a:fld>
            <a:endParaRPr lang="de-DE" altLang="de-DE" sz="1200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fr-FR" altLang="de-DE"/>
          </a:p>
        </p:txBody>
      </p:sp>
    </p:spTree>
    <p:extLst>
      <p:ext uri="{BB962C8B-B14F-4D97-AF65-F5344CB8AC3E}">
        <p14:creationId xmlns:p14="http://schemas.microsoft.com/office/powerpoint/2010/main" val="23168734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3DAEEA6D-E2A4-4C04-B86E-424A354B3667}" type="slidenum">
              <a:rPr lang="de-DE" altLang="de-DE" sz="1200"/>
              <a:pPr/>
              <a:t>22</a:t>
            </a:fld>
            <a:endParaRPr lang="de-DE" altLang="de-DE" sz="1200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fr-FR" altLang="de-DE"/>
          </a:p>
        </p:txBody>
      </p:sp>
    </p:spTree>
    <p:extLst>
      <p:ext uri="{BB962C8B-B14F-4D97-AF65-F5344CB8AC3E}">
        <p14:creationId xmlns:p14="http://schemas.microsoft.com/office/powerpoint/2010/main" val="40454653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C971FF-EF28-4195-A575-329446EFAA55}" type="slidenum">
              <a:rPr lang="de-DE" smtClean="0"/>
              <a:t>23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87497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C971FF-EF28-4195-A575-329446EFAA55}" type="slidenum">
              <a:rPr lang="de-DE" smtClean="0"/>
              <a:t>26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71405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C971FF-EF28-4195-A575-329446EFAA55}" type="slidenum">
              <a:rPr lang="de-DE" smtClean="0"/>
              <a:t>27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115879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E6A00E-708C-41BD-B55B-9C45275BDA0A}" type="slidenum">
              <a:rPr lang="de-DE" altLang="de-DE" smtClean="0"/>
              <a:pPr>
                <a:defRPr/>
              </a:pPr>
              <a:t>29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0123016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 err="1"/>
              <a:t>Hes</a:t>
            </a:r>
            <a:r>
              <a:rPr lang="de-CH" dirty="0"/>
              <a:t> 25,8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9E6A00E-708C-41BD-B55B-9C45275BDA0A}" type="slidenum">
              <a:rPr lang="de-DE" altLang="de-DE" smtClean="0"/>
              <a:pPr>
                <a:defRPr/>
              </a:pPr>
              <a:t>4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9664636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/>
              <a:t>Israel bedeutet Israel</a:t>
            </a:r>
          </a:p>
          <a:p>
            <a:r>
              <a:rPr lang="de-CH" dirty="0"/>
              <a:t>Jakob bedeutet Jakob</a:t>
            </a:r>
          </a:p>
          <a:p>
            <a:r>
              <a:rPr lang="en-US" dirty="0"/>
              <a:t>Z</a:t>
            </a:r>
            <a:r>
              <a:rPr lang="de-CH" dirty="0" err="1"/>
              <a:t>ion</a:t>
            </a:r>
            <a:r>
              <a:rPr lang="de-CH" dirty="0"/>
              <a:t> bedeutet Zion</a:t>
            </a:r>
          </a:p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9E6A00E-708C-41BD-B55B-9C45275BDA0A}" type="slidenum">
              <a:rPr lang="de-DE" altLang="de-DE" smtClean="0"/>
              <a:pPr>
                <a:defRPr/>
              </a:pPr>
              <a:t>8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8333326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7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fld id="{FD4AC9D7-EF04-4AEC-B175-FCDB19532C8D}" type="slidenum">
              <a:rPr lang="de-DE" altLang="fr-FR" sz="1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/>
              <a:t>14</a:t>
            </a:fld>
            <a:endParaRPr lang="de-DE" altLang="fr-FR" sz="12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6611" name="Espace réservé de l'image des diapositives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6612" name="Rectangle 3"/>
          <p:cNvSpPr txBox="1">
            <a:spLocks noGrp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>
            <a:prstTxWarp prst="textNoShape">
              <a:avLst/>
            </a:prstTxWarp>
          </a:bodyPr>
          <a:lstStyle/>
          <a:p>
            <a:pPr eaLnBrk="1" hangingPunct="1"/>
            <a:endParaRPr altLang="fr-FR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4138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7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fld id="{FD4AC9D7-EF04-4AEC-B175-FCDB19532C8D}" type="slidenum">
              <a:rPr lang="de-DE" altLang="fr-FR" sz="1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/>
              <a:t>16</a:t>
            </a:fld>
            <a:endParaRPr lang="de-DE" altLang="fr-FR" sz="12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6611" name="Espace réservé de l'image des diapositives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6612" name="Rectangle 3"/>
          <p:cNvSpPr txBox="1">
            <a:spLocks noGrp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>
            <a:prstTxWarp prst="textNoShape">
              <a:avLst/>
            </a:prstTxWarp>
          </a:bodyPr>
          <a:lstStyle/>
          <a:p>
            <a:pPr eaLnBrk="1" hangingPunct="1"/>
            <a:endParaRPr altLang="fr-FR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04073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7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fld id="{FD2707FE-360B-422E-BFD8-70033F60D955}" type="slidenum">
              <a:rPr lang="de-DE" altLang="fr-FR" sz="1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/>
              <a:t>17</a:t>
            </a:fld>
            <a:endParaRPr lang="de-DE" altLang="fr-FR" sz="12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3475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3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fr-FR" altLang="fr-FR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3476" name="Rectangle 3"/>
          <p:cNvSpPr txBox="1">
            <a:spLocks noGrp="1"/>
          </p:cNvSpPr>
          <p:nvPr>
            <p:ph type="body" sz="quarter" idx="1"/>
          </p:nvPr>
        </p:nvSpPr>
        <p:spPr bwMode="auto">
          <a:xfrm>
            <a:off x="685800" y="4343400"/>
            <a:ext cx="5462588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>
            <a:prstTxWarp prst="textNoShape">
              <a:avLst/>
            </a:prstTxWarp>
          </a:bodyPr>
          <a:lstStyle/>
          <a:p>
            <a:pPr eaLnBrk="1" hangingPunct="1"/>
            <a:endParaRPr altLang="fr-FR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3DAEEA6D-E2A4-4C04-B86E-424A354B3667}" type="slidenum">
              <a:rPr lang="de-DE" altLang="de-DE" sz="1200"/>
              <a:pPr/>
              <a:t>18</a:t>
            </a:fld>
            <a:endParaRPr lang="de-DE" altLang="de-DE" sz="1200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fr-FR" altLang="de-DE"/>
          </a:p>
        </p:txBody>
      </p:sp>
    </p:spTree>
    <p:extLst>
      <p:ext uri="{BB962C8B-B14F-4D97-AF65-F5344CB8AC3E}">
        <p14:creationId xmlns:p14="http://schemas.microsoft.com/office/powerpoint/2010/main" val="28369131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3DAEEA6D-E2A4-4C04-B86E-424A354B3667}" type="slidenum">
              <a:rPr lang="de-DE" altLang="de-DE" sz="1200"/>
              <a:pPr/>
              <a:t>19</a:t>
            </a:fld>
            <a:endParaRPr lang="de-DE" altLang="de-DE" sz="1200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fr-FR" altLang="de-DE"/>
          </a:p>
        </p:txBody>
      </p:sp>
    </p:spTree>
    <p:extLst>
      <p:ext uri="{BB962C8B-B14F-4D97-AF65-F5344CB8AC3E}">
        <p14:creationId xmlns:p14="http://schemas.microsoft.com/office/powerpoint/2010/main" val="2717511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3DAEEA6D-E2A4-4C04-B86E-424A354B3667}" type="slidenum">
              <a:rPr lang="de-DE" altLang="de-DE" sz="1200"/>
              <a:pPr/>
              <a:t>20</a:t>
            </a:fld>
            <a:endParaRPr lang="de-DE" altLang="de-DE" sz="1200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fr-FR" altLang="de-DE"/>
          </a:p>
        </p:txBody>
      </p:sp>
    </p:spTree>
    <p:extLst>
      <p:ext uri="{BB962C8B-B14F-4D97-AF65-F5344CB8AC3E}">
        <p14:creationId xmlns:p14="http://schemas.microsoft.com/office/powerpoint/2010/main" val="7667590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12187238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de-DE"/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de-DE"/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de-DE"/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de-DE"/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de-DE"/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304 h 1906"/>
                <a:gd name="T4" fmla="*/ 6225 w 5740"/>
                <a:gd name="T5" fmla="*/ 304 h 1906"/>
                <a:gd name="T6" fmla="*/ 6225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48139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1736726"/>
            <a:ext cx="103632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fr-FR"/>
              <a:t>Titelmasterformat durch Klicken bearbeiten</a:t>
            </a:r>
          </a:p>
        </p:txBody>
      </p:sp>
      <p:sp>
        <p:nvSpPr>
          <p:cNvPr id="48140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fr-FR"/>
              <a:t>Formatvorlage des Untertitelmasters durch Klicken bearbeiten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609600" y="6248400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5157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54750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3565D0-869A-46A3-A136-53DCCABB7DA2}" type="slidenum">
              <a:rPr lang="fr-FR" altLang="de-DE"/>
              <a:pPr>
                <a:defRPr/>
              </a:pPr>
              <a:t>‹Nr.›</a:t>
            </a:fld>
            <a:endParaRPr lang="fr-FR" altLang="de-DE"/>
          </a:p>
        </p:txBody>
      </p:sp>
    </p:spTree>
    <p:extLst>
      <p:ext uri="{BB962C8B-B14F-4D97-AF65-F5344CB8AC3E}">
        <p14:creationId xmlns:p14="http://schemas.microsoft.com/office/powerpoint/2010/main" val="751492321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DDBF52-DAA3-4282-B306-E8AA8ED2620A}" type="slidenum">
              <a:rPr lang="fr-FR" altLang="de-DE"/>
              <a:pPr>
                <a:defRPr/>
              </a:pPr>
              <a:t>‹Nr.›</a:t>
            </a:fld>
            <a:endParaRPr lang="fr-FR" altLang="de-DE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4944779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DE8426-5C14-47A3-A0A7-FE55D5D30CCE}" type="slidenum">
              <a:rPr lang="fr-FR" altLang="de-DE"/>
              <a:pPr>
                <a:defRPr/>
              </a:pPr>
              <a:t>‹Nr.›</a:t>
            </a:fld>
            <a:endParaRPr lang="fr-FR" altLang="de-DE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1005892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CD6627-5E57-4D58-A230-C72C75B4F726}" type="slidenum">
              <a:rPr lang="fr-FR" altLang="de-DE"/>
              <a:pPr>
                <a:defRPr/>
              </a:pPr>
              <a:t>‹Nr.›</a:t>
            </a:fld>
            <a:endParaRPr lang="fr-FR" altLang="de-DE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9121657"/>
      </p:ext>
    </p:extLst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el, zwei Inhalte üb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half" idx="3"/>
          </p:nvPr>
        </p:nvSpPr>
        <p:spPr>
          <a:xfrm>
            <a:off x="609600" y="3938589"/>
            <a:ext cx="10972800" cy="2187575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BAED12-0D2B-4CF6-9C94-EE7EBCA5EB4B}" type="slidenum">
              <a:rPr lang="fr-FR" altLang="de-DE"/>
              <a:pPr>
                <a:defRPr/>
              </a:pPr>
              <a:t>‹Nr.›</a:t>
            </a:fld>
            <a:endParaRPr lang="fr-FR" altLang="de-DE"/>
          </a:p>
        </p:txBody>
      </p:sp>
      <p:sp>
        <p:nvSpPr>
          <p:cNvPr id="8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0769469"/>
      </p:ext>
    </p:extLst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el, Tex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D682B5-CB2B-43CF-97F2-397F93CD1F56}" type="slidenum">
              <a:rPr lang="fr-FR" altLang="de-DE"/>
              <a:pPr>
                <a:defRPr/>
              </a:pPr>
              <a:t>‹Nr.›</a:t>
            </a:fld>
            <a:endParaRPr lang="fr-FR" altLang="de-DE"/>
          </a:p>
        </p:txBody>
      </p:sp>
      <p:sp>
        <p:nvSpPr>
          <p:cNvPr id="8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56368499"/>
      </p:ext>
    </p:extLst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el und Text über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10972800" cy="2185988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09600" y="3938589"/>
            <a:ext cx="10972800" cy="2187575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12FFDA-8BB1-45CE-BB70-B30A733857F5}" type="slidenum">
              <a:rPr lang="fr-FR" altLang="de-DE"/>
              <a:pPr>
                <a:defRPr/>
              </a:pPr>
              <a:t>‹Nr.›</a:t>
            </a:fld>
            <a:endParaRPr lang="fr-FR" altLang="de-DE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7443331"/>
      </p:ext>
    </p:extLst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D80896-1711-4C38-856D-AD571D9C49A2}" type="slidenum">
              <a:rPr lang="fr-FR" altLang="de-DE"/>
              <a:pPr>
                <a:defRPr/>
              </a:pPr>
              <a:t>‹Nr.›</a:t>
            </a:fld>
            <a:endParaRPr lang="fr-FR" altLang="de-DE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9566807"/>
      </p:ext>
    </p:extLst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el und vier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9BF310-3513-41ED-A7F3-103EA510CA8D}" type="slidenum">
              <a:rPr lang="fr-FR" altLang="de-DE"/>
              <a:pPr>
                <a:defRPr/>
              </a:pPr>
              <a:t>‹Nr.›</a:t>
            </a:fld>
            <a:endParaRPr lang="fr-FR" altLang="de-DE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8826444"/>
      </p:ext>
    </p:extLst>
  </p:cSld>
  <p:clrMapOvr>
    <a:masterClrMapping/>
  </p:clrMapOvr>
  <p:transition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el, Inhal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F62653-955E-44A6-A369-2CDB23432AF5}" type="slidenum">
              <a:rPr lang="fr-FR" altLang="de-DE"/>
              <a:pPr>
                <a:defRPr/>
              </a:pPr>
              <a:t>‹Nr.›</a:t>
            </a:fld>
            <a:endParaRPr lang="fr-FR" altLang="de-DE"/>
          </a:p>
        </p:txBody>
      </p:sp>
      <p:sp>
        <p:nvSpPr>
          <p:cNvPr id="8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4711975"/>
      </p:ext>
    </p:extLst>
  </p:cSld>
  <p:clrMapOvr>
    <a:masterClrMapping/>
  </p:clrMapOvr>
  <p:transition spd="med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ild L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75520" y="1892829"/>
            <a:ext cx="4186336" cy="4114800"/>
          </a:xfrm>
        </p:spPr>
        <p:txBody>
          <a:bodyPr/>
          <a:lstStyle>
            <a:lvl1pPr marL="0" indent="0">
              <a:buNone/>
              <a:defRPr sz="4266"/>
            </a:lvl1pPr>
            <a:lvl2pPr marL="609448" indent="0">
              <a:buNone/>
              <a:defRPr sz="3732"/>
            </a:lvl2pPr>
            <a:lvl3pPr marL="1218895" indent="0">
              <a:buNone/>
              <a:defRPr sz="3199"/>
            </a:lvl3pPr>
            <a:lvl4pPr marL="1828343" indent="0">
              <a:buNone/>
              <a:defRPr sz="2666"/>
            </a:lvl4pPr>
            <a:lvl5pPr marL="2437790" indent="0">
              <a:buNone/>
              <a:defRPr sz="2666"/>
            </a:lvl5pPr>
            <a:lvl6pPr marL="3047238" indent="0">
              <a:buNone/>
              <a:defRPr sz="2666"/>
            </a:lvl6pPr>
            <a:lvl7pPr marL="3656686" indent="0">
              <a:buNone/>
              <a:defRPr sz="2666"/>
            </a:lvl7pPr>
            <a:lvl8pPr marL="4266133" indent="0">
              <a:buNone/>
              <a:defRPr sz="2666"/>
            </a:lvl8pPr>
            <a:lvl9pPr marL="4875581" indent="0">
              <a:buNone/>
              <a:defRPr sz="2666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288022" y="1892829"/>
            <a:ext cx="5472608" cy="4032448"/>
          </a:xfrm>
        </p:spPr>
        <p:txBody>
          <a:bodyPr/>
          <a:lstStyle>
            <a:lvl1pPr marL="0" indent="0">
              <a:buNone/>
              <a:defRPr sz="1866"/>
            </a:lvl1pPr>
            <a:lvl2pPr marL="609448" indent="0">
              <a:buNone/>
              <a:defRPr sz="1600"/>
            </a:lvl2pPr>
            <a:lvl3pPr marL="1218895" indent="0">
              <a:buNone/>
              <a:defRPr sz="1333"/>
            </a:lvl3pPr>
            <a:lvl4pPr marL="1828343" indent="0">
              <a:buNone/>
              <a:defRPr sz="1200"/>
            </a:lvl4pPr>
            <a:lvl5pPr marL="2437790" indent="0">
              <a:buNone/>
              <a:defRPr sz="1200"/>
            </a:lvl5pPr>
            <a:lvl6pPr marL="3047238" indent="0">
              <a:buNone/>
              <a:defRPr sz="1200"/>
            </a:lvl6pPr>
            <a:lvl7pPr marL="3656686" indent="0">
              <a:buNone/>
              <a:defRPr sz="1200"/>
            </a:lvl7pPr>
            <a:lvl8pPr marL="4266133" indent="0">
              <a:buNone/>
              <a:defRPr sz="1200"/>
            </a:lvl8pPr>
            <a:lvl9pPr marL="4875581" indent="0">
              <a:buNone/>
              <a:defRPr sz="1200"/>
            </a:lvl9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78ABC-6D20-40C0-BF46-059796A1A708}" type="datetimeFigureOut">
              <a:rPr lang="de-DE" smtClean="0"/>
              <a:pPr/>
              <a:t>31.05.2022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86883-76D1-4762-B616-F7B4C6E17DF6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1487489" y="260649"/>
            <a:ext cx="10465162" cy="768085"/>
          </a:xfrm>
        </p:spPr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2716445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31A5A2-8BCB-4025-8EC6-613B44E7E826}" type="slidenum">
              <a:rPr lang="fr-FR" altLang="de-DE"/>
              <a:pPr>
                <a:defRPr/>
              </a:pPr>
              <a:t>‹Nr.›</a:t>
            </a:fld>
            <a:endParaRPr lang="fr-FR" altLang="de-DE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3852668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F09CA1-6C64-4963-B479-3D3B670AB5FE}" type="slidenum">
              <a:rPr lang="fr-FR" altLang="de-DE"/>
              <a:pPr>
                <a:defRPr/>
              </a:pPr>
              <a:t>‹Nr.›</a:t>
            </a:fld>
            <a:endParaRPr lang="fr-FR" altLang="de-DE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9638823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B7DA32-0731-4B34-A059-9E6281690614}" type="slidenum">
              <a:rPr lang="fr-FR" altLang="de-DE"/>
              <a:pPr>
                <a:defRPr/>
              </a:pPr>
              <a:t>‹Nr.›</a:t>
            </a:fld>
            <a:endParaRPr lang="fr-FR" altLang="de-DE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00437964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144C10-EE22-4296-B168-6D1475E3B639}" type="slidenum">
              <a:rPr lang="fr-FR" altLang="de-DE"/>
              <a:pPr>
                <a:defRPr/>
              </a:pPr>
              <a:t>‹Nr.›</a:t>
            </a:fld>
            <a:endParaRPr lang="fr-FR" altLang="de-DE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4157473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936F49-5A32-4490-B9D5-6FB683CAABC5}" type="slidenum">
              <a:rPr lang="fr-FR" altLang="de-DE"/>
              <a:pPr>
                <a:defRPr/>
              </a:pPr>
              <a:t>‹Nr.›</a:t>
            </a:fld>
            <a:endParaRPr lang="fr-FR" altLang="de-DE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4370147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BA53FE-0A8F-40B6-84FC-E8BE5B959D7F}" type="slidenum">
              <a:rPr lang="fr-FR" altLang="de-DE"/>
              <a:pPr>
                <a:defRPr/>
              </a:pPr>
              <a:t>‹Nr.›</a:t>
            </a:fld>
            <a:endParaRPr lang="fr-FR" altLang="de-DE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8989482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4F7CF2-C045-4CB0-B519-449C1CD0EAF9}" type="slidenum">
              <a:rPr lang="fr-FR" altLang="de-DE"/>
              <a:pPr>
                <a:defRPr/>
              </a:pPr>
              <a:t>‹Nr.›</a:t>
            </a:fld>
            <a:endParaRPr lang="fr-FR" altLang="de-DE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2741513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389647-7861-4139-AE53-59A4FD9B0BC4}" type="slidenum">
              <a:rPr lang="fr-FR" altLang="de-DE"/>
              <a:pPr>
                <a:defRPr/>
              </a:pPr>
              <a:t>‹Nr.›</a:t>
            </a:fld>
            <a:endParaRPr lang="fr-FR" altLang="de-DE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58294714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5157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4B12BEE-CCC4-47B0-9616-9A34F7256D60}" type="slidenum">
              <a:rPr lang="fr-FR" altLang="de-DE"/>
              <a:pPr>
                <a:defRPr/>
              </a:pPr>
              <a:t>‹Nr.›</a:t>
            </a:fld>
            <a:endParaRPr lang="fr-FR" altLang="de-DE"/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12187238" cy="6850063"/>
            <a:chOff x="0" y="0"/>
            <a:chExt cx="5758" cy="4315"/>
          </a:xfrm>
        </p:grpSpPr>
        <p:grpSp>
          <p:nvGrpSpPr>
            <p:cNvPr id="1032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47110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de-DE"/>
              </a:p>
            </p:txBody>
          </p:sp>
          <p:sp>
            <p:nvSpPr>
              <p:cNvPr id="47111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de-DE"/>
              </a:p>
            </p:txBody>
          </p:sp>
          <p:sp>
            <p:nvSpPr>
              <p:cNvPr id="47112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de-DE"/>
              </a:p>
            </p:txBody>
          </p:sp>
          <p:sp>
            <p:nvSpPr>
              <p:cNvPr id="1038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7114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de-DE"/>
              </a:p>
            </p:txBody>
          </p:sp>
        </p:grpSp>
        <p:sp>
          <p:nvSpPr>
            <p:cNvPr id="47115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de-DE"/>
            </a:p>
          </p:txBody>
        </p:sp>
        <p:sp>
          <p:nvSpPr>
            <p:cNvPr id="1034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304 h 1906"/>
                <a:gd name="T4" fmla="*/ 6225 w 5740"/>
                <a:gd name="T5" fmla="*/ 304 h 1906"/>
                <a:gd name="T6" fmla="*/ 6225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47117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Titelmasterformat durch Klicken bearbeiten</a:t>
            </a:r>
          </a:p>
        </p:txBody>
      </p:sp>
      <p:sp>
        <p:nvSpPr>
          <p:cNvPr id="47118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7119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Textmasterformate durch Klicken bearbeiten</a:t>
            </a:r>
          </a:p>
          <a:p>
            <a:pPr lvl="1"/>
            <a:r>
              <a:rPr lang="fr-FR"/>
              <a:t>Zweite Ebene</a:t>
            </a:r>
          </a:p>
          <a:p>
            <a:pPr lvl="2"/>
            <a:r>
              <a:rPr lang="fr-FR"/>
              <a:t>Dritte Ebene</a:t>
            </a:r>
          </a:p>
          <a:p>
            <a:pPr lvl="3"/>
            <a:r>
              <a:rPr lang="fr-FR"/>
              <a:t>Vierte Ebene</a:t>
            </a:r>
          </a:p>
          <a:p>
            <a:pPr lvl="4"/>
            <a:r>
              <a:rPr lang="fr-FR"/>
              <a:t>Fünfte Ebene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639" r:id="rId1"/>
    <p:sldLayoutId id="2147484622" r:id="rId2"/>
    <p:sldLayoutId id="2147484623" r:id="rId3"/>
    <p:sldLayoutId id="2147484624" r:id="rId4"/>
    <p:sldLayoutId id="2147484625" r:id="rId5"/>
    <p:sldLayoutId id="2147484626" r:id="rId6"/>
    <p:sldLayoutId id="2147484627" r:id="rId7"/>
    <p:sldLayoutId id="2147484628" r:id="rId8"/>
    <p:sldLayoutId id="2147484629" r:id="rId9"/>
    <p:sldLayoutId id="2147484630" r:id="rId10"/>
    <p:sldLayoutId id="2147484631" r:id="rId11"/>
    <p:sldLayoutId id="2147484632" r:id="rId12"/>
    <p:sldLayoutId id="2147484633" r:id="rId13"/>
    <p:sldLayoutId id="2147484634" r:id="rId14"/>
    <p:sldLayoutId id="2147484635" r:id="rId15"/>
    <p:sldLayoutId id="2147484636" r:id="rId16"/>
    <p:sldLayoutId id="2147484637" r:id="rId17"/>
    <p:sldLayoutId id="2147484638" r:id="rId18"/>
    <p:sldLayoutId id="2147484640" r:id="rId19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file:///R:\PPT\Nationen.ppt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file:///R:\PPT\Nationen.ppt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file:///R:\PPT\Nationen.ppt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0" y="548680"/>
            <a:ext cx="1219200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de-DE" sz="9600" b="1" dirty="0">
                <a:ln w="22225">
                  <a:solidFill>
                    <a:schemeClr val="bg2"/>
                  </a:solidFill>
                  <a:prstDash val="solid"/>
                </a:ln>
                <a:solidFill>
                  <a:srgbClr val="FFFF00"/>
                </a:solidFill>
                <a:effectLst>
                  <a:reflection blurRad="6350" stA="60000" endA="900" endPos="58000" dir="5400000" sy="-100000" algn="bl" rotWithShape="0"/>
                </a:effectLst>
              </a:rPr>
              <a:t>Hat die Gemeinde Israel ersetzt?</a:t>
            </a:r>
            <a:endParaRPr lang="de-CH" sz="9600" b="1" dirty="0">
              <a:ln w="22225">
                <a:solidFill>
                  <a:schemeClr val="bg2"/>
                </a:solidFill>
                <a:prstDash val="solid"/>
              </a:ln>
              <a:solidFill>
                <a:srgbClr val="FFFF00"/>
              </a:solidFill>
              <a:effectLst>
                <a:reflection blurRad="6350" stA="60000" endA="900" endPos="58000" dir="5400000" sy="-100000" algn="bl" rotWithShape="0"/>
              </a:effectLst>
            </a:endParaRPr>
          </a:p>
        </p:txBody>
      </p:sp>
      <p:pic>
        <p:nvPicPr>
          <p:cNvPr id="3" name="Picture 4" descr="Israel, Flagge, Nationalflagge, Nation, Land, Fähnrich">
            <a:extLst>
              <a:ext uri="{FF2B5EF4-FFF2-40B4-BE49-F238E27FC236}">
                <a16:creationId xmlns:a16="http://schemas.microsoft.com/office/drawing/2014/main" xmlns="" id="{93D84E06-92A5-418F-AF77-2DC5BB5818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2024" y="4499279"/>
            <a:ext cx="2715062" cy="1810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Menora, Jüdische, Kerze, Judentum">
            <a:extLst>
              <a:ext uri="{FF2B5EF4-FFF2-40B4-BE49-F238E27FC236}">
                <a16:creationId xmlns:a16="http://schemas.microsoft.com/office/drawing/2014/main" xmlns="" id="{55F86765-DF77-43CF-AE04-F594EE4655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1725" y="4509120"/>
            <a:ext cx="2088232" cy="17321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6268953"/>
      </p:ext>
    </p:extLst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>
            <a:extLst>
              <a:ext uri="{FF2B5EF4-FFF2-40B4-BE49-F238E27FC236}">
                <a16:creationId xmlns:a16="http://schemas.microsoft.com/office/drawing/2014/main" xmlns="" id="{027FF372-A770-40B0-B0E3-016080AACF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344" y="468797"/>
            <a:ext cx="7704856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0" indent="0" algn="ctr">
              <a:buNone/>
              <a:defRPr/>
            </a:pPr>
            <a:r>
              <a:rPr lang="fr-FR" sz="6000" b="1" kern="0" dirty="0">
                <a:solidFill>
                  <a:srgbClr val="99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Römer 9 - 11</a:t>
            </a:r>
          </a:p>
        </p:txBody>
      </p:sp>
      <p:sp>
        <p:nvSpPr>
          <p:cNvPr id="8" name="Textfeld 6">
            <a:extLst>
              <a:ext uri="{FF2B5EF4-FFF2-40B4-BE49-F238E27FC236}">
                <a16:creationId xmlns:a16="http://schemas.microsoft.com/office/drawing/2014/main" xmlns="" id="{6ED9296A-51A2-4874-9FDD-C47C8AB34B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60196" y="6420091"/>
            <a:ext cx="36004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de-DE" sz="1000" dirty="0"/>
              <a:t>FB</a:t>
            </a:r>
          </a:p>
        </p:txBody>
      </p:sp>
      <p:pic>
        <p:nvPicPr>
          <p:cNvPr id="5122" name="Picture 2" descr="Olive, Obst, Baum, Grün, Olivenbäume, Bäume, Natur">
            <a:extLst>
              <a:ext uri="{FF2B5EF4-FFF2-40B4-BE49-F238E27FC236}">
                <a16:creationId xmlns:a16="http://schemas.microsoft.com/office/drawing/2014/main" xmlns="" id="{67E37120-535E-4835-A768-FF66CB44D6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392" y="1916832"/>
            <a:ext cx="7128792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xmlns="" id="{2B11994F-A993-4944-B3CD-083F7291A501}"/>
              </a:ext>
            </a:extLst>
          </p:cNvPr>
          <p:cNvSpPr/>
          <p:nvPr/>
        </p:nvSpPr>
        <p:spPr>
          <a:xfrm>
            <a:off x="8400256" y="2276872"/>
            <a:ext cx="417646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32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Römer 11,29: </a:t>
            </a:r>
          </a:p>
          <a:p>
            <a:endParaRPr lang="de-DE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  <a:p>
            <a:r>
              <a:rPr lang="de-DE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Denn die Gnaden-gaben und die Berufung Gottes </a:t>
            </a:r>
          </a:p>
          <a:p>
            <a:r>
              <a:rPr lang="de-DE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sind </a:t>
            </a:r>
            <a:r>
              <a:rPr lang="de-DE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unbereubar</a:t>
            </a:r>
            <a:r>
              <a:rPr lang="de-DE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.</a:t>
            </a:r>
            <a:endParaRPr lang="de-CH" sz="3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30146173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 dirty="0">
                <a:solidFill>
                  <a:schemeClr val="accent4"/>
                </a:solidFill>
              </a:rPr>
              <a:t>Nationen – Israel (</a:t>
            </a:r>
            <a:r>
              <a:rPr lang="de-DE" dirty="0" err="1">
                <a:solidFill>
                  <a:schemeClr val="accent4"/>
                </a:solidFill>
              </a:rPr>
              <a:t>Röm</a:t>
            </a:r>
            <a:r>
              <a:rPr lang="de-DE" dirty="0">
                <a:solidFill>
                  <a:schemeClr val="accent4"/>
                </a:solidFill>
              </a:rPr>
              <a:t> 11,25)</a:t>
            </a:r>
          </a:p>
        </p:txBody>
      </p:sp>
      <p:sp>
        <p:nvSpPr>
          <p:cNvPr id="10244" name="AutoShape 6"/>
          <p:cNvSpPr>
            <a:spLocks noChangeArrowheads="1"/>
          </p:cNvSpPr>
          <p:nvPr/>
        </p:nvSpPr>
        <p:spPr bwMode="auto">
          <a:xfrm>
            <a:off x="4728733" y="2618210"/>
            <a:ext cx="533400" cy="2971800"/>
          </a:xfrm>
          <a:prstGeom prst="upArrow">
            <a:avLst>
              <a:gd name="adj1" fmla="val 50000"/>
              <a:gd name="adj2" fmla="val 139286"/>
            </a:avLst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de-DE" altLang="de-DE" sz="1800"/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 rot="16200000">
            <a:off x="3672252" y="4196309"/>
            <a:ext cx="2646362" cy="13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de-DE" sz="16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Entrückung</a:t>
            </a:r>
            <a:endParaRPr lang="de-DE" sz="1600" b="1" dirty="0">
              <a:solidFill>
                <a:srgbClr val="000066"/>
              </a:solidFill>
              <a:latin typeface="Arial" charset="0"/>
            </a:endParaRPr>
          </a:p>
        </p:txBody>
      </p:sp>
      <p:grpSp>
        <p:nvGrpSpPr>
          <p:cNvPr id="36" name="Group 14"/>
          <p:cNvGrpSpPr>
            <a:grpSpLocks/>
          </p:cNvGrpSpPr>
          <p:nvPr/>
        </p:nvGrpSpPr>
        <p:grpSpPr bwMode="auto">
          <a:xfrm>
            <a:off x="9391413" y="2618210"/>
            <a:ext cx="1920736" cy="3240360"/>
            <a:chOff x="3768" y="1094"/>
            <a:chExt cx="1392" cy="2449"/>
          </a:xfrm>
          <a:solidFill>
            <a:schemeClr val="accent5"/>
          </a:solidFill>
        </p:grpSpPr>
        <p:sp>
          <p:nvSpPr>
            <p:cNvPr id="38" name="Rectangle 17"/>
            <p:cNvSpPr>
              <a:spLocks noChangeArrowheads="1"/>
            </p:cNvSpPr>
            <p:nvPr/>
          </p:nvSpPr>
          <p:spPr bwMode="auto">
            <a:xfrm>
              <a:off x="4452" y="1956"/>
              <a:ext cx="45" cy="1587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  <a:ln w="9525">
              <a:solidFill>
                <a:schemeClr val="accent4">
                  <a:lumMod val="20000"/>
                  <a:lumOff val="80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de-DE" dirty="0"/>
            </a:p>
          </p:txBody>
        </p:sp>
        <p:sp>
          <p:nvSpPr>
            <p:cNvPr id="39" name="Text Box 18"/>
            <p:cNvSpPr txBox="1">
              <a:spLocks noChangeArrowheads="1"/>
            </p:cNvSpPr>
            <p:nvPr/>
          </p:nvSpPr>
          <p:spPr bwMode="auto">
            <a:xfrm>
              <a:off x="3768" y="1094"/>
              <a:ext cx="1392" cy="302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  <a:ln w="9525">
              <a:solidFill>
                <a:schemeClr val="accent4">
                  <a:lumMod val="20000"/>
                  <a:lumOff val="80000"/>
                </a:schemeClr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de-DE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Wiederkunft</a:t>
              </a:r>
              <a:r>
                <a:rPr lang="de-DE" b="1" dirty="0">
                  <a:latin typeface="Arial" charset="0"/>
                </a:rPr>
                <a:t> </a:t>
              </a:r>
              <a:endParaRPr lang="de-DE" sz="2000" b="1" dirty="0"/>
            </a:p>
          </p:txBody>
        </p:sp>
        <p:sp>
          <p:nvSpPr>
            <p:cNvPr id="40" name="AutoShape 16"/>
            <p:cNvSpPr>
              <a:spLocks noChangeArrowheads="1"/>
            </p:cNvSpPr>
            <p:nvPr/>
          </p:nvSpPr>
          <p:spPr bwMode="auto">
            <a:xfrm flipV="1">
              <a:off x="4308" y="1392"/>
              <a:ext cx="336" cy="1212"/>
            </a:xfrm>
            <a:prstGeom prst="upArrow">
              <a:avLst>
                <a:gd name="adj1" fmla="val 50000"/>
                <a:gd name="adj2" fmla="val 90179"/>
              </a:avLst>
            </a:prstGeom>
            <a:solidFill>
              <a:schemeClr val="tx1">
                <a:lumMod val="85000"/>
              </a:schemeClr>
            </a:solidFill>
            <a:ln w="9525">
              <a:solidFill>
                <a:schemeClr val="accent4">
                  <a:lumMod val="20000"/>
                  <a:lumOff val="80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de-DE" dirty="0"/>
            </a:p>
          </p:txBody>
        </p:sp>
        <p:sp>
          <p:nvSpPr>
            <p:cNvPr id="37" name="AutoShape 15"/>
            <p:cNvSpPr>
              <a:spLocks noChangeArrowheads="1"/>
            </p:cNvSpPr>
            <p:nvPr/>
          </p:nvSpPr>
          <p:spPr bwMode="auto">
            <a:xfrm>
              <a:off x="4236" y="2820"/>
              <a:ext cx="480" cy="432"/>
            </a:xfrm>
            <a:prstGeom prst="triangle">
              <a:avLst>
                <a:gd name="adj" fmla="val 50000"/>
              </a:avLst>
            </a:prstGeom>
            <a:solidFill>
              <a:srgbClr val="C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de-DE" dirty="0"/>
            </a:p>
          </p:txBody>
        </p:sp>
      </p:grpSp>
      <p:sp>
        <p:nvSpPr>
          <p:cNvPr id="3" name="Textfeld 2">
            <a:extLst>
              <a:ext uri="{FF2B5EF4-FFF2-40B4-BE49-F238E27FC236}">
                <a16:creationId xmlns:a16="http://schemas.microsoft.com/office/drawing/2014/main" xmlns="" id="{09612AD7-3253-4333-A5D6-78B1C709AB4F}"/>
              </a:ext>
            </a:extLst>
          </p:cNvPr>
          <p:cNvSpPr txBox="1"/>
          <p:nvPr/>
        </p:nvSpPr>
        <p:spPr>
          <a:xfrm>
            <a:off x="284696" y="2044005"/>
            <a:ext cx="4875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800" b="1" dirty="0"/>
              <a:t>… bis dass die </a:t>
            </a:r>
            <a:r>
              <a:rPr lang="de-CH" sz="2800" b="1" dirty="0" err="1"/>
              <a:t>Vollzahl</a:t>
            </a:r>
            <a:r>
              <a:rPr lang="de-CH" sz="2800" b="1" dirty="0"/>
              <a:t> der Nationen eingegangen ist, …</a:t>
            </a:r>
          </a:p>
        </p:txBody>
      </p:sp>
      <p:sp>
        <p:nvSpPr>
          <p:cNvPr id="43" name="Textfeld 42">
            <a:extLst>
              <a:ext uri="{FF2B5EF4-FFF2-40B4-BE49-F238E27FC236}">
                <a16:creationId xmlns:a16="http://schemas.microsoft.com/office/drawing/2014/main" xmlns="" id="{4E3A78F8-DD06-443F-8DDF-CD58DE24EB7B}"/>
              </a:ext>
            </a:extLst>
          </p:cNvPr>
          <p:cNvSpPr txBox="1"/>
          <p:nvPr/>
        </p:nvSpPr>
        <p:spPr>
          <a:xfrm>
            <a:off x="5489579" y="2076742"/>
            <a:ext cx="37995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800" b="1" dirty="0"/>
              <a:t>… und also wird ganz Israel errettet werden.</a:t>
            </a:r>
          </a:p>
        </p:txBody>
      </p:sp>
      <p:pic>
        <p:nvPicPr>
          <p:cNvPr id="1026" name="Picture 2" descr="Planetenerde, Erde, Raum, Globus, Planeten, Universum">
            <a:extLst>
              <a:ext uri="{FF2B5EF4-FFF2-40B4-BE49-F238E27FC236}">
                <a16:creationId xmlns:a16="http://schemas.microsoft.com/office/drawing/2014/main" xmlns="" id="{6D6D8C9A-1CA8-4D3D-A5B4-EF1789AFE9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88" r="24334"/>
          <a:stretch/>
        </p:blipFill>
        <p:spPr bwMode="auto">
          <a:xfrm>
            <a:off x="896565" y="3068960"/>
            <a:ext cx="3033159" cy="3211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srael, Flagge, Nationalflagge, Nation, Land, Fähnrich">
            <a:extLst>
              <a:ext uri="{FF2B5EF4-FFF2-40B4-BE49-F238E27FC236}">
                <a16:creationId xmlns:a16="http://schemas.microsoft.com/office/drawing/2014/main" xmlns="" id="{2FFAA92B-CF20-499F-8ED1-B314EDCBB6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22" y="3544690"/>
            <a:ext cx="3059832" cy="2039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feld 6">
            <a:extLst>
              <a:ext uri="{FF2B5EF4-FFF2-40B4-BE49-F238E27FC236}">
                <a16:creationId xmlns:a16="http://schemas.microsoft.com/office/drawing/2014/main" xmlns="" id="{C8B92000-1FFE-4214-A7E4-9632317CD9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3672" y="6280398"/>
            <a:ext cx="93610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de-DE" sz="1000" dirty="0"/>
              <a:t>NASA/FB</a:t>
            </a:r>
          </a:p>
        </p:txBody>
      </p:sp>
    </p:spTree>
    <p:extLst>
      <p:ext uri="{BB962C8B-B14F-4D97-AF65-F5344CB8AC3E}">
        <p14:creationId xmlns:p14="http://schemas.microsoft.com/office/powerpoint/2010/main" val="3357844134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 dirty="0">
                <a:solidFill>
                  <a:schemeClr val="accent4"/>
                </a:solidFill>
              </a:rPr>
              <a:t>Verstehe den Unterschied!</a:t>
            </a:r>
          </a:p>
        </p:txBody>
      </p:sp>
      <p:sp>
        <p:nvSpPr>
          <p:cNvPr id="10244" name="AutoShape 6"/>
          <p:cNvSpPr>
            <a:spLocks noChangeArrowheads="1"/>
          </p:cNvSpPr>
          <p:nvPr/>
        </p:nvSpPr>
        <p:spPr bwMode="auto">
          <a:xfrm>
            <a:off x="5231904" y="2636912"/>
            <a:ext cx="533400" cy="2971800"/>
          </a:xfrm>
          <a:prstGeom prst="upArrow">
            <a:avLst>
              <a:gd name="adj1" fmla="val 50000"/>
              <a:gd name="adj2" fmla="val 139286"/>
            </a:avLst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de-DE" altLang="de-DE" sz="1800"/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 rot="16200000">
            <a:off x="4175423" y="4222171"/>
            <a:ext cx="2646362" cy="13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de-DE" sz="16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Entrückung</a:t>
            </a:r>
            <a:endParaRPr lang="de-DE" sz="1600" b="1" dirty="0">
              <a:solidFill>
                <a:srgbClr val="000066"/>
              </a:solidFill>
              <a:latin typeface="Arial" charset="0"/>
            </a:endParaRPr>
          </a:p>
        </p:txBody>
      </p:sp>
      <p:pic>
        <p:nvPicPr>
          <p:cNvPr id="13" name="Picture 2" descr="Planetenerde, Erde, Raum, Globus, Planeten, Universum">
            <a:extLst>
              <a:ext uri="{FF2B5EF4-FFF2-40B4-BE49-F238E27FC236}">
                <a16:creationId xmlns:a16="http://schemas.microsoft.com/office/drawing/2014/main" xmlns="" id="{5136DBEE-1F96-4DAE-9148-8BB05BE595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88" r="24334"/>
          <a:stretch/>
        </p:blipFill>
        <p:spPr bwMode="auto">
          <a:xfrm>
            <a:off x="1820171" y="2708920"/>
            <a:ext cx="1360211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Israel, Flagge, Nationalflagge, Nation, Land, Fähnrich">
            <a:extLst>
              <a:ext uri="{FF2B5EF4-FFF2-40B4-BE49-F238E27FC236}">
                <a16:creationId xmlns:a16="http://schemas.microsoft.com/office/drawing/2014/main" xmlns="" id="{15A2E26A-8927-49BB-9C55-F9C737956B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9267" y="4437112"/>
            <a:ext cx="1613187" cy="1075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Oval 11">
            <a:extLst>
              <a:ext uri="{FF2B5EF4-FFF2-40B4-BE49-F238E27FC236}">
                <a16:creationId xmlns:a16="http://schemas.microsoft.com/office/drawing/2014/main" xmlns="" id="{4D7905AC-B3B3-453E-8B22-B367854EAC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7999" y="2097125"/>
            <a:ext cx="2937606" cy="410391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/>
          </a:p>
        </p:txBody>
      </p:sp>
      <p:pic>
        <p:nvPicPr>
          <p:cNvPr id="16" name="Picture 2" descr="Planetenerde, Erde, Raum, Globus, Planeten, Universum">
            <a:extLst>
              <a:ext uri="{FF2B5EF4-FFF2-40B4-BE49-F238E27FC236}">
                <a16:creationId xmlns:a16="http://schemas.microsoft.com/office/drawing/2014/main" xmlns="" id="{DC34E02C-FD6A-4F72-8638-D8FC01AB69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88" r="24334"/>
          <a:stretch/>
        </p:blipFill>
        <p:spPr bwMode="auto">
          <a:xfrm>
            <a:off x="7536160" y="2564904"/>
            <a:ext cx="1360211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Israel, Flagge, Nationalflagge, Nation, Land, Fähnrich">
            <a:extLst>
              <a:ext uri="{FF2B5EF4-FFF2-40B4-BE49-F238E27FC236}">
                <a16:creationId xmlns:a16="http://schemas.microsoft.com/office/drawing/2014/main" xmlns="" id="{268E35A6-BFBA-44C2-AB9A-BBE74032B4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1343" y="4506430"/>
            <a:ext cx="1613187" cy="1075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Gerader Verbinder 4">
            <a:extLst>
              <a:ext uri="{FF2B5EF4-FFF2-40B4-BE49-F238E27FC236}">
                <a16:creationId xmlns:a16="http://schemas.microsoft.com/office/drawing/2014/main" xmlns="" id="{6D5CF15A-12EB-459E-932D-47A0BE93ECA3}"/>
              </a:ext>
            </a:extLst>
          </p:cNvPr>
          <p:cNvCxnSpPr>
            <a:cxnSpLocks/>
          </p:cNvCxnSpPr>
          <p:nvPr/>
        </p:nvCxnSpPr>
        <p:spPr>
          <a:xfrm flipV="1">
            <a:off x="6240016" y="4287258"/>
            <a:ext cx="3816424" cy="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1091377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feld 2"/>
          <p:cNvSpPr txBox="1">
            <a:spLocks noChangeArrowheads="1"/>
          </p:cNvSpPr>
          <p:nvPr/>
        </p:nvSpPr>
        <p:spPr bwMode="auto">
          <a:xfrm>
            <a:off x="6835161" y="6524627"/>
            <a:ext cx="34817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ts val="300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2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ts val="300"/>
              </a:spcBef>
              <a:buClr>
                <a:srgbClr val="B37732"/>
              </a:buClr>
              <a:buSzPct val="85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ts val="300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9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ts val="338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000" dirty="0">
                <a:solidFill>
                  <a:schemeClr val="bg1"/>
                </a:solidFill>
                <a:latin typeface="Arial" panose="020B0604020202020204" pitchFamily="34" charset="0"/>
              </a:rPr>
              <a:t>FB</a:t>
            </a:r>
          </a:p>
        </p:txBody>
      </p:sp>
      <p:sp>
        <p:nvSpPr>
          <p:cNvPr id="25" name="Rectangle 3"/>
          <p:cNvSpPr txBox="1">
            <a:spLocks noChangeArrowheads="1"/>
          </p:cNvSpPr>
          <p:nvPr/>
        </p:nvSpPr>
        <p:spPr>
          <a:xfrm>
            <a:off x="7389908" y="260648"/>
            <a:ext cx="4466732" cy="6336704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algn="ctr" eaLnBrk="1" hangingPunct="1">
              <a:buNone/>
              <a:defRPr/>
            </a:pPr>
            <a:r>
              <a:rPr lang="fr-FR" altLang="fr-FR" kern="0" dirty="0">
                <a:solidFill>
                  <a:srgbClr val="FFFF00"/>
                </a:solidFill>
                <a:effectLst/>
              </a:rPr>
              <a:t> </a:t>
            </a:r>
          </a:p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fr-FR" altLang="fr-FR" sz="24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de-DE" altLang="de-DE" sz="28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Matthäus 16,18</a:t>
            </a:r>
            <a:r>
              <a:rPr lang="fr-FR" altLang="fr-FR" sz="26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fr-FR" altLang="fr-FR" sz="26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de-DE" altLang="de-DE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Aber auch ich sage dir, </a:t>
            </a:r>
            <a:br>
              <a:rPr lang="de-DE" altLang="de-DE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de-DE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dass du bist Petrus </a:t>
            </a:r>
            <a:br>
              <a:rPr lang="de-DE" altLang="de-DE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altLang="fr-FR" sz="2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fr-FR" altLang="fr-FR" sz="2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griech</a:t>
            </a:r>
            <a:r>
              <a:rPr lang="fr-FR" altLang="fr-FR" sz="2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fr-FR" altLang="fr-FR" sz="26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petros = </a:t>
            </a:r>
            <a:r>
              <a:rPr lang="de-DE" altLang="fr-FR" sz="2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ein</a:t>
            </a:r>
            <a:r>
              <a:rPr lang="fr-FR" altLang="fr-FR" sz="2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Stein]; </a:t>
            </a:r>
            <a:r>
              <a:rPr lang="de-DE" altLang="de-DE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und auf diesen Felsen </a:t>
            </a:r>
            <a:r>
              <a:rPr lang="fr-FR" altLang="fr-FR" sz="2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fr-FR" altLang="fr-FR" sz="2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griech</a:t>
            </a:r>
            <a:r>
              <a:rPr lang="fr-FR" altLang="fr-FR" sz="2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fr-FR" altLang="fr-FR" sz="2600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petra</a:t>
            </a:r>
            <a:r>
              <a:rPr lang="fr-FR" altLang="fr-FR" sz="2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] </a:t>
            </a:r>
            <a:br>
              <a:rPr lang="fr-FR" altLang="fr-FR" sz="2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de-DE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werde ich meine Gemeinde bauen</a:t>
            </a:r>
            <a:r>
              <a:rPr lang="de-DE" altLang="de-DE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br>
              <a:rPr lang="de-DE" altLang="de-DE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de-DE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und des Hades Pforten werden sie nicht überwältigen</a:t>
            </a:r>
            <a:r>
              <a:rPr lang="fr-FR" altLang="fr-FR" sz="2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7" name="Rectangle 16"/>
          <p:cNvSpPr/>
          <p:nvPr/>
        </p:nvSpPr>
        <p:spPr>
          <a:xfrm>
            <a:off x="7248128" y="0"/>
            <a:ext cx="216024" cy="68468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050" name="Picture 2" descr="https://upload.wikimedia.org/wikipedia/commons/thumb/2/2e/Banias_Spring_Cliff_Pan%27s_Cave.JPG/1920px-Banias_Spring_Cliff_Pan%27s_Cave.JPG">
            <a:extLst>
              <a:ext uri="{FF2B5EF4-FFF2-40B4-BE49-F238E27FC236}">
                <a16:creationId xmlns:a16="http://schemas.microsoft.com/office/drawing/2014/main" xmlns="" id="{0C104240-F125-4625-806B-BF9DFD4011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36" y="764704"/>
            <a:ext cx="6948264" cy="5211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 Box 6">
            <a:extLst>
              <a:ext uri="{FF2B5EF4-FFF2-40B4-BE49-F238E27FC236}">
                <a16:creationId xmlns:a16="http://schemas.microsoft.com/office/drawing/2014/main" xmlns="" id="{BA418B5D-039D-47BE-B8C6-223329DFA8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53853" y="6073856"/>
            <a:ext cx="1773114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de-DE" sz="12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gugganij</a:t>
            </a:r>
            <a:r>
              <a:rPr lang="de-DE" sz="12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CC-BY-SA 3.0</a:t>
            </a:r>
          </a:p>
        </p:txBody>
      </p:sp>
    </p:spTree>
    <p:extLst>
      <p:ext uri="{BB962C8B-B14F-4D97-AF65-F5344CB8AC3E}">
        <p14:creationId xmlns:p14="http://schemas.microsoft.com/office/powerpoint/2010/main" val="3286288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7" name="AutoShape 3">
            <a:hlinkClick r:id="rId3"/>
          </p:cNvPr>
          <p:cNvSpPr>
            <a:spLocks/>
          </p:cNvSpPr>
          <p:nvPr/>
        </p:nvSpPr>
        <p:spPr bwMode="auto">
          <a:xfrm>
            <a:off x="1524000" y="4868863"/>
            <a:ext cx="7164388" cy="1219200"/>
          </a:xfrm>
          <a:custGeom>
            <a:avLst/>
            <a:gdLst>
              <a:gd name="T0" fmla="*/ 3582194 w 7164388"/>
              <a:gd name="T1" fmla="*/ 0 h 1219196"/>
              <a:gd name="T2" fmla="*/ 7164388 w 7164388"/>
              <a:gd name="T3" fmla="*/ 609604 h 1219196"/>
              <a:gd name="T4" fmla="*/ 3582194 w 7164388"/>
              <a:gd name="T5" fmla="*/ 1219208 h 1219196"/>
              <a:gd name="T6" fmla="*/ 0 w 7164388"/>
              <a:gd name="T7" fmla="*/ 609604 h 1219196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59517 w 7164388"/>
              <a:gd name="T13" fmla="*/ 59517 h 1219196"/>
              <a:gd name="T14" fmla="*/ 7104871 w 7164388"/>
              <a:gd name="T15" fmla="*/ 1159679 h 121919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164388" h="1219196">
                <a:moveTo>
                  <a:pt x="203199" y="0"/>
                </a:moveTo>
                <a:lnTo>
                  <a:pt x="203198" y="0"/>
                </a:lnTo>
                <a:cubicBezTo>
                  <a:pt x="90975" y="0"/>
                  <a:pt x="0" y="90975"/>
                  <a:pt x="0" y="203198"/>
                </a:cubicBezTo>
                <a:lnTo>
                  <a:pt x="0" y="1015997"/>
                </a:lnTo>
                <a:cubicBezTo>
                  <a:pt x="0" y="1128220"/>
                  <a:pt x="90975" y="1219196"/>
                  <a:pt x="203199" y="1219196"/>
                </a:cubicBezTo>
                <a:lnTo>
                  <a:pt x="6961189" y="1219196"/>
                </a:lnTo>
                <a:cubicBezTo>
                  <a:pt x="7073412" y="1219196"/>
                  <a:pt x="7164388" y="1128220"/>
                  <a:pt x="7164388" y="1015997"/>
                </a:cubicBezTo>
                <a:lnTo>
                  <a:pt x="7164388" y="203199"/>
                </a:lnTo>
                <a:cubicBezTo>
                  <a:pt x="7164388" y="90975"/>
                  <a:pt x="7073412" y="0"/>
                  <a:pt x="6961189" y="0"/>
                </a:cubicBezTo>
                <a:lnTo>
                  <a:pt x="203199" y="0"/>
                </a:lnTo>
                <a:close/>
              </a:path>
            </a:pathLst>
          </a:custGeom>
          <a:gradFill rotWithShape="0">
            <a:gsLst>
              <a:gs pos="0">
                <a:srgbClr val="660066"/>
              </a:gs>
              <a:gs pos="50000">
                <a:srgbClr val="FFFFFF"/>
              </a:gs>
              <a:gs pos="100000">
                <a:srgbClr val="660066"/>
              </a:gs>
            </a:gsLst>
            <a:lin ang="5400000"/>
          </a:gradFill>
          <a:ln w="9528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defRPr/>
            </a:pPr>
            <a:r>
              <a:rPr lang="de-DE" sz="2400" dirty="0">
                <a:latin typeface="Arial" charset="0"/>
                <a:cs typeface="Arial" charset="0"/>
              </a:rPr>
              <a:t>„</a:t>
            </a:r>
            <a:r>
              <a:rPr lang="de-DE" sz="2400" b="1" dirty="0">
                <a:latin typeface="Arial" charset="0"/>
                <a:cs typeface="Arial" charset="0"/>
              </a:rPr>
              <a:t>Die Zeiten der Nationen“</a:t>
            </a:r>
          </a:p>
        </p:txBody>
      </p:sp>
      <p:grpSp>
        <p:nvGrpSpPr>
          <p:cNvPr id="195588" name="Group 4"/>
          <p:cNvGrpSpPr>
            <a:grpSpLocks/>
          </p:cNvGrpSpPr>
          <p:nvPr/>
        </p:nvGrpSpPr>
        <p:grpSpPr bwMode="auto">
          <a:xfrm>
            <a:off x="1171483" y="1690400"/>
            <a:ext cx="4232368" cy="3187988"/>
            <a:chOff x="1171480" y="1690404"/>
            <a:chExt cx="4232374" cy="3187983"/>
          </a:xfrm>
        </p:grpSpPr>
        <p:sp>
          <p:nvSpPr>
            <p:cNvPr id="195606" name="Line 5"/>
            <p:cNvSpPr>
              <a:spLocks/>
            </p:cNvSpPr>
            <p:nvPr/>
          </p:nvSpPr>
          <p:spPr bwMode="auto">
            <a:xfrm>
              <a:off x="1668459" y="2132015"/>
              <a:ext cx="0" cy="2736854"/>
            </a:xfrm>
            <a:custGeom>
              <a:avLst/>
              <a:gdLst>
                <a:gd name="T0" fmla="*/ 0 h 2736854"/>
                <a:gd name="T1" fmla="*/ 1368427 h 2736854"/>
                <a:gd name="T2" fmla="*/ 2736854 h 2736854"/>
                <a:gd name="T3" fmla="*/ 1368427 h 2736854"/>
                <a:gd name="T4" fmla="*/ 0 h 2736854"/>
                <a:gd name="T5" fmla="*/ 2736854 h 2736854"/>
                <a:gd name="T6" fmla="*/ 17694720 60000 65536"/>
                <a:gd name="T7" fmla="*/ 0 60000 65536"/>
                <a:gd name="T8" fmla="*/ 5898240 60000 65536"/>
                <a:gd name="T9" fmla="*/ 11796480 60000 65536"/>
                <a:gd name="T10" fmla="*/ 5898240 60000 65536"/>
                <a:gd name="T11" fmla="*/ 17694720 60000 65536"/>
                <a:gd name="T12" fmla="*/ 0 h 2736854"/>
                <a:gd name="T13" fmla="*/ 2736854 h 2736854"/>
              </a:gdLst>
              <a:ahLst/>
              <a:cxnLst>
                <a:cxn ang="T6">
                  <a:pos x="0" y="T0"/>
                </a:cxn>
                <a:cxn ang="T7">
                  <a:pos x="0" y="T1"/>
                </a:cxn>
                <a:cxn ang="T8">
                  <a:pos x="0" y="T2"/>
                </a:cxn>
                <a:cxn ang="T9">
                  <a:pos x="0" y="T3"/>
                </a:cxn>
                <a:cxn ang="T10">
                  <a:pos x="0" y="T4"/>
                </a:cxn>
                <a:cxn ang="T11">
                  <a:pos x="0" y="T5"/>
                </a:cxn>
              </a:cxnLst>
              <a:rect l="0" t="T12" r="0" b="T13"/>
              <a:pathLst>
                <a:path h="2736854">
                  <a:moveTo>
                    <a:pt x="0" y="0"/>
                  </a:moveTo>
                  <a:lnTo>
                    <a:pt x="1" y="2736854"/>
                  </a:lnTo>
                </a:path>
              </a:pathLst>
            </a:custGeom>
            <a:noFill/>
            <a:ln w="57150" cap="flat">
              <a:solidFill>
                <a:srgbClr val="FCFF4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DE" dirty="0"/>
            </a:p>
          </p:txBody>
        </p:sp>
        <p:sp>
          <p:nvSpPr>
            <p:cNvPr id="195607" name="Line 6"/>
            <p:cNvSpPr>
              <a:spLocks/>
            </p:cNvSpPr>
            <p:nvPr/>
          </p:nvSpPr>
          <p:spPr bwMode="auto">
            <a:xfrm flipH="1">
              <a:off x="4516441" y="2203447"/>
              <a:ext cx="0" cy="2665411"/>
            </a:xfrm>
            <a:custGeom>
              <a:avLst/>
              <a:gdLst>
                <a:gd name="T0" fmla="*/ 0 h 2665411"/>
                <a:gd name="T1" fmla="*/ 1332706 h 2665411"/>
                <a:gd name="T2" fmla="*/ 2665411 h 2665411"/>
                <a:gd name="T3" fmla="*/ 1332706 h 2665411"/>
                <a:gd name="T4" fmla="*/ 0 h 2665411"/>
                <a:gd name="T5" fmla="*/ 2665411 h 2665411"/>
                <a:gd name="T6" fmla="*/ 17694720 60000 65536"/>
                <a:gd name="T7" fmla="*/ 0 60000 65536"/>
                <a:gd name="T8" fmla="*/ 5898240 60000 65536"/>
                <a:gd name="T9" fmla="*/ 11796480 60000 65536"/>
                <a:gd name="T10" fmla="*/ 5898240 60000 65536"/>
                <a:gd name="T11" fmla="*/ 17694720 60000 65536"/>
                <a:gd name="T12" fmla="*/ 0 h 2665411"/>
                <a:gd name="T13" fmla="*/ 2665411 h 2665411"/>
              </a:gdLst>
              <a:ahLst/>
              <a:cxnLst>
                <a:cxn ang="T6">
                  <a:pos x="0" y="T0"/>
                </a:cxn>
                <a:cxn ang="T7">
                  <a:pos x="0" y="T1"/>
                </a:cxn>
                <a:cxn ang="T8">
                  <a:pos x="0" y="T2"/>
                </a:cxn>
                <a:cxn ang="T9">
                  <a:pos x="0" y="T3"/>
                </a:cxn>
                <a:cxn ang="T10">
                  <a:pos x="0" y="T4"/>
                </a:cxn>
                <a:cxn ang="T11">
                  <a:pos x="0" y="T5"/>
                </a:cxn>
              </a:cxnLst>
              <a:rect l="0" t="T12" r="0" b="T13"/>
              <a:pathLst>
                <a:path h="2665411">
                  <a:moveTo>
                    <a:pt x="0" y="0"/>
                  </a:moveTo>
                  <a:lnTo>
                    <a:pt x="1" y="2665411"/>
                  </a:lnTo>
                </a:path>
              </a:pathLst>
            </a:custGeom>
            <a:noFill/>
            <a:ln w="57150" cap="flat">
              <a:solidFill>
                <a:srgbClr val="FCFF4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DE" dirty="0"/>
            </a:p>
          </p:txBody>
        </p:sp>
        <p:sp>
          <p:nvSpPr>
            <p:cNvPr id="195608" name="Text Box 7"/>
            <p:cNvSpPr txBox="1">
              <a:spLocks noChangeArrowheads="1"/>
            </p:cNvSpPr>
            <p:nvPr/>
          </p:nvSpPr>
          <p:spPr bwMode="auto">
            <a:xfrm>
              <a:off x="1728792" y="4497384"/>
              <a:ext cx="2743200" cy="381003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>
                <a:spcBef>
                  <a:spcPts val="1100"/>
                </a:spcBef>
              </a:pPr>
              <a:r>
                <a:rPr lang="de-DE" altLang="fr-FR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69x7 Jahre = 483 Jahre</a:t>
              </a:r>
            </a:p>
          </p:txBody>
        </p:sp>
        <p:sp>
          <p:nvSpPr>
            <p:cNvPr id="195609" name="Text Box 8"/>
            <p:cNvSpPr txBox="1">
              <a:spLocks noChangeArrowheads="1"/>
            </p:cNvSpPr>
            <p:nvPr/>
          </p:nvSpPr>
          <p:spPr bwMode="auto">
            <a:xfrm>
              <a:off x="1171480" y="1690404"/>
              <a:ext cx="1321774" cy="369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de-DE" altLang="fr-FR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445 v. Chr.</a:t>
              </a:r>
              <a:endParaRPr lang="de-DE" altLang="fr-FR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5610" name="Text Box 9"/>
            <p:cNvSpPr txBox="1">
              <a:spLocks noChangeArrowheads="1"/>
            </p:cNvSpPr>
            <p:nvPr/>
          </p:nvSpPr>
          <p:spPr bwMode="auto">
            <a:xfrm>
              <a:off x="3629029" y="1690874"/>
              <a:ext cx="1774825" cy="369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de-DE" altLang="fr-FR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32 n. Chr.</a:t>
              </a:r>
            </a:p>
          </p:txBody>
        </p:sp>
        <p:sp>
          <p:nvSpPr>
            <p:cNvPr id="195611" name="Text Box 10"/>
            <p:cNvSpPr txBox="1">
              <a:spLocks noChangeArrowheads="1"/>
            </p:cNvSpPr>
            <p:nvPr/>
          </p:nvSpPr>
          <p:spPr bwMode="auto">
            <a:xfrm>
              <a:off x="1524003" y="2547939"/>
              <a:ext cx="3024185" cy="3667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de-DE" altLang="fr-FR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7 + 62 = 69</a:t>
              </a:r>
            </a:p>
          </p:txBody>
        </p:sp>
        <p:sp>
          <p:nvSpPr>
            <p:cNvPr id="195612" name="Line 11"/>
            <p:cNvSpPr>
              <a:spLocks/>
            </p:cNvSpPr>
            <p:nvPr/>
          </p:nvSpPr>
          <p:spPr bwMode="auto">
            <a:xfrm>
              <a:off x="1668459" y="2954334"/>
              <a:ext cx="2879729" cy="0"/>
            </a:xfrm>
            <a:custGeom>
              <a:avLst/>
              <a:gdLst>
                <a:gd name="T0" fmla="*/ 1439865 w 2879729"/>
                <a:gd name="T1" fmla="*/ 2879729 w 2879729"/>
                <a:gd name="T2" fmla="*/ 1439865 w 2879729"/>
                <a:gd name="T3" fmla="*/ 0 w 2879729"/>
                <a:gd name="T4" fmla="*/ 0 w 2879729"/>
                <a:gd name="T5" fmla="*/ 2879729 w 2879729"/>
                <a:gd name="T6" fmla="*/ 17694720 60000 65536"/>
                <a:gd name="T7" fmla="*/ 0 60000 65536"/>
                <a:gd name="T8" fmla="*/ 5898240 60000 65536"/>
                <a:gd name="T9" fmla="*/ 11796480 60000 65536"/>
                <a:gd name="T10" fmla="*/ 5898240 60000 65536"/>
                <a:gd name="T11" fmla="*/ 17694720 60000 65536"/>
                <a:gd name="T12" fmla="*/ 0 w 2879729"/>
                <a:gd name="T13" fmla="*/ 2879729 w 2879729"/>
              </a:gdLst>
              <a:ahLst/>
              <a:cxnLst>
                <a:cxn ang="T6">
                  <a:pos x="T0" y="0"/>
                </a:cxn>
                <a:cxn ang="T7">
                  <a:pos x="T1" y="0"/>
                </a:cxn>
                <a:cxn ang="T8">
                  <a:pos x="T2" y="0"/>
                </a:cxn>
                <a:cxn ang="T9">
                  <a:pos x="T3" y="0"/>
                </a:cxn>
                <a:cxn ang="T10">
                  <a:pos x="T4" y="0"/>
                </a:cxn>
                <a:cxn ang="T11">
                  <a:pos x="T5" y="0"/>
                </a:cxn>
              </a:cxnLst>
              <a:rect l="T12" t="0" r="T13" b="0"/>
              <a:pathLst>
                <a:path w="2879729">
                  <a:moveTo>
                    <a:pt x="0" y="0"/>
                  </a:moveTo>
                  <a:lnTo>
                    <a:pt x="2879729" y="1"/>
                  </a:lnTo>
                </a:path>
              </a:pathLst>
            </a:custGeom>
            <a:noFill/>
            <a:ln w="76196" cap="sq">
              <a:solidFill>
                <a:srgbClr val="30E636"/>
              </a:solidFill>
              <a:prstDash val="solid"/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004" tIns="46798" rIns="90004" bIns="46798" anchor="ctr"/>
            <a:lstStyle/>
            <a:p>
              <a:endParaRPr lang="de-DE" dirty="0"/>
            </a:p>
          </p:txBody>
        </p:sp>
      </p:grpSp>
      <p:grpSp>
        <p:nvGrpSpPr>
          <p:cNvPr id="195589" name="Group 12"/>
          <p:cNvGrpSpPr>
            <a:grpSpLocks/>
          </p:cNvGrpSpPr>
          <p:nvPr/>
        </p:nvGrpSpPr>
        <p:grpSpPr bwMode="auto">
          <a:xfrm>
            <a:off x="4295775" y="3500438"/>
            <a:ext cx="720725" cy="1366837"/>
            <a:chOff x="4295778" y="3500442"/>
            <a:chExt cx="720720" cy="1366835"/>
          </a:xfrm>
        </p:grpSpPr>
        <p:grpSp>
          <p:nvGrpSpPr>
            <p:cNvPr id="195600" name="Group 13"/>
            <p:cNvGrpSpPr>
              <a:grpSpLocks/>
            </p:cNvGrpSpPr>
            <p:nvPr/>
          </p:nvGrpSpPr>
          <p:grpSpPr bwMode="auto">
            <a:xfrm>
              <a:off x="4311642" y="3503651"/>
              <a:ext cx="704856" cy="1363626"/>
              <a:chOff x="4311642" y="3503651"/>
              <a:chExt cx="704856" cy="1363626"/>
            </a:xfrm>
          </p:grpSpPr>
          <p:sp>
            <p:nvSpPr>
              <p:cNvPr id="195604" name="Rectangle 14"/>
              <p:cNvSpPr>
                <a:spLocks noChangeArrowheads="1"/>
              </p:cNvSpPr>
              <p:nvPr/>
            </p:nvSpPr>
            <p:spPr bwMode="auto">
              <a:xfrm>
                <a:off x="4608548" y="3503651"/>
                <a:ext cx="109920" cy="1363626"/>
              </a:xfrm>
              <a:prstGeom prst="rect">
                <a:avLst/>
              </a:prstGeom>
              <a:solidFill>
                <a:srgbClr val="FFFFFF"/>
              </a:solidFill>
              <a:ln w="9528">
                <a:solidFill>
                  <a:srgbClr val="FF33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endParaRPr lang="de-DE" altLang="fr-FR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5605" name="Rectangle 15"/>
              <p:cNvSpPr>
                <a:spLocks noChangeArrowheads="1"/>
              </p:cNvSpPr>
              <p:nvPr/>
            </p:nvSpPr>
            <p:spPr bwMode="auto">
              <a:xfrm>
                <a:off x="4311642" y="3782031"/>
                <a:ext cx="704856" cy="137068"/>
              </a:xfrm>
              <a:prstGeom prst="rect">
                <a:avLst/>
              </a:prstGeom>
              <a:solidFill>
                <a:srgbClr val="FFFFFF"/>
              </a:solidFill>
              <a:ln w="9528">
                <a:solidFill>
                  <a:srgbClr val="FF33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endParaRPr lang="de-DE" altLang="fr-FR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95601" name="Group 16"/>
            <p:cNvGrpSpPr>
              <a:grpSpLocks/>
            </p:cNvGrpSpPr>
            <p:nvPr/>
          </p:nvGrpSpPr>
          <p:grpSpPr bwMode="auto">
            <a:xfrm>
              <a:off x="4295778" y="3500442"/>
              <a:ext cx="704856" cy="1363626"/>
              <a:chOff x="4295778" y="3500442"/>
              <a:chExt cx="704856" cy="1363626"/>
            </a:xfrm>
          </p:grpSpPr>
          <p:sp>
            <p:nvSpPr>
              <p:cNvPr id="195602" name="Rectangle 17"/>
              <p:cNvSpPr>
                <a:spLocks noChangeArrowheads="1"/>
              </p:cNvSpPr>
              <p:nvPr/>
            </p:nvSpPr>
            <p:spPr bwMode="auto">
              <a:xfrm>
                <a:off x="4593808" y="3500442"/>
                <a:ext cx="109920" cy="1363626"/>
              </a:xfrm>
              <a:prstGeom prst="rect">
                <a:avLst/>
              </a:prstGeom>
              <a:solidFill>
                <a:srgbClr val="FF3300"/>
              </a:solidFill>
              <a:ln w="9528">
                <a:solidFill>
                  <a:srgbClr val="FF33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endParaRPr lang="de-DE" altLang="fr-FR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5603" name="Rectangle 18"/>
              <p:cNvSpPr>
                <a:spLocks noChangeArrowheads="1"/>
              </p:cNvSpPr>
              <p:nvPr/>
            </p:nvSpPr>
            <p:spPr bwMode="auto">
              <a:xfrm>
                <a:off x="4295778" y="3771753"/>
                <a:ext cx="704856" cy="137068"/>
              </a:xfrm>
              <a:prstGeom prst="rect">
                <a:avLst/>
              </a:prstGeom>
              <a:solidFill>
                <a:srgbClr val="FF3300"/>
              </a:solidFill>
              <a:ln w="9528">
                <a:solidFill>
                  <a:srgbClr val="FF33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endParaRPr lang="de-DE" altLang="fr-FR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195590" name="AutoShape 19"/>
          <p:cNvSpPr>
            <a:spLocks/>
          </p:cNvSpPr>
          <p:nvPr/>
        </p:nvSpPr>
        <p:spPr bwMode="auto">
          <a:xfrm flipH="1">
            <a:off x="4943475" y="3357563"/>
            <a:ext cx="576263" cy="1533525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0 w 21600"/>
              <a:gd name="T7" fmla="*/ 2147483646 h 21600"/>
              <a:gd name="T8" fmla="*/ 2147483646 w 21600"/>
              <a:gd name="T9" fmla="*/ 0 h 21600"/>
              <a:gd name="T10" fmla="*/ 0 w 21600"/>
              <a:gd name="T11" fmla="*/ 2147483646 h 21600"/>
              <a:gd name="T12" fmla="*/ 2147483646 w 21600"/>
              <a:gd name="T13" fmla="*/ 2147483646 h 21600"/>
              <a:gd name="T14" fmla="*/ 2147483646 w 21600"/>
              <a:gd name="T15" fmla="*/ 2147483646 h 21600"/>
              <a:gd name="T16" fmla="*/ 2147483646 w 21600"/>
              <a:gd name="T17" fmla="*/ 2147483646 h 21600"/>
              <a:gd name="T18" fmla="*/ 2147483646 w 21600"/>
              <a:gd name="T19" fmla="*/ 2147483646 h 21600"/>
              <a:gd name="T20" fmla="*/ 2147483646 w 21600"/>
              <a:gd name="T21" fmla="*/ 2147483646 h 21600"/>
              <a:gd name="T22" fmla="*/ 17694720 60000 65536"/>
              <a:gd name="T23" fmla="*/ 0 60000 65536"/>
              <a:gd name="T24" fmla="*/ 5898240 60000 65536"/>
              <a:gd name="T25" fmla="*/ 11796480 60000 65536"/>
              <a:gd name="T26" fmla="*/ 17694720 60000 65536"/>
              <a:gd name="T27" fmla="*/ 17694720 60000 65536"/>
              <a:gd name="T28" fmla="*/ 11796480 60000 65536"/>
              <a:gd name="T29" fmla="*/ 11796480 60000 65536"/>
              <a:gd name="T30" fmla="*/ 5898240 60000 65536"/>
              <a:gd name="T31" fmla="*/ 0 60000 65536"/>
              <a:gd name="T32" fmla="*/ 0 60000 65536"/>
              <a:gd name="T33" fmla="*/ 8757 w 21600"/>
              <a:gd name="T34" fmla="*/ 7437 h 21600"/>
              <a:gd name="T35" fmla="*/ 13917 w 21600"/>
              <a:gd name="T36" fmla="*/ 14277 h 2160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1600" h="21600">
                <a:moveTo>
                  <a:pt x="8472" y="0"/>
                </a:moveTo>
                <a:lnTo>
                  <a:pt x="12860" y="6080"/>
                </a:lnTo>
                <a:lnTo>
                  <a:pt x="11050" y="6797"/>
                </a:lnTo>
                <a:lnTo>
                  <a:pt x="16577" y="12007"/>
                </a:lnTo>
                <a:lnTo>
                  <a:pt x="14767" y="12877"/>
                </a:lnTo>
                <a:lnTo>
                  <a:pt x="21600" y="21600"/>
                </a:lnTo>
                <a:lnTo>
                  <a:pt x="10012" y="14915"/>
                </a:lnTo>
                <a:lnTo>
                  <a:pt x="12222" y="13987"/>
                </a:lnTo>
                <a:lnTo>
                  <a:pt x="5022" y="9705"/>
                </a:lnTo>
                <a:lnTo>
                  <a:pt x="7602" y="8382"/>
                </a:lnTo>
                <a:lnTo>
                  <a:pt x="0" y="3890"/>
                </a:lnTo>
                <a:lnTo>
                  <a:pt x="8472" y="0"/>
                </a:lnTo>
                <a:close/>
              </a:path>
            </a:pathLst>
          </a:custGeom>
          <a:gradFill rotWithShape="0">
            <a:gsLst>
              <a:gs pos="0">
                <a:srgbClr val="FF0000"/>
              </a:gs>
              <a:gs pos="100000">
                <a:srgbClr val="FFFF00"/>
              </a:gs>
            </a:gsLst>
            <a:lin ang="5400000"/>
          </a:gradFill>
          <a:ln w="9528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195591" name="Text Box 20"/>
          <p:cNvSpPr txBox="1">
            <a:spLocks noChangeArrowheads="1"/>
          </p:cNvSpPr>
          <p:nvPr/>
        </p:nvSpPr>
        <p:spPr bwMode="auto">
          <a:xfrm>
            <a:off x="4872038" y="2924175"/>
            <a:ext cx="122347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de-DE" altLang="fr-FR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70 n. Chr.</a:t>
            </a:r>
          </a:p>
        </p:txBody>
      </p:sp>
      <p:grpSp>
        <p:nvGrpSpPr>
          <p:cNvPr id="195592" name="Group 21"/>
          <p:cNvGrpSpPr>
            <a:grpSpLocks/>
          </p:cNvGrpSpPr>
          <p:nvPr/>
        </p:nvGrpSpPr>
        <p:grpSpPr bwMode="auto">
          <a:xfrm>
            <a:off x="5303838" y="3960813"/>
            <a:ext cx="2520950" cy="709612"/>
            <a:chOff x="5303840" y="3960815"/>
            <a:chExt cx="2520945" cy="709611"/>
          </a:xfrm>
        </p:grpSpPr>
        <p:sp>
          <p:nvSpPr>
            <p:cNvPr id="195598" name="AutoShape 22"/>
            <p:cNvSpPr>
              <a:spLocks/>
            </p:cNvSpPr>
            <p:nvPr/>
          </p:nvSpPr>
          <p:spPr bwMode="auto">
            <a:xfrm>
              <a:off x="5303840" y="4213226"/>
              <a:ext cx="2520945" cy="457200"/>
            </a:xfrm>
            <a:custGeom>
              <a:avLst/>
              <a:gdLst>
                <a:gd name="T0" fmla="*/ 1260473 w 2520945"/>
                <a:gd name="T1" fmla="*/ 0 h 457200"/>
                <a:gd name="T2" fmla="*/ 2520945 w 2520945"/>
                <a:gd name="T3" fmla="*/ 228600 h 457200"/>
                <a:gd name="T4" fmla="*/ 1260473 w 2520945"/>
                <a:gd name="T5" fmla="*/ 457200 h 457200"/>
                <a:gd name="T6" fmla="*/ 0 w 2520945"/>
                <a:gd name="T7" fmla="*/ 228600 h 457200"/>
                <a:gd name="T8" fmla="*/ 2045649 w 2520945"/>
                <a:gd name="T9" fmla="*/ 0 h 457200"/>
                <a:gd name="T10" fmla="*/ 1260472 w 2520945"/>
                <a:gd name="T11" fmla="*/ 114300 h 457200"/>
                <a:gd name="T12" fmla="*/ 475296 w 2520945"/>
                <a:gd name="T13" fmla="*/ 0 h 457200"/>
                <a:gd name="T14" fmla="*/ 475296 w 2520945"/>
                <a:gd name="T15" fmla="*/ 457200 h 457200"/>
                <a:gd name="T16" fmla="*/ 1260472 w 2520945"/>
                <a:gd name="T17" fmla="*/ 342900 h 457200"/>
                <a:gd name="T18" fmla="*/ 2045649 w 2520945"/>
                <a:gd name="T19" fmla="*/ 457200 h 457200"/>
                <a:gd name="T20" fmla="*/ 17694720 60000 65536"/>
                <a:gd name="T21" fmla="*/ 0 60000 65536"/>
                <a:gd name="T22" fmla="*/ 5898240 60000 65536"/>
                <a:gd name="T23" fmla="*/ 11796480 60000 65536"/>
                <a:gd name="T24" fmla="*/ 17694720 60000 65536"/>
                <a:gd name="T25" fmla="*/ 17694720 60000 65536"/>
                <a:gd name="T26" fmla="*/ 17694720 60000 65536"/>
                <a:gd name="T27" fmla="*/ 5898240 60000 65536"/>
                <a:gd name="T28" fmla="*/ 5898240 60000 65536"/>
                <a:gd name="T29" fmla="*/ 5898240 60000 65536"/>
                <a:gd name="T30" fmla="*/ 237648 w 2520945"/>
                <a:gd name="T31" fmla="*/ 114300 h 457200"/>
                <a:gd name="T32" fmla="*/ 2283297 w 2520945"/>
                <a:gd name="T33" fmla="*/ 342900 h 45720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520945" h="457200">
                  <a:moveTo>
                    <a:pt x="0" y="228600"/>
                  </a:moveTo>
                  <a:lnTo>
                    <a:pt x="475296" y="0"/>
                  </a:lnTo>
                  <a:lnTo>
                    <a:pt x="475296" y="114300"/>
                  </a:lnTo>
                  <a:lnTo>
                    <a:pt x="2045649" y="114300"/>
                  </a:lnTo>
                  <a:lnTo>
                    <a:pt x="2045649" y="0"/>
                  </a:lnTo>
                  <a:lnTo>
                    <a:pt x="2520945" y="228600"/>
                  </a:lnTo>
                  <a:lnTo>
                    <a:pt x="2045649" y="457200"/>
                  </a:lnTo>
                  <a:lnTo>
                    <a:pt x="2045649" y="342900"/>
                  </a:lnTo>
                  <a:lnTo>
                    <a:pt x="475296" y="342900"/>
                  </a:lnTo>
                  <a:lnTo>
                    <a:pt x="475296" y="457200"/>
                  </a:lnTo>
                  <a:lnTo>
                    <a:pt x="0" y="228600"/>
                  </a:lnTo>
                  <a:close/>
                </a:path>
              </a:pathLst>
            </a:custGeom>
            <a:solidFill>
              <a:srgbClr val="003300"/>
            </a:solidFill>
            <a:ln w="76196" cap="sq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wrap="none" lIns="90004" tIns="46798" rIns="90004" bIns="46798" anchor="ctr"/>
            <a:lstStyle/>
            <a:p>
              <a:endParaRPr lang="de-DE" dirty="0"/>
            </a:p>
          </p:txBody>
        </p:sp>
        <p:sp>
          <p:nvSpPr>
            <p:cNvPr id="195599" name="Rectangle 23"/>
            <p:cNvSpPr>
              <a:spLocks noChangeArrowheads="1"/>
            </p:cNvSpPr>
            <p:nvPr/>
          </p:nvSpPr>
          <p:spPr bwMode="auto">
            <a:xfrm>
              <a:off x="7058564" y="3960815"/>
              <a:ext cx="181874" cy="279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4" tIns="46798" rIns="90004" bIns="46798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 eaLnBrk="1">
                <a:spcBef>
                  <a:spcPts val="400"/>
                </a:spcBef>
              </a:pPr>
              <a:endParaRPr lang="de-DE" altLang="fr-FR" sz="1200" dirty="0">
                <a:solidFill>
                  <a:srgbClr val="44546A"/>
                </a:solidFill>
                <a:latin typeface="Bodoni MT Ultra Bold"/>
                <a:cs typeface="Arial" panose="020B0604020202020204" pitchFamily="34" charset="0"/>
              </a:endParaRPr>
            </a:p>
          </p:txBody>
        </p:sp>
      </p:grpSp>
      <p:grpSp>
        <p:nvGrpSpPr>
          <p:cNvPr id="24" name="Group 25"/>
          <p:cNvGrpSpPr>
            <a:grpSpLocks/>
          </p:cNvGrpSpPr>
          <p:nvPr/>
        </p:nvGrpSpPr>
        <p:grpSpPr bwMode="auto">
          <a:xfrm>
            <a:off x="7967663" y="2205038"/>
            <a:ext cx="704525" cy="2662900"/>
            <a:chOff x="7967660" y="2205039"/>
            <a:chExt cx="704528" cy="2662897"/>
          </a:xfrm>
        </p:grpSpPr>
        <p:sp>
          <p:nvSpPr>
            <p:cNvPr id="195595" name="Text Box 26"/>
            <p:cNvSpPr txBox="1">
              <a:spLocks noChangeArrowheads="1"/>
            </p:cNvSpPr>
            <p:nvPr/>
          </p:nvSpPr>
          <p:spPr bwMode="auto">
            <a:xfrm>
              <a:off x="7976860" y="4486862"/>
              <a:ext cx="695328" cy="369332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>
                <a:spcBef>
                  <a:spcPts val="1100"/>
                </a:spcBef>
              </a:pPr>
              <a:r>
                <a:rPr lang="de-DE" altLang="fr-FR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Arial" panose="020B0604020202020204" pitchFamily="34" charset="0"/>
                </a:rPr>
                <a:t>7 J.</a:t>
              </a:r>
            </a:p>
          </p:txBody>
        </p:sp>
        <p:sp>
          <p:nvSpPr>
            <p:cNvPr id="195596" name="Line 27"/>
            <p:cNvSpPr>
              <a:spLocks/>
            </p:cNvSpPr>
            <p:nvPr/>
          </p:nvSpPr>
          <p:spPr bwMode="auto">
            <a:xfrm>
              <a:off x="8653460" y="2205039"/>
              <a:ext cx="0" cy="2662897"/>
            </a:xfrm>
            <a:custGeom>
              <a:avLst/>
              <a:gdLst>
                <a:gd name="T0" fmla="*/ 0 h 2662897"/>
                <a:gd name="T1" fmla="*/ 1331449 h 2662897"/>
                <a:gd name="T2" fmla="*/ 2662897 h 2662897"/>
                <a:gd name="T3" fmla="*/ 1331449 h 2662897"/>
                <a:gd name="T4" fmla="*/ 0 h 2662897"/>
                <a:gd name="T5" fmla="*/ 2662897 h 2662897"/>
                <a:gd name="T6" fmla="*/ 17694720 60000 65536"/>
                <a:gd name="T7" fmla="*/ 0 60000 65536"/>
                <a:gd name="T8" fmla="*/ 5898240 60000 65536"/>
                <a:gd name="T9" fmla="*/ 11796480 60000 65536"/>
                <a:gd name="T10" fmla="*/ 5898240 60000 65536"/>
                <a:gd name="T11" fmla="*/ 17694720 60000 65536"/>
                <a:gd name="T12" fmla="*/ 0 h 2662897"/>
                <a:gd name="T13" fmla="*/ 2662897 h 2662897"/>
              </a:gdLst>
              <a:ahLst/>
              <a:cxnLst>
                <a:cxn ang="T6">
                  <a:pos x="0" y="T0"/>
                </a:cxn>
                <a:cxn ang="T7">
                  <a:pos x="0" y="T1"/>
                </a:cxn>
                <a:cxn ang="T8">
                  <a:pos x="0" y="T2"/>
                </a:cxn>
                <a:cxn ang="T9">
                  <a:pos x="0" y="T3"/>
                </a:cxn>
                <a:cxn ang="T10">
                  <a:pos x="0" y="T4"/>
                </a:cxn>
                <a:cxn ang="T11">
                  <a:pos x="0" y="T5"/>
                </a:cxn>
              </a:cxnLst>
              <a:rect l="0" t="T12" r="0" b="T13"/>
              <a:pathLst>
                <a:path h="2662897">
                  <a:moveTo>
                    <a:pt x="0" y="0"/>
                  </a:moveTo>
                  <a:lnTo>
                    <a:pt x="1" y="2662897"/>
                  </a:lnTo>
                </a:path>
              </a:pathLst>
            </a:custGeom>
            <a:noFill/>
            <a:ln w="57150" cap="flat">
              <a:solidFill>
                <a:srgbClr val="FCFF4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DE" dirty="0"/>
            </a:p>
          </p:txBody>
        </p:sp>
        <p:sp>
          <p:nvSpPr>
            <p:cNvPr id="195597" name="Line 28"/>
            <p:cNvSpPr>
              <a:spLocks/>
            </p:cNvSpPr>
            <p:nvPr/>
          </p:nvSpPr>
          <p:spPr bwMode="auto">
            <a:xfrm>
              <a:off x="7967660" y="2205039"/>
              <a:ext cx="0" cy="2662897"/>
            </a:xfrm>
            <a:custGeom>
              <a:avLst/>
              <a:gdLst>
                <a:gd name="T0" fmla="*/ 0 h 2662897"/>
                <a:gd name="T1" fmla="*/ 1331449 h 2662897"/>
                <a:gd name="T2" fmla="*/ 2662897 h 2662897"/>
                <a:gd name="T3" fmla="*/ 1331449 h 2662897"/>
                <a:gd name="T4" fmla="*/ 0 h 2662897"/>
                <a:gd name="T5" fmla="*/ 2662897 h 2662897"/>
                <a:gd name="T6" fmla="*/ 17694720 60000 65536"/>
                <a:gd name="T7" fmla="*/ 0 60000 65536"/>
                <a:gd name="T8" fmla="*/ 5898240 60000 65536"/>
                <a:gd name="T9" fmla="*/ 11796480 60000 65536"/>
                <a:gd name="T10" fmla="*/ 5898240 60000 65536"/>
                <a:gd name="T11" fmla="*/ 17694720 60000 65536"/>
                <a:gd name="T12" fmla="*/ 0 h 2662897"/>
                <a:gd name="T13" fmla="*/ 2662897 h 2662897"/>
              </a:gdLst>
              <a:ahLst/>
              <a:cxnLst>
                <a:cxn ang="T6">
                  <a:pos x="0" y="T0"/>
                </a:cxn>
                <a:cxn ang="T7">
                  <a:pos x="0" y="T1"/>
                </a:cxn>
                <a:cxn ang="T8">
                  <a:pos x="0" y="T2"/>
                </a:cxn>
                <a:cxn ang="T9">
                  <a:pos x="0" y="T3"/>
                </a:cxn>
                <a:cxn ang="T10">
                  <a:pos x="0" y="T4"/>
                </a:cxn>
                <a:cxn ang="T11">
                  <a:pos x="0" y="T5"/>
                </a:cxn>
              </a:cxnLst>
              <a:rect l="0" t="T12" r="0" b="T13"/>
              <a:pathLst>
                <a:path h="2662897">
                  <a:moveTo>
                    <a:pt x="0" y="0"/>
                  </a:moveTo>
                  <a:lnTo>
                    <a:pt x="1" y="2662897"/>
                  </a:lnTo>
                </a:path>
              </a:pathLst>
            </a:custGeom>
            <a:noFill/>
            <a:ln w="57150" cap="flat">
              <a:solidFill>
                <a:srgbClr val="FCFF4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DE" dirty="0"/>
            </a:p>
          </p:txBody>
        </p:sp>
      </p:grpSp>
      <p:sp>
        <p:nvSpPr>
          <p:cNvPr id="32" name="Freeform 28"/>
          <p:cNvSpPr>
            <a:spLocks/>
          </p:cNvSpPr>
          <p:nvPr/>
        </p:nvSpPr>
        <p:spPr bwMode="auto">
          <a:xfrm>
            <a:off x="8324525" y="2135184"/>
            <a:ext cx="1588" cy="2362200"/>
          </a:xfrm>
          <a:custGeom>
            <a:avLst/>
            <a:gdLst>
              <a:gd name="T0" fmla="*/ 2147483646 w 5"/>
              <a:gd name="T1" fmla="*/ 0 h 6563"/>
              <a:gd name="T2" fmla="*/ 2147483646 w 5"/>
              <a:gd name="T3" fmla="*/ 2147483646 h 6563"/>
              <a:gd name="T4" fmla="*/ 2147483646 w 5"/>
              <a:gd name="T5" fmla="*/ 2147483646 h 6563"/>
              <a:gd name="T6" fmla="*/ 0 w 5"/>
              <a:gd name="T7" fmla="*/ 2147483646 h 6563"/>
              <a:gd name="T8" fmla="*/ 0 w 5"/>
              <a:gd name="T9" fmla="*/ 0 h 6563"/>
              <a:gd name="T10" fmla="*/ 2147483646 w 5"/>
              <a:gd name="T11" fmla="*/ 2147483646 h 6563"/>
              <a:gd name="T12" fmla="*/ 17694720 60000 65536"/>
              <a:gd name="T13" fmla="*/ 0 60000 65536"/>
              <a:gd name="T14" fmla="*/ 5898240 60000 65536"/>
              <a:gd name="T15" fmla="*/ 11796480 60000 65536"/>
              <a:gd name="T16" fmla="*/ 0 60000 65536"/>
              <a:gd name="T17" fmla="*/ 0 60000 65536"/>
              <a:gd name="T18" fmla="*/ 0 w 5"/>
              <a:gd name="T19" fmla="*/ 0 h 6563"/>
              <a:gd name="T20" fmla="*/ 5 w 5"/>
              <a:gd name="T21" fmla="*/ 6563 h 656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" h="6563">
                <a:moveTo>
                  <a:pt x="0" y="0"/>
                </a:moveTo>
                <a:lnTo>
                  <a:pt x="4" y="6562"/>
                </a:lnTo>
              </a:path>
            </a:pathLst>
          </a:custGeom>
          <a:noFill/>
          <a:ln w="38157" cap="flat">
            <a:solidFill>
              <a:srgbClr val="FFFF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37" name="Text Box 33"/>
          <p:cNvSpPr txBox="1">
            <a:spLocks noChangeArrowheads="1"/>
          </p:cNvSpPr>
          <p:nvPr/>
        </p:nvSpPr>
        <p:spPr bwMode="auto">
          <a:xfrm>
            <a:off x="8576540" y="6170613"/>
            <a:ext cx="2507095" cy="438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4" tIns="46798" rIns="90004" bIns="46798">
            <a:spAutoFit/>
          </a:bodyPr>
          <a:lstStyle>
            <a:lvl1pPr defTabSz="449263"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49263"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49263"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49263"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49263"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3000"/>
              </a:lnSpc>
            </a:pPr>
            <a:r>
              <a:rPr lang="de-DE" altLang="fr-FR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Offenbarung 20</a:t>
            </a:r>
          </a:p>
        </p:txBody>
      </p:sp>
      <p:grpSp>
        <p:nvGrpSpPr>
          <p:cNvPr id="41" name="Group 29"/>
          <p:cNvGrpSpPr>
            <a:grpSpLocks/>
          </p:cNvGrpSpPr>
          <p:nvPr/>
        </p:nvGrpSpPr>
        <p:grpSpPr bwMode="auto">
          <a:xfrm>
            <a:off x="8759825" y="0"/>
            <a:ext cx="1943096" cy="6096000"/>
            <a:chOff x="8759823" y="0"/>
            <a:chExt cx="1728782" cy="6096003"/>
          </a:xfrm>
        </p:grpSpPr>
        <p:sp>
          <p:nvSpPr>
            <p:cNvPr id="42" name="AutoShape 30"/>
            <p:cNvSpPr/>
            <p:nvPr/>
          </p:nvSpPr>
          <p:spPr>
            <a:xfrm>
              <a:off x="8848723" y="3475040"/>
              <a:ext cx="1639882" cy="2620963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gradFill>
              <a:gsLst>
                <a:gs pos="0">
                  <a:srgbClr val="FFFF00"/>
                </a:gs>
                <a:gs pos="100000">
                  <a:srgbClr val="800000"/>
                </a:gs>
              </a:gsLst>
              <a:lin ang="5400000"/>
            </a:gradFill>
            <a:ln cap="flat">
              <a:noFill/>
              <a:prstDash val="solid"/>
            </a:ln>
          </p:spPr>
          <p:txBody>
            <a:bodyPr wrap="none" lIns="90004" tIns="46798" rIns="90004" bIns="46798" anchor="ctr"/>
            <a:lstStyle/>
            <a:p>
              <a:pPr algn="ctr">
                <a:spcBef>
                  <a:spcPct val="30000"/>
                </a:spcBef>
                <a:defRPr/>
              </a:pPr>
              <a:r>
                <a:rPr lang="de-DE" sz="2000" b="1" kern="0" dirty="0">
                  <a:solidFill>
                    <a:srgbClr val="000000"/>
                  </a:solidFill>
                  <a:effectLst>
                    <a:outerShdw dist="38096" dir="2700000">
                      <a:srgbClr val="FFFFFF"/>
                    </a:outerShdw>
                  </a:effectLst>
                  <a:latin typeface="Times New Roman" pitchFamily="18"/>
                  <a:cs typeface="Arial"/>
                </a:rPr>
                <a:t> </a:t>
              </a:r>
              <a:r>
                <a:rPr lang="de-DE" sz="24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Times New Roman" pitchFamily="18" charset="0"/>
                  <a:cs typeface="Arial" charset="0"/>
                </a:rPr>
                <a:t>Das Reich </a:t>
              </a:r>
            </a:p>
            <a:p>
              <a:pPr algn="ctr">
                <a:spcBef>
                  <a:spcPct val="30000"/>
                </a:spcBef>
                <a:defRPr/>
              </a:pPr>
              <a:r>
                <a:rPr lang="de-DE" sz="24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Times New Roman" pitchFamily="18" charset="0"/>
                  <a:cs typeface="Arial" charset="0"/>
                </a:rPr>
                <a:t>Gottes</a:t>
              </a:r>
            </a:p>
          </p:txBody>
        </p:sp>
        <p:sp>
          <p:nvSpPr>
            <p:cNvPr id="43" name="Line 31"/>
            <p:cNvSpPr>
              <a:spLocks/>
            </p:cNvSpPr>
            <p:nvPr/>
          </p:nvSpPr>
          <p:spPr bwMode="auto">
            <a:xfrm>
              <a:off x="8759823" y="0"/>
              <a:ext cx="1591" cy="3843342"/>
            </a:xfrm>
            <a:custGeom>
              <a:avLst/>
              <a:gdLst>
                <a:gd name="T0" fmla="*/ 796 w 1591"/>
                <a:gd name="T1" fmla="*/ 0 h 3843342"/>
                <a:gd name="T2" fmla="*/ 1591 w 1591"/>
                <a:gd name="T3" fmla="*/ 1921671 h 3843342"/>
                <a:gd name="T4" fmla="*/ 796 w 1591"/>
                <a:gd name="T5" fmla="*/ 3843342 h 3843342"/>
                <a:gd name="T6" fmla="*/ 0 w 1591"/>
                <a:gd name="T7" fmla="*/ 1921671 h 3843342"/>
                <a:gd name="T8" fmla="*/ 0 w 1591"/>
                <a:gd name="T9" fmla="*/ 0 h 3843342"/>
                <a:gd name="T10" fmla="*/ 1591 w 1591"/>
                <a:gd name="T11" fmla="*/ 3843342 h 3843342"/>
                <a:gd name="T12" fmla="*/ 17694720 60000 65536"/>
                <a:gd name="T13" fmla="*/ 0 60000 65536"/>
                <a:gd name="T14" fmla="*/ 5898240 60000 65536"/>
                <a:gd name="T15" fmla="*/ 11796480 60000 65536"/>
                <a:gd name="T16" fmla="*/ 5898240 60000 65536"/>
                <a:gd name="T17" fmla="*/ 17694720 60000 65536"/>
                <a:gd name="T18" fmla="*/ 0 w 1591"/>
                <a:gd name="T19" fmla="*/ 0 h 3843342"/>
                <a:gd name="T20" fmla="*/ 1591 w 1591"/>
                <a:gd name="T21" fmla="*/ 3843342 h 384334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91" h="3843342">
                  <a:moveTo>
                    <a:pt x="0" y="0"/>
                  </a:moveTo>
                  <a:lnTo>
                    <a:pt x="1591" y="3843342"/>
                  </a:lnTo>
                </a:path>
              </a:pathLst>
            </a:custGeom>
            <a:noFill/>
            <a:ln w="57241" cap="flat">
              <a:solidFill>
                <a:srgbClr val="FF3300"/>
              </a:solidFill>
              <a:prstDash val="solid"/>
              <a:miter lim="800000"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 dirty="0"/>
            </a:p>
          </p:txBody>
        </p:sp>
      </p:grpSp>
      <p:sp>
        <p:nvSpPr>
          <p:cNvPr id="39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8150225" cy="1143000"/>
          </a:xfrm>
        </p:spPr>
        <p:txBody>
          <a:bodyPr/>
          <a:lstStyle/>
          <a:p>
            <a:pPr>
              <a:defRPr/>
            </a:pPr>
            <a:r>
              <a:rPr lang="de-DE" dirty="0">
                <a:solidFill>
                  <a:schemeClr val="accent4"/>
                </a:solidFill>
              </a:rPr>
              <a:t>Der Einschub</a:t>
            </a:r>
          </a:p>
        </p:txBody>
      </p:sp>
    </p:spTree>
    <p:extLst>
      <p:ext uri="{BB962C8B-B14F-4D97-AF65-F5344CB8AC3E}">
        <p14:creationId xmlns:p14="http://schemas.microsoft.com/office/powerpoint/2010/main" val="1074977241"/>
      </p:ext>
    </p:extLst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019" name="AutoShape 3">
            <a:hlinkClick r:id="rId2" action="ppaction://hlinkpres?slideindex=1&amp;slidetitle="/>
          </p:cNvPr>
          <p:cNvSpPr>
            <a:spLocks noChangeArrowheads="1"/>
          </p:cNvSpPr>
          <p:nvPr/>
        </p:nvSpPr>
        <p:spPr bwMode="auto">
          <a:xfrm>
            <a:off x="1524001" y="4868863"/>
            <a:ext cx="8964613" cy="12192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660066"/>
              </a:gs>
              <a:gs pos="50000">
                <a:schemeClr val="bg1"/>
              </a:gs>
              <a:gs pos="100000">
                <a:srgbClr val="660066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de-DE" sz="2400" b="1" dirty="0">
              <a:latin typeface="Arial" charset="0"/>
              <a:cs typeface="Arial" charset="0"/>
            </a:endParaRPr>
          </a:p>
        </p:txBody>
      </p:sp>
      <p:grpSp>
        <p:nvGrpSpPr>
          <p:cNvPr id="147460" name="Group 4"/>
          <p:cNvGrpSpPr>
            <a:grpSpLocks/>
          </p:cNvGrpSpPr>
          <p:nvPr/>
        </p:nvGrpSpPr>
        <p:grpSpPr bwMode="auto">
          <a:xfrm>
            <a:off x="1058862" y="1700214"/>
            <a:ext cx="4098926" cy="3178175"/>
            <a:chOff x="202" y="618"/>
            <a:chExt cx="2582" cy="2002"/>
          </a:xfrm>
        </p:grpSpPr>
        <p:sp>
          <p:nvSpPr>
            <p:cNvPr id="147484" name="Line 5"/>
            <p:cNvSpPr>
              <a:spLocks noChangeShapeType="1"/>
            </p:cNvSpPr>
            <p:nvPr/>
          </p:nvSpPr>
          <p:spPr bwMode="auto">
            <a:xfrm>
              <a:off x="586" y="890"/>
              <a:ext cx="0" cy="1724"/>
            </a:xfrm>
            <a:prstGeom prst="line">
              <a:avLst/>
            </a:prstGeom>
            <a:noFill/>
            <a:ln w="57150">
              <a:solidFill>
                <a:srgbClr val="FCFF4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47485" name="Line 6"/>
            <p:cNvSpPr>
              <a:spLocks noChangeShapeType="1"/>
            </p:cNvSpPr>
            <p:nvPr/>
          </p:nvSpPr>
          <p:spPr bwMode="auto">
            <a:xfrm flipH="1">
              <a:off x="2380" y="935"/>
              <a:ext cx="0" cy="1679"/>
            </a:xfrm>
            <a:prstGeom prst="line">
              <a:avLst/>
            </a:prstGeom>
            <a:noFill/>
            <a:ln w="57150">
              <a:solidFill>
                <a:srgbClr val="FCFF4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47486" name="Text Box 7"/>
            <p:cNvSpPr txBox="1">
              <a:spLocks noChangeArrowheads="1"/>
            </p:cNvSpPr>
            <p:nvPr/>
          </p:nvSpPr>
          <p:spPr bwMode="auto">
            <a:xfrm>
              <a:off x="624" y="2380"/>
              <a:ext cx="1728" cy="24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de-DE" altLang="de-DE" sz="1800" b="1" dirty="0">
                  <a:solidFill>
                    <a:srgbClr val="FFFF00"/>
                  </a:solidFill>
                  <a:latin typeface="Times New Roman" panose="02020603050405020304" pitchFamily="18" charset="0"/>
                </a:rPr>
                <a:t>69x7 Jahre = 483 Jahre</a:t>
              </a:r>
            </a:p>
          </p:txBody>
        </p:sp>
        <p:sp>
          <p:nvSpPr>
            <p:cNvPr id="147487" name="Text Box 8"/>
            <p:cNvSpPr txBox="1">
              <a:spLocks noChangeArrowheads="1"/>
            </p:cNvSpPr>
            <p:nvPr/>
          </p:nvSpPr>
          <p:spPr bwMode="auto">
            <a:xfrm>
              <a:off x="202" y="618"/>
              <a:ext cx="84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fr-FR" altLang="de-DE" sz="1800" b="1" dirty="0"/>
                <a:t>445 v. Chr.</a:t>
              </a:r>
            </a:p>
          </p:txBody>
        </p:sp>
        <p:sp>
          <p:nvSpPr>
            <p:cNvPr id="147488" name="Text Box 9"/>
            <p:cNvSpPr txBox="1">
              <a:spLocks noChangeArrowheads="1"/>
            </p:cNvSpPr>
            <p:nvPr/>
          </p:nvSpPr>
          <p:spPr bwMode="auto">
            <a:xfrm>
              <a:off x="1758" y="618"/>
              <a:ext cx="102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fr-FR" altLang="de-DE" sz="1800" b="1" dirty="0"/>
                <a:t>32 n. Chr.</a:t>
              </a:r>
            </a:p>
          </p:txBody>
        </p:sp>
        <p:sp>
          <p:nvSpPr>
            <p:cNvPr id="147489" name="Text Box 10"/>
            <p:cNvSpPr txBox="1">
              <a:spLocks noChangeArrowheads="1"/>
            </p:cNvSpPr>
            <p:nvPr/>
          </p:nvSpPr>
          <p:spPr bwMode="auto">
            <a:xfrm>
              <a:off x="495" y="1152"/>
              <a:ext cx="1905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fr-FR" altLang="de-DE" sz="1800" b="1" dirty="0">
                  <a:solidFill>
                    <a:schemeClr val="bg1"/>
                  </a:solidFill>
                </a:rPr>
                <a:t>7 + 62 = 69</a:t>
              </a:r>
            </a:p>
          </p:txBody>
        </p:sp>
        <p:sp>
          <p:nvSpPr>
            <p:cNvPr id="147490" name="Line 11"/>
            <p:cNvSpPr>
              <a:spLocks noChangeShapeType="1"/>
            </p:cNvSpPr>
            <p:nvPr/>
          </p:nvSpPr>
          <p:spPr bwMode="auto">
            <a:xfrm>
              <a:off x="586" y="1408"/>
              <a:ext cx="1814" cy="0"/>
            </a:xfrm>
            <a:prstGeom prst="line">
              <a:avLst/>
            </a:prstGeom>
            <a:noFill/>
            <a:ln w="76200" cap="sq">
              <a:solidFill>
                <a:srgbClr val="30E636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 anchor="ctr"/>
            <a:lstStyle/>
            <a:p>
              <a:endParaRPr lang="fr-FR"/>
            </a:p>
          </p:txBody>
        </p:sp>
      </p:grpSp>
      <p:grpSp>
        <p:nvGrpSpPr>
          <p:cNvPr id="147461" name="Group 12"/>
          <p:cNvGrpSpPr>
            <a:grpSpLocks/>
          </p:cNvGrpSpPr>
          <p:nvPr/>
        </p:nvGrpSpPr>
        <p:grpSpPr bwMode="auto">
          <a:xfrm>
            <a:off x="4295776" y="3500439"/>
            <a:ext cx="720725" cy="1366837"/>
            <a:chOff x="2208" y="1020"/>
            <a:chExt cx="1272" cy="1596"/>
          </a:xfrm>
        </p:grpSpPr>
        <p:grpSp>
          <p:nvGrpSpPr>
            <p:cNvPr id="147478" name="Group 13"/>
            <p:cNvGrpSpPr>
              <a:grpSpLocks/>
            </p:cNvGrpSpPr>
            <p:nvPr/>
          </p:nvGrpSpPr>
          <p:grpSpPr bwMode="auto">
            <a:xfrm>
              <a:off x="2232" y="1032"/>
              <a:ext cx="1248" cy="1584"/>
              <a:chOff x="264" y="576"/>
              <a:chExt cx="624" cy="960"/>
            </a:xfrm>
          </p:grpSpPr>
          <p:sp>
            <p:nvSpPr>
              <p:cNvPr id="147482" name="Rectangle 14"/>
              <p:cNvSpPr>
                <a:spLocks noChangeArrowheads="1"/>
              </p:cNvSpPr>
              <p:nvPr/>
            </p:nvSpPr>
            <p:spPr bwMode="auto">
              <a:xfrm>
                <a:off x="528" y="576"/>
                <a:ext cx="96" cy="96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rgbClr val="FF33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de-DE" altLang="de-DE" sz="1800"/>
              </a:p>
            </p:txBody>
          </p:sp>
          <p:sp>
            <p:nvSpPr>
              <p:cNvPr id="147483" name="Rectangle 15"/>
              <p:cNvSpPr>
                <a:spLocks noChangeArrowheads="1"/>
              </p:cNvSpPr>
              <p:nvPr/>
            </p:nvSpPr>
            <p:spPr bwMode="auto">
              <a:xfrm>
                <a:off x="264" y="768"/>
                <a:ext cx="624" cy="9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rgbClr val="FF33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de-DE" altLang="de-DE" sz="1800"/>
              </a:p>
            </p:txBody>
          </p:sp>
        </p:grpSp>
        <p:grpSp>
          <p:nvGrpSpPr>
            <p:cNvPr id="147479" name="Group 16"/>
            <p:cNvGrpSpPr>
              <a:grpSpLocks/>
            </p:cNvGrpSpPr>
            <p:nvPr/>
          </p:nvGrpSpPr>
          <p:grpSpPr bwMode="auto">
            <a:xfrm>
              <a:off x="2208" y="1020"/>
              <a:ext cx="1248" cy="1584"/>
              <a:chOff x="264" y="576"/>
              <a:chExt cx="624" cy="960"/>
            </a:xfrm>
          </p:grpSpPr>
          <p:sp>
            <p:nvSpPr>
              <p:cNvPr id="147480" name="Rectangle 17"/>
              <p:cNvSpPr>
                <a:spLocks noChangeArrowheads="1"/>
              </p:cNvSpPr>
              <p:nvPr/>
            </p:nvSpPr>
            <p:spPr bwMode="auto">
              <a:xfrm>
                <a:off x="528" y="576"/>
                <a:ext cx="96" cy="960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rgbClr val="FF33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de-DE" altLang="de-DE" sz="1800"/>
              </a:p>
            </p:txBody>
          </p:sp>
          <p:sp>
            <p:nvSpPr>
              <p:cNvPr id="147481" name="Rectangle 18"/>
              <p:cNvSpPr>
                <a:spLocks noChangeArrowheads="1"/>
              </p:cNvSpPr>
              <p:nvPr/>
            </p:nvSpPr>
            <p:spPr bwMode="auto">
              <a:xfrm>
                <a:off x="264" y="768"/>
                <a:ext cx="624" cy="96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rgbClr val="FF33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de-DE" altLang="de-DE" sz="1800"/>
              </a:p>
            </p:txBody>
          </p:sp>
        </p:grpSp>
      </p:grpSp>
      <p:sp>
        <p:nvSpPr>
          <p:cNvPr id="147462" name="AutoShape 19"/>
          <p:cNvSpPr>
            <a:spLocks noChangeArrowheads="1"/>
          </p:cNvSpPr>
          <p:nvPr/>
        </p:nvSpPr>
        <p:spPr bwMode="auto">
          <a:xfrm flipH="1">
            <a:off x="4943476" y="3284539"/>
            <a:ext cx="576263" cy="1533525"/>
          </a:xfrm>
          <a:prstGeom prst="lightningBolt">
            <a:avLst/>
          </a:prstGeom>
          <a:gradFill rotWithShape="0">
            <a:gsLst>
              <a:gs pos="0">
                <a:srgbClr val="FF0000"/>
              </a:gs>
              <a:gs pos="100000">
                <a:srgbClr val="FFFF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800"/>
          </a:p>
        </p:txBody>
      </p:sp>
      <p:sp>
        <p:nvSpPr>
          <p:cNvPr id="147463" name="Text Box 20"/>
          <p:cNvSpPr txBox="1">
            <a:spLocks noChangeArrowheads="1"/>
          </p:cNvSpPr>
          <p:nvPr/>
        </p:nvSpPr>
        <p:spPr bwMode="auto">
          <a:xfrm>
            <a:off x="4872038" y="2924176"/>
            <a:ext cx="1225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CH" altLang="de-DE" sz="1800" b="1">
                <a:solidFill>
                  <a:schemeClr val="bg1"/>
                </a:solidFill>
              </a:rPr>
              <a:t>70 n. Chr.</a:t>
            </a:r>
            <a:endParaRPr lang="de-DE" altLang="de-DE" sz="1800" b="1">
              <a:solidFill>
                <a:schemeClr val="bg1"/>
              </a:solidFill>
            </a:endParaRPr>
          </a:p>
        </p:txBody>
      </p:sp>
      <p:grpSp>
        <p:nvGrpSpPr>
          <p:cNvPr id="147464" name="Group 21"/>
          <p:cNvGrpSpPr>
            <a:grpSpLocks/>
          </p:cNvGrpSpPr>
          <p:nvPr/>
        </p:nvGrpSpPr>
        <p:grpSpPr bwMode="auto">
          <a:xfrm>
            <a:off x="5303838" y="3960813"/>
            <a:ext cx="4248150" cy="709612"/>
            <a:chOff x="2427" y="1068"/>
            <a:chExt cx="1497" cy="447"/>
          </a:xfrm>
        </p:grpSpPr>
        <p:sp>
          <p:nvSpPr>
            <p:cNvPr id="147476" name="AutoShape 22"/>
            <p:cNvSpPr>
              <a:spLocks noChangeArrowheads="1"/>
            </p:cNvSpPr>
            <p:nvPr/>
          </p:nvSpPr>
          <p:spPr bwMode="auto">
            <a:xfrm>
              <a:off x="2427" y="1227"/>
              <a:ext cx="1497" cy="288"/>
            </a:xfrm>
            <a:prstGeom prst="leftRightArrow">
              <a:avLst>
                <a:gd name="adj1" fmla="val 50000"/>
                <a:gd name="adj2" fmla="val 103958"/>
              </a:avLst>
            </a:prstGeom>
            <a:solidFill>
              <a:srgbClr val="003300"/>
            </a:solidFill>
            <a:ln w="76200" cap="sq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de-DE" altLang="de-DE" sz="1800"/>
            </a:p>
          </p:txBody>
        </p:sp>
        <p:sp>
          <p:nvSpPr>
            <p:cNvPr id="147477" name="Rectangle 23"/>
            <p:cNvSpPr>
              <a:spLocks noChangeArrowheads="1"/>
            </p:cNvSpPr>
            <p:nvPr/>
          </p:nvSpPr>
          <p:spPr bwMode="auto">
            <a:xfrm>
              <a:off x="3513" y="1068"/>
              <a:ext cx="64" cy="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76200" cap="sq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r">
                <a:spcBef>
                  <a:spcPct val="30000"/>
                </a:spcBef>
                <a:buFontTx/>
                <a:buNone/>
              </a:pPr>
              <a:endParaRPr kumimoji="1" lang="fr-FR" altLang="de-DE" sz="1200">
                <a:solidFill>
                  <a:schemeClr val="tx2"/>
                </a:solidFill>
                <a:latin typeface="Bodoni MT Ultra Bold" pitchFamily="32" charset="0"/>
              </a:endParaRPr>
            </a:p>
          </p:txBody>
        </p:sp>
      </p:grpSp>
      <p:grpSp>
        <p:nvGrpSpPr>
          <p:cNvPr id="147465" name="Group 24"/>
          <p:cNvGrpSpPr>
            <a:grpSpLocks/>
          </p:cNvGrpSpPr>
          <p:nvPr/>
        </p:nvGrpSpPr>
        <p:grpSpPr bwMode="auto">
          <a:xfrm>
            <a:off x="9623427" y="2205038"/>
            <a:ext cx="695325" cy="2672687"/>
            <a:chOff x="3983" y="952"/>
            <a:chExt cx="438" cy="1638"/>
          </a:xfrm>
        </p:grpSpPr>
        <p:sp>
          <p:nvSpPr>
            <p:cNvPr id="147473" name="Text Box 25"/>
            <p:cNvSpPr txBox="1">
              <a:spLocks noChangeArrowheads="1"/>
            </p:cNvSpPr>
            <p:nvPr/>
          </p:nvSpPr>
          <p:spPr bwMode="auto">
            <a:xfrm>
              <a:off x="3983" y="2365"/>
              <a:ext cx="438" cy="225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de-DE" altLang="de-DE" sz="1800" b="1" dirty="0">
                  <a:solidFill>
                    <a:srgbClr val="FFFF00"/>
                  </a:solidFill>
                  <a:latin typeface="Times New Roman" panose="02020603050405020304" pitchFamily="18" charset="0"/>
                </a:rPr>
                <a:t>7 J.</a:t>
              </a:r>
            </a:p>
          </p:txBody>
        </p:sp>
        <p:sp>
          <p:nvSpPr>
            <p:cNvPr id="147474" name="Line 26"/>
            <p:cNvSpPr>
              <a:spLocks noChangeShapeType="1"/>
            </p:cNvSpPr>
            <p:nvPr/>
          </p:nvSpPr>
          <p:spPr bwMode="auto">
            <a:xfrm>
              <a:off x="4416" y="952"/>
              <a:ext cx="0" cy="1632"/>
            </a:xfrm>
            <a:prstGeom prst="line">
              <a:avLst/>
            </a:prstGeom>
            <a:noFill/>
            <a:ln w="57150">
              <a:solidFill>
                <a:srgbClr val="FCFF4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47475" name="Line 27"/>
            <p:cNvSpPr>
              <a:spLocks noChangeShapeType="1"/>
            </p:cNvSpPr>
            <p:nvPr/>
          </p:nvSpPr>
          <p:spPr bwMode="auto">
            <a:xfrm>
              <a:off x="3984" y="952"/>
              <a:ext cx="0" cy="1632"/>
            </a:xfrm>
            <a:prstGeom prst="line">
              <a:avLst/>
            </a:prstGeom>
            <a:noFill/>
            <a:ln w="57150">
              <a:solidFill>
                <a:srgbClr val="FCFF4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8" name="Group 28"/>
          <p:cNvGrpSpPr>
            <a:grpSpLocks/>
          </p:cNvGrpSpPr>
          <p:nvPr/>
        </p:nvGrpSpPr>
        <p:grpSpPr bwMode="auto">
          <a:xfrm>
            <a:off x="4656138" y="1989138"/>
            <a:ext cx="4824412" cy="709612"/>
            <a:chOff x="2427" y="1068"/>
            <a:chExt cx="1497" cy="447"/>
          </a:xfrm>
        </p:grpSpPr>
        <p:sp>
          <p:nvSpPr>
            <p:cNvPr id="147471" name="AutoShape 29"/>
            <p:cNvSpPr>
              <a:spLocks noChangeArrowheads="1"/>
            </p:cNvSpPr>
            <p:nvPr/>
          </p:nvSpPr>
          <p:spPr bwMode="auto">
            <a:xfrm>
              <a:off x="2427" y="1227"/>
              <a:ext cx="1497" cy="288"/>
            </a:xfrm>
            <a:prstGeom prst="leftRightArrow">
              <a:avLst>
                <a:gd name="adj1" fmla="val 50000"/>
                <a:gd name="adj2" fmla="val 103958"/>
              </a:avLst>
            </a:prstGeom>
            <a:solidFill>
              <a:srgbClr val="FFFF00"/>
            </a:solidFill>
            <a:ln w="76200" cap="sq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de-DE" altLang="de-DE" sz="1800"/>
            </a:p>
          </p:txBody>
        </p:sp>
        <p:sp>
          <p:nvSpPr>
            <p:cNvPr id="147472" name="Rectangle 30"/>
            <p:cNvSpPr>
              <a:spLocks noChangeArrowheads="1"/>
            </p:cNvSpPr>
            <p:nvPr/>
          </p:nvSpPr>
          <p:spPr bwMode="auto">
            <a:xfrm>
              <a:off x="3521" y="1068"/>
              <a:ext cx="56" cy="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76200" cap="sq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r">
                <a:spcBef>
                  <a:spcPct val="30000"/>
                </a:spcBef>
                <a:buFontTx/>
                <a:buNone/>
              </a:pPr>
              <a:endParaRPr kumimoji="1" lang="fr-FR" altLang="de-DE" sz="1200">
                <a:solidFill>
                  <a:schemeClr val="tx2"/>
                </a:solidFill>
                <a:latin typeface="Bodoni MT Ultra Bold" pitchFamily="32" charset="0"/>
              </a:endParaRPr>
            </a:p>
          </p:txBody>
        </p:sp>
      </p:grpSp>
      <p:sp>
        <p:nvSpPr>
          <p:cNvPr id="147467" name="Line 31"/>
          <p:cNvSpPr>
            <a:spLocks noChangeShapeType="1"/>
          </p:cNvSpPr>
          <p:nvPr/>
        </p:nvSpPr>
        <p:spPr bwMode="auto">
          <a:xfrm>
            <a:off x="9983788" y="2205038"/>
            <a:ext cx="0" cy="2362200"/>
          </a:xfrm>
          <a:prstGeom prst="line">
            <a:avLst/>
          </a:prstGeom>
          <a:noFill/>
          <a:ln w="38100">
            <a:solidFill>
              <a:srgbClr val="FFFF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42049" name="Line 33"/>
          <p:cNvSpPr>
            <a:spLocks noChangeShapeType="1"/>
          </p:cNvSpPr>
          <p:nvPr/>
        </p:nvSpPr>
        <p:spPr bwMode="auto">
          <a:xfrm flipH="1">
            <a:off x="4872038" y="2205039"/>
            <a:ext cx="0" cy="2663825"/>
          </a:xfrm>
          <a:prstGeom prst="line">
            <a:avLst/>
          </a:prstGeom>
          <a:noFill/>
          <a:ln w="1809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42050" name="Line 34"/>
          <p:cNvSpPr>
            <a:spLocks noChangeShapeType="1"/>
          </p:cNvSpPr>
          <p:nvPr/>
        </p:nvSpPr>
        <p:spPr bwMode="auto">
          <a:xfrm flipH="1" flipV="1">
            <a:off x="9409113" y="2133601"/>
            <a:ext cx="0" cy="2735263"/>
          </a:xfrm>
          <a:prstGeom prst="line">
            <a:avLst/>
          </a:prstGeom>
          <a:noFill/>
          <a:ln w="1809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42051" name="AutoShape 35"/>
          <p:cNvSpPr>
            <a:spLocks noChangeArrowheads="1"/>
          </p:cNvSpPr>
          <p:nvPr/>
        </p:nvSpPr>
        <p:spPr bwMode="auto">
          <a:xfrm rot="10800000">
            <a:off x="8759826" y="1268414"/>
            <a:ext cx="885825" cy="1169987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2147483646 w 21600"/>
              <a:gd name="T9" fmla="*/ 2147483646 h 21600"/>
              <a:gd name="T10" fmla="*/ 17694720 60000 65536"/>
              <a:gd name="T11" fmla="*/ 5898240 60000 65536"/>
              <a:gd name="T12" fmla="*/ 5898240 60000 65536"/>
              <a:gd name="T13" fmla="*/ 5898240 60000 65536"/>
              <a:gd name="T14" fmla="*/ 0 60000 65536"/>
              <a:gd name="T15" fmla="*/ 0 w 21600"/>
              <a:gd name="T16" fmla="*/ 8310 h 21600"/>
              <a:gd name="T17" fmla="*/ 6110 w 21600"/>
              <a:gd name="T18" fmla="*/ 21600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15662" y="14285"/>
                </a:moveTo>
                <a:lnTo>
                  <a:pt x="21600" y="8310"/>
                </a:lnTo>
                <a:lnTo>
                  <a:pt x="18630" y="8310"/>
                </a:lnTo>
                <a:cubicBezTo>
                  <a:pt x="18630" y="3721"/>
                  <a:pt x="14430" y="0"/>
                  <a:pt x="9250" y="0"/>
                </a:cubicBezTo>
                <a:cubicBezTo>
                  <a:pt x="4141" y="0"/>
                  <a:pt x="0" y="3799"/>
                  <a:pt x="0" y="8485"/>
                </a:cubicBezTo>
                <a:lnTo>
                  <a:pt x="0" y="21600"/>
                </a:lnTo>
                <a:lnTo>
                  <a:pt x="6110" y="21600"/>
                </a:lnTo>
                <a:lnTo>
                  <a:pt x="6110" y="8310"/>
                </a:lnTo>
                <a:cubicBezTo>
                  <a:pt x="6110" y="6947"/>
                  <a:pt x="7362" y="5842"/>
                  <a:pt x="8907" y="5842"/>
                </a:cubicBezTo>
                <a:lnTo>
                  <a:pt x="9725" y="5842"/>
                </a:lnTo>
                <a:cubicBezTo>
                  <a:pt x="11269" y="5842"/>
                  <a:pt x="12520" y="6947"/>
                  <a:pt x="12520" y="8310"/>
                </a:cubicBezTo>
                <a:lnTo>
                  <a:pt x="9725" y="8310"/>
                </a:lnTo>
                <a:lnTo>
                  <a:pt x="15662" y="14285"/>
                </a:lnTo>
                <a:close/>
              </a:path>
            </a:pathLst>
          </a:cu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endParaRPr lang="fr-FR"/>
          </a:p>
        </p:txBody>
      </p:sp>
      <p:pic>
        <p:nvPicPr>
          <p:cNvPr id="39" name="Picture 2" descr="Menora, Jüdische, Kerze, Judentum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8856" y="2883604"/>
            <a:ext cx="1510868" cy="125325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pPr>
              <a:defRPr/>
            </a:pPr>
            <a:r>
              <a:rPr lang="de-DE" dirty="0">
                <a:solidFill>
                  <a:schemeClr val="accent4"/>
                </a:solidFill>
              </a:rPr>
              <a:t>Der Einschub: die Gemeinde</a:t>
            </a:r>
          </a:p>
        </p:txBody>
      </p:sp>
    </p:spTree>
    <p:extLst>
      <p:ext uri="{BB962C8B-B14F-4D97-AF65-F5344CB8AC3E}">
        <p14:creationId xmlns:p14="http://schemas.microsoft.com/office/powerpoint/2010/main" val="141929218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342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342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34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3000" fill="hold"/>
                                        <p:tgtEl>
                                          <p:spTgt spid="34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0"/>
                                        <p:tgtEl>
                                          <p:spTgt spid="34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Grp="1"/>
          </p:cNvSpPr>
          <p:nvPr>
            <p:ph type="title"/>
          </p:nvPr>
        </p:nvSpPr>
        <p:spPr>
          <a:xfrm>
            <a:off x="513540" y="209550"/>
            <a:ext cx="6480175" cy="1143000"/>
          </a:xfrm>
        </p:spPr>
        <p:txBody>
          <a:bodyPr>
            <a:normAutofit fontScale="90000"/>
          </a:bodyPr>
          <a:lstStyle/>
          <a:p>
            <a:pPr>
              <a:spcBef>
                <a:spcPts val="0"/>
              </a:spcBef>
              <a:defRPr/>
            </a:pPr>
            <a:r>
              <a:rPr lang="de-DE" b="1" dirty="0">
                <a:solidFill>
                  <a:srgbClr val="FFCCFF"/>
                </a:solidFill>
                <a:effectLst>
                  <a:outerShdw dist="38096" dir="2700000">
                    <a:srgbClr val="000000"/>
                  </a:outerShdw>
                </a:effectLst>
              </a:rPr>
              <a:t>„Das Zeitalter der Zeitalter“</a:t>
            </a:r>
          </a:p>
        </p:txBody>
      </p:sp>
      <p:sp>
        <p:nvSpPr>
          <p:cNvPr id="195587" name="AutoShape 3">
            <a:hlinkClick r:id="rId3"/>
          </p:cNvPr>
          <p:cNvSpPr>
            <a:spLocks/>
          </p:cNvSpPr>
          <p:nvPr/>
        </p:nvSpPr>
        <p:spPr bwMode="auto">
          <a:xfrm>
            <a:off x="1524000" y="4868863"/>
            <a:ext cx="7164388" cy="1219200"/>
          </a:xfrm>
          <a:custGeom>
            <a:avLst/>
            <a:gdLst>
              <a:gd name="T0" fmla="*/ 3582194 w 7164388"/>
              <a:gd name="T1" fmla="*/ 0 h 1219196"/>
              <a:gd name="T2" fmla="*/ 7164388 w 7164388"/>
              <a:gd name="T3" fmla="*/ 609604 h 1219196"/>
              <a:gd name="T4" fmla="*/ 3582194 w 7164388"/>
              <a:gd name="T5" fmla="*/ 1219208 h 1219196"/>
              <a:gd name="T6" fmla="*/ 0 w 7164388"/>
              <a:gd name="T7" fmla="*/ 609604 h 1219196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59517 w 7164388"/>
              <a:gd name="T13" fmla="*/ 59517 h 1219196"/>
              <a:gd name="T14" fmla="*/ 7104871 w 7164388"/>
              <a:gd name="T15" fmla="*/ 1159679 h 121919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164388" h="1219196">
                <a:moveTo>
                  <a:pt x="203199" y="0"/>
                </a:moveTo>
                <a:lnTo>
                  <a:pt x="203198" y="0"/>
                </a:lnTo>
                <a:cubicBezTo>
                  <a:pt x="90975" y="0"/>
                  <a:pt x="0" y="90975"/>
                  <a:pt x="0" y="203198"/>
                </a:cubicBezTo>
                <a:lnTo>
                  <a:pt x="0" y="1015997"/>
                </a:lnTo>
                <a:cubicBezTo>
                  <a:pt x="0" y="1128220"/>
                  <a:pt x="90975" y="1219196"/>
                  <a:pt x="203199" y="1219196"/>
                </a:cubicBezTo>
                <a:lnTo>
                  <a:pt x="6961189" y="1219196"/>
                </a:lnTo>
                <a:cubicBezTo>
                  <a:pt x="7073412" y="1219196"/>
                  <a:pt x="7164388" y="1128220"/>
                  <a:pt x="7164388" y="1015997"/>
                </a:cubicBezTo>
                <a:lnTo>
                  <a:pt x="7164388" y="203199"/>
                </a:lnTo>
                <a:cubicBezTo>
                  <a:pt x="7164388" y="90975"/>
                  <a:pt x="7073412" y="0"/>
                  <a:pt x="6961189" y="0"/>
                </a:cubicBezTo>
                <a:lnTo>
                  <a:pt x="203199" y="0"/>
                </a:lnTo>
                <a:close/>
              </a:path>
            </a:pathLst>
          </a:custGeom>
          <a:gradFill rotWithShape="0">
            <a:gsLst>
              <a:gs pos="0">
                <a:srgbClr val="660066"/>
              </a:gs>
              <a:gs pos="50000">
                <a:srgbClr val="FFFFFF"/>
              </a:gs>
              <a:gs pos="100000">
                <a:srgbClr val="660066"/>
              </a:gs>
            </a:gsLst>
            <a:lin ang="5400000"/>
          </a:gradFill>
          <a:ln w="9528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defRPr/>
            </a:pPr>
            <a:r>
              <a:rPr lang="de-DE" sz="2400" dirty="0">
                <a:latin typeface="Arial" charset="0"/>
                <a:cs typeface="Arial" charset="0"/>
              </a:rPr>
              <a:t>„</a:t>
            </a:r>
            <a:r>
              <a:rPr lang="de-DE" sz="2400" b="1" dirty="0">
                <a:latin typeface="Arial" charset="0"/>
                <a:cs typeface="Arial" charset="0"/>
              </a:rPr>
              <a:t>Die Zeiten der Nationen“</a:t>
            </a:r>
          </a:p>
        </p:txBody>
      </p:sp>
      <p:grpSp>
        <p:nvGrpSpPr>
          <p:cNvPr id="195588" name="Group 4"/>
          <p:cNvGrpSpPr>
            <a:grpSpLocks/>
          </p:cNvGrpSpPr>
          <p:nvPr/>
        </p:nvGrpSpPr>
        <p:grpSpPr bwMode="auto">
          <a:xfrm>
            <a:off x="1171483" y="1690400"/>
            <a:ext cx="4232368" cy="3187988"/>
            <a:chOff x="1171480" y="1690404"/>
            <a:chExt cx="4232374" cy="3187983"/>
          </a:xfrm>
        </p:grpSpPr>
        <p:sp>
          <p:nvSpPr>
            <p:cNvPr id="195606" name="Line 5"/>
            <p:cNvSpPr>
              <a:spLocks/>
            </p:cNvSpPr>
            <p:nvPr/>
          </p:nvSpPr>
          <p:spPr bwMode="auto">
            <a:xfrm>
              <a:off x="1668459" y="2132015"/>
              <a:ext cx="0" cy="2736854"/>
            </a:xfrm>
            <a:custGeom>
              <a:avLst/>
              <a:gdLst>
                <a:gd name="T0" fmla="*/ 0 h 2736854"/>
                <a:gd name="T1" fmla="*/ 1368427 h 2736854"/>
                <a:gd name="T2" fmla="*/ 2736854 h 2736854"/>
                <a:gd name="T3" fmla="*/ 1368427 h 2736854"/>
                <a:gd name="T4" fmla="*/ 0 h 2736854"/>
                <a:gd name="T5" fmla="*/ 2736854 h 2736854"/>
                <a:gd name="T6" fmla="*/ 17694720 60000 65536"/>
                <a:gd name="T7" fmla="*/ 0 60000 65536"/>
                <a:gd name="T8" fmla="*/ 5898240 60000 65536"/>
                <a:gd name="T9" fmla="*/ 11796480 60000 65536"/>
                <a:gd name="T10" fmla="*/ 5898240 60000 65536"/>
                <a:gd name="T11" fmla="*/ 17694720 60000 65536"/>
                <a:gd name="T12" fmla="*/ 0 h 2736854"/>
                <a:gd name="T13" fmla="*/ 2736854 h 2736854"/>
              </a:gdLst>
              <a:ahLst/>
              <a:cxnLst>
                <a:cxn ang="T6">
                  <a:pos x="0" y="T0"/>
                </a:cxn>
                <a:cxn ang="T7">
                  <a:pos x="0" y="T1"/>
                </a:cxn>
                <a:cxn ang="T8">
                  <a:pos x="0" y="T2"/>
                </a:cxn>
                <a:cxn ang="T9">
                  <a:pos x="0" y="T3"/>
                </a:cxn>
                <a:cxn ang="T10">
                  <a:pos x="0" y="T4"/>
                </a:cxn>
                <a:cxn ang="T11">
                  <a:pos x="0" y="T5"/>
                </a:cxn>
              </a:cxnLst>
              <a:rect l="0" t="T12" r="0" b="T13"/>
              <a:pathLst>
                <a:path h="2736854">
                  <a:moveTo>
                    <a:pt x="0" y="0"/>
                  </a:moveTo>
                  <a:lnTo>
                    <a:pt x="1" y="2736854"/>
                  </a:lnTo>
                </a:path>
              </a:pathLst>
            </a:custGeom>
            <a:noFill/>
            <a:ln w="57150" cap="flat">
              <a:solidFill>
                <a:srgbClr val="FCFF4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DE" dirty="0"/>
            </a:p>
          </p:txBody>
        </p:sp>
        <p:sp>
          <p:nvSpPr>
            <p:cNvPr id="195607" name="Line 6"/>
            <p:cNvSpPr>
              <a:spLocks/>
            </p:cNvSpPr>
            <p:nvPr/>
          </p:nvSpPr>
          <p:spPr bwMode="auto">
            <a:xfrm flipH="1">
              <a:off x="4516441" y="2203447"/>
              <a:ext cx="0" cy="2665411"/>
            </a:xfrm>
            <a:custGeom>
              <a:avLst/>
              <a:gdLst>
                <a:gd name="T0" fmla="*/ 0 h 2665411"/>
                <a:gd name="T1" fmla="*/ 1332706 h 2665411"/>
                <a:gd name="T2" fmla="*/ 2665411 h 2665411"/>
                <a:gd name="T3" fmla="*/ 1332706 h 2665411"/>
                <a:gd name="T4" fmla="*/ 0 h 2665411"/>
                <a:gd name="T5" fmla="*/ 2665411 h 2665411"/>
                <a:gd name="T6" fmla="*/ 17694720 60000 65536"/>
                <a:gd name="T7" fmla="*/ 0 60000 65536"/>
                <a:gd name="T8" fmla="*/ 5898240 60000 65536"/>
                <a:gd name="T9" fmla="*/ 11796480 60000 65536"/>
                <a:gd name="T10" fmla="*/ 5898240 60000 65536"/>
                <a:gd name="T11" fmla="*/ 17694720 60000 65536"/>
                <a:gd name="T12" fmla="*/ 0 h 2665411"/>
                <a:gd name="T13" fmla="*/ 2665411 h 2665411"/>
              </a:gdLst>
              <a:ahLst/>
              <a:cxnLst>
                <a:cxn ang="T6">
                  <a:pos x="0" y="T0"/>
                </a:cxn>
                <a:cxn ang="T7">
                  <a:pos x="0" y="T1"/>
                </a:cxn>
                <a:cxn ang="T8">
                  <a:pos x="0" y="T2"/>
                </a:cxn>
                <a:cxn ang="T9">
                  <a:pos x="0" y="T3"/>
                </a:cxn>
                <a:cxn ang="T10">
                  <a:pos x="0" y="T4"/>
                </a:cxn>
                <a:cxn ang="T11">
                  <a:pos x="0" y="T5"/>
                </a:cxn>
              </a:cxnLst>
              <a:rect l="0" t="T12" r="0" b="T13"/>
              <a:pathLst>
                <a:path h="2665411">
                  <a:moveTo>
                    <a:pt x="0" y="0"/>
                  </a:moveTo>
                  <a:lnTo>
                    <a:pt x="1" y="2665411"/>
                  </a:lnTo>
                </a:path>
              </a:pathLst>
            </a:custGeom>
            <a:noFill/>
            <a:ln w="57150" cap="flat">
              <a:solidFill>
                <a:srgbClr val="FCFF4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DE" dirty="0"/>
            </a:p>
          </p:txBody>
        </p:sp>
        <p:sp>
          <p:nvSpPr>
            <p:cNvPr id="195608" name="Text Box 7"/>
            <p:cNvSpPr txBox="1">
              <a:spLocks noChangeArrowheads="1"/>
            </p:cNvSpPr>
            <p:nvPr/>
          </p:nvSpPr>
          <p:spPr bwMode="auto">
            <a:xfrm>
              <a:off x="1728792" y="4497384"/>
              <a:ext cx="2743200" cy="381003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>
                <a:spcBef>
                  <a:spcPts val="1100"/>
                </a:spcBef>
              </a:pPr>
              <a:r>
                <a:rPr lang="de-DE" altLang="fr-FR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Arial" panose="020B0604020202020204" pitchFamily="34" charset="0"/>
                </a:rPr>
                <a:t>69x7 Jahre = 483 Jahre</a:t>
              </a:r>
            </a:p>
          </p:txBody>
        </p:sp>
        <p:sp>
          <p:nvSpPr>
            <p:cNvPr id="195609" name="Text Box 8"/>
            <p:cNvSpPr txBox="1">
              <a:spLocks noChangeArrowheads="1"/>
            </p:cNvSpPr>
            <p:nvPr/>
          </p:nvSpPr>
          <p:spPr bwMode="auto">
            <a:xfrm>
              <a:off x="1171480" y="1690404"/>
              <a:ext cx="1321774" cy="369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de-DE" altLang="fr-FR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445 v. Chr.</a:t>
              </a:r>
              <a:endParaRPr lang="de-DE" altLang="fr-FR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5610" name="Text Box 9"/>
            <p:cNvSpPr txBox="1">
              <a:spLocks noChangeArrowheads="1"/>
            </p:cNvSpPr>
            <p:nvPr/>
          </p:nvSpPr>
          <p:spPr bwMode="auto">
            <a:xfrm>
              <a:off x="3629029" y="1690874"/>
              <a:ext cx="1774825" cy="369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de-DE" altLang="fr-FR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32 n. Chr.</a:t>
              </a:r>
            </a:p>
          </p:txBody>
        </p:sp>
        <p:sp>
          <p:nvSpPr>
            <p:cNvPr id="195611" name="Text Box 10"/>
            <p:cNvSpPr txBox="1">
              <a:spLocks noChangeArrowheads="1"/>
            </p:cNvSpPr>
            <p:nvPr/>
          </p:nvSpPr>
          <p:spPr bwMode="auto">
            <a:xfrm>
              <a:off x="1524003" y="2547939"/>
              <a:ext cx="3024185" cy="3667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de-DE" altLang="fr-FR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7 + 62 = 69</a:t>
              </a:r>
            </a:p>
          </p:txBody>
        </p:sp>
        <p:sp>
          <p:nvSpPr>
            <p:cNvPr id="195612" name="Line 11"/>
            <p:cNvSpPr>
              <a:spLocks/>
            </p:cNvSpPr>
            <p:nvPr/>
          </p:nvSpPr>
          <p:spPr bwMode="auto">
            <a:xfrm>
              <a:off x="1668459" y="2954334"/>
              <a:ext cx="2879729" cy="0"/>
            </a:xfrm>
            <a:custGeom>
              <a:avLst/>
              <a:gdLst>
                <a:gd name="T0" fmla="*/ 1439865 w 2879729"/>
                <a:gd name="T1" fmla="*/ 2879729 w 2879729"/>
                <a:gd name="T2" fmla="*/ 1439865 w 2879729"/>
                <a:gd name="T3" fmla="*/ 0 w 2879729"/>
                <a:gd name="T4" fmla="*/ 0 w 2879729"/>
                <a:gd name="T5" fmla="*/ 2879729 w 2879729"/>
                <a:gd name="T6" fmla="*/ 17694720 60000 65536"/>
                <a:gd name="T7" fmla="*/ 0 60000 65536"/>
                <a:gd name="T8" fmla="*/ 5898240 60000 65536"/>
                <a:gd name="T9" fmla="*/ 11796480 60000 65536"/>
                <a:gd name="T10" fmla="*/ 5898240 60000 65536"/>
                <a:gd name="T11" fmla="*/ 17694720 60000 65536"/>
                <a:gd name="T12" fmla="*/ 0 w 2879729"/>
                <a:gd name="T13" fmla="*/ 2879729 w 2879729"/>
              </a:gdLst>
              <a:ahLst/>
              <a:cxnLst>
                <a:cxn ang="T6">
                  <a:pos x="T0" y="0"/>
                </a:cxn>
                <a:cxn ang="T7">
                  <a:pos x="T1" y="0"/>
                </a:cxn>
                <a:cxn ang="T8">
                  <a:pos x="T2" y="0"/>
                </a:cxn>
                <a:cxn ang="T9">
                  <a:pos x="T3" y="0"/>
                </a:cxn>
                <a:cxn ang="T10">
                  <a:pos x="T4" y="0"/>
                </a:cxn>
                <a:cxn ang="T11">
                  <a:pos x="T5" y="0"/>
                </a:cxn>
              </a:cxnLst>
              <a:rect l="T12" t="0" r="T13" b="0"/>
              <a:pathLst>
                <a:path w="2879729">
                  <a:moveTo>
                    <a:pt x="0" y="0"/>
                  </a:moveTo>
                  <a:lnTo>
                    <a:pt x="2879729" y="1"/>
                  </a:lnTo>
                </a:path>
              </a:pathLst>
            </a:custGeom>
            <a:noFill/>
            <a:ln w="76196" cap="sq">
              <a:solidFill>
                <a:srgbClr val="30E636"/>
              </a:solidFill>
              <a:prstDash val="solid"/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004" tIns="46798" rIns="90004" bIns="46798" anchor="ctr"/>
            <a:lstStyle/>
            <a:p>
              <a:endParaRPr lang="de-DE" dirty="0"/>
            </a:p>
          </p:txBody>
        </p:sp>
      </p:grpSp>
      <p:grpSp>
        <p:nvGrpSpPr>
          <p:cNvPr id="195589" name="Group 12"/>
          <p:cNvGrpSpPr>
            <a:grpSpLocks/>
          </p:cNvGrpSpPr>
          <p:nvPr/>
        </p:nvGrpSpPr>
        <p:grpSpPr bwMode="auto">
          <a:xfrm>
            <a:off x="4295775" y="3500438"/>
            <a:ext cx="720725" cy="1366837"/>
            <a:chOff x="4295778" y="3500442"/>
            <a:chExt cx="720720" cy="1366835"/>
          </a:xfrm>
        </p:grpSpPr>
        <p:grpSp>
          <p:nvGrpSpPr>
            <p:cNvPr id="195600" name="Group 13"/>
            <p:cNvGrpSpPr>
              <a:grpSpLocks/>
            </p:cNvGrpSpPr>
            <p:nvPr/>
          </p:nvGrpSpPr>
          <p:grpSpPr bwMode="auto">
            <a:xfrm>
              <a:off x="4311642" y="3503651"/>
              <a:ext cx="704856" cy="1363626"/>
              <a:chOff x="4311642" y="3503651"/>
              <a:chExt cx="704856" cy="1363626"/>
            </a:xfrm>
          </p:grpSpPr>
          <p:sp>
            <p:nvSpPr>
              <p:cNvPr id="195604" name="Rectangle 14"/>
              <p:cNvSpPr>
                <a:spLocks noChangeArrowheads="1"/>
              </p:cNvSpPr>
              <p:nvPr/>
            </p:nvSpPr>
            <p:spPr bwMode="auto">
              <a:xfrm>
                <a:off x="4608548" y="3503651"/>
                <a:ext cx="109920" cy="1363626"/>
              </a:xfrm>
              <a:prstGeom prst="rect">
                <a:avLst/>
              </a:prstGeom>
              <a:solidFill>
                <a:srgbClr val="FFFFFF"/>
              </a:solidFill>
              <a:ln w="9528">
                <a:solidFill>
                  <a:srgbClr val="FF33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endParaRPr lang="de-DE" altLang="fr-FR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5605" name="Rectangle 15"/>
              <p:cNvSpPr>
                <a:spLocks noChangeArrowheads="1"/>
              </p:cNvSpPr>
              <p:nvPr/>
            </p:nvSpPr>
            <p:spPr bwMode="auto">
              <a:xfrm>
                <a:off x="4311642" y="3782031"/>
                <a:ext cx="704856" cy="137068"/>
              </a:xfrm>
              <a:prstGeom prst="rect">
                <a:avLst/>
              </a:prstGeom>
              <a:solidFill>
                <a:srgbClr val="FFFFFF"/>
              </a:solidFill>
              <a:ln w="9528">
                <a:solidFill>
                  <a:srgbClr val="FF33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endParaRPr lang="de-DE" altLang="fr-FR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95601" name="Group 16"/>
            <p:cNvGrpSpPr>
              <a:grpSpLocks/>
            </p:cNvGrpSpPr>
            <p:nvPr/>
          </p:nvGrpSpPr>
          <p:grpSpPr bwMode="auto">
            <a:xfrm>
              <a:off x="4295778" y="3500442"/>
              <a:ext cx="704856" cy="1363626"/>
              <a:chOff x="4295778" y="3500442"/>
              <a:chExt cx="704856" cy="1363626"/>
            </a:xfrm>
          </p:grpSpPr>
          <p:sp>
            <p:nvSpPr>
              <p:cNvPr id="195602" name="Rectangle 17"/>
              <p:cNvSpPr>
                <a:spLocks noChangeArrowheads="1"/>
              </p:cNvSpPr>
              <p:nvPr/>
            </p:nvSpPr>
            <p:spPr bwMode="auto">
              <a:xfrm>
                <a:off x="4593808" y="3500442"/>
                <a:ext cx="109920" cy="1363626"/>
              </a:xfrm>
              <a:prstGeom prst="rect">
                <a:avLst/>
              </a:prstGeom>
              <a:solidFill>
                <a:srgbClr val="FF3300"/>
              </a:solidFill>
              <a:ln w="9528">
                <a:solidFill>
                  <a:srgbClr val="FF33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endParaRPr lang="de-DE" altLang="fr-FR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5603" name="Rectangle 18"/>
              <p:cNvSpPr>
                <a:spLocks noChangeArrowheads="1"/>
              </p:cNvSpPr>
              <p:nvPr/>
            </p:nvSpPr>
            <p:spPr bwMode="auto">
              <a:xfrm>
                <a:off x="4295778" y="3771753"/>
                <a:ext cx="704856" cy="137068"/>
              </a:xfrm>
              <a:prstGeom prst="rect">
                <a:avLst/>
              </a:prstGeom>
              <a:solidFill>
                <a:srgbClr val="FF3300"/>
              </a:solidFill>
              <a:ln w="9528">
                <a:solidFill>
                  <a:srgbClr val="FF33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endParaRPr lang="de-DE" altLang="fr-FR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195590" name="AutoShape 19"/>
          <p:cNvSpPr>
            <a:spLocks/>
          </p:cNvSpPr>
          <p:nvPr/>
        </p:nvSpPr>
        <p:spPr bwMode="auto">
          <a:xfrm flipH="1">
            <a:off x="4943475" y="3357563"/>
            <a:ext cx="576263" cy="1533525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0 w 21600"/>
              <a:gd name="T7" fmla="*/ 2147483646 h 21600"/>
              <a:gd name="T8" fmla="*/ 2147483646 w 21600"/>
              <a:gd name="T9" fmla="*/ 0 h 21600"/>
              <a:gd name="T10" fmla="*/ 0 w 21600"/>
              <a:gd name="T11" fmla="*/ 2147483646 h 21600"/>
              <a:gd name="T12" fmla="*/ 2147483646 w 21600"/>
              <a:gd name="T13" fmla="*/ 2147483646 h 21600"/>
              <a:gd name="T14" fmla="*/ 2147483646 w 21600"/>
              <a:gd name="T15" fmla="*/ 2147483646 h 21600"/>
              <a:gd name="T16" fmla="*/ 2147483646 w 21600"/>
              <a:gd name="T17" fmla="*/ 2147483646 h 21600"/>
              <a:gd name="T18" fmla="*/ 2147483646 w 21600"/>
              <a:gd name="T19" fmla="*/ 2147483646 h 21600"/>
              <a:gd name="T20" fmla="*/ 2147483646 w 21600"/>
              <a:gd name="T21" fmla="*/ 2147483646 h 21600"/>
              <a:gd name="T22" fmla="*/ 17694720 60000 65536"/>
              <a:gd name="T23" fmla="*/ 0 60000 65536"/>
              <a:gd name="T24" fmla="*/ 5898240 60000 65536"/>
              <a:gd name="T25" fmla="*/ 11796480 60000 65536"/>
              <a:gd name="T26" fmla="*/ 17694720 60000 65536"/>
              <a:gd name="T27" fmla="*/ 17694720 60000 65536"/>
              <a:gd name="T28" fmla="*/ 11796480 60000 65536"/>
              <a:gd name="T29" fmla="*/ 11796480 60000 65536"/>
              <a:gd name="T30" fmla="*/ 5898240 60000 65536"/>
              <a:gd name="T31" fmla="*/ 0 60000 65536"/>
              <a:gd name="T32" fmla="*/ 0 60000 65536"/>
              <a:gd name="T33" fmla="*/ 8757 w 21600"/>
              <a:gd name="T34" fmla="*/ 7437 h 21600"/>
              <a:gd name="T35" fmla="*/ 13917 w 21600"/>
              <a:gd name="T36" fmla="*/ 14277 h 2160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1600" h="21600">
                <a:moveTo>
                  <a:pt x="8472" y="0"/>
                </a:moveTo>
                <a:lnTo>
                  <a:pt x="12860" y="6080"/>
                </a:lnTo>
                <a:lnTo>
                  <a:pt x="11050" y="6797"/>
                </a:lnTo>
                <a:lnTo>
                  <a:pt x="16577" y="12007"/>
                </a:lnTo>
                <a:lnTo>
                  <a:pt x="14767" y="12877"/>
                </a:lnTo>
                <a:lnTo>
                  <a:pt x="21600" y="21600"/>
                </a:lnTo>
                <a:lnTo>
                  <a:pt x="10012" y="14915"/>
                </a:lnTo>
                <a:lnTo>
                  <a:pt x="12222" y="13987"/>
                </a:lnTo>
                <a:lnTo>
                  <a:pt x="5022" y="9705"/>
                </a:lnTo>
                <a:lnTo>
                  <a:pt x="7602" y="8382"/>
                </a:lnTo>
                <a:lnTo>
                  <a:pt x="0" y="3890"/>
                </a:lnTo>
                <a:lnTo>
                  <a:pt x="8472" y="0"/>
                </a:lnTo>
                <a:close/>
              </a:path>
            </a:pathLst>
          </a:custGeom>
          <a:gradFill rotWithShape="0">
            <a:gsLst>
              <a:gs pos="0">
                <a:srgbClr val="FF0000"/>
              </a:gs>
              <a:gs pos="100000">
                <a:srgbClr val="FFFF00"/>
              </a:gs>
            </a:gsLst>
            <a:lin ang="5400000"/>
          </a:gradFill>
          <a:ln w="9528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195591" name="Text Box 20"/>
          <p:cNvSpPr txBox="1">
            <a:spLocks noChangeArrowheads="1"/>
          </p:cNvSpPr>
          <p:nvPr/>
        </p:nvSpPr>
        <p:spPr bwMode="auto">
          <a:xfrm>
            <a:off x="4872038" y="2924175"/>
            <a:ext cx="122347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de-DE" altLang="fr-FR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70 n. Chr.</a:t>
            </a:r>
          </a:p>
        </p:txBody>
      </p:sp>
      <p:grpSp>
        <p:nvGrpSpPr>
          <p:cNvPr id="195592" name="Group 21"/>
          <p:cNvGrpSpPr>
            <a:grpSpLocks/>
          </p:cNvGrpSpPr>
          <p:nvPr/>
        </p:nvGrpSpPr>
        <p:grpSpPr bwMode="auto">
          <a:xfrm>
            <a:off x="5303838" y="3960813"/>
            <a:ext cx="2520950" cy="709612"/>
            <a:chOff x="5303840" y="3960815"/>
            <a:chExt cx="2520945" cy="709611"/>
          </a:xfrm>
        </p:grpSpPr>
        <p:sp>
          <p:nvSpPr>
            <p:cNvPr id="195598" name="AutoShape 22"/>
            <p:cNvSpPr>
              <a:spLocks/>
            </p:cNvSpPr>
            <p:nvPr/>
          </p:nvSpPr>
          <p:spPr bwMode="auto">
            <a:xfrm>
              <a:off x="5303840" y="4213226"/>
              <a:ext cx="2520945" cy="457200"/>
            </a:xfrm>
            <a:custGeom>
              <a:avLst/>
              <a:gdLst>
                <a:gd name="T0" fmla="*/ 1260473 w 2520945"/>
                <a:gd name="T1" fmla="*/ 0 h 457200"/>
                <a:gd name="T2" fmla="*/ 2520945 w 2520945"/>
                <a:gd name="T3" fmla="*/ 228600 h 457200"/>
                <a:gd name="T4" fmla="*/ 1260473 w 2520945"/>
                <a:gd name="T5" fmla="*/ 457200 h 457200"/>
                <a:gd name="T6" fmla="*/ 0 w 2520945"/>
                <a:gd name="T7" fmla="*/ 228600 h 457200"/>
                <a:gd name="T8" fmla="*/ 2045649 w 2520945"/>
                <a:gd name="T9" fmla="*/ 0 h 457200"/>
                <a:gd name="T10" fmla="*/ 1260472 w 2520945"/>
                <a:gd name="T11" fmla="*/ 114300 h 457200"/>
                <a:gd name="T12" fmla="*/ 475296 w 2520945"/>
                <a:gd name="T13" fmla="*/ 0 h 457200"/>
                <a:gd name="T14" fmla="*/ 475296 w 2520945"/>
                <a:gd name="T15" fmla="*/ 457200 h 457200"/>
                <a:gd name="T16" fmla="*/ 1260472 w 2520945"/>
                <a:gd name="T17" fmla="*/ 342900 h 457200"/>
                <a:gd name="T18" fmla="*/ 2045649 w 2520945"/>
                <a:gd name="T19" fmla="*/ 457200 h 457200"/>
                <a:gd name="T20" fmla="*/ 17694720 60000 65536"/>
                <a:gd name="T21" fmla="*/ 0 60000 65536"/>
                <a:gd name="T22" fmla="*/ 5898240 60000 65536"/>
                <a:gd name="T23" fmla="*/ 11796480 60000 65536"/>
                <a:gd name="T24" fmla="*/ 17694720 60000 65536"/>
                <a:gd name="T25" fmla="*/ 17694720 60000 65536"/>
                <a:gd name="T26" fmla="*/ 17694720 60000 65536"/>
                <a:gd name="T27" fmla="*/ 5898240 60000 65536"/>
                <a:gd name="T28" fmla="*/ 5898240 60000 65536"/>
                <a:gd name="T29" fmla="*/ 5898240 60000 65536"/>
                <a:gd name="T30" fmla="*/ 237648 w 2520945"/>
                <a:gd name="T31" fmla="*/ 114300 h 457200"/>
                <a:gd name="T32" fmla="*/ 2283297 w 2520945"/>
                <a:gd name="T33" fmla="*/ 342900 h 45720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520945" h="457200">
                  <a:moveTo>
                    <a:pt x="0" y="228600"/>
                  </a:moveTo>
                  <a:lnTo>
                    <a:pt x="475296" y="0"/>
                  </a:lnTo>
                  <a:lnTo>
                    <a:pt x="475296" y="114300"/>
                  </a:lnTo>
                  <a:lnTo>
                    <a:pt x="2045649" y="114300"/>
                  </a:lnTo>
                  <a:lnTo>
                    <a:pt x="2045649" y="0"/>
                  </a:lnTo>
                  <a:lnTo>
                    <a:pt x="2520945" y="228600"/>
                  </a:lnTo>
                  <a:lnTo>
                    <a:pt x="2045649" y="457200"/>
                  </a:lnTo>
                  <a:lnTo>
                    <a:pt x="2045649" y="342900"/>
                  </a:lnTo>
                  <a:lnTo>
                    <a:pt x="475296" y="342900"/>
                  </a:lnTo>
                  <a:lnTo>
                    <a:pt x="475296" y="457200"/>
                  </a:lnTo>
                  <a:lnTo>
                    <a:pt x="0" y="228600"/>
                  </a:lnTo>
                  <a:close/>
                </a:path>
              </a:pathLst>
            </a:custGeom>
            <a:solidFill>
              <a:srgbClr val="003300"/>
            </a:solidFill>
            <a:ln w="76196" cap="sq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wrap="none" lIns="90004" tIns="46798" rIns="90004" bIns="46798" anchor="ctr"/>
            <a:lstStyle/>
            <a:p>
              <a:endParaRPr lang="de-DE" dirty="0"/>
            </a:p>
          </p:txBody>
        </p:sp>
        <p:sp>
          <p:nvSpPr>
            <p:cNvPr id="195599" name="Rectangle 23"/>
            <p:cNvSpPr>
              <a:spLocks noChangeArrowheads="1"/>
            </p:cNvSpPr>
            <p:nvPr/>
          </p:nvSpPr>
          <p:spPr bwMode="auto">
            <a:xfrm>
              <a:off x="7058564" y="3960815"/>
              <a:ext cx="181874" cy="279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4" tIns="46798" rIns="90004" bIns="46798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 eaLnBrk="1">
                <a:spcBef>
                  <a:spcPts val="400"/>
                </a:spcBef>
              </a:pPr>
              <a:endParaRPr lang="de-DE" altLang="fr-FR" sz="1200" dirty="0">
                <a:solidFill>
                  <a:srgbClr val="44546A"/>
                </a:solidFill>
                <a:latin typeface="Bodoni MT Ultra Bold"/>
                <a:cs typeface="Arial" panose="020B0604020202020204" pitchFamily="34" charset="0"/>
              </a:endParaRPr>
            </a:p>
          </p:txBody>
        </p:sp>
      </p:grpSp>
      <p:grpSp>
        <p:nvGrpSpPr>
          <p:cNvPr id="24" name="Group 25"/>
          <p:cNvGrpSpPr>
            <a:grpSpLocks/>
          </p:cNvGrpSpPr>
          <p:nvPr/>
        </p:nvGrpSpPr>
        <p:grpSpPr bwMode="auto">
          <a:xfrm>
            <a:off x="7967663" y="2205038"/>
            <a:ext cx="704525" cy="2662900"/>
            <a:chOff x="7967660" y="2205039"/>
            <a:chExt cx="704528" cy="2662897"/>
          </a:xfrm>
        </p:grpSpPr>
        <p:sp>
          <p:nvSpPr>
            <p:cNvPr id="195595" name="Text Box 26"/>
            <p:cNvSpPr txBox="1">
              <a:spLocks noChangeArrowheads="1"/>
            </p:cNvSpPr>
            <p:nvPr/>
          </p:nvSpPr>
          <p:spPr bwMode="auto">
            <a:xfrm>
              <a:off x="7976860" y="4486862"/>
              <a:ext cx="695328" cy="369332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>
                <a:spcBef>
                  <a:spcPts val="1100"/>
                </a:spcBef>
              </a:pPr>
              <a:r>
                <a:rPr lang="de-DE" altLang="fr-FR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Arial" panose="020B0604020202020204" pitchFamily="34" charset="0"/>
                </a:rPr>
                <a:t>7 J.</a:t>
              </a:r>
            </a:p>
          </p:txBody>
        </p:sp>
        <p:sp>
          <p:nvSpPr>
            <p:cNvPr id="195596" name="Line 27"/>
            <p:cNvSpPr>
              <a:spLocks/>
            </p:cNvSpPr>
            <p:nvPr/>
          </p:nvSpPr>
          <p:spPr bwMode="auto">
            <a:xfrm>
              <a:off x="8653460" y="2205039"/>
              <a:ext cx="0" cy="2662897"/>
            </a:xfrm>
            <a:custGeom>
              <a:avLst/>
              <a:gdLst>
                <a:gd name="T0" fmla="*/ 0 h 2662897"/>
                <a:gd name="T1" fmla="*/ 1331449 h 2662897"/>
                <a:gd name="T2" fmla="*/ 2662897 h 2662897"/>
                <a:gd name="T3" fmla="*/ 1331449 h 2662897"/>
                <a:gd name="T4" fmla="*/ 0 h 2662897"/>
                <a:gd name="T5" fmla="*/ 2662897 h 2662897"/>
                <a:gd name="T6" fmla="*/ 17694720 60000 65536"/>
                <a:gd name="T7" fmla="*/ 0 60000 65536"/>
                <a:gd name="T8" fmla="*/ 5898240 60000 65536"/>
                <a:gd name="T9" fmla="*/ 11796480 60000 65536"/>
                <a:gd name="T10" fmla="*/ 5898240 60000 65536"/>
                <a:gd name="T11" fmla="*/ 17694720 60000 65536"/>
                <a:gd name="T12" fmla="*/ 0 h 2662897"/>
                <a:gd name="T13" fmla="*/ 2662897 h 2662897"/>
              </a:gdLst>
              <a:ahLst/>
              <a:cxnLst>
                <a:cxn ang="T6">
                  <a:pos x="0" y="T0"/>
                </a:cxn>
                <a:cxn ang="T7">
                  <a:pos x="0" y="T1"/>
                </a:cxn>
                <a:cxn ang="T8">
                  <a:pos x="0" y="T2"/>
                </a:cxn>
                <a:cxn ang="T9">
                  <a:pos x="0" y="T3"/>
                </a:cxn>
                <a:cxn ang="T10">
                  <a:pos x="0" y="T4"/>
                </a:cxn>
                <a:cxn ang="T11">
                  <a:pos x="0" y="T5"/>
                </a:cxn>
              </a:cxnLst>
              <a:rect l="0" t="T12" r="0" b="T13"/>
              <a:pathLst>
                <a:path h="2662897">
                  <a:moveTo>
                    <a:pt x="0" y="0"/>
                  </a:moveTo>
                  <a:lnTo>
                    <a:pt x="1" y="2662897"/>
                  </a:lnTo>
                </a:path>
              </a:pathLst>
            </a:custGeom>
            <a:noFill/>
            <a:ln w="57150" cap="flat">
              <a:solidFill>
                <a:srgbClr val="FCFF4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DE" dirty="0"/>
            </a:p>
          </p:txBody>
        </p:sp>
        <p:sp>
          <p:nvSpPr>
            <p:cNvPr id="195597" name="Line 28"/>
            <p:cNvSpPr>
              <a:spLocks/>
            </p:cNvSpPr>
            <p:nvPr/>
          </p:nvSpPr>
          <p:spPr bwMode="auto">
            <a:xfrm>
              <a:off x="7967660" y="2205039"/>
              <a:ext cx="0" cy="2662897"/>
            </a:xfrm>
            <a:custGeom>
              <a:avLst/>
              <a:gdLst>
                <a:gd name="T0" fmla="*/ 0 h 2662897"/>
                <a:gd name="T1" fmla="*/ 1331449 h 2662897"/>
                <a:gd name="T2" fmla="*/ 2662897 h 2662897"/>
                <a:gd name="T3" fmla="*/ 1331449 h 2662897"/>
                <a:gd name="T4" fmla="*/ 0 h 2662897"/>
                <a:gd name="T5" fmla="*/ 2662897 h 2662897"/>
                <a:gd name="T6" fmla="*/ 17694720 60000 65536"/>
                <a:gd name="T7" fmla="*/ 0 60000 65536"/>
                <a:gd name="T8" fmla="*/ 5898240 60000 65536"/>
                <a:gd name="T9" fmla="*/ 11796480 60000 65536"/>
                <a:gd name="T10" fmla="*/ 5898240 60000 65536"/>
                <a:gd name="T11" fmla="*/ 17694720 60000 65536"/>
                <a:gd name="T12" fmla="*/ 0 h 2662897"/>
                <a:gd name="T13" fmla="*/ 2662897 h 2662897"/>
              </a:gdLst>
              <a:ahLst/>
              <a:cxnLst>
                <a:cxn ang="T6">
                  <a:pos x="0" y="T0"/>
                </a:cxn>
                <a:cxn ang="T7">
                  <a:pos x="0" y="T1"/>
                </a:cxn>
                <a:cxn ang="T8">
                  <a:pos x="0" y="T2"/>
                </a:cxn>
                <a:cxn ang="T9">
                  <a:pos x="0" y="T3"/>
                </a:cxn>
                <a:cxn ang="T10">
                  <a:pos x="0" y="T4"/>
                </a:cxn>
                <a:cxn ang="T11">
                  <a:pos x="0" y="T5"/>
                </a:cxn>
              </a:cxnLst>
              <a:rect l="0" t="T12" r="0" b="T13"/>
              <a:pathLst>
                <a:path h="2662897">
                  <a:moveTo>
                    <a:pt x="0" y="0"/>
                  </a:moveTo>
                  <a:lnTo>
                    <a:pt x="1" y="2662897"/>
                  </a:lnTo>
                </a:path>
              </a:pathLst>
            </a:custGeom>
            <a:noFill/>
            <a:ln w="57150" cap="flat">
              <a:solidFill>
                <a:srgbClr val="FCFF4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DE" dirty="0"/>
            </a:p>
          </p:txBody>
        </p:sp>
      </p:grpSp>
      <p:sp>
        <p:nvSpPr>
          <p:cNvPr id="29" name="Rectangle 28"/>
          <p:cNvSpPr/>
          <p:nvPr/>
        </p:nvSpPr>
        <p:spPr>
          <a:xfrm>
            <a:off x="11277600" y="0"/>
            <a:ext cx="914400" cy="685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cxnSp>
        <p:nvCxnSpPr>
          <p:cNvPr id="30" name="Connecteur droit 29"/>
          <p:cNvCxnSpPr/>
          <p:nvPr/>
        </p:nvCxnSpPr>
        <p:spPr>
          <a:xfrm flipH="1">
            <a:off x="11277600" y="0"/>
            <a:ext cx="1" cy="6858000"/>
          </a:xfrm>
          <a:prstGeom prst="lin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2" name="Freeform 28"/>
          <p:cNvSpPr>
            <a:spLocks/>
          </p:cNvSpPr>
          <p:nvPr/>
        </p:nvSpPr>
        <p:spPr bwMode="auto">
          <a:xfrm>
            <a:off x="8324525" y="2135184"/>
            <a:ext cx="1588" cy="2362200"/>
          </a:xfrm>
          <a:custGeom>
            <a:avLst/>
            <a:gdLst>
              <a:gd name="T0" fmla="*/ 2147483646 w 5"/>
              <a:gd name="T1" fmla="*/ 0 h 6563"/>
              <a:gd name="T2" fmla="*/ 2147483646 w 5"/>
              <a:gd name="T3" fmla="*/ 2147483646 h 6563"/>
              <a:gd name="T4" fmla="*/ 2147483646 w 5"/>
              <a:gd name="T5" fmla="*/ 2147483646 h 6563"/>
              <a:gd name="T6" fmla="*/ 0 w 5"/>
              <a:gd name="T7" fmla="*/ 2147483646 h 6563"/>
              <a:gd name="T8" fmla="*/ 0 w 5"/>
              <a:gd name="T9" fmla="*/ 0 h 6563"/>
              <a:gd name="T10" fmla="*/ 2147483646 w 5"/>
              <a:gd name="T11" fmla="*/ 2147483646 h 6563"/>
              <a:gd name="T12" fmla="*/ 17694720 60000 65536"/>
              <a:gd name="T13" fmla="*/ 0 60000 65536"/>
              <a:gd name="T14" fmla="*/ 5898240 60000 65536"/>
              <a:gd name="T15" fmla="*/ 11796480 60000 65536"/>
              <a:gd name="T16" fmla="*/ 0 60000 65536"/>
              <a:gd name="T17" fmla="*/ 0 60000 65536"/>
              <a:gd name="T18" fmla="*/ 0 w 5"/>
              <a:gd name="T19" fmla="*/ 0 h 6563"/>
              <a:gd name="T20" fmla="*/ 5 w 5"/>
              <a:gd name="T21" fmla="*/ 6563 h 656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" h="6563">
                <a:moveTo>
                  <a:pt x="0" y="0"/>
                </a:moveTo>
                <a:lnTo>
                  <a:pt x="4" y="6562"/>
                </a:lnTo>
              </a:path>
            </a:pathLst>
          </a:custGeom>
          <a:noFill/>
          <a:ln w="38157" cap="flat">
            <a:solidFill>
              <a:srgbClr val="FFFF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 dirty="0"/>
          </a:p>
        </p:txBody>
      </p:sp>
      <p:grpSp>
        <p:nvGrpSpPr>
          <p:cNvPr id="33" name="Group 28"/>
          <p:cNvGrpSpPr>
            <a:grpSpLocks/>
          </p:cNvGrpSpPr>
          <p:nvPr/>
        </p:nvGrpSpPr>
        <p:grpSpPr bwMode="auto">
          <a:xfrm>
            <a:off x="4656138" y="1989138"/>
            <a:ext cx="3195638" cy="709612"/>
            <a:chOff x="4656143" y="1989140"/>
            <a:chExt cx="4824410" cy="709611"/>
          </a:xfrm>
        </p:grpSpPr>
        <p:sp>
          <p:nvSpPr>
            <p:cNvPr id="34" name="AutoShape 29"/>
            <p:cNvSpPr>
              <a:spLocks/>
            </p:cNvSpPr>
            <p:nvPr/>
          </p:nvSpPr>
          <p:spPr bwMode="auto">
            <a:xfrm>
              <a:off x="4656143" y="2241551"/>
              <a:ext cx="4824410" cy="457200"/>
            </a:xfrm>
            <a:custGeom>
              <a:avLst/>
              <a:gdLst>
                <a:gd name="T0" fmla="*/ 2412205 w 4824410"/>
                <a:gd name="T1" fmla="*/ 0 h 457200"/>
                <a:gd name="T2" fmla="*/ 4824410 w 4824410"/>
                <a:gd name="T3" fmla="*/ 228600 h 457200"/>
                <a:gd name="T4" fmla="*/ 2412205 w 4824410"/>
                <a:gd name="T5" fmla="*/ 457200 h 457200"/>
                <a:gd name="T6" fmla="*/ 0 w 4824410"/>
                <a:gd name="T7" fmla="*/ 228600 h 457200"/>
                <a:gd name="T8" fmla="*/ 3863993 w 4824410"/>
                <a:gd name="T9" fmla="*/ 0 h 457200"/>
                <a:gd name="T10" fmla="*/ 2412205 w 4824410"/>
                <a:gd name="T11" fmla="*/ 114300 h 457200"/>
                <a:gd name="T12" fmla="*/ 960417 w 4824410"/>
                <a:gd name="T13" fmla="*/ 0 h 457200"/>
                <a:gd name="T14" fmla="*/ 960417 w 4824410"/>
                <a:gd name="T15" fmla="*/ 457200 h 457200"/>
                <a:gd name="T16" fmla="*/ 2412205 w 4824410"/>
                <a:gd name="T17" fmla="*/ 342900 h 457200"/>
                <a:gd name="T18" fmla="*/ 3863993 w 4824410"/>
                <a:gd name="T19" fmla="*/ 457200 h 457200"/>
                <a:gd name="T20" fmla="*/ 17694720 60000 65536"/>
                <a:gd name="T21" fmla="*/ 0 60000 65536"/>
                <a:gd name="T22" fmla="*/ 5898240 60000 65536"/>
                <a:gd name="T23" fmla="*/ 11796480 60000 65536"/>
                <a:gd name="T24" fmla="*/ 17694720 60000 65536"/>
                <a:gd name="T25" fmla="*/ 17694720 60000 65536"/>
                <a:gd name="T26" fmla="*/ 17694720 60000 65536"/>
                <a:gd name="T27" fmla="*/ 5898240 60000 65536"/>
                <a:gd name="T28" fmla="*/ 5898240 60000 65536"/>
                <a:gd name="T29" fmla="*/ 5898240 60000 65536"/>
                <a:gd name="T30" fmla="*/ 480209 w 4824410"/>
                <a:gd name="T31" fmla="*/ 114300 h 457200"/>
                <a:gd name="T32" fmla="*/ 4344201 w 4824410"/>
                <a:gd name="T33" fmla="*/ 342900 h 45720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824410" h="457200">
                  <a:moveTo>
                    <a:pt x="0" y="228600"/>
                  </a:moveTo>
                  <a:lnTo>
                    <a:pt x="960417" y="0"/>
                  </a:lnTo>
                  <a:lnTo>
                    <a:pt x="960417" y="114300"/>
                  </a:lnTo>
                  <a:lnTo>
                    <a:pt x="3863993" y="114300"/>
                  </a:lnTo>
                  <a:lnTo>
                    <a:pt x="3863993" y="0"/>
                  </a:lnTo>
                  <a:lnTo>
                    <a:pt x="4824410" y="228600"/>
                  </a:lnTo>
                  <a:lnTo>
                    <a:pt x="3863993" y="457200"/>
                  </a:lnTo>
                  <a:lnTo>
                    <a:pt x="3863993" y="342900"/>
                  </a:lnTo>
                  <a:lnTo>
                    <a:pt x="960417" y="342900"/>
                  </a:lnTo>
                  <a:lnTo>
                    <a:pt x="960417" y="457200"/>
                  </a:lnTo>
                  <a:lnTo>
                    <a:pt x="0" y="228600"/>
                  </a:lnTo>
                  <a:close/>
                </a:path>
              </a:pathLst>
            </a:custGeom>
            <a:solidFill>
              <a:srgbClr val="FFFF00"/>
            </a:solidFill>
            <a:ln w="76315" cap="flat">
              <a:solidFill>
                <a:srgbClr val="FFFF00"/>
              </a:solidFill>
              <a:prstDash val="solid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 dirty="0"/>
            </a:p>
          </p:txBody>
        </p:sp>
        <p:sp>
          <p:nvSpPr>
            <p:cNvPr id="35" name="Rectangle 30"/>
            <p:cNvSpPr>
              <a:spLocks noChangeArrowheads="1"/>
            </p:cNvSpPr>
            <p:nvPr/>
          </p:nvSpPr>
          <p:spPr bwMode="auto">
            <a:xfrm>
              <a:off x="8185151" y="1989140"/>
              <a:ext cx="177795" cy="274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de-DE" altLang="fr-FR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6" name="WordArt 32"/>
          <p:cNvSpPr>
            <a:spLocks noChangeArrowheads="1" noChangeShapeType="1" noTextEdit="1"/>
          </p:cNvSpPr>
          <p:nvPr/>
        </p:nvSpPr>
        <p:spPr bwMode="auto">
          <a:xfrm rot="20253677">
            <a:off x="2918068" y="1322594"/>
            <a:ext cx="6400800" cy="28670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isometricOffAxis1Righ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de-DE" sz="3600" b="1" kern="10" dirty="0">
                <a:ln/>
                <a:solidFill>
                  <a:srgbClr val="FFCA21"/>
                </a:solidFill>
                <a:latin typeface="Impact" panose="020B0806030902050204" pitchFamily="34" charset="0"/>
              </a:rPr>
              <a:t>Gemeinde</a:t>
            </a:r>
          </a:p>
        </p:txBody>
      </p:sp>
    </p:spTree>
    <p:extLst>
      <p:ext uri="{BB962C8B-B14F-4D97-AF65-F5344CB8AC3E}">
        <p14:creationId xmlns:p14="http://schemas.microsoft.com/office/powerpoint/2010/main" val="192138485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Grp="1"/>
          </p:cNvSpPr>
          <p:nvPr>
            <p:ph type="title"/>
          </p:nvPr>
        </p:nvSpPr>
        <p:spPr/>
        <p:txBody>
          <a:bodyPr lIns="90004" tIns="46798" rIns="90004" bIns="46798"/>
          <a:lstStyle/>
          <a:p>
            <a:pPr defTabSz="449263">
              <a:lnSpc>
                <a:spcPct val="93000"/>
              </a:lnSpc>
              <a:spcBef>
                <a:spcPts val="0"/>
              </a:spcBef>
              <a:tabLst>
                <a:tab pos="0" algn="l"/>
                <a:tab pos="447671" algn="l"/>
                <a:tab pos="896934" algn="l"/>
                <a:tab pos="1346197" algn="l"/>
                <a:tab pos="1795460" algn="l"/>
                <a:tab pos="2244723" algn="l"/>
                <a:tab pos="2693986" algn="l"/>
                <a:tab pos="3143250" algn="l"/>
                <a:tab pos="3592513" algn="l"/>
                <a:tab pos="4041776" algn="l"/>
                <a:tab pos="4491039" algn="l"/>
                <a:tab pos="4940302" algn="l"/>
                <a:tab pos="5389565" algn="l"/>
                <a:tab pos="5838828" algn="l"/>
                <a:tab pos="6288091" algn="l"/>
                <a:tab pos="6737354" algn="l"/>
                <a:tab pos="7186617" algn="l"/>
                <a:tab pos="7635870" algn="l"/>
                <a:tab pos="8085133" algn="l"/>
                <a:tab pos="8534396" algn="l"/>
                <a:tab pos="8983659" algn="l"/>
              </a:tabLst>
              <a:defRPr/>
            </a:pPr>
            <a:r>
              <a:rPr lang="de-DE" altLang="de-DE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„Das Geheimnis Gottes“</a:t>
            </a:r>
            <a:endParaRPr lang="de-DE" dirty="0">
              <a:solidFill>
                <a:srgbClr val="FFC000"/>
              </a:solidFill>
            </a:endParaRPr>
          </a:p>
        </p:txBody>
      </p:sp>
      <p:sp>
        <p:nvSpPr>
          <p:cNvPr id="3" name="Rectangle 3"/>
          <p:cNvSpPr txBox="1">
            <a:spLocks noGrp="1"/>
          </p:cNvSpPr>
          <p:nvPr>
            <p:ph idx="1"/>
          </p:nvPr>
        </p:nvSpPr>
        <p:spPr>
          <a:xfrm>
            <a:off x="628584" y="1556792"/>
            <a:ext cx="10768189" cy="4702946"/>
          </a:xfrm>
        </p:spPr>
        <p:txBody>
          <a:bodyPr lIns="90004" tIns="46798" rIns="90004" bIns="46798"/>
          <a:lstStyle/>
          <a:p>
            <a:pPr>
              <a:buNone/>
            </a:pPr>
            <a:r>
              <a:rPr lang="de-DE" altLang="de-DE" sz="2600" b="1" dirty="0">
                <a:solidFill>
                  <a:srgbClr val="FF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Die 8 Geheimnisse in den Paulus-Briefen</a:t>
            </a:r>
          </a:p>
          <a:p>
            <a:pPr>
              <a:buNone/>
            </a:pPr>
            <a:endParaRPr lang="de-DE" altLang="de-DE" sz="2600" dirty="0">
              <a:solidFill>
                <a:srgbClr val="FF99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de-DE" altLang="de-DE" sz="2600" dirty="0">
                <a:solidFill>
                  <a:srgbClr val="FF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1. Das Geheimnis der Vollzahl aus den Nationen (Römer 11,25-27)</a:t>
            </a:r>
          </a:p>
          <a:p>
            <a:pPr marL="0" indent="0">
              <a:buNone/>
            </a:pPr>
            <a:r>
              <a:rPr lang="de-DE" altLang="de-DE" sz="2600" dirty="0">
                <a:solidFill>
                  <a:srgbClr val="FF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2. Das Geheimnis der Verwandlung (1. Korinther 15,51)</a:t>
            </a:r>
          </a:p>
          <a:p>
            <a:pPr marL="0" indent="0">
              <a:buNone/>
            </a:pPr>
            <a:r>
              <a:rPr lang="de-DE" altLang="de-DE" sz="2600" dirty="0">
                <a:solidFill>
                  <a:srgbClr val="FF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3. Das Geheimnis seines Willens (Epheser 1,9)</a:t>
            </a:r>
          </a:p>
          <a:p>
            <a:pPr marL="0" indent="0">
              <a:buNone/>
            </a:pPr>
            <a:r>
              <a:rPr lang="de-DE" altLang="de-DE" sz="2600" dirty="0">
                <a:solidFill>
                  <a:srgbClr val="FF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4. Das Geheimnis der Einverleibung der Nationen (Epheser 3,4-6)</a:t>
            </a:r>
          </a:p>
          <a:p>
            <a:pPr marL="0" indent="0">
              <a:buNone/>
            </a:pPr>
            <a:r>
              <a:rPr lang="de-DE" altLang="de-DE" sz="2600" dirty="0">
                <a:solidFill>
                  <a:srgbClr val="FF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5. Das Geheimnis der Frau des Christus (Epheser 5,32)</a:t>
            </a:r>
          </a:p>
          <a:p>
            <a:pPr marL="0" indent="0">
              <a:buNone/>
            </a:pPr>
            <a:r>
              <a:rPr lang="de-DE" altLang="de-DE" sz="2600" dirty="0">
                <a:solidFill>
                  <a:srgbClr val="FF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6. Das Geheimnis Christus in euch (Kolosser 1,25-26)</a:t>
            </a:r>
          </a:p>
          <a:p>
            <a:pPr marL="0" indent="0">
              <a:buNone/>
            </a:pPr>
            <a:r>
              <a:rPr lang="de-DE" altLang="de-DE" sz="2600" dirty="0">
                <a:solidFill>
                  <a:srgbClr val="FF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7. Das Geheimnis der Gottseligkeit (1. Timotheus 3,16)</a:t>
            </a:r>
          </a:p>
          <a:p>
            <a:pPr marL="0" indent="0">
              <a:buNone/>
            </a:pPr>
            <a:r>
              <a:rPr lang="de-DE" altLang="de-DE" sz="2600" dirty="0">
                <a:solidFill>
                  <a:srgbClr val="FF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8. Das Geheimnis der Gesetzlosigkeit (2. Thessalonicher 2,7)</a:t>
            </a:r>
          </a:p>
        </p:txBody>
      </p:sp>
      <p:sp>
        <p:nvSpPr>
          <p:cNvPr id="8" name="WordArt 32"/>
          <p:cNvSpPr>
            <a:spLocks noChangeArrowheads="1" noChangeShapeType="1" noTextEdit="1"/>
          </p:cNvSpPr>
          <p:nvPr/>
        </p:nvSpPr>
        <p:spPr bwMode="auto">
          <a:xfrm rot="20253677">
            <a:off x="1259221" y="1631391"/>
            <a:ext cx="9070809" cy="28670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isometricOffAxis1Righ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de-DE" sz="3600" b="1" kern="10" dirty="0">
                <a:ln/>
                <a:solidFill>
                  <a:srgbClr val="FFCA21"/>
                </a:solidFill>
                <a:latin typeface="Impact" panose="020B0806030902050204" pitchFamily="34" charset="0"/>
              </a:rPr>
              <a:t>Gemeinde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1" name="Text Box 6"/>
          <p:cNvSpPr txBox="1">
            <a:spLocks noChangeArrowheads="1"/>
          </p:cNvSpPr>
          <p:nvPr/>
        </p:nvSpPr>
        <p:spPr bwMode="auto">
          <a:xfrm>
            <a:off x="9080978" y="2451711"/>
            <a:ext cx="3054056" cy="769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80905" indent="-380905" algn="ctr">
              <a:buFont typeface="Wingdings" panose="05000000000000000000" pitchFamily="2" charset="2"/>
              <a:buChar char="è"/>
              <a:defRPr/>
            </a:pPr>
            <a:r>
              <a:rPr lang="de-CH" sz="2199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sym typeface="Wingdings" pitchFamily="2" charset="2"/>
              </a:rPr>
              <a:t>Landzusage   </a:t>
            </a:r>
            <a:r>
              <a:rPr lang="de-CH" sz="2199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sym typeface="Wingdings" pitchFamily="2" charset="2"/>
              </a:rPr>
              <a:t>   an Israel</a:t>
            </a:r>
            <a:endParaRPr lang="de-CH" sz="2199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04" b="3676"/>
          <a:stretch>
            <a:fillRect/>
          </a:stretch>
        </p:blipFill>
        <p:spPr bwMode="auto">
          <a:xfrm>
            <a:off x="6191260" y="1021730"/>
            <a:ext cx="2779281" cy="58740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feld 6"/>
          <p:cNvSpPr txBox="1">
            <a:spLocks noChangeArrowheads="1"/>
          </p:cNvSpPr>
          <p:nvPr/>
        </p:nvSpPr>
        <p:spPr bwMode="auto">
          <a:xfrm>
            <a:off x="7448158" y="1675499"/>
            <a:ext cx="666576" cy="1323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7998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8993055" y="1085092"/>
            <a:ext cx="386644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333" dirty="0"/>
              <a:t>FB</a:t>
            </a: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7484878" y="2776697"/>
            <a:ext cx="105939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e-CH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Sichem</a:t>
            </a:r>
          </a:p>
          <a:p>
            <a:pPr>
              <a:spcBef>
                <a:spcPct val="50000"/>
              </a:spcBef>
              <a:defRPr/>
            </a:pPr>
            <a:endParaRPr lang="de-CH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  <a:p>
            <a:pPr>
              <a:spcBef>
                <a:spcPct val="50000"/>
              </a:spcBef>
              <a:defRPr/>
            </a:pP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14" name="Rectangle 2"/>
          <p:cNvSpPr>
            <a:spLocks noGrp="1" noChangeArrowheads="1"/>
          </p:cNvSpPr>
          <p:nvPr>
            <p:ph type="title"/>
          </p:nvPr>
        </p:nvSpPr>
        <p:spPr>
          <a:xfrm>
            <a:off x="335360" y="893"/>
            <a:ext cx="11521280" cy="873676"/>
          </a:xfrm>
        </p:spPr>
        <p:txBody>
          <a:bodyPr/>
          <a:lstStyle/>
          <a:p>
            <a:pPr algn="ctr">
              <a:defRPr/>
            </a:pPr>
            <a:r>
              <a:rPr lang="de-CH" b="0" dirty="0">
                <a:solidFill>
                  <a:srgbClr val="00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Abraham in Sichem: 2036 v. Chr. </a:t>
            </a:r>
          </a:p>
        </p:txBody>
      </p:sp>
      <p:sp>
        <p:nvSpPr>
          <p:cNvPr id="1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9894" y="1382547"/>
            <a:ext cx="5004556" cy="5522003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  <a:buFontTx/>
              <a:buNone/>
              <a:defRPr/>
            </a:pPr>
            <a:r>
              <a:rPr lang="fr-FR" sz="2000" b="1" dirty="0"/>
              <a:t>	</a:t>
            </a:r>
            <a:r>
              <a:rPr lang="de-DE" sz="2399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1. Mose 12:6-7: </a:t>
            </a:r>
          </a:p>
          <a:p>
            <a:pPr algn="ctr">
              <a:lnSpc>
                <a:spcPct val="90000"/>
              </a:lnSpc>
              <a:buFontTx/>
              <a:buNone/>
              <a:defRPr/>
            </a:pPr>
            <a:r>
              <a:rPr lang="de-DE" sz="2399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 </a:t>
            </a:r>
            <a:r>
              <a:rPr lang="de-DE" sz="2399" baseline="30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6</a:t>
            </a:r>
            <a:r>
              <a:rPr lang="de-DE" sz="2399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 Und Abram durchzog </a:t>
            </a:r>
            <a:br>
              <a:rPr lang="de-DE" sz="2399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</a:br>
            <a:r>
              <a:rPr lang="de-DE" sz="2399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das Land bis zu dem Ort Sichem, </a:t>
            </a:r>
            <a:br>
              <a:rPr lang="de-DE" sz="2399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</a:br>
            <a:r>
              <a:rPr lang="de-DE" sz="2399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bis zur Terebinthe Mores. Und die Kanaaniter waren damals im Land.  </a:t>
            </a:r>
            <a:br>
              <a:rPr lang="de-DE" sz="2399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</a:br>
            <a:r>
              <a:rPr lang="de-DE" sz="2399" baseline="30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7</a:t>
            </a:r>
            <a:r>
              <a:rPr lang="de-DE" sz="2399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 Und der HERR erschien dem Abram und sprach: </a:t>
            </a:r>
            <a:r>
              <a:rPr lang="de-DE" sz="2399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Deinem Samen will ich </a:t>
            </a:r>
            <a:br>
              <a:rPr lang="de-DE" sz="2399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</a:br>
            <a:r>
              <a:rPr lang="de-DE" sz="2399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dieses Land geben. </a:t>
            </a:r>
            <a:r>
              <a:rPr lang="de-DE" sz="2399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/>
            </a:r>
            <a:br>
              <a:rPr lang="de-DE" sz="2399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</a:br>
            <a:r>
              <a:rPr lang="de-DE" sz="2399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Und er baute dort </a:t>
            </a:r>
            <a:br>
              <a:rPr lang="de-DE" sz="2399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</a:br>
            <a:r>
              <a:rPr lang="de-DE" sz="2399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dem HERRN, der ihm erschienen war, einen Altar. </a:t>
            </a:r>
          </a:p>
        </p:txBody>
      </p:sp>
      <p:sp>
        <p:nvSpPr>
          <p:cNvPr id="19" name="Line 6"/>
          <p:cNvSpPr>
            <a:spLocks noChangeShapeType="1"/>
          </p:cNvSpPr>
          <p:nvPr/>
        </p:nvSpPr>
        <p:spPr bwMode="auto">
          <a:xfrm flipV="1">
            <a:off x="3863753" y="2661114"/>
            <a:ext cx="3768021" cy="115583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 sz="2399"/>
          </a:p>
        </p:txBody>
      </p:sp>
    </p:spTree>
    <p:extLst>
      <p:ext uri="{BB962C8B-B14F-4D97-AF65-F5344CB8AC3E}">
        <p14:creationId xmlns:p14="http://schemas.microsoft.com/office/powerpoint/2010/main" val="76451733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1" name="Text Box 6"/>
          <p:cNvSpPr txBox="1">
            <a:spLocks noChangeArrowheads="1"/>
          </p:cNvSpPr>
          <p:nvPr/>
        </p:nvSpPr>
        <p:spPr bwMode="auto">
          <a:xfrm>
            <a:off x="8941840" y="2207459"/>
            <a:ext cx="3130824" cy="178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80905" indent="-380905" algn="ctr">
              <a:buFont typeface="Wingdings" panose="05000000000000000000" pitchFamily="2" charset="2"/>
              <a:buChar char="è"/>
              <a:defRPr/>
            </a:pPr>
            <a:r>
              <a:rPr lang="de-CH" sz="2199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sym typeface="Wingdings" pitchFamily="2" charset="2"/>
              </a:rPr>
              <a:t>Abraham dankt Gott für die Zusage mit dem Bau eines </a:t>
            </a:r>
            <a:r>
              <a:rPr lang="de-CH" sz="2199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sym typeface="Wingdings" pitchFamily="2" charset="2"/>
              </a:rPr>
              <a:t>Altars</a:t>
            </a:r>
            <a:r>
              <a:rPr lang="de-CH" sz="2199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sym typeface="Wingdings" pitchFamily="2" charset="2"/>
              </a:rPr>
              <a:t> in Sichem.</a:t>
            </a:r>
            <a:endParaRPr lang="de-CH" sz="2199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04" b="3676"/>
          <a:stretch>
            <a:fillRect/>
          </a:stretch>
        </p:blipFill>
        <p:spPr bwMode="auto">
          <a:xfrm>
            <a:off x="6191260" y="1021730"/>
            <a:ext cx="2779281" cy="58740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feld 6"/>
          <p:cNvSpPr txBox="1">
            <a:spLocks noChangeArrowheads="1"/>
          </p:cNvSpPr>
          <p:nvPr/>
        </p:nvSpPr>
        <p:spPr bwMode="auto">
          <a:xfrm>
            <a:off x="7448158" y="1675499"/>
            <a:ext cx="666576" cy="1323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7998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8993055" y="1085092"/>
            <a:ext cx="386644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333" dirty="0"/>
              <a:t>FB</a:t>
            </a:r>
          </a:p>
        </p:txBody>
      </p:sp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>
          <a:xfrm>
            <a:off x="335360" y="893"/>
            <a:ext cx="11521280" cy="873676"/>
          </a:xfrm>
        </p:spPr>
        <p:txBody>
          <a:bodyPr/>
          <a:lstStyle/>
          <a:p>
            <a:pPr algn="ctr">
              <a:defRPr/>
            </a:pPr>
            <a:r>
              <a:rPr lang="de-CH" b="0" dirty="0">
                <a:solidFill>
                  <a:srgbClr val="00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Abraham in Sichem: 2036 v. Chr. </a:t>
            </a:r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7484878" y="2776697"/>
            <a:ext cx="105939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e-CH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Sichem</a:t>
            </a:r>
          </a:p>
          <a:p>
            <a:pPr>
              <a:spcBef>
                <a:spcPct val="50000"/>
              </a:spcBef>
              <a:defRPr/>
            </a:pPr>
            <a:endParaRPr lang="de-CH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  <a:p>
            <a:pPr>
              <a:spcBef>
                <a:spcPct val="50000"/>
              </a:spcBef>
              <a:defRPr/>
            </a:pP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1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9894" y="1399003"/>
            <a:ext cx="5004556" cy="5522003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  <a:buFontTx/>
              <a:buNone/>
              <a:defRPr/>
            </a:pPr>
            <a:r>
              <a:rPr lang="fr-FR" sz="2000" b="1" dirty="0"/>
              <a:t>	</a:t>
            </a:r>
            <a:r>
              <a:rPr lang="de-DE" sz="2399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1. Mose 12,6-7: </a:t>
            </a:r>
          </a:p>
          <a:p>
            <a:pPr algn="ctr">
              <a:lnSpc>
                <a:spcPct val="90000"/>
              </a:lnSpc>
              <a:buFontTx/>
              <a:buNone/>
              <a:defRPr/>
            </a:pPr>
            <a:r>
              <a:rPr lang="de-DE" sz="2399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 </a:t>
            </a:r>
            <a:r>
              <a:rPr lang="de-DE" sz="2399" baseline="30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6</a:t>
            </a:r>
            <a:r>
              <a:rPr lang="de-DE" sz="2399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 Und Abram durchzog </a:t>
            </a:r>
            <a:br>
              <a:rPr lang="de-DE" sz="2399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</a:br>
            <a:r>
              <a:rPr lang="de-DE" sz="2399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das Land bis zu dem Ort Sichem, </a:t>
            </a:r>
            <a:br>
              <a:rPr lang="de-DE" sz="2399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</a:br>
            <a:r>
              <a:rPr lang="de-DE" sz="2399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bis zur Terebinthe Mores. Und die Kanaaniter waren damals im Land.  </a:t>
            </a:r>
            <a:br>
              <a:rPr lang="de-DE" sz="2399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</a:br>
            <a:r>
              <a:rPr lang="de-DE" sz="2399" baseline="30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7</a:t>
            </a:r>
            <a:r>
              <a:rPr lang="de-DE" sz="2399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 Und der HERR erschien dem Abram und sprach: Deinem Samen will ich </a:t>
            </a:r>
            <a:br>
              <a:rPr lang="de-DE" sz="2399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</a:br>
            <a:r>
              <a:rPr lang="de-DE" sz="2399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dieses Land geben. </a:t>
            </a:r>
            <a:br>
              <a:rPr lang="de-DE" sz="2399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</a:br>
            <a:r>
              <a:rPr lang="de-DE" sz="2399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Und </a:t>
            </a:r>
            <a:r>
              <a:rPr lang="de-DE" sz="2399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er baute dort </a:t>
            </a:r>
            <a:br>
              <a:rPr lang="de-DE" sz="2399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</a:br>
            <a:r>
              <a:rPr lang="de-DE" sz="2399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dem HERRN</a:t>
            </a:r>
            <a:r>
              <a:rPr lang="de-DE" sz="2399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, der ihm erschienen war, </a:t>
            </a:r>
            <a:r>
              <a:rPr lang="de-DE" sz="2399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einen Altar</a:t>
            </a:r>
            <a:r>
              <a:rPr lang="de-DE" sz="2399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. </a:t>
            </a:r>
          </a:p>
        </p:txBody>
      </p:sp>
      <p:sp>
        <p:nvSpPr>
          <p:cNvPr id="18" name="Line 6"/>
          <p:cNvSpPr>
            <a:spLocks noChangeShapeType="1"/>
          </p:cNvSpPr>
          <p:nvPr/>
        </p:nvSpPr>
        <p:spPr bwMode="auto">
          <a:xfrm flipV="1">
            <a:off x="3935761" y="2661114"/>
            <a:ext cx="3696013" cy="115583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 sz="2399"/>
          </a:p>
        </p:txBody>
      </p:sp>
    </p:spTree>
    <p:extLst>
      <p:ext uri="{BB962C8B-B14F-4D97-AF65-F5344CB8AC3E}">
        <p14:creationId xmlns:p14="http://schemas.microsoft.com/office/powerpoint/2010/main" val="394029405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0" y="548680"/>
            <a:ext cx="1219200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de-DE" sz="9600" b="1" dirty="0">
                <a:ln w="22225">
                  <a:solidFill>
                    <a:schemeClr val="bg2"/>
                  </a:solidFill>
                  <a:prstDash val="solid"/>
                </a:ln>
                <a:solidFill>
                  <a:srgbClr val="00FFCC"/>
                </a:solidFill>
                <a:effectLst>
                  <a:reflection blurRad="6350" stA="60000" endA="900" endPos="58000" dir="5400000" sy="-100000" algn="bl" rotWithShape="0"/>
                </a:effectLst>
              </a:rPr>
              <a:t>Hat Gott Israel verworfen?</a:t>
            </a:r>
            <a:endParaRPr lang="de-CH" sz="9600" b="1" dirty="0">
              <a:ln w="22225">
                <a:solidFill>
                  <a:schemeClr val="bg2"/>
                </a:solidFill>
                <a:prstDash val="solid"/>
              </a:ln>
              <a:solidFill>
                <a:srgbClr val="00FFCC"/>
              </a:solidFill>
              <a:effectLst>
                <a:reflection blurRad="6350" stA="60000" endA="900" endPos="58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72149205"/>
      </p:ext>
    </p:extLst>
  </p:cSld>
  <p:clrMapOvr>
    <a:masterClrMapping/>
  </p:clrMapOvr>
  <p:transition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4029" y="1413301"/>
            <a:ext cx="6015102" cy="45113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feld 2"/>
          <p:cNvSpPr txBox="1"/>
          <p:nvPr/>
        </p:nvSpPr>
        <p:spPr>
          <a:xfrm>
            <a:off x="11502357" y="1130569"/>
            <a:ext cx="389850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333" dirty="0"/>
              <a:t>RL</a:t>
            </a:r>
          </a:p>
        </p:txBody>
      </p:sp>
      <p:sp>
        <p:nvSpPr>
          <p:cNvPr id="12" name="Line 6"/>
          <p:cNvSpPr>
            <a:spLocks noChangeShapeType="1"/>
          </p:cNvSpPr>
          <p:nvPr/>
        </p:nvSpPr>
        <p:spPr bwMode="auto">
          <a:xfrm>
            <a:off x="3791744" y="2780929"/>
            <a:ext cx="4607912" cy="840043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 sz="2399"/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5904030" y="5919586"/>
            <a:ext cx="600901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de-CH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Ruinen des alttestamentlichen Stadt Sichem,      innerhalb der modernen Stadt Nablus </a:t>
            </a: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07368" y="1428024"/>
            <a:ext cx="5004556" cy="5522003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  <a:buFontTx/>
              <a:buNone/>
              <a:defRPr/>
            </a:pPr>
            <a:r>
              <a:rPr lang="fr-FR" sz="2000" b="1" dirty="0"/>
              <a:t>	</a:t>
            </a:r>
            <a:r>
              <a:rPr lang="de-DE" sz="2399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1. Mose 12,6-7: </a:t>
            </a:r>
          </a:p>
          <a:p>
            <a:pPr algn="ctr">
              <a:lnSpc>
                <a:spcPct val="90000"/>
              </a:lnSpc>
              <a:buFontTx/>
              <a:buNone/>
              <a:defRPr/>
            </a:pPr>
            <a:r>
              <a:rPr lang="de-DE" sz="2399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 </a:t>
            </a:r>
            <a:r>
              <a:rPr lang="de-DE" sz="2399" baseline="30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6</a:t>
            </a:r>
            <a:r>
              <a:rPr lang="de-DE" sz="2399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 Und Abram durchzog </a:t>
            </a:r>
            <a:br>
              <a:rPr lang="de-DE" sz="2399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</a:br>
            <a:r>
              <a:rPr lang="de-DE" sz="2399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das Land bis zu dem Ort </a:t>
            </a:r>
            <a:r>
              <a:rPr lang="de-DE" sz="2399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Sichem</a:t>
            </a:r>
            <a:r>
              <a:rPr lang="de-DE" sz="2399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, </a:t>
            </a:r>
            <a:br>
              <a:rPr lang="de-DE" sz="2399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</a:br>
            <a:r>
              <a:rPr lang="de-DE" sz="2399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bis zur Terebinthe Mores. Und die Kanaaniter waren damals im Land.  </a:t>
            </a:r>
            <a:br>
              <a:rPr lang="de-DE" sz="2399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</a:br>
            <a:r>
              <a:rPr lang="de-DE" sz="2399" baseline="30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7</a:t>
            </a:r>
            <a:r>
              <a:rPr lang="de-DE" sz="2399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 Und der HERR erschien dem Abram und sprach: </a:t>
            </a:r>
            <a:r>
              <a:rPr lang="de-DE" sz="2399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Deinem Samen will ich </a:t>
            </a:r>
            <a:br>
              <a:rPr lang="de-DE" sz="2399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</a:br>
            <a:r>
              <a:rPr lang="de-DE" sz="2399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dieses Land geben</a:t>
            </a:r>
            <a:r>
              <a:rPr lang="de-DE" sz="2399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. </a:t>
            </a:r>
            <a:br>
              <a:rPr lang="de-DE" sz="2399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</a:br>
            <a:r>
              <a:rPr lang="de-DE" sz="2399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Und er baute dort </a:t>
            </a:r>
            <a:br>
              <a:rPr lang="de-DE" sz="2399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</a:br>
            <a:r>
              <a:rPr lang="de-DE" sz="2399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dem HERRN, der ihm erschienen war, </a:t>
            </a:r>
            <a:r>
              <a:rPr lang="de-DE" sz="2399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einen Altar</a:t>
            </a:r>
            <a:r>
              <a:rPr lang="de-DE" sz="2399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. </a:t>
            </a: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xmlns="" id="{3B19C488-907A-49B0-BB02-069DDC27832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35360" y="893"/>
            <a:ext cx="11521280" cy="873676"/>
          </a:xfrm>
        </p:spPr>
        <p:txBody>
          <a:bodyPr/>
          <a:lstStyle/>
          <a:p>
            <a:pPr algn="ctr">
              <a:defRPr/>
            </a:pPr>
            <a:r>
              <a:rPr lang="de-CH" b="0" dirty="0">
                <a:solidFill>
                  <a:srgbClr val="00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Abraham in Sichem: 2036 v. Chr. </a:t>
            </a:r>
          </a:p>
        </p:txBody>
      </p:sp>
    </p:spTree>
    <p:extLst>
      <p:ext uri="{BB962C8B-B14F-4D97-AF65-F5344CB8AC3E}">
        <p14:creationId xmlns:p14="http://schemas.microsoft.com/office/powerpoint/2010/main" val="104082736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869" y="1436041"/>
            <a:ext cx="5826484" cy="43698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feld 2"/>
          <p:cNvSpPr txBox="1"/>
          <p:nvPr/>
        </p:nvSpPr>
        <p:spPr>
          <a:xfrm>
            <a:off x="11502357" y="1130569"/>
            <a:ext cx="389850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333" dirty="0"/>
              <a:t>RL</a:t>
            </a:r>
          </a:p>
        </p:txBody>
      </p:sp>
      <p:sp>
        <p:nvSpPr>
          <p:cNvPr id="12" name="Line 6"/>
          <p:cNvSpPr>
            <a:spLocks noChangeShapeType="1"/>
          </p:cNvSpPr>
          <p:nvPr/>
        </p:nvSpPr>
        <p:spPr bwMode="auto">
          <a:xfrm>
            <a:off x="4079777" y="2780928"/>
            <a:ext cx="4127909" cy="11280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 sz="2399"/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5940870" y="5813921"/>
            <a:ext cx="600901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Die Mauer 900 und die </a:t>
            </a:r>
            <a:r>
              <a:rPr lang="fr-F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Tempelanlage</a:t>
            </a: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b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</a:br>
            <a:r>
              <a:rPr lang="fr-F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aus</a:t>
            </a: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der MBIIA (2000 – 1750 v. Chr.)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6895674" y="4149080"/>
            <a:ext cx="617477" cy="4280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de-DE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900</a:t>
            </a:r>
          </a:p>
        </p:txBody>
      </p:sp>
      <p:sp>
        <p:nvSpPr>
          <p:cNvPr id="1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9894" y="1399003"/>
            <a:ext cx="5004556" cy="5522003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  <a:buFontTx/>
              <a:buNone/>
              <a:defRPr/>
            </a:pPr>
            <a:r>
              <a:rPr lang="fr-FR" sz="2000" b="1" dirty="0"/>
              <a:t>	</a:t>
            </a:r>
            <a:r>
              <a:rPr lang="de-DE" sz="2399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1. Mose 12,6-7: </a:t>
            </a:r>
          </a:p>
          <a:p>
            <a:pPr algn="ctr">
              <a:lnSpc>
                <a:spcPct val="90000"/>
              </a:lnSpc>
              <a:buFontTx/>
              <a:buNone/>
              <a:defRPr/>
            </a:pPr>
            <a:r>
              <a:rPr lang="de-DE" sz="2399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 </a:t>
            </a:r>
            <a:r>
              <a:rPr lang="de-DE" sz="2399" baseline="30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6</a:t>
            </a:r>
            <a:r>
              <a:rPr lang="de-DE" sz="2399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 Und Abram durchzog </a:t>
            </a:r>
            <a:br>
              <a:rPr lang="de-DE" sz="2399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</a:br>
            <a:r>
              <a:rPr lang="de-DE" sz="2399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das Land bis zu dem Ort Sichem, </a:t>
            </a:r>
            <a:br>
              <a:rPr lang="de-DE" sz="2399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</a:br>
            <a:r>
              <a:rPr lang="de-DE" sz="2399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bis zur Terebinthe Mores. Und die Kanaaniter waren damals im Land.  </a:t>
            </a:r>
            <a:br>
              <a:rPr lang="de-DE" sz="2399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</a:br>
            <a:r>
              <a:rPr lang="de-DE" sz="2399" baseline="30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7</a:t>
            </a:r>
            <a:r>
              <a:rPr lang="de-DE" sz="2399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 Und der HERR erschien dem Abram und sprach: Deinem Samen will ich </a:t>
            </a:r>
            <a:br>
              <a:rPr lang="de-DE" sz="2399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</a:br>
            <a:r>
              <a:rPr lang="de-DE" sz="2399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dieses Land geben. </a:t>
            </a:r>
            <a:br>
              <a:rPr lang="de-DE" sz="2399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</a:br>
            <a:r>
              <a:rPr lang="de-DE" sz="2399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Und </a:t>
            </a:r>
            <a:r>
              <a:rPr lang="de-DE" sz="2399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er baute dort </a:t>
            </a:r>
            <a:r>
              <a:rPr lang="de-DE" sz="2399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/>
            </a:r>
            <a:br>
              <a:rPr lang="de-DE" sz="2399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</a:br>
            <a:r>
              <a:rPr lang="de-DE" sz="2399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dem HERRN, der ihm erschienen war, </a:t>
            </a:r>
            <a:r>
              <a:rPr lang="de-DE" sz="2399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einen Altar</a:t>
            </a:r>
            <a:r>
              <a:rPr lang="de-DE" sz="2399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. </a:t>
            </a:r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xmlns="" id="{FDA3E7EB-9CF4-4E86-9669-B5670D23F8D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35360" y="893"/>
            <a:ext cx="11521280" cy="873676"/>
          </a:xfrm>
        </p:spPr>
        <p:txBody>
          <a:bodyPr/>
          <a:lstStyle/>
          <a:p>
            <a:pPr algn="ctr">
              <a:defRPr/>
            </a:pPr>
            <a:r>
              <a:rPr lang="de-CH" b="0" dirty="0">
                <a:solidFill>
                  <a:srgbClr val="00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Abraham in Sichem: 2036 v. Chr. </a:t>
            </a:r>
          </a:p>
        </p:txBody>
      </p:sp>
    </p:spTree>
    <p:extLst>
      <p:ext uri="{BB962C8B-B14F-4D97-AF65-F5344CB8AC3E}">
        <p14:creationId xmlns:p14="http://schemas.microsoft.com/office/powerpoint/2010/main" val="260099674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4380" y="1413301"/>
            <a:ext cx="5867490" cy="44006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feld 2"/>
          <p:cNvSpPr txBox="1"/>
          <p:nvPr/>
        </p:nvSpPr>
        <p:spPr>
          <a:xfrm>
            <a:off x="11502357" y="1130569"/>
            <a:ext cx="389850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333" dirty="0"/>
              <a:t>RL</a:t>
            </a:r>
          </a:p>
        </p:txBody>
      </p:sp>
      <p:sp>
        <p:nvSpPr>
          <p:cNvPr id="12" name="Line 6"/>
          <p:cNvSpPr>
            <a:spLocks noChangeShapeType="1"/>
          </p:cNvSpPr>
          <p:nvPr/>
        </p:nvSpPr>
        <p:spPr bwMode="auto">
          <a:xfrm>
            <a:off x="3935761" y="2852936"/>
            <a:ext cx="3816425" cy="864096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 sz="2399"/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5940870" y="5813921"/>
            <a:ext cx="600901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Die Mauer 900 und die </a:t>
            </a:r>
            <a:r>
              <a:rPr lang="fr-F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Tempelanlage</a:t>
            </a: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b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</a:br>
            <a:r>
              <a:rPr lang="fr-F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aus</a:t>
            </a: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der MBIIA (2000 – 1750 v. Chr.)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10416481" y="3503042"/>
            <a:ext cx="617477" cy="4280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de-DE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900</a:t>
            </a:r>
          </a:p>
        </p:txBody>
      </p:sp>
      <p:sp>
        <p:nvSpPr>
          <p:cNvPr id="1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67043" y="1453200"/>
            <a:ext cx="5004556" cy="5522003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  <a:buFontTx/>
              <a:buNone/>
              <a:defRPr/>
            </a:pPr>
            <a:r>
              <a:rPr lang="fr-FR" sz="2000" b="1" dirty="0"/>
              <a:t>	</a:t>
            </a:r>
            <a:r>
              <a:rPr lang="de-DE" sz="2399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1. Mose 12:6-7: </a:t>
            </a:r>
          </a:p>
          <a:p>
            <a:pPr algn="ctr">
              <a:lnSpc>
                <a:spcPct val="90000"/>
              </a:lnSpc>
              <a:buFontTx/>
              <a:buNone/>
              <a:defRPr/>
            </a:pPr>
            <a:r>
              <a:rPr lang="de-DE" sz="2399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 </a:t>
            </a:r>
            <a:r>
              <a:rPr lang="de-DE" sz="2399" baseline="30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6</a:t>
            </a:r>
            <a:r>
              <a:rPr lang="de-DE" sz="2399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 Und Abram durchzog </a:t>
            </a:r>
            <a:br>
              <a:rPr lang="de-DE" sz="2399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</a:br>
            <a:r>
              <a:rPr lang="de-DE" sz="2399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das Land bis zu dem Ort </a:t>
            </a:r>
            <a:r>
              <a:rPr lang="de-DE" sz="2399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Sichem</a:t>
            </a:r>
            <a:r>
              <a:rPr lang="de-DE" sz="2399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, </a:t>
            </a:r>
            <a:br>
              <a:rPr lang="de-DE" sz="2399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</a:br>
            <a:r>
              <a:rPr lang="de-DE" sz="2399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bis zur Terebinthe Mores. Und die Kanaaniter waren damals im Land.  </a:t>
            </a:r>
            <a:br>
              <a:rPr lang="de-DE" sz="2399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</a:br>
            <a:r>
              <a:rPr lang="de-DE" sz="2399" baseline="30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7</a:t>
            </a:r>
            <a:r>
              <a:rPr lang="de-DE" sz="2399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 Und der HERR erschien dem Abram und sprach: </a:t>
            </a:r>
            <a:r>
              <a:rPr lang="de-DE" sz="2399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Deinem Samen will ich </a:t>
            </a:r>
            <a:br>
              <a:rPr lang="de-DE" sz="2399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</a:br>
            <a:r>
              <a:rPr lang="de-DE" sz="2399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dieses Land geben. </a:t>
            </a:r>
            <a:r>
              <a:rPr lang="de-DE" sz="2399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/>
            </a:r>
            <a:br>
              <a:rPr lang="de-DE" sz="2399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</a:br>
            <a:r>
              <a:rPr lang="de-DE" sz="2399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Und er baute dort </a:t>
            </a:r>
            <a:br>
              <a:rPr lang="de-DE" sz="2399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</a:br>
            <a:r>
              <a:rPr lang="de-DE" sz="2399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dem HERRN, der ihm erschienen war, </a:t>
            </a:r>
            <a:r>
              <a:rPr lang="de-DE" sz="2399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einen Altar</a:t>
            </a:r>
            <a:r>
              <a:rPr lang="de-DE" sz="2399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. </a:t>
            </a:r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xmlns="" id="{A8FC8F86-1085-4B55-A3C0-92F9AC39281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35360" y="893"/>
            <a:ext cx="11521280" cy="873676"/>
          </a:xfrm>
        </p:spPr>
        <p:txBody>
          <a:bodyPr/>
          <a:lstStyle/>
          <a:p>
            <a:pPr algn="ctr">
              <a:defRPr/>
            </a:pPr>
            <a:r>
              <a:rPr lang="de-CH" b="0" dirty="0">
                <a:solidFill>
                  <a:srgbClr val="00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Abraham in Sichem: 2036 v. Chr. </a:t>
            </a:r>
          </a:p>
        </p:txBody>
      </p:sp>
    </p:spTree>
    <p:extLst>
      <p:ext uri="{BB962C8B-B14F-4D97-AF65-F5344CB8AC3E}">
        <p14:creationId xmlns:p14="http://schemas.microsoft.com/office/powerpoint/2010/main" val="166857717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2557231" y="3710646"/>
            <a:ext cx="48763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/>
              <a:t>5x FB</a:t>
            </a: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232503" y="205632"/>
            <a:ext cx="11540024" cy="873676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de-CH" b="0" dirty="0">
                <a:solidFill>
                  <a:srgbClr val="00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Bundesbestätigung             in 1. Mose 15</a:t>
            </a:r>
            <a:endParaRPr lang="fr-FR" b="0" dirty="0">
              <a:solidFill>
                <a:srgbClr val="00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pic>
        <p:nvPicPr>
          <p:cNvPr id="7170" name="Picture 2" descr="Taube, Vogel, Gefieder, Vögel, Stadttaube, Straßentaube">
            <a:extLst>
              <a:ext uri="{FF2B5EF4-FFF2-40B4-BE49-F238E27FC236}">
                <a16:creationId xmlns:a16="http://schemas.microsoft.com/office/drawing/2014/main" xmlns="" id="{B398FC74-CFD1-41E4-9592-0720747026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503" y="1392912"/>
            <a:ext cx="3272774" cy="1892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Augen, Wimpern, Große Ohren, Kalb, Kälbchen, Kuh, Tier">
            <a:extLst>
              <a:ext uri="{FF2B5EF4-FFF2-40B4-BE49-F238E27FC236}">
                <a16:creationId xmlns:a16="http://schemas.microsoft.com/office/drawing/2014/main" xmlns="" id="{D09F883C-80EC-4038-A0AE-47971303D9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2184" y="1392912"/>
            <a:ext cx="3876216" cy="2563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Ram, Kopf, Horn, Fauna, Ziege, Säugetier, Berg">
            <a:extLst>
              <a:ext uri="{FF2B5EF4-FFF2-40B4-BE49-F238E27FC236}">
                <a16:creationId xmlns:a16="http://schemas.microsoft.com/office/drawing/2014/main" xmlns="" id="{A0330E18-648A-4E74-94A1-B19C013147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768" y="4077072"/>
            <a:ext cx="2717304" cy="2601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Taube, Vogel, Sitzend, Felsentaube, Tier, Gefieder">
            <a:extLst>
              <a:ext uri="{FF2B5EF4-FFF2-40B4-BE49-F238E27FC236}">
                <a16:creationId xmlns:a16="http://schemas.microsoft.com/office/drawing/2014/main" xmlns="" id="{C0F7B973-60DA-4886-AF63-F2C699D5A3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39" t="13601" r="12200"/>
          <a:stretch/>
        </p:blipFill>
        <p:spPr bwMode="auto">
          <a:xfrm>
            <a:off x="3520288" y="1392912"/>
            <a:ext cx="2841448" cy="2972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Geißbock, Ziege, Hornträger, Wiederkäuer">
            <a:extLst>
              <a:ext uri="{FF2B5EF4-FFF2-40B4-BE49-F238E27FC236}">
                <a16:creationId xmlns:a16="http://schemas.microsoft.com/office/drawing/2014/main" xmlns="" id="{38B0AD59-8AF0-4DFC-AC0F-85859AAC21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44" y="4365104"/>
            <a:ext cx="3355092" cy="2236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Straße, Autobahn, Baum, Silhouette, Asphalt, Route, Weg">
            <a:extLst>
              <a:ext uri="{FF2B5EF4-FFF2-40B4-BE49-F238E27FC236}">
                <a16:creationId xmlns:a16="http://schemas.microsoft.com/office/drawing/2014/main" xmlns="" id="{8F911C5D-9A87-44F6-9982-010DCF1FDC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1904" y="-1608766"/>
            <a:ext cx="2633890" cy="8975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20681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335360" y="893"/>
            <a:ext cx="11521280" cy="873676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de-DE" b="0" dirty="0">
                <a:solidFill>
                  <a:srgbClr val="00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Der Bund mit Israel am Sinai (2. Mose 19)</a:t>
            </a:r>
          </a:p>
        </p:txBody>
      </p:sp>
      <p:pic>
        <p:nvPicPr>
          <p:cNvPr id="5" name="Picture 2" descr="File:Sinay2.jpg">
            <a:extLst>
              <a:ext uri="{FF2B5EF4-FFF2-40B4-BE49-F238E27FC236}">
                <a16:creationId xmlns:a16="http://schemas.microsoft.com/office/drawing/2014/main" xmlns="" id="{911186FA-3158-4CC7-9E4F-60A9FF268C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44" y="1412776"/>
            <a:ext cx="6975955" cy="46805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Gebote, Moses, Hebräisch, Religion, Bibel, Jüdisch">
            <a:extLst>
              <a:ext uri="{FF2B5EF4-FFF2-40B4-BE49-F238E27FC236}">
                <a16:creationId xmlns:a16="http://schemas.microsoft.com/office/drawing/2014/main" xmlns="" id="{814C2214-474A-40DB-8F1A-3826F21F2D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2258" y="1700808"/>
            <a:ext cx="4344382" cy="4005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xmlns="" id="{9E615D32-D055-41CC-9969-3AEAEF8AE6C3}"/>
              </a:ext>
            </a:extLst>
          </p:cNvPr>
          <p:cNvSpPr txBox="1"/>
          <p:nvPr/>
        </p:nvSpPr>
        <p:spPr>
          <a:xfrm>
            <a:off x="6835285" y="6108684"/>
            <a:ext cx="3658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/>
              <a:t>FB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xmlns="" id="{7AA93545-BC55-4DEF-ABEF-A846CD308E60}"/>
              </a:ext>
            </a:extLst>
          </p:cNvPr>
          <p:cNvSpPr txBox="1"/>
          <p:nvPr/>
        </p:nvSpPr>
        <p:spPr>
          <a:xfrm>
            <a:off x="11490834" y="5831685"/>
            <a:ext cx="3658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/>
              <a:t>FB</a:t>
            </a:r>
          </a:p>
        </p:txBody>
      </p:sp>
    </p:spTree>
    <p:extLst>
      <p:ext uri="{BB962C8B-B14F-4D97-AF65-F5344CB8AC3E}">
        <p14:creationId xmlns:p14="http://schemas.microsoft.com/office/powerpoint/2010/main" val="36856852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9624392" y="5661249"/>
            <a:ext cx="1520544" cy="5025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333"/>
              <a:t>Jean-Pierre Dalbéra </a:t>
            </a:r>
          </a:p>
          <a:p>
            <a:r>
              <a:rPr lang="de-DE" sz="1333"/>
              <a:t>CC-BY 2.0</a:t>
            </a:r>
          </a:p>
        </p:txBody>
      </p:sp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335360" y="893"/>
            <a:ext cx="11521280" cy="873676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de-DE" b="0" dirty="0">
                <a:solidFill>
                  <a:srgbClr val="00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Flüche des Bundes vom Sinai (5. Mose)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3592" y="980728"/>
            <a:ext cx="6829425" cy="571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930631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2">
            <a:extLst>
              <a:ext uri="{FF2B5EF4-FFF2-40B4-BE49-F238E27FC236}">
                <a16:creationId xmlns:a16="http://schemas.microsoft.com/office/drawing/2014/main" xmlns="" id="{17A785B2-A1CA-40DE-B3F0-82C2C8536A7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1556793"/>
            <a:ext cx="6094412" cy="45708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platzhalter 2"/>
          <p:cNvSpPr>
            <a:spLocks noGrp="1"/>
          </p:cNvSpPr>
          <p:nvPr>
            <p:ph type="body" sz="half" idx="2"/>
          </p:nvPr>
        </p:nvSpPr>
        <p:spPr>
          <a:xfrm>
            <a:off x="6281000" y="1129844"/>
            <a:ext cx="5923400" cy="5616624"/>
          </a:xfrm>
        </p:spPr>
        <p:txBody>
          <a:bodyPr>
            <a:noAutofit/>
          </a:bodyPr>
          <a:lstStyle/>
          <a:p>
            <a:pPr algn="ctr"/>
            <a:r>
              <a:rPr lang="de-DE" sz="2800" dirty="0">
                <a:solidFill>
                  <a:srgbClr val="00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Josua 24,26-27: </a:t>
            </a:r>
          </a:p>
          <a:p>
            <a:r>
              <a:rPr lang="de-DE" sz="2700" baseline="30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26</a:t>
            </a:r>
            <a:r>
              <a:rPr lang="de-DE" sz="27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Und Josua schrieb diese Worte in das Buch des Gesetzes Gottes; und er nahm </a:t>
            </a:r>
            <a:r>
              <a:rPr lang="de-DE" sz="27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einen großen Stein </a:t>
            </a:r>
            <a:r>
              <a:rPr lang="de-DE" sz="27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und richtete ihn dort auf unter der Tere-</a:t>
            </a:r>
            <a:r>
              <a:rPr lang="de-DE" sz="27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binthe</a:t>
            </a:r>
            <a:r>
              <a:rPr lang="de-DE" sz="27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die </a:t>
            </a:r>
            <a:r>
              <a:rPr lang="de-DE" sz="27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bei dem Heiligtum des HERRN </a:t>
            </a:r>
            <a:r>
              <a:rPr lang="de-DE" sz="27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steht. </a:t>
            </a:r>
            <a:r>
              <a:rPr lang="de-DE" sz="2700" baseline="30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27</a:t>
            </a:r>
            <a:r>
              <a:rPr lang="de-DE" sz="27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Und Josua sprach zu dem ganzen Volk: </a:t>
            </a:r>
            <a:r>
              <a:rPr lang="de-DE" sz="27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Siehe, dieser Stein soll Zeuge gegen uns sein</a:t>
            </a:r>
            <a:r>
              <a:rPr lang="de-DE" sz="27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; denn er hat alle Worte des HERRN gehört, die er mit uns geredet hat; und er soll Zeuge gegen euch sein, damit ihr euren Gott nicht verleugnet. 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5612149" y="6127602"/>
            <a:ext cx="34657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/>
              <a:t>RL</a:t>
            </a: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335360" y="256168"/>
            <a:ext cx="11540024" cy="873676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de-CH" b="0" dirty="0">
                <a:solidFill>
                  <a:srgbClr val="00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Josua in </a:t>
            </a:r>
            <a:r>
              <a:rPr lang="de-CH" b="0" dirty="0" err="1">
                <a:solidFill>
                  <a:srgbClr val="00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Sichem</a:t>
            </a:r>
            <a:r>
              <a:rPr lang="de-CH" b="0" dirty="0">
                <a:solidFill>
                  <a:srgbClr val="00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: 1560 v. Chr. </a:t>
            </a:r>
            <a:endParaRPr lang="fr-FR" b="0" dirty="0">
              <a:solidFill>
                <a:srgbClr val="00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02540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325988" y="0"/>
            <a:ext cx="11540024" cy="873676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de-CH" b="0" dirty="0">
                <a:solidFill>
                  <a:srgbClr val="00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Golgatha</a:t>
            </a:r>
            <a:endParaRPr lang="fr-FR" b="0" dirty="0">
              <a:solidFill>
                <a:srgbClr val="00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pic>
        <p:nvPicPr>
          <p:cNvPr id="9" name="Picture 5">
            <a:extLst>
              <a:ext uri="{FF2B5EF4-FFF2-40B4-BE49-F238E27FC236}">
                <a16:creationId xmlns:a16="http://schemas.microsoft.com/office/drawing/2014/main" xmlns="" id="{2AF43CEB-4CEE-4A4C-94C3-7A6A264015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440" y="1129844"/>
            <a:ext cx="9752168" cy="5366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5">
            <a:extLst>
              <a:ext uri="{FF2B5EF4-FFF2-40B4-BE49-F238E27FC236}">
                <a16:creationId xmlns:a16="http://schemas.microsoft.com/office/drawing/2014/main" xmlns="" id="{9B974BBA-86C1-4EBC-BFBB-D1EDC3A47D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60296" y="6496569"/>
            <a:ext cx="252029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1200" dirty="0">
                <a:latin typeface="Garamond" panose="02020404030301010803" pitchFamily="18" charset="0"/>
              </a:rPr>
              <a:t>RL /</a:t>
            </a:r>
            <a:r>
              <a:rPr lang="de-DE" altLang="de-DE" sz="1200" dirty="0" err="1">
                <a:latin typeface="Garamond" panose="02020404030301010803" pitchFamily="18" charset="0"/>
              </a:rPr>
              <a:t>Holyland</a:t>
            </a:r>
            <a:r>
              <a:rPr lang="de-DE" altLang="de-DE" sz="1200" dirty="0">
                <a:latin typeface="Garamond" panose="02020404030301010803" pitchFamily="18" charset="0"/>
              </a:rPr>
              <a:t> Corp. Jerusalem </a:t>
            </a:r>
          </a:p>
        </p:txBody>
      </p:sp>
    </p:spTree>
    <p:extLst>
      <p:ext uri="{BB962C8B-B14F-4D97-AF65-F5344CB8AC3E}">
        <p14:creationId xmlns:p14="http://schemas.microsoft.com/office/powerpoint/2010/main" val="42881552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Israel, Flagge, Nationalflagge, Nation, Land, Fähnrich">
            <a:extLst>
              <a:ext uri="{FF2B5EF4-FFF2-40B4-BE49-F238E27FC236}">
                <a16:creationId xmlns:a16="http://schemas.microsoft.com/office/drawing/2014/main" xmlns="" id="{93D84E06-92A5-418F-AF77-2DC5BB5818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017" y="1594588"/>
            <a:ext cx="5616624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Menora, Jüdische, Kerze, Judentum">
            <a:extLst>
              <a:ext uri="{FF2B5EF4-FFF2-40B4-BE49-F238E27FC236}">
                <a16:creationId xmlns:a16="http://schemas.microsoft.com/office/drawing/2014/main" xmlns="" id="{55F86765-DF77-43CF-AE04-F594EE4655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408" y="1664804"/>
            <a:ext cx="4427289" cy="36724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2531578"/>
      </p:ext>
    </p:extLst>
  </p:cSld>
  <p:clrMapOvr>
    <a:masterClrMapping/>
  </p:clrMapOvr>
  <p:transition spd="med"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>
          <a:xfrm>
            <a:off x="550863" y="260350"/>
            <a:ext cx="11377612" cy="5400675"/>
          </a:xfrm>
        </p:spPr>
        <p:txBody>
          <a:bodyPr/>
          <a:lstStyle/>
          <a:p>
            <a:pPr algn="l" eaLnBrk="1" hangingPunct="1">
              <a:defRPr/>
            </a:pPr>
            <a:r>
              <a:rPr lang="de-CH" sz="3200" dirty="0">
                <a:solidFill>
                  <a:srgbClr val="FFFFFF"/>
                </a:solidFill>
                <a:latin typeface="+mn-lt"/>
                <a:cs typeface="Arial" pitchFamily="34" charset="0"/>
              </a:rPr>
              <a:t>FB = Freies Bild (</a:t>
            </a:r>
            <a:r>
              <a:rPr lang="de-CH" sz="3200" dirty="0" err="1">
                <a:solidFill>
                  <a:srgbClr val="FFFFFF"/>
                </a:solidFill>
                <a:latin typeface="+mn-lt"/>
                <a:cs typeface="Arial" pitchFamily="34" charset="0"/>
              </a:rPr>
              <a:t>public</a:t>
            </a:r>
            <a:r>
              <a:rPr lang="de-CH" sz="3200" dirty="0">
                <a:solidFill>
                  <a:srgbClr val="FFFFFF"/>
                </a:solidFill>
                <a:latin typeface="+mn-lt"/>
                <a:cs typeface="Arial" pitchFamily="34" charset="0"/>
              </a:rPr>
              <a:t> </a:t>
            </a:r>
            <a:r>
              <a:rPr lang="de-CH" sz="3200" dirty="0" err="1">
                <a:solidFill>
                  <a:srgbClr val="FFFFFF"/>
                </a:solidFill>
                <a:latin typeface="+mn-lt"/>
                <a:cs typeface="Arial" pitchFamily="34" charset="0"/>
              </a:rPr>
              <a:t>domain</a:t>
            </a:r>
            <a:r>
              <a:rPr lang="de-CH" sz="3200" dirty="0">
                <a:solidFill>
                  <a:srgbClr val="FFFFFF"/>
                </a:solidFill>
                <a:latin typeface="+mn-lt"/>
                <a:cs typeface="Arial" pitchFamily="34" charset="0"/>
              </a:rPr>
              <a:t>)</a:t>
            </a:r>
            <a:br>
              <a:rPr lang="de-CH" sz="3200" dirty="0">
                <a:solidFill>
                  <a:srgbClr val="FFFFFF"/>
                </a:solidFill>
                <a:latin typeface="+mn-lt"/>
                <a:cs typeface="Arial" pitchFamily="34" charset="0"/>
              </a:rPr>
            </a:br>
            <a:r>
              <a:rPr lang="de-CH" sz="3200" dirty="0">
                <a:solidFill>
                  <a:srgbClr val="FFFFFF"/>
                </a:solidFill>
                <a:latin typeface="+mn-lt"/>
                <a:cs typeface="Arial" pitchFamily="34" charset="0"/>
              </a:rPr>
              <a:t/>
            </a:r>
            <a:br>
              <a:rPr lang="de-CH" sz="3200" dirty="0">
                <a:solidFill>
                  <a:srgbClr val="FFFFFF"/>
                </a:solidFill>
                <a:latin typeface="+mn-lt"/>
                <a:cs typeface="Arial" pitchFamily="34" charset="0"/>
              </a:rPr>
            </a:br>
            <a:r>
              <a:rPr lang="de-CH" sz="3200" dirty="0">
                <a:solidFill>
                  <a:srgbClr val="FFFFFF"/>
                </a:solidFill>
                <a:latin typeface="+mn-lt"/>
                <a:cs typeface="Arial" pitchFamily="34" charset="0"/>
              </a:rPr>
              <a:t>RL = Roger Liebi</a:t>
            </a:r>
            <a:br>
              <a:rPr lang="de-CH" sz="3200" dirty="0">
                <a:solidFill>
                  <a:srgbClr val="FFFFFF"/>
                </a:solidFill>
                <a:latin typeface="+mn-lt"/>
                <a:cs typeface="Arial" pitchFamily="34" charset="0"/>
              </a:rPr>
            </a:br>
            <a:r>
              <a:rPr lang="de-CH" sz="3200" dirty="0">
                <a:solidFill>
                  <a:srgbClr val="FFFFFF"/>
                </a:solidFill>
                <a:latin typeface="+mn-lt"/>
                <a:cs typeface="Arial" pitchFamily="34" charset="0"/>
              </a:rPr>
              <a:t/>
            </a:r>
            <a:br>
              <a:rPr lang="de-CH" sz="3200" dirty="0">
                <a:solidFill>
                  <a:srgbClr val="FFFFFF"/>
                </a:solidFill>
                <a:latin typeface="+mn-lt"/>
                <a:cs typeface="Arial" pitchFamily="34" charset="0"/>
              </a:rPr>
            </a:br>
            <a:r>
              <a:rPr lang="de-CH" sz="3200" dirty="0">
                <a:solidFill>
                  <a:srgbClr val="FFFFFF"/>
                </a:solidFill>
                <a:latin typeface="+mn-lt"/>
                <a:cs typeface="Arial" pitchFamily="34" charset="0"/>
              </a:rPr>
              <a:t>MH = 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Matthias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Hampel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Modell der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Stiftshütte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und des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Zweiten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Tempels,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Kultur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und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Begegnungszentrum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DE-Reichenbach</a:t>
            </a:r>
            <a:b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de-CH" sz="3200" dirty="0">
                <a:solidFill>
                  <a:srgbClr val="FFFFFF"/>
                </a:solidFill>
                <a:latin typeface="+mn-lt"/>
                <a:cs typeface="Arial" pitchFamily="34" charset="0"/>
              </a:rPr>
              <a:t/>
            </a:r>
            <a:br>
              <a:rPr lang="de-CH" sz="3200" dirty="0">
                <a:solidFill>
                  <a:srgbClr val="FFFFFF"/>
                </a:solidFill>
                <a:latin typeface="+mn-lt"/>
                <a:cs typeface="Arial" pitchFamily="34" charset="0"/>
              </a:rPr>
            </a:br>
            <a:r>
              <a:rPr lang="de-CH" sz="3200" dirty="0">
                <a:solidFill>
                  <a:srgbClr val="FFFFFF"/>
                </a:solidFill>
                <a:latin typeface="+mn-lt"/>
                <a:cs typeface="Arial" pitchFamily="34" charset="0"/>
              </a:rPr>
              <a:t>Bibelzitate: Elberfelder 1905 (leicht überarbeitet von RL)</a:t>
            </a:r>
            <a:endParaRPr lang="de-DE" sz="3200" dirty="0">
              <a:solidFill>
                <a:srgbClr val="FFFFFF"/>
              </a:solidFill>
              <a:latin typeface="+mn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589040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xmlns="" id="{6B9E07AF-C1ED-4382-9601-A5CA9EEE798D}"/>
              </a:ext>
            </a:extLst>
          </p:cNvPr>
          <p:cNvSpPr/>
          <p:nvPr/>
        </p:nvSpPr>
        <p:spPr>
          <a:xfrm>
            <a:off x="443880" y="1484784"/>
            <a:ext cx="7992888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>
                <a:latin typeface="Arial" panose="020B0604020202020204" pitchFamily="34" charset="0"/>
              </a:rPr>
              <a:t> </a:t>
            </a:r>
            <a:r>
              <a:rPr lang="de-DE" sz="3200" dirty="0">
                <a:solidFill>
                  <a:srgbClr val="00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Jeremia 33: </a:t>
            </a:r>
            <a:r>
              <a:rPr lang="de-DE" sz="3200" baseline="30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23</a:t>
            </a:r>
            <a:r>
              <a:rPr lang="de-DE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Und das Wort des HERRN geschah zu Jeremia also:</a:t>
            </a:r>
          </a:p>
          <a:p>
            <a:endParaRPr lang="de-DE" sz="3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  <a:p>
            <a:r>
              <a:rPr lang="de-DE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de-DE" sz="3200" baseline="30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24</a:t>
            </a:r>
            <a:r>
              <a:rPr lang="de-DE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Hast du nicht gesehen, was dieses Volk redet, indem es spricht: "Die zwei Geschlechter [Israel + </a:t>
            </a:r>
            <a:r>
              <a:rPr lang="de-DE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Juda</a:t>
            </a:r>
            <a:r>
              <a:rPr lang="de-DE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],  welche der HERR erwählt hatte, </a:t>
            </a:r>
            <a:r>
              <a:rPr lang="de-DE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die hat er verworfen</a:t>
            </a:r>
            <a:r>
              <a:rPr lang="de-DE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"? </a:t>
            </a:r>
          </a:p>
          <a:p>
            <a:endParaRPr lang="de-DE" sz="3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  <a:p>
            <a:r>
              <a:rPr lang="de-DE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Und </a:t>
            </a:r>
            <a:r>
              <a:rPr lang="de-DE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so verachten sie mein Volk</a:t>
            </a:r>
            <a:r>
              <a:rPr lang="de-DE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, so </a:t>
            </a:r>
            <a:r>
              <a:rPr lang="de-DE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daß</a:t>
            </a:r>
            <a:r>
              <a:rPr lang="de-DE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es vor ihnen </a:t>
            </a:r>
            <a:r>
              <a:rPr lang="de-DE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keine Nation mehr </a:t>
            </a:r>
            <a:r>
              <a:rPr lang="de-DE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ist.</a:t>
            </a:r>
          </a:p>
          <a:p>
            <a:r>
              <a:rPr lang="de-DE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endParaRPr lang="de-CH" sz="3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xmlns="" id="{CB63DB3F-E974-4A94-87BC-AB571D104A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60648"/>
            <a:ext cx="10972800" cy="1143000"/>
          </a:xfrm>
        </p:spPr>
        <p:txBody>
          <a:bodyPr/>
          <a:lstStyle/>
          <a:p>
            <a:pPr>
              <a:defRPr/>
            </a:pPr>
            <a:r>
              <a:rPr lang="de-DE" dirty="0">
                <a:solidFill>
                  <a:schemeClr val="accent4"/>
                </a:solidFill>
              </a:rPr>
              <a:t>Warnung!</a:t>
            </a:r>
          </a:p>
        </p:txBody>
      </p:sp>
      <p:pic>
        <p:nvPicPr>
          <p:cNvPr id="6" name="Picture 4" descr="Israel, Flagge, Nationalflagge, Nation, Land, Fähnrich">
            <a:extLst>
              <a:ext uri="{FF2B5EF4-FFF2-40B4-BE49-F238E27FC236}">
                <a16:creationId xmlns:a16="http://schemas.microsoft.com/office/drawing/2014/main" xmlns="" id="{CD9CA153-1FF5-47C6-83AA-05999C298F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8288" y="2564904"/>
            <a:ext cx="3059832" cy="2039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xmlns="" id="{3A7D5771-DC84-40D7-A418-497BE9C2AD99}"/>
              </a:ext>
            </a:extLst>
          </p:cNvPr>
          <p:cNvSpPr txBox="1"/>
          <p:nvPr/>
        </p:nvSpPr>
        <p:spPr>
          <a:xfrm>
            <a:off x="9480376" y="1484784"/>
            <a:ext cx="15841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6000" dirty="0" err="1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Juda</a:t>
            </a:r>
            <a:endParaRPr lang="de-CH" sz="6000" dirty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xmlns="" id="{F87B8007-EDA0-4F58-91E0-49A571A88E88}"/>
              </a:ext>
            </a:extLst>
          </p:cNvPr>
          <p:cNvSpPr txBox="1"/>
          <p:nvPr/>
        </p:nvSpPr>
        <p:spPr>
          <a:xfrm>
            <a:off x="9480376" y="4604792"/>
            <a:ext cx="25192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60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Israel</a:t>
            </a:r>
          </a:p>
        </p:txBody>
      </p:sp>
    </p:spTree>
    <p:extLst>
      <p:ext uri="{BB962C8B-B14F-4D97-AF65-F5344CB8AC3E}">
        <p14:creationId xmlns:p14="http://schemas.microsoft.com/office/powerpoint/2010/main" val="2247927007"/>
      </p:ext>
    </p:extLst>
  </p:cSld>
  <p:clrMapOvr>
    <a:masterClrMapping/>
  </p:clrMapOvr>
  <p:transition spd="med"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39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CH" dirty="0">
                <a:solidFill>
                  <a:schemeClr val="accent2"/>
                </a:solidFill>
                <a:latin typeface="Arial" charset="0"/>
              </a:rPr>
              <a:t>GNU FDL</a:t>
            </a:r>
            <a:endParaRPr lang="de-DE" dirty="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315395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600200"/>
            <a:ext cx="11174413" cy="1828800"/>
          </a:xfrm>
        </p:spPr>
        <p:txBody>
          <a:bodyPr/>
          <a:lstStyle/>
          <a:p>
            <a:pPr>
              <a:buClr>
                <a:schemeClr val="accent2"/>
              </a:buClr>
              <a:defRPr/>
            </a:pPr>
            <a:r>
              <a:rPr lang="de-DE" dirty="0">
                <a:latin typeface="Arial" charset="0"/>
              </a:rPr>
              <a:t>Genaue Information zur Lizenz GNU FDL: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de-DE" dirty="0">
                <a:latin typeface="Arial" charset="0"/>
              </a:rPr>
              <a:t>http://en.wikipedia.org/wiki/Wikipedia:Text </a:t>
            </a:r>
            <a:r>
              <a:rPr lang="de-DE" dirty="0" err="1">
                <a:latin typeface="Arial" charset="0"/>
              </a:rPr>
              <a:t>of_the_GNU_Free_Documentation_License</a:t>
            </a:r>
            <a:endParaRPr lang="de-DE" dirty="0">
              <a:latin typeface="Arial" charset="0"/>
            </a:endParaRPr>
          </a:p>
        </p:txBody>
      </p:sp>
      <p:sp>
        <p:nvSpPr>
          <p:cNvPr id="9" name="Rectangle 2"/>
          <p:cNvSpPr txBox="1">
            <a:spLocks noRot="1" noChangeArrowheads="1"/>
          </p:cNvSpPr>
          <p:nvPr/>
        </p:nvSpPr>
        <p:spPr bwMode="auto">
          <a:xfrm>
            <a:off x="598488" y="3213100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9pPr>
          </a:lstStyle>
          <a:p>
            <a:pPr>
              <a:defRPr/>
            </a:pPr>
            <a:r>
              <a:rPr lang="de-CH" kern="0" dirty="0">
                <a:solidFill>
                  <a:schemeClr val="accent2"/>
                </a:solidFill>
                <a:latin typeface="Arial" charset="0"/>
              </a:rPr>
              <a:t>CCA</a:t>
            </a:r>
            <a:r>
              <a:rPr lang="de-CH" kern="0" dirty="0">
                <a:solidFill>
                  <a:schemeClr val="accent2"/>
                </a:solidFill>
              </a:rPr>
              <a:t> </a:t>
            </a:r>
            <a:endParaRPr lang="de-DE" kern="0" dirty="0">
              <a:solidFill>
                <a:schemeClr val="accent2"/>
              </a:solidFill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598488" y="4538663"/>
            <a:ext cx="11185525" cy="146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>
              <a:buClr>
                <a:schemeClr val="accent2"/>
              </a:buClr>
              <a:defRPr/>
            </a:pPr>
            <a:r>
              <a:rPr lang="de-DE" dirty="0">
                <a:latin typeface="Arial" charset="0"/>
              </a:rPr>
              <a:t>Genaue Information zur Lizenz </a:t>
            </a:r>
            <a:r>
              <a:rPr lang="de-CH" kern="0" dirty="0">
                <a:latin typeface="Arial" charset="0"/>
              </a:rPr>
              <a:t>Creative </a:t>
            </a:r>
            <a:r>
              <a:rPr lang="de-CH" kern="0" dirty="0" err="1">
                <a:latin typeface="Arial" charset="0"/>
              </a:rPr>
              <a:t>Commons</a:t>
            </a:r>
            <a:r>
              <a:rPr lang="de-CH" kern="0" dirty="0">
                <a:latin typeface="Arial" charset="0"/>
              </a:rPr>
              <a:t>: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de-DE" kern="0" dirty="0">
                <a:latin typeface="Arial" charset="0"/>
              </a:rPr>
              <a:t>http://en.wikipedia.org/wiki/Creative_Commons</a:t>
            </a:r>
          </a:p>
        </p:txBody>
      </p:sp>
    </p:spTree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xmlns="" id="{6B9E07AF-C1ED-4382-9601-A5CA9EEE798D}"/>
              </a:ext>
            </a:extLst>
          </p:cNvPr>
          <p:cNvSpPr/>
          <p:nvPr/>
        </p:nvSpPr>
        <p:spPr>
          <a:xfrm>
            <a:off x="119336" y="2924944"/>
            <a:ext cx="121920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3200" dirty="0">
                <a:solidFill>
                  <a:srgbClr val="00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Jeremia 33: </a:t>
            </a:r>
            <a:r>
              <a:rPr lang="de-DE" sz="3200" baseline="30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25</a:t>
            </a:r>
            <a:r>
              <a:rPr lang="de-DE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So spricht der HERR: Wenn nicht mein Bund betreffs des </a:t>
            </a:r>
            <a:r>
              <a:rPr lang="de-DE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Tages und der Nacht besteht</a:t>
            </a:r>
            <a:r>
              <a:rPr lang="de-DE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, wenn ich nicht </a:t>
            </a:r>
            <a:r>
              <a:rPr lang="de-DE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die Ordnungen des Himmels und der Erde festgesetzt habe</a:t>
            </a:r>
            <a:r>
              <a:rPr lang="de-DE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,</a:t>
            </a:r>
          </a:p>
          <a:p>
            <a:r>
              <a:rPr lang="de-DE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de-DE" sz="3200" baseline="30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26</a:t>
            </a:r>
            <a:r>
              <a:rPr lang="de-DE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so werde ich auch den Samen Jakobs und Davids, meines Knechtes, verwerfen, </a:t>
            </a:r>
            <a:r>
              <a:rPr lang="de-DE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daß</a:t>
            </a:r>
            <a:r>
              <a:rPr lang="de-DE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ich nicht mehr von seinem Samen Herrscher nehme über den Samen Abrahams, Isaaks und Jakobs. Denn ich werde ihr Schicksal wenden und mich ihrer erbarmen. </a:t>
            </a:r>
            <a:endParaRPr lang="de-CH" sz="3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 descr="Erde, Raum, Sonnenlicht, Strahlen Der Sonne">
            <a:extLst>
              <a:ext uri="{FF2B5EF4-FFF2-40B4-BE49-F238E27FC236}">
                <a16:creationId xmlns:a16="http://schemas.microsoft.com/office/drawing/2014/main" xmlns="" id="{B7787DD8-1AA3-449A-B561-D884E3B581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52" y="332656"/>
            <a:ext cx="4590122" cy="2295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Sonnensystem, Sonne, Quecksilber, Venus, Erde, Mars">
            <a:extLst>
              <a:ext uri="{FF2B5EF4-FFF2-40B4-BE49-F238E27FC236}">
                <a16:creationId xmlns:a16="http://schemas.microsoft.com/office/drawing/2014/main" xmlns="" id="{8853148B-B7B8-40AF-96F4-5AC515D73A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3463" y="332656"/>
            <a:ext cx="6885185" cy="2295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feld 6">
            <a:extLst>
              <a:ext uri="{FF2B5EF4-FFF2-40B4-BE49-F238E27FC236}">
                <a16:creationId xmlns:a16="http://schemas.microsoft.com/office/drawing/2014/main" xmlns="" id="{5B87F4A5-B156-4A6E-95E9-7C8F8CA861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88429" y="2629869"/>
            <a:ext cx="36004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de-DE" sz="1000" dirty="0"/>
              <a:t>FB</a:t>
            </a:r>
          </a:p>
        </p:txBody>
      </p:sp>
      <p:sp>
        <p:nvSpPr>
          <p:cNvPr id="6" name="Textfeld 6">
            <a:extLst>
              <a:ext uri="{FF2B5EF4-FFF2-40B4-BE49-F238E27FC236}">
                <a16:creationId xmlns:a16="http://schemas.microsoft.com/office/drawing/2014/main" xmlns="" id="{5C575D5C-37F4-455F-8F60-CEFDB9CBC5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68608" y="2629869"/>
            <a:ext cx="36004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de-DE" sz="1000" dirty="0"/>
              <a:t>FB</a:t>
            </a:r>
          </a:p>
        </p:txBody>
      </p:sp>
    </p:spTree>
    <p:extLst>
      <p:ext uri="{BB962C8B-B14F-4D97-AF65-F5344CB8AC3E}">
        <p14:creationId xmlns:p14="http://schemas.microsoft.com/office/powerpoint/2010/main" val="4047097016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xmlns="" id="{586ACB0F-BBBF-4EEA-85D9-37AE3EF59012}"/>
              </a:ext>
            </a:extLst>
          </p:cNvPr>
          <p:cNvSpPr/>
          <p:nvPr/>
        </p:nvSpPr>
        <p:spPr>
          <a:xfrm>
            <a:off x="479376" y="980728"/>
            <a:ext cx="5112568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3200" dirty="0">
                <a:solidFill>
                  <a:srgbClr val="00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Jeremia 31:</a:t>
            </a:r>
            <a:r>
              <a:rPr lang="de-DE" sz="3200" dirty="0">
                <a:solidFill>
                  <a:srgbClr val="00FFCC"/>
                </a:solidFill>
                <a:latin typeface="Arial" panose="020B0604020202020204" pitchFamily="34" charset="0"/>
              </a:rPr>
              <a:t> </a:t>
            </a:r>
            <a:r>
              <a:rPr lang="de-DE" sz="3200" baseline="30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37</a:t>
            </a:r>
            <a:r>
              <a:rPr lang="de-DE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So spricht der HERR: </a:t>
            </a:r>
            <a:r>
              <a:rPr lang="de-DE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Wenn der Himmel oben gemessen</a:t>
            </a:r>
            <a:r>
              <a:rPr lang="de-DE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, und die Grundfesten der Erde unten erforscht werden können, so will ich auch </a:t>
            </a:r>
            <a:r>
              <a:rPr lang="de-DE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den ganzen Samen Israels verwerfen </a:t>
            </a:r>
            <a:r>
              <a:rPr lang="de-DE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wegen alles dessen, was sie getan haben, spricht der HERR. </a:t>
            </a:r>
            <a:endParaRPr lang="de-CH" sz="3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5" descr="The Hubble Deep Field">
            <a:extLst>
              <a:ext uri="{FF2B5EF4-FFF2-40B4-BE49-F238E27FC236}">
                <a16:creationId xmlns:a16="http://schemas.microsoft.com/office/drawing/2014/main" xmlns="" id="{35997A1B-59DF-4197-8238-1C15A0817C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19936" y="224644"/>
            <a:ext cx="6192688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6">
            <a:extLst>
              <a:ext uri="{FF2B5EF4-FFF2-40B4-BE49-F238E27FC236}">
                <a16:creationId xmlns:a16="http://schemas.microsoft.com/office/drawing/2014/main" xmlns="" id="{15239337-5D06-4DC0-8902-4DBF7F1B13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98110" y="6433892"/>
            <a:ext cx="1175323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de-CH" sz="12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Hubble /</a:t>
            </a:r>
            <a:r>
              <a:rPr lang="de-CH" sz="12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STScI</a:t>
            </a:r>
            <a:endParaRPr lang="de-DE" sz="1200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6738983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xmlns="" id="{586ACB0F-BBBF-4EEA-85D9-37AE3EF59012}"/>
              </a:ext>
            </a:extLst>
          </p:cNvPr>
          <p:cNvSpPr/>
          <p:nvPr/>
        </p:nvSpPr>
        <p:spPr>
          <a:xfrm>
            <a:off x="263352" y="1052736"/>
            <a:ext cx="5112568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>
                <a:latin typeface="Arial" panose="020B0604020202020204" pitchFamily="34" charset="0"/>
              </a:rPr>
              <a:t> </a:t>
            </a:r>
            <a:r>
              <a:rPr lang="de-DE" sz="3200" dirty="0">
                <a:solidFill>
                  <a:srgbClr val="00FFCC"/>
                </a:solidFill>
                <a:latin typeface="Arial" panose="020B0604020202020204" pitchFamily="34" charset="0"/>
              </a:rPr>
              <a:t>Jeremia 31: </a:t>
            </a:r>
            <a:r>
              <a:rPr lang="de-DE" sz="3200" baseline="30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37</a:t>
            </a:r>
            <a:r>
              <a:rPr lang="de-DE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So spricht der HERR: Wenn der Himmel oben gemessen, und </a:t>
            </a:r>
            <a:r>
              <a:rPr lang="de-DE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die Grundfesten der Erde unten erforscht werden können</a:t>
            </a:r>
            <a:r>
              <a:rPr lang="de-DE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, so will ich auch den ganzen Samen Israels verwerfen wegen alles dessen, was sie getan haben, spricht der HERR. </a:t>
            </a:r>
            <a:endParaRPr lang="de-CH" sz="3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xmlns="" id="{247C7F0D-4311-4980-8921-3669536E8A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7928" y="1124744"/>
            <a:ext cx="6641850" cy="4104456"/>
          </a:xfrm>
          <a:prstGeom prst="rect">
            <a:avLst/>
          </a:prstGeom>
        </p:spPr>
      </p:pic>
      <p:sp>
        <p:nvSpPr>
          <p:cNvPr id="8" name="Text Box 5">
            <a:extLst>
              <a:ext uri="{FF2B5EF4-FFF2-40B4-BE49-F238E27FC236}">
                <a16:creationId xmlns:a16="http://schemas.microsoft.com/office/drawing/2014/main" xmlns="" id="{94602B46-548E-4F78-AB63-3E4419428D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68408" y="5260136"/>
            <a:ext cx="320807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200" dirty="0" err="1">
                <a:latin typeface="Verdana" panose="020B0604030504040204" pitchFamily="34" charset="0"/>
                <a:cs typeface="Arial" panose="020B0604020202020204" pitchFamily="34" charset="0"/>
              </a:rPr>
              <a:t>Kelvinsong</a:t>
            </a:r>
            <a:r>
              <a:rPr lang="fr-FR" altLang="fr-FR" sz="1200" dirty="0">
                <a:latin typeface="Verdana" panose="020B0604030504040204" pitchFamily="34" charset="0"/>
                <a:cs typeface="Arial" panose="020B0604020202020204" pitchFamily="34" charset="0"/>
              </a:rPr>
              <a:t> CC-BY-SA 3.0FB</a:t>
            </a:r>
          </a:p>
        </p:txBody>
      </p:sp>
    </p:spTree>
    <p:extLst>
      <p:ext uri="{BB962C8B-B14F-4D97-AF65-F5344CB8AC3E}">
        <p14:creationId xmlns:p14="http://schemas.microsoft.com/office/powerpoint/2010/main" val="202697666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xmlns="" id="{586ACB0F-BBBF-4EEA-85D9-37AE3EF59012}"/>
              </a:ext>
            </a:extLst>
          </p:cNvPr>
          <p:cNvSpPr/>
          <p:nvPr/>
        </p:nvSpPr>
        <p:spPr>
          <a:xfrm>
            <a:off x="263352" y="1052736"/>
            <a:ext cx="5112568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>
                <a:latin typeface="Arial" panose="020B0604020202020204" pitchFamily="34" charset="0"/>
              </a:rPr>
              <a:t> </a:t>
            </a:r>
            <a:r>
              <a:rPr lang="de-DE" sz="3200" dirty="0">
                <a:solidFill>
                  <a:srgbClr val="00FFCC"/>
                </a:solidFill>
                <a:latin typeface="Arial" panose="020B0604020202020204" pitchFamily="34" charset="0"/>
              </a:rPr>
              <a:t>Hesekiel 25</a:t>
            </a:r>
            <a:r>
              <a:rPr lang="de-DE" sz="3200" dirty="0">
                <a:solidFill>
                  <a:srgbClr val="FFFF00"/>
                </a:solidFill>
                <a:latin typeface="Arial" panose="020B0604020202020204" pitchFamily="34" charset="0"/>
              </a:rPr>
              <a:t>: </a:t>
            </a:r>
            <a:r>
              <a:rPr lang="de-DE" dirty="0">
                <a:solidFill>
                  <a:srgbClr val="FFFF00"/>
                </a:solidFill>
              </a:rPr>
              <a:t> </a:t>
            </a:r>
            <a:r>
              <a:rPr lang="de-DE" sz="3200" baseline="30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de-DE" sz="3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 spricht der Herr, der Ewige: Weil Moab und </a:t>
            </a:r>
            <a:r>
              <a:rPr lang="de-DE" sz="32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Seir</a:t>
            </a:r>
            <a:r>
              <a:rPr lang="de-DE" sz="3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sprechen: </a:t>
            </a:r>
            <a:r>
              <a:rPr lang="de-DE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„Siehe, das Haus </a:t>
            </a:r>
            <a:r>
              <a:rPr lang="de-DE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Juda</a:t>
            </a:r>
            <a:r>
              <a:rPr lang="de-DE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ist wie alle Nationen!“;</a:t>
            </a:r>
          </a:p>
          <a:p>
            <a:r>
              <a:rPr lang="de-DE" sz="3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baseline="30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de-DE" sz="3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darum, siehe, werde ich die Seiten Moabs öffnen von den Städten her, …</a:t>
            </a:r>
            <a:endParaRPr lang="de-CH" sz="3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 Box 5">
            <a:extLst>
              <a:ext uri="{FF2B5EF4-FFF2-40B4-BE49-F238E27FC236}">
                <a16:creationId xmlns:a16="http://schemas.microsoft.com/office/drawing/2014/main" xmlns="" id="{94602B46-548E-4F78-AB63-3E4419428D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05160" y="6471930"/>
            <a:ext cx="680620" cy="288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200" dirty="0">
                <a:latin typeface="Verdana" panose="020B0604030504040204" pitchFamily="34" charset="0"/>
                <a:cs typeface="Arial" panose="020B0604020202020204" pitchFamily="34" charset="0"/>
              </a:rPr>
              <a:t>NASA</a:t>
            </a:r>
          </a:p>
        </p:txBody>
      </p:sp>
      <p:pic>
        <p:nvPicPr>
          <p:cNvPr id="5" name="Picture 16" descr="MiddleEast">
            <a:extLst>
              <a:ext uri="{FF2B5EF4-FFF2-40B4-BE49-F238E27FC236}">
                <a16:creationId xmlns:a16="http://schemas.microsoft.com/office/drawing/2014/main" xmlns="" id="{2E8AEB3D-8420-4EF5-9F57-D6C32C418D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9976" y="260647"/>
            <a:ext cx="5112568" cy="6504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Line 8">
            <a:extLst>
              <a:ext uri="{FF2B5EF4-FFF2-40B4-BE49-F238E27FC236}">
                <a16:creationId xmlns:a16="http://schemas.microsoft.com/office/drawing/2014/main" xmlns="" id="{9EB8FD38-C2AF-4F8A-8505-BD171AD26F51}"/>
              </a:ext>
            </a:extLst>
          </p:cNvPr>
          <p:cNvSpPr>
            <a:spLocks noChangeShapeType="1"/>
          </p:cNvSpPr>
          <p:nvPr/>
        </p:nvSpPr>
        <p:spPr bwMode="auto">
          <a:xfrm>
            <a:off x="5087888" y="2636912"/>
            <a:ext cx="2664296" cy="1440160"/>
          </a:xfrm>
          <a:prstGeom prst="line">
            <a:avLst/>
          </a:prstGeom>
          <a:noFill/>
          <a:ln w="25400">
            <a:solidFill>
              <a:srgbClr val="00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00841657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>
            <a:extLst>
              <a:ext uri="{FF2B5EF4-FFF2-40B4-BE49-F238E27FC236}">
                <a16:creationId xmlns:a16="http://schemas.microsoft.com/office/drawing/2014/main" xmlns="" id="{027FF372-A770-40B0-B0E3-016080AACF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344" y="468797"/>
            <a:ext cx="7704856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0" indent="0" algn="ctr">
              <a:buNone/>
              <a:defRPr/>
            </a:pPr>
            <a:r>
              <a:rPr lang="fr-FR" sz="6000" b="1" kern="0" dirty="0">
                <a:solidFill>
                  <a:srgbClr val="99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Lies Römer 11,1!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xmlns="" id="{27AEF8AD-5CDA-4288-8C84-6956881E1FBD}"/>
              </a:ext>
            </a:extLst>
          </p:cNvPr>
          <p:cNvSpPr txBox="1"/>
          <p:nvPr/>
        </p:nvSpPr>
        <p:spPr>
          <a:xfrm>
            <a:off x="7968208" y="3921382"/>
            <a:ext cx="379430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5400" b="1" dirty="0">
                <a:solidFill>
                  <a:srgbClr val="99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Römer 9 - 11</a:t>
            </a:r>
          </a:p>
        </p:txBody>
      </p:sp>
      <p:sp>
        <p:nvSpPr>
          <p:cNvPr id="8" name="Textfeld 6">
            <a:extLst>
              <a:ext uri="{FF2B5EF4-FFF2-40B4-BE49-F238E27FC236}">
                <a16:creationId xmlns:a16="http://schemas.microsoft.com/office/drawing/2014/main" xmlns="" id="{6ED9296A-51A2-4874-9FDD-C47C8AB34B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77695" y="5601061"/>
            <a:ext cx="108012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de-DE" sz="1000" dirty="0"/>
              <a:t>FB</a:t>
            </a:r>
          </a:p>
        </p:txBody>
      </p:sp>
      <p:pic>
        <p:nvPicPr>
          <p:cNvPr id="9" name="Picture 2" descr="Bibel, Buchen, Christian, Heilig, Lesen, Wissen, Lernen">
            <a:extLst>
              <a:ext uri="{FF2B5EF4-FFF2-40B4-BE49-F238E27FC236}">
                <a16:creationId xmlns:a16="http://schemas.microsoft.com/office/drawing/2014/main" xmlns="" id="{C3B3DA3B-1A03-439E-A0AF-EB5674C14D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560" y="3140968"/>
            <a:ext cx="7968491" cy="2822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xmlns="" id="{25C68BA4-8876-4778-A6B9-0F6BA11D96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3195" y="245646"/>
            <a:ext cx="4078585" cy="2967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970969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>
            <a:extLst>
              <a:ext uri="{FF2B5EF4-FFF2-40B4-BE49-F238E27FC236}">
                <a16:creationId xmlns:a16="http://schemas.microsoft.com/office/drawing/2014/main" xmlns="" id="{027FF372-A770-40B0-B0E3-016080AACF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32104" y="2204864"/>
            <a:ext cx="7704856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0" indent="0" algn="ctr">
              <a:buNone/>
              <a:defRPr/>
            </a:pPr>
            <a:r>
              <a:rPr lang="fr-FR" sz="6000" b="1" kern="0" dirty="0">
                <a:solidFill>
                  <a:srgbClr val="99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Römer </a:t>
            </a:r>
          </a:p>
          <a:p>
            <a:pPr marL="0" indent="0" algn="ctr">
              <a:buNone/>
              <a:defRPr/>
            </a:pPr>
            <a:r>
              <a:rPr lang="fr-FR" sz="6000" b="1" kern="0" dirty="0">
                <a:solidFill>
                  <a:srgbClr val="99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9 - 11</a:t>
            </a:r>
          </a:p>
        </p:txBody>
      </p:sp>
      <p:sp>
        <p:nvSpPr>
          <p:cNvPr id="8" name="Textfeld 6">
            <a:extLst>
              <a:ext uri="{FF2B5EF4-FFF2-40B4-BE49-F238E27FC236}">
                <a16:creationId xmlns:a16="http://schemas.microsoft.com/office/drawing/2014/main" xmlns="" id="{6ED9296A-51A2-4874-9FDD-C47C8AB34B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75365" y="6237312"/>
            <a:ext cx="36004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de-DE" sz="1000" dirty="0"/>
              <a:t>FB</a:t>
            </a:r>
          </a:p>
        </p:txBody>
      </p:sp>
      <p:pic>
        <p:nvPicPr>
          <p:cNvPr id="6146" name="Picture 2" descr="Olivenbaum, Alter Baum, Baum, Geäst, Blätter, Stamm">
            <a:extLst>
              <a:ext uri="{FF2B5EF4-FFF2-40B4-BE49-F238E27FC236}">
                <a16:creationId xmlns:a16="http://schemas.microsoft.com/office/drawing/2014/main" xmlns="" id="{F2E8D64E-A6DB-4121-8E19-DB311117C9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52" y="459090"/>
            <a:ext cx="9099381" cy="6066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2273970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Strömu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trömung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römung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ömung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ömung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ömung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ömung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ömung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ömung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ömung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ömung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919</Words>
  <Application>Microsoft Office PowerPoint</Application>
  <PresentationFormat>Benutzerdefiniert</PresentationFormat>
  <Paragraphs>160</Paragraphs>
  <Slides>30</Slides>
  <Notes>15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30</vt:i4>
      </vt:variant>
    </vt:vector>
  </HeadingPairs>
  <TitlesOfParts>
    <vt:vector size="31" baseType="lpstr">
      <vt:lpstr>Strömung</vt:lpstr>
      <vt:lpstr>PowerPoint-Präsentation</vt:lpstr>
      <vt:lpstr>PowerPoint-Präsentation</vt:lpstr>
      <vt:lpstr>Warnung!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Nationen – Israel (Röm 11,25)</vt:lpstr>
      <vt:lpstr>Verstehe den Unterschied!</vt:lpstr>
      <vt:lpstr>PowerPoint-Präsentation</vt:lpstr>
      <vt:lpstr>Der Einschub</vt:lpstr>
      <vt:lpstr>Der Einschub: die Gemeinde</vt:lpstr>
      <vt:lpstr>„Das Zeitalter der Zeitalter“</vt:lpstr>
      <vt:lpstr>„Das Geheimnis Gottes“</vt:lpstr>
      <vt:lpstr>Abraham in Sichem: 2036 v. Chr. </vt:lpstr>
      <vt:lpstr>Abraham in Sichem: 2036 v. Chr. </vt:lpstr>
      <vt:lpstr>Abraham in Sichem: 2036 v. Chr. </vt:lpstr>
      <vt:lpstr>Abraham in Sichem: 2036 v. Chr. </vt:lpstr>
      <vt:lpstr>Abraham in Sichem: 2036 v. Chr. </vt:lpstr>
      <vt:lpstr>Bundesbestätigung             in 1. Mose 15</vt:lpstr>
      <vt:lpstr>Der Bund mit Israel am Sinai (2. Mose 19)</vt:lpstr>
      <vt:lpstr>Flüche des Bundes vom Sinai (5. Mose)</vt:lpstr>
      <vt:lpstr>Josua in Sichem: 1560 v. Chr. </vt:lpstr>
      <vt:lpstr>Golgatha</vt:lpstr>
      <vt:lpstr>PowerPoint-Präsentation</vt:lpstr>
      <vt:lpstr>FB = Freies Bild (public domain)  RL = Roger Liebi  MH = Matthias Hampel, Modell der Stiftshütte und des Zweiten Tempels, Kultur- und Begegnungszentrum DE-Reichenbach  Bibelzitate: Elberfelder 1905 (leicht überarbeitet von RL)</vt:lpstr>
      <vt:lpstr>GNU FDL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Hat die Gemeinde Israel ersetzt?</dc:title>
  <dc:creator>Roger Liebi</dc:creator>
  <cp:lastModifiedBy>Me</cp:lastModifiedBy>
  <cp:revision>676</cp:revision>
  <dcterms:created xsi:type="dcterms:W3CDTF">2004-03-11T13:17:30Z</dcterms:created>
  <dcterms:modified xsi:type="dcterms:W3CDTF">2022-05-31T04:48:08Z</dcterms:modified>
</cp:coreProperties>
</file>