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63"/>
  </p:notesMasterIdLst>
  <p:sldIdLst>
    <p:sldId id="335" r:id="rId2"/>
    <p:sldId id="336" r:id="rId3"/>
    <p:sldId id="337" r:id="rId4"/>
    <p:sldId id="338" r:id="rId5"/>
    <p:sldId id="330" r:id="rId6"/>
    <p:sldId id="331" r:id="rId7"/>
    <p:sldId id="276" r:id="rId8"/>
    <p:sldId id="290" r:id="rId9"/>
    <p:sldId id="280" r:id="rId10"/>
    <p:sldId id="291" r:id="rId11"/>
    <p:sldId id="292" r:id="rId12"/>
    <p:sldId id="281" r:id="rId13"/>
    <p:sldId id="283" r:id="rId14"/>
    <p:sldId id="286" r:id="rId15"/>
    <p:sldId id="293" r:id="rId16"/>
    <p:sldId id="296" r:id="rId17"/>
    <p:sldId id="297" r:id="rId18"/>
    <p:sldId id="298" r:id="rId19"/>
    <p:sldId id="299" r:id="rId20"/>
    <p:sldId id="302" r:id="rId21"/>
    <p:sldId id="300" r:id="rId22"/>
    <p:sldId id="287" r:id="rId23"/>
    <p:sldId id="288" r:id="rId24"/>
    <p:sldId id="294" r:id="rId25"/>
    <p:sldId id="295" r:id="rId26"/>
    <p:sldId id="314" r:id="rId27"/>
    <p:sldId id="303" r:id="rId28"/>
    <p:sldId id="304" r:id="rId29"/>
    <p:sldId id="305" r:id="rId30"/>
    <p:sldId id="306" r:id="rId31"/>
    <p:sldId id="307" r:id="rId32"/>
    <p:sldId id="308" r:id="rId33"/>
    <p:sldId id="310" r:id="rId34"/>
    <p:sldId id="309" r:id="rId35"/>
    <p:sldId id="311" r:id="rId36"/>
    <p:sldId id="322" r:id="rId37"/>
    <p:sldId id="318" r:id="rId38"/>
    <p:sldId id="319" r:id="rId39"/>
    <p:sldId id="320" r:id="rId40"/>
    <p:sldId id="321" r:id="rId41"/>
    <p:sldId id="257" r:id="rId42"/>
    <p:sldId id="313" r:id="rId43"/>
    <p:sldId id="315" r:id="rId44"/>
    <p:sldId id="316" r:id="rId45"/>
    <p:sldId id="258" r:id="rId46"/>
    <p:sldId id="259" r:id="rId47"/>
    <p:sldId id="260" r:id="rId48"/>
    <p:sldId id="261" r:id="rId49"/>
    <p:sldId id="262" r:id="rId50"/>
    <p:sldId id="263" r:id="rId51"/>
    <p:sldId id="265" r:id="rId52"/>
    <p:sldId id="266" r:id="rId53"/>
    <p:sldId id="317" r:id="rId54"/>
    <p:sldId id="332" r:id="rId55"/>
    <p:sldId id="333" r:id="rId56"/>
    <p:sldId id="334" r:id="rId57"/>
    <p:sldId id="324" r:id="rId58"/>
    <p:sldId id="325" r:id="rId59"/>
    <p:sldId id="326" r:id="rId60"/>
    <p:sldId id="327" r:id="rId61"/>
    <p:sldId id="328" r:id="rId62"/>
  </p:sldIdLst>
  <p:sldSz cx="9144000" cy="6858000" type="screen4x3"/>
  <p:notesSz cx="6797675" cy="98726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769" autoAdjust="0"/>
  </p:normalViewPr>
  <p:slideViewPr>
    <p:cSldViewPr>
      <p:cViewPr varScale="1">
        <p:scale>
          <a:sx n="118" d="100"/>
          <a:sy n="118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C11C96-A3F9-4EB4-B6FE-39785B0B33DC}" type="datetimeFigureOut">
              <a:rPr lang="de-DE" smtClean="0"/>
              <a:pPr/>
              <a:t>01.01.2019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80B54E-CA78-4CFD-9501-B86446179B5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5622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49300"/>
            <a:ext cx="4937125" cy="3703638"/>
          </a:xfrm>
          <a:solidFill>
            <a:srgbClr val="FFFFFF"/>
          </a:solidFill>
          <a:ln/>
        </p:spPr>
      </p:sp>
      <p:sp>
        <p:nvSpPr>
          <p:cNvPr id="91139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234526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49300"/>
            <a:ext cx="4937125" cy="3703638"/>
          </a:xfrm>
          <a:solidFill>
            <a:srgbClr val="FFFFFF"/>
          </a:solidFill>
          <a:ln/>
        </p:spPr>
      </p:sp>
      <p:sp>
        <p:nvSpPr>
          <p:cNvPr id="9216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559647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994A48-E9D5-4082-A50B-8B30226C3113}" type="slidenum">
              <a:rPr lang="de-DE" smtClean="0"/>
              <a:pPr/>
              <a:t>12</a:t>
            </a:fld>
            <a:endParaRPr lang="de-DE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091492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http://www.grisda.org/origins/21066.htm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0B54E-CA78-4CFD-9501-B86446179B57}" type="slidenum">
              <a:rPr lang="de-DE" smtClean="0"/>
              <a:pPr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3381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http://sci.tech-archive.net/Archive/sci.archaeology/2009-06/msg00166.html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0B54E-CA78-4CFD-9501-B86446179B57}" type="slidenum">
              <a:rPr lang="de-DE" smtClean="0"/>
              <a:pPr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2865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Eilat </a:t>
            </a:r>
            <a:r>
              <a:rPr lang="de-DE" dirty="0" err="1" smtClean="0"/>
              <a:t>Mazar</a:t>
            </a:r>
            <a:r>
              <a:rPr lang="de-DE" dirty="0" smtClean="0"/>
              <a:t>: </a:t>
            </a:r>
            <a:r>
              <a:rPr lang="de-DE" dirty="0" err="1" smtClean="0"/>
              <a:t>Discovering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Salomonic</a:t>
            </a:r>
            <a:r>
              <a:rPr lang="de-DE" baseline="0" dirty="0" smtClean="0"/>
              <a:t> Wall in Jerusalem. Jerusalem 2011, S. 109.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0B54E-CA78-4CFD-9501-B86446179B57}" type="slidenum">
              <a:rPr lang="de-DE" smtClean="0"/>
              <a:pPr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986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http://www.factum-magazin.ch/wFactum_de/natur/Archaeologie/Siloah_Tunnel.php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0B54E-CA78-4CFD-9501-B86446179B57}" type="slidenum">
              <a:rPr lang="de-DE" smtClean="0"/>
              <a:pPr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0600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4DE77-F4BC-4579-ADCC-18F6D21A3BE7}" type="datetimeFigureOut">
              <a:rPr lang="de-DE" smtClean="0"/>
              <a:pPr/>
              <a:t>01.01.2019</a:t>
            </a:fld>
            <a:endParaRPr 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686FE-7A63-448D-8FAD-D5A507DC98F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4DE77-F4BC-4579-ADCC-18F6D21A3BE7}" type="datetimeFigureOut">
              <a:rPr lang="de-DE" smtClean="0"/>
              <a:pPr/>
              <a:t>01.01.2019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686FE-7A63-448D-8FAD-D5A507DC98F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4DE77-F4BC-4579-ADCC-18F6D21A3BE7}" type="datetimeFigureOut">
              <a:rPr lang="de-DE" smtClean="0"/>
              <a:pPr/>
              <a:t>01.01.2019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686FE-7A63-448D-8FAD-D5A507DC98F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A375F-707C-431A-B206-C1C5AD30093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C57B5-B9F2-40BB-8B46-AA18BA85F8F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DB968-3254-4AD5-93CC-FA0661D30E1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4DE77-F4BC-4579-ADCC-18F6D21A3BE7}" type="datetimeFigureOut">
              <a:rPr lang="de-DE" smtClean="0"/>
              <a:pPr/>
              <a:t>01.01.2019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686FE-7A63-448D-8FAD-D5A507DC98F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4DE77-F4BC-4579-ADCC-18F6D21A3BE7}" type="datetimeFigureOut">
              <a:rPr lang="de-DE" smtClean="0"/>
              <a:pPr/>
              <a:t>01.01.2019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8F686FE-7A63-448D-8FAD-D5A507DC98F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4DE77-F4BC-4579-ADCC-18F6D21A3BE7}" type="datetimeFigureOut">
              <a:rPr lang="de-DE" smtClean="0"/>
              <a:pPr/>
              <a:t>01.01.2019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686FE-7A63-448D-8FAD-D5A507DC98F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4DE77-F4BC-4579-ADCC-18F6D21A3BE7}" type="datetimeFigureOut">
              <a:rPr lang="de-DE" smtClean="0"/>
              <a:pPr/>
              <a:t>01.01.2019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686FE-7A63-448D-8FAD-D5A507DC98F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4DE77-F4BC-4579-ADCC-18F6D21A3BE7}" type="datetimeFigureOut">
              <a:rPr lang="de-DE" smtClean="0"/>
              <a:pPr/>
              <a:t>01.01.2019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686FE-7A63-448D-8FAD-D5A507DC98F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4DE77-F4BC-4579-ADCC-18F6D21A3BE7}" type="datetimeFigureOut">
              <a:rPr lang="de-DE" smtClean="0"/>
              <a:pPr/>
              <a:t>01.01.2019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686FE-7A63-448D-8FAD-D5A507DC98F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4DE77-F4BC-4579-ADCC-18F6D21A3BE7}" type="datetimeFigureOut">
              <a:rPr lang="de-DE" smtClean="0"/>
              <a:pPr/>
              <a:t>01.01.2019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686FE-7A63-448D-8FAD-D5A507DC98F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de-DE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Bild durch Klicken auf Symbol hinzufügen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4DE77-F4BC-4579-ADCC-18F6D21A3BE7}" type="datetimeFigureOut">
              <a:rPr lang="de-DE" smtClean="0"/>
              <a:pPr/>
              <a:t>01.01.2019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686FE-7A63-448D-8FAD-D5A507DC98F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C84DE77-F4BC-4579-ADCC-18F6D21A3BE7}" type="datetimeFigureOut">
              <a:rPr lang="de-DE" smtClean="0"/>
              <a:pPr/>
              <a:t>01.01.2019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8F686FE-7A63-448D-8FAD-D5A507DC98F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gerliebi.ch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upload.wikimedia.org/wikipedia/commons/c/ca/Cuneiform_script2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upload.wikimedia.org/wikipedia/commons/c/ca/Cuneiform_script2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5/50/Ararat_PIA03399_modest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upload.wikimedia.org/wikipedia/commons/5/50/Ararat_PIA03399_modest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gerliebi.ch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upload.wikimedia.org/wikipedia/commons/6/6f/Earth_Eastern_Hemisphere.jpg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upload.wikimedia.org/wikipedia/commons/6/6f/Earth_Eastern_Hemisphere.jpg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upload.wikimedia.org/wikipedia/commons/6/6f/Earth_Eastern_Hemisphere.jpg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upload.wikimedia.org/wikipedia/commons/6/6f/Earth_Eastern_Hemisphere.jpg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Wikipedia:Textof_the_GNU_Free_Documentation_License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upload.wikimedia.org/wikipedia/commons/c/ca/Cuneiform_script2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31825"/>
            <a:ext cx="8229600" cy="706438"/>
          </a:xfrm>
          <a:solidFill>
            <a:srgbClr val="33CCCC"/>
          </a:solidFill>
        </p:spPr>
        <p:txBody>
          <a:bodyPr>
            <a:spAutoFit/>
          </a:bodyPr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Meine</a:t>
            </a:r>
            <a:r>
              <a:rPr lang="en-GB" sz="4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Homepage: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844675"/>
            <a:ext cx="8302625" cy="4278313"/>
          </a:xfrm>
        </p:spPr>
        <p:txBody>
          <a:bodyPr>
            <a:spAutoFit/>
          </a:bodyPr>
          <a:lstStyle/>
          <a:p>
            <a:pPr algn="ctr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b="1" dirty="0" err="1" smtClean="0">
                <a:solidFill>
                  <a:srgbClr val="FF3300"/>
                </a:solidFill>
                <a:latin typeface="Arial" charset="0"/>
                <a:cs typeface="Arial" charset="0"/>
              </a:rPr>
              <a:t>Herzlich</a:t>
            </a:r>
            <a:r>
              <a:rPr lang="en-GB" b="1" dirty="0" smtClean="0">
                <a:solidFill>
                  <a:srgbClr val="FF3300"/>
                </a:solidFill>
                <a:latin typeface="Arial" charset="0"/>
                <a:cs typeface="Arial" charset="0"/>
              </a:rPr>
              <a:t> </a:t>
            </a:r>
            <a:r>
              <a:rPr lang="en-GB" b="1" dirty="0" err="1" smtClean="0">
                <a:solidFill>
                  <a:srgbClr val="FF3300"/>
                </a:solidFill>
                <a:latin typeface="Arial" charset="0"/>
                <a:cs typeface="Arial" charset="0"/>
              </a:rPr>
              <a:t>willkommen</a:t>
            </a:r>
            <a:r>
              <a:rPr lang="en-GB" b="1" dirty="0" smtClean="0">
                <a:solidFill>
                  <a:srgbClr val="FF3300"/>
                </a:solidFill>
                <a:latin typeface="Arial" charset="0"/>
                <a:cs typeface="Arial" charset="0"/>
              </a:rPr>
              <a:t>!</a:t>
            </a:r>
          </a:p>
          <a:p>
            <a:pPr eaLnBrk="1" hangingPunct="1">
              <a:buFont typeface="Tahoma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1000" b="1" dirty="0" smtClean="0">
              <a:solidFill>
                <a:srgbClr val="FF3300"/>
              </a:solidFill>
              <a:latin typeface="Arial" charset="0"/>
              <a:cs typeface="Arial" charset="0"/>
            </a:endParaRPr>
          </a:p>
          <a:p>
            <a:pPr algn="ctr" eaLnBrk="1" hangingPunct="1">
              <a:buFont typeface="Tahoma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b="1" dirty="0" smtClean="0">
                <a:solidFill>
                  <a:srgbClr val="FFCC00"/>
                </a:solidFill>
                <a:latin typeface="Arial" charset="0"/>
                <a:cs typeface="Arial" charset="0"/>
                <a:hlinkClick r:id="rId3"/>
              </a:rPr>
              <a:t>www.rogerliebi.ch</a:t>
            </a:r>
          </a:p>
          <a:p>
            <a:pPr eaLnBrk="1" hangingPunct="1">
              <a:buFont typeface="Tahoma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1000" b="1" dirty="0" smtClean="0">
              <a:solidFill>
                <a:srgbClr val="FF3300"/>
              </a:solidFill>
            </a:endParaRPr>
          </a:p>
          <a:p>
            <a:pPr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000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Veranstaltungskalender</a:t>
            </a:r>
            <a:endParaRPr lang="en-GB" b="1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Skripte</a:t>
            </a:r>
            <a:r>
              <a:rPr lang="en-GB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GB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zum</a:t>
            </a:r>
            <a:r>
              <a:rPr lang="en-GB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GB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Downloaden</a:t>
            </a:r>
            <a:endParaRPr lang="en-GB" b="1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Shop: </a:t>
            </a:r>
            <a:r>
              <a:rPr lang="en-GB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Kassetten</a:t>
            </a:r>
            <a:r>
              <a:rPr lang="en-GB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, </a:t>
            </a:r>
            <a:r>
              <a:rPr lang="en-GB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Bücher</a:t>
            </a:r>
            <a:endParaRPr lang="en-GB" b="1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etc.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99FF33"/>
                </a:solidFill>
              </a:rPr>
              <a:t>Vorgeschichte // Geschichte</a:t>
            </a:r>
            <a:endParaRPr lang="de-DE" dirty="0">
              <a:solidFill>
                <a:srgbClr val="99FF33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600200"/>
            <a:ext cx="4464496" cy="4997152"/>
          </a:xfrm>
        </p:spPr>
        <p:txBody>
          <a:bodyPr>
            <a:normAutofit fontScale="92500"/>
          </a:bodyPr>
          <a:lstStyle/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Geschichte beginnt mit den Ereignissen, die durch archäologisch aufgefundene schriftliche Quellen belegt ist.</a:t>
            </a:r>
          </a:p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Geschichte der Römer, Griechen und der Germanen kommt </a:t>
            </a:r>
            <a:r>
              <a:rPr lang="de-DE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 1. Jahrtausend v. Chr. 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aus dem Nebel der Vorgeschichte heraus.</a:t>
            </a:r>
          </a:p>
        </p:txBody>
      </p:sp>
      <p:pic>
        <p:nvPicPr>
          <p:cNvPr id="4" name="Picture 10" descr="360px-Cuneiform_script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220072" y="1628800"/>
            <a:ext cx="2952328" cy="4905671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452320" y="1340768"/>
            <a:ext cx="6383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FB/US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99FF33"/>
                </a:solidFill>
              </a:rPr>
              <a:t>Vorgeschichte // Geschichte</a:t>
            </a:r>
            <a:endParaRPr lang="de-DE" dirty="0">
              <a:solidFill>
                <a:srgbClr val="99FF33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600200"/>
            <a:ext cx="4464496" cy="4997152"/>
          </a:xfrm>
        </p:spPr>
        <p:txBody>
          <a:bodyPr>
            <a:normAutofit fontScale="92500"/>
          </a:bodyPr>
          <a:lstStyle/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Geschichte beginnt mit den Ereignissen, die durch archäologisch aufgefundene schriftliche Quellen belegt ist.</a:t>
            </a:r>
          </a:p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Geschichte der amerikanischen Indianer kommt erst </a:t>
            </a:r>
            <a:r>
              <a:rPr lang="de-DE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 1492 n. Chr. (Kolumbus entdeckt Amerika) 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aus dem Nebel der Vorgeschichte heraus.</a:t>
            </a:r>
          </a:p>
        </p:txBody>
      </p:sp>
      <p:pic>
        <p:nvPicPr>
          <p:cNvPr id="4" name="Picture 10" descr="360px-Cuneiform_script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220072" y="1628800"/>
            <a:ext cx="2952328" cy="4905671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452320" y="1340768"/>
            <a:ext cx="6383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FB/US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de-CH" dirty="0" smtClean="0">
                <a:solidFill>
                  <a:srgbClr val="99FF33"/>
                </a:solidFill>
                <a:latin typeface="Arial" pitchFamily="34" charset="0"/>
              </a:rPr>
              <a:t>Von Noah bis Abraham (1Mo 11)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3500438"/>
            <a:ext cx="770255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de-DE" sz="2000" b="1" dirty="0" smtClean="0">
                <a:solidFill>
                  <a:srgbClr val="FFFFFF"/>
                </a:solidFill>
                <a:latin typeface="Arial" pitchFamily="34" charset="0"/>
              </a:rPr>
              <a:t>  </a:t>
            </a:r>
            <a:r>
              <a:rPr lang="de-DE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1. Sem			102 + 500 = 600</a:t>
            </a:r>
          </a:p>
          <a:p>
            <a:pPr>
              <a:lnSpc>
                <a:spcPct val="80000"/>
              </a:lnSpc>
            </a:pPr>
            <a:r>
              <a:rPr lang="de-DE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 2. </a:t>
            </a:r>
            <a:r>
              <a:rPr lang="de-DE" sz="20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Arpakschad</a:t>
            </a:r>
            <a:r>
              <a:rPr lang="de-DE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	               35 + 403 = 438</a:t>
            </a:r>
          </a:p>
          <a:p>
            <a:pPr>
              <a:lnSpc>
                <a:spcPct val="80000"/>
              </a:lnSpc>
            </a:pPr>
            <a:r>
              <a:rPr lang="de-DE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 3. </a:t>
            </a:r>
            <a:r>
              <a:rPr lang="de-DE" sz="20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Schelach</a:t>
            </a:r>
            <a:r>
              <a:rPr lang="de-DE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		  30 + 403 = 433</a:t>
            </a:r>
          </a:p>
          <a:p>
            <a:pPr>
              <a:lnSpc>
                <a:spcPct val="80000"/>
              </a:lnSpc>
            </a:pPr>
            <a:r>
              <a:rPr lang="de-DE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 4. Eber			  34 + 430 = 464</a:t>
            </a:r>
          </a:p>
          <a:p>
            <a:pPr>
              <a:lnSpc>
                <a:spcPct val="80000"/>
              </a:lnSpc>
            </a:pPr>
            <a:r>
              <a:rPr lang="de-DE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 5. </a:t>
            </a:r>
            <a:r>
              <a:rPr lang="de-DE" sz="20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Peleg</a:t>
            </a:r>
            <a:r>
              <a:rPr lang="de-DE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			  30 + 209 = 239</a:t>
            </a:r>
          </a:p>
          <a:p>
            <a:pPr>
              <a:lnSpc>
                <a:spcPct val="80000"/>
              </a:lnSpc>
            </a:pPr>
            <a:r>
              <a:rPr lang="de-DE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 6. </a:t>
            </a:r>
            <a:r>
              <a:rPr lang="de-DE" sz="20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Reghu</a:t>
            </a:r>
            <a:r>
              <a:rPr lang="de-DE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			  32 + 207 = 239</a:t>
            </a:r>
          </a:p>
          <a:p>
            <a:pPr>
              <a:lnSpc>
                <a:spcPct val="80000"/>
              </a:lnSpc>
            </a:pPr>
            <a:r>
              <a:rPr lang="de-DE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 7. </a:t>
            </a:r>
            <a:r>
              <a:rPr lang="de-DE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Serug</a:t>
            </a:r>
            <a:r>
              <a:rPr lang="de-D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	                            30 + 200 = 230</a:t>
            </a:r>
          </a:p>
          <a:p>
            <a:pPr>
              <a:lnSpc>
                <a:spcPct val="80000"/>
              </a:lnSpc>
            </a:pPr>
            <a:r>
              <a:rPr lang="de-D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 8. </a:t>
            </a:r>
            <a:r>
              <a:rPr lang="de-DE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Nahor</a:t>
            </a:r>
            <a:r>
              <a:rPr lang="de-D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	                            29 + 119 = 148</a:t>
            </a:r>
          </a:p>
          <a:p>
            <a:pPr>
              <a:lnSpc>
                <a:spcPct val="80000"/>
              </a:lnSpc>
            </a:pPr>
            <a:r>
              <a:rPr lang="de-D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 9. </a:t>
            </a:r>
            <a:r>
              <a:rPr lang="de-DE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Tarah</a:t>
            </a:r>
            <a:r>
              <a:rPr lang="de-D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		  	  70 + 135 = 205</a:t>
            </a:r>
          </a:p>
          <a:p>
            <a:pPr>
              <a:lnSpc>
                <a:spcPct val="80000"/>
              </a:lnSpc>
            </a:pPr>
            <a:r>
              <a:rPr lang="de-D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10. Abraham</a:t>
            </a:r>
            <a:r>
              <a:rPr lang="de-DE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		100 +   75 = 175</a:t>
            </a:r>
            <a:endParaRPr lang="de-CH" sz="2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6148" name="Picture 6" descr="Image:Ararat PIA03399 modest.jpg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8313" y="1268413"/>
            <a:ext cx="8316912" cy="1870075"/>
          </a:xfrm>
        </p:spPr>
      </p:pic>
      <p:sp>
        <p:nvSpPr>
          <p:cNvPr id="6149" name="Text Box 8"/>
          <p:cNvSpPr txBox="1">
            <a:spLocks noChangeArrowheads="1"/>
          </p:cNvSpPr>
          <p:nvPr/>
        </p:nvSpPr>
        <p:spPr bwMode="auto">
          <a:xfrm>
            <a:off x="6516688" y="3141663"/>
            <a:ext cx="2370137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de-CH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Das Gebirge Ararat</a:t>
            </a:r>
            <a:endParaRPr lang="de-DE" sz="2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150" name="Text Box 9"/>
          <p:cNvSpPr txBox="1">
            <a:spLocks noChangeArrowheads="1"/>
          </p:cNvSpPr>
          <p:nvPr/>
        </p:nvSpPr>
        <p:spPr bwMode="auto">
          <a:xfrm>
            <a:off x="8243888" y="1052513"/>
            <a:ext cx="528637" cy="244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de-CH" sz="10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NASA</a:t>
            </a:r>
            <a:endParaRPr lang="de-DE" sz="100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 rot="1170689">
            <a:off x="61559" y="2833425"/>
            <a:ext cx="91445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Jahrtausend v. Chr.</a:t>
            </a:r>
            <a:endParaRPr lang="de-DE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File:TreesInTheFo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99FF33"/>
                </a:solidFill>
              </a:rPr>
              <a:t>Vorgeschichte - Prähistorie</a:t>
            </a:r>
            <a:endParaRPr lang="de-DE" dirty="0">
              <a:solidFill>
                <a:srgbClr val="99FF33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600200"/>
            <a:ext cx="3960440" cy="4709160"/>
          </a:xfrm>
        </p:spPr>
        <p:txBody>
          <a:bodyPr>
            <a:normAutofit/>
          </a:bodyPr>
          <a:lstStyle/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„Vorgeschichte“ beschäftigt sich mit der Zeitspanne vor der „Geschichte“. Ihre Grundlage besteht aus archäologischen, geologischen und astronomischen Objekten.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355976" y="4509120"/>
            <a:ext cx="34458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Chalkolithischer</a:t>
            </a:r>
            <a:r>
              <a:rPr lang="de-DE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Tempel von </a:t>
            </a:r>
          </a:p>
          <a:p>
            <a:r>
              <a:rPr lang="de-DE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 </a:t>
            </a:r>
            <a:r>
              <a:rPr lang="de-DE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Gedi</a:t>
            </a:r>
            <a:r>
              <a:rPr lang="de-DE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4000-3000 v. Chr.?</a:t>
            </a:r>
            <a:endParaRPr lang="de-DE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8532440" y="1700808"/>
            <a:ext cx="380232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sz="1200" dirty="0" smtClean="0"/>
              <a:t>RL</a:t>
            </a:r>
            <a:endParaRPr lang="de-DE" sz="1200" dirty="0"/>
          </a:p>
        </p:txBody>
      </p:sp>
      <p:pic>
        <p:nvPicPr>
          <p:cNvPr id="39937" name="Picture 1" descr="C:\Users\Roger\Desktop\13.-18.02.12 Israel\IMG_81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772816"/>
            <a:ext cx="4104456" cy="2736304"/>
          </a:xfrm>
          <a:prstGeom prst="rect">
            <a:avLst/>
          </a:prstGeom>
          <a:noFill/>
        </p:spPr>
      </p:pic>
      <p:sp>
        <p:nvSpPr>
          <p:cNvPr id="8" name="Textfeld 7"/>
          <p:cNvSpPr txBox="1"/>
          <p:nvPr/>
        </p:nvSpPr>
        <p:spPr>
          <a:xfrm>
            <a:off x="4932040" y="6309320"/>
            <a:ext cx="22635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Yann Richard GNU 1.2 </a:t>
            </a:r>
            <a:r>
              <a:rPr lang="de-DE" sz="1200" dirty="0" err="1" smtClean="0"/>
              <a:t>or</a:t>
            </a:r>
            <a:r>
              <a:rPr lang="de-DE" sz="1200" dirty="0" smtClean="0"/>
              <a:t> </a:t>
            </a:r>
            <a:r>
              <a:rPr lang="de-DE" sz="1200" dirty="0" err="1" smtClean="0"/>
              <a:t>later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 rot="1801903">
            <a:off x="1180794" y="155063"/>
            <a:ext cx="8229600" cy="1143000"/>
          </a:xfrm>
        </p:spPr>
        <p:txBody>
          <a:bodyPr>
            <a:normAutofit/>
          </a:bodyPr>
          <a:lstStyle/>
          <a:p>
            <a:r>
              <a:rPr lang="de-DE" dirty="0" smtClean="0"/>
              <a:t>prähistorisch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0" y="1844824"/>
            <a:ext cx="9144000" cy="501317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GB" dirty="0" smtClean="0"/>
              <a:t>																	     </a:t>
            </a:r>
            <a:r>
              <a:rPr lang="en-GB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 Chr.</a:t>
            </a:r>
            <a:endParaRPr lang="de-DE" dirty="0" smtClean="0">
              <a:solidFill>
                <a:srgbClr val="99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dirty="0" smtClean="0"/>
              <a:t>  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Adam			 		4119 – 3189 </a:t>
            </a:r>
          </a:p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2. Seth 			 		3989 – 3077</a:t>
            </a:r>
          </a:p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3. </a:t>
            </a:r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Enosch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  		3884 – 2979</a:t>
            </a:r>
          </a:p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4. Kenan			  		3794 – 2884</a:t>
            </a:r>
          </a:p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Mahalaleel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  			3724 – 2829</a:t>
            </a:r>
            <a:endParaRPr lang="de-D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6. Jared					3659 – 2697</a:t>
            </a:r>
            <a:endParaRPr lang="de-D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7. </a:t>
            </a:r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Henoch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3497 – 3132</a:t>
            </a:r>
            <a:endParaRPr lang="de-D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8. </a:t>
            </a:r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Methusalah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3432 – 2463</a:t>
            </a:r>
            <a:endParaRPr lang="de-D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9. </a:t>
            </a:r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Lamech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            	3245 – 2468</a:t>
            </a:r>
            <a:endParaRPr lang="de-D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 Noah					3063 – 2113</a:t>
            </a:r>
            <a:endParaRPr lang="de-D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pic>
        <p:nvPicPr>
          <p:cNvPr id="4" name="Picture 6" descr="Image:Ararat PIA03399 modes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95536" y="0"/>
            <a:ext cx="8316912" cy="1870075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 rot="1170689">
            <a:off x="1585219" y="3477876"/>
            <a:ext cx="56733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prähistorisch!</a:t>
            </a:r>
            <a:endParaRPr lang="de-DE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8172400" y="0"/>
            <a:ext cx="528638" cy="2444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sz="1000" dirty="0"/>
              <a:t>NASA</a:t>
            </a:r>
            <a:endParaRPr lang="de-DE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03471" y="1772816"/>
            <a:ext cx="4744453" cy="3168352"/>
          </a:xfrm>
        </p:spPr>
      </p:pic>
      <p:sp>
        <p:nvSpPr>
          <p:cNvPr id="26630" name="Text Box 10"/>
          <p:cNvSpPr txBox="1">
            <a:spLocks noChangeArrowheads="1"/>
          </p:cNvSpPr>
          <p:nvPr/>
        </p:nvSpPr>
        <p:spPr bwMode="auto">
          <a:xfrm>
            <a:off x="7164288" y="1412776"/>
            <a:ext cx="173637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Wing-Chi </a:t>
            </a:r>
            <a:r>
              <a:rPr lang="de-CH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Poon</a:t>
            </a:r>
            <a:r>
              <a:rPr lang="de-CH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CC 2.5</a:t>
            </a:r>
            <a:endParaRPr lang="de-DE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79512" y="1700808"/>
            <a:ext cx="3744416" cy="442535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Die Sintflut im 3. Jahrtausend v. Chr. markiert 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die Barriere 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zwischen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Vorge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-schichte und Geschichte.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lang="de-DE" sz="2400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Evolution:</a:t>
            </a:r>
            <a: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weltweite Flut = Märchen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Bibel:</a:t>
            </a:r>
            <a:r>
              <a:rPr kumimoji="0" lang="de-DE" sz="2400" b="0" i="0" u="none" strike="noStrike" kern="1200" cap="none" spc="0" normalizeH="0" noProof="0" dirty="0" smtClean="0">
                <a:ln>
                  <a:noFill/>
                </a:ln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weltweite Flut = historische Tatsache</a:t>
            </a:r>
            <a:endParaRPr kumimoji="0" lang="de-DE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de-DE" dirty="0" smtClean="0">
                <a:solidFill>
                  <a:srgbClr val="99FF33"/>
                </a:solidFill>
              </a:rPr>
              <a:t>Die Sintflut</a:t>
            </a:r>
            <a:endParaRPr lang="de-DE" dirty="0">
              <a:solidFill>
                <a:srgbClr val="99FF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99FF33"/>
                </a:solidFill>
              </a:rPr>
              <a:t>2 Bereiche</a:t>
            </a:r>
            <a:endParaRPr lang="de-DE" dirty="0">
              <a:solidFill>
                <a:srgbClr val="99FF33"/>
              </a:solidFill>
            </a:endParaRPr>
          </a:p>
        </p:txBody>
      </p:sp>
      <p:sp>
        <p:nvSpPr>
          <p:cNvPr id="5" name="AutoShape 24"/>
          <p:cNvSpPr>
            <a:spLocks noChangeArrowheads="1"/>
          </p:cNvSpPr>
          <p:nvPr/>
        </p:nvSpPr>
        <p:spPr bwMode="auto">
          <a:xfrm rot="16200000">
            <a:off x="2231740" y="3725652"/>
            <a:ext cx="5256584" cy="1008112"/>
          </a:xfrm>
          <a:prstGeom prst="rightArrow">
            <a:avLst>
              <a:gd name="adj1" fmla="val 50000"/>
              <a:gd name="adj2" fmla="val 183494"/>
            </a:avLst>
          </a:prstGeom>
          <a:solidFill>
            <a:srgbClr val="FFCC66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Jahrtausend v. Chr. / Sintflut</a:t>
            </a:r>
            <a:endParaRPr lang="de-DE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580112" y="3933056"/>
            <a:ext cx="32672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Geschichte</a:t>
            </a:r>
            <a:endParaRPr lang="de-DE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51520" y="3933056"/>
            <a:ext cx="40555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Vorgeschichte</a:t>
            </a:r>
            <a:endParaRPr lang="de-DE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File:Fog shadow tv tow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4584" y="-253832"/>
            <a:ext cx="5544616" cy="7111832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99FF33"/>
                </a:solidFill>
              </a:rPr>
              <a:t>Evolution</a:t>
            </a:r>
            <a:endParaRPr lang="de-DE" dirty="0">
              <a:solidFill>
                <a:srgbClr val="99FF33"/>
              </a:solidFill>
            </a:endParaRPr>
          </a:p>
        </p:txBody>
      </p:sp>
      <p:sp>
        <p:nvSpPr>
          <p:cNvPr id="5" name="AutoShape 24"/>
          <p:cNvSpPr>
            <a:spLocks noChangeArrowheads="1"/>
          </p:cNvSpPr>
          <p:nvPr/>
        </p:nvSpPr>
        <p:spPr bwMode="auto">
          <a:xfrm rot="16200000">
            <a:off x="2231740" y="3725652"/>
            <a:ext cx="5256584" cy="1008112"/>
          </a:xfrm>
          <a:prstGeom prst="rightArrow">
            <a:avLst>
              <a:gd name="adj1" fmla="val 50000"/>
              <a:gd name="adj2" fmla="val 183494"/>
            </a:avLst>
          </a:prstGeom>
          <a:solidFill>
            <a:srgbClr val="FFCC66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Jahrtausend v. Chr. / Sintflut</a:t>
            </a:r>
            <a:endParaRPr lang="de-DE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580112" y="3933056"/>
            <a:ext cx="32672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Geschichte</a:t>
            </a:r>
            <a:endParaRPr lang="de-DE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51520" y="3933056"/>
            <a:ext cx="40555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Vorgeschichte</a:t>
            </a:r>
            <a:endParaRPr lang="de-DE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11560" y="188640"/>
            <a:ext cx="3815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Urknall: 13,75 Milliarden J.</a:t>
            </a:r>
            <a:endParaRPr lang="de-DE" sz="2400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187624" y="1340768"/>
            <a:ext cx="3163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Erde: 4,7 Milliarden J.</a:t>
            </a:r>
            <a:endParaRPr lang="de-DE" sz="2400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67544" y="1916832"/>
            <a:ext cx="3113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Leben: 3 Milliarden J.</a:t>
            </a:r>
            <a:endParaRPr lang="de-DE" sz="2400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95536" y="3212976"/>
            <a:ext cx="357341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Mensch: 2,4 Millionen J.:</a:t>
            </a:r>
          </a:p>
          <a:p>
            <a:endParaRPr lang="de-DE" sz="2400" dirty="0" smtClean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de-DE" sz="2400" dirty="0" smtClean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de-DE" sz="2400" dirty="0" smtClean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de-DE" sz="2400" dirty="0" smtClean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 typeface="Arial" pitchFamily="34" charset="0"/>
              <a:buChar char="•"/>
            </a:pPr>
            <a:r>
              <a:rPr lang="de-DE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Altsteinzeit</a:t>
            </a:r>
          </a:p>
          <a:p>
            <a:pPr lvl="1">
              <a:buFont typeface="Arial" pitchFamily="34" charset="0"/>
              <a:buChar char="•"/>
            </a:pPr>
            <a:r>
              <a:rPr lang="de-DE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Mittelsteinzeit</a:t>
            </a:r>
          </a:p>
          <a:p>
            <a:pPr lvl="1">
              <a:buFont typeface="Arial" pitchFamily="34" charset="0"/>
              <a:buChar char="•"/>
            </a:pPr>
            <a:r>
              <a:rPr lang="de-DE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Jungsteinzeit</a:t>
            </a:r>
          </a:p>
          <a:p>
            <a:pPr lvl="1">
              <a:buFont typeface="Arial" pitchFamily="34" charset="0"/>
              <a:buChar char="•"/>
            </a:pPr>
            <a:r>
              <a:rPr lang="de-DE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Chalkolithikum</a:t>
            </a:r>
            <a:endParaRPr lang="de-DE" sz="2400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11560" y="6581001"/>
            <a:ext cx="24978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smtClean="0"/>
              <a:t>Brocken </a:t>
            </a:r>
            <a:r>
              <a:rPr lang="de-DE" sz="1200" dirty="0" err="1" smtClean="0"/>
              <a:t>Inaglory</a:t>
            </a:r>
            <a:r>
              <a:rPr lang="de-DE" sz="1200" dirty="0" smtClean="0"/>
              <a:t> GNU 1.2 </a:t>
            </a:r>
            <a:r>
              <a:rPr lang="de-DE" sz="1200" dirty="0" err="1" smtClean="0"/>
              <a:t>or</a:t>
            </a:r>
            <a:r>
              <a:rPr lang="de-DE" sz="1200" dirty="0" smtClean="0"/>
              <a:t> </a:t>
            </a:r>
            <a:r>
              <a:rPr lang="de-DE" sz="1200" dirty="0" err="1" smtClean="0"/>
              <a:t>later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99FF33"/>
                </a:solidFill>
              </a:rPr>
              <a:t>Bibel</a:t>
            </a:r>
            <a:endParaRPr lang="de-DE" dirty="0">
              <a:solidFill>
                <a:srgbClr val="99FF33"/>
              </a:solidFill>
            </a:endParaRPr>
          </a:p>
        </p:txBody>
      </p:sp>
      <p:sp>
        <p:nvSpPr>
          <p:cNvPr id="5" name="AutoShape 24"/>
          <p:cNvSpPr>
            <a:spLocks noChangeArrowheads="1"/>
          </p:cNvSpPr>
          <p:nvPr/>
        </p:nvSpPr>
        <p:spPr bwMode="auto">
          <a:xfrm rot="16200000">
            <a:off x="2231740" y="3725652"/>
            <a:ext cx="5256584" cy="1008112"/>
          </a:xfrm>
          <a:prstGeom prst="rightArrow">
            <a:avLst>
              <a:gd name="adj1" fmla="val 50000"/>
              <a:gd name="adj2" fmla="val 183494"/>
            </a:avLst>
          </a:prstGeom>
          <a:solidFill>
            <a:srgbClr val="FFCC66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Jahrtausend v. Chr. / Sintflut</a:t>
            </a:r>
            <a:endParaRPr lang="de-DE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580112" y="3933056"/>
            <a:ext cx="32672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Geschichte</a:t>
            </a:r>
            <a:endParaRPr lang="de-DE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51520" y="3933056"/>
            <a:ext cx="40555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Vorgeschichte</a:t>
            </a:r>
            <a:endParaRPr lang="de-DE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51520" y="1484784"/>
            <a:ext cx="1657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Schöpfung</a:t>
            </a:r>
            <a:endParaRPr lang="de-DE" sz="2400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83568" y="2204864"/>
            <a:ext cx="1641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Sündenfall</a:t>
            </a:r>
            <a:endParaRPr lang="de-DE" sz="2400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827584" y="2852936"/>
            <a:ext cx="32191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Adam – Noah: </a:t>
            </a:r>
          </a:p>
          <a:p>
            <a:pPr lvl="1">
              <a:buFont typeface="Arial" pitchFamily="34" charset="0"/>
              <a:buChar char="•"/>
            </a:pPr>
            <a:r>
              <a:rPr lang="de-DE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 Generationen:</a:t>
            </a:r>
          </a:p>
          <a:p>
            <a:pPr lvl="2"/>
            <a:r>
              <a:rPr lang="de-DE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1656 Jahre</a:t>
            </a:r>
            <a:endParaRPr lang="de-DE" sz="2400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555776" y="5013176"/>
            <a:ext cx="1125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Sintflut</a:t>
            </a:r>
            <a:endParaRPr lang="de-DE" sz="2400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547664" y="5589240"/>
            <a:ext cx="2861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Turmbau von Babel</a:t>
            </a:r>
            <a:endParaRPr lang="de-DE" sz="2400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0" y="476672"/>
            <a:ext cx="38234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Mose 1-11: </a:t>
            </a:r>
          </a:p>
          <a:p>
            <a:pPr marL="342900" indent="-342900"/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Biblische Urgeschichte</a:t>
            </a:r>
            <a:endParaRPr lang="de-DE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4000" dirty="0">
                <a:solidFill>
                  <a:srgbClr val="99FF33"/>
                </a:solidFill>
              </a:rPr>
              <a:t>Steinzeit nach der Evolutionslehre</a:t>
            </a:r>
          </a:p>
        </p:txBody>
      </p:sp>
      <p:sp>
        <p:nvSpPr>
          <p:cNvPr id="1914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628800"/>
            <a:ext cx="9144000" cy="1681162"/>
          </a:xfrm>
          <a:prstGeom prst="leftRightArrow">
            <a:avLst>
              <a:gd name="adj1" fmla="val 60833"/>
              <a:gd name="adj2" fmla="val 32810"/>
            </a:avLst>
          </a:prstGeom>
          <a:gradFill rotWithShape="0">
            <a:gsLst>
              <a:gs pos="0">
                <a:srgbClr val="660066"/>
              </a:gs>
              <a:gs pos="100000">
                <a:srgbClr val="FFFF00"/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/>
          <a:lstStyle/>
          <a:p>
            <a:pPr>
              <a:buFont typeface="Wingdings" pitchFamily="2" charset="2"/>
              <a:buNone/>
            </a:pPr>
            <a:endParaRPr lang="de-CH" dirty="0"/>
          </a:p>
        </p:txBody>
      </p:sp>
      <p:sp>
        <p:nvSpPr>
          <p:cNvPr id="191493" name="Text Box 5"/>
          <p:cNvSpPr txBox="1">
            <a:spLocks noChangeArrowheads="1"/>
          </p:cNvSpPr>
          <p:nvPr/>
        </p:nvSpPr>
        <p:spPr bwMode="auto">
          <a:xfrm>
            <a:off x="899592" y="2060848"/>
            <a:ext cx="736441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de-DE" sz="4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 ½ Millionen Jahre Steinzeit</a:t>
            </a:r>
          </a:p>
          <a:p>
            <a:endParaRPr lang="de-DE" sz="4400" dirty="0"/>
          </a:p>
        </p:txBody>
      </p:sp>
      <p:pic>
        <p:nvPicPr>
          <p:cNvPr id="2050" name="Picture 2" descr="Datei:Agarre de un bifaz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501008"/>
            <a:ext cx="2736304" cy="2593653"/>
          </a:xfrm>
          <a:prstGeom prst="rect">
            <a:avLst/>
          </a:prstGeom>
          <a:noFill/>
        </p:spPr>
      </p:pic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5868144" y="3429000"/>
            <a:ext cx="3818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dirty="0"/>
              <a:t>FB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31825"/>
            <a:ext cx="8229600" cy="706438"/>
          </a:xfrm>
          <a:solidFill>
            <a:srgbClr val="33CCCC"/>
          </a:solidFill>
        </p:spPr>
        <p:txBody>
          <a:bodyPr>
            <a:spAutoFit/>
          </a:bodyPr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smtClean="0">
                <a:latin typeface="Arial" charset="0"/>
              </a:rPr>
              <a:t>Vorträge: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844675"/>
            <a:ext cx="8302625" cy="3182410"/>
          </a:xfrm>
        </p:spPr>
        <p:txBody>
          <a:bodyPr>
            <a:spAutoFit/>
          </a:bodyPr>
          <a:lstStyle/>
          <a:p>
            <a:pPr algn="ctr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Herzlich</a:t>
            </a:r>
            <a:r>
              <a:rPr lang="en-GB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en-GB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willkommen</a:t>
            </a:r>
            <a:r>
              <a:rPr lang="en-GB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!</a:t>
            </a:r>
          </a:p>
          <a:p>
            <a:pPr eaLnBrk="1" hangingPunct="1">
              <a:buFont typeface="Tahoma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sz="1000" b="1" dirty="0" smtClean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algn="ctr" eaLnBrk="1" hangingPunct="1">
              <a:buFont typeface="Tahoma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hlinkClick r:id="rId3"/>
              </a:rPr>
              <a:t>www.sermon-online.de</a:t>
            </a:r>
          </a:p>
          <a:p>
            <a:pPr eaLnBrk="1" hangingPunct="1">
              <a:buFont typeface="Tahoma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sz="1000" b="1" dirty="0" smtClean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algn="ctr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sym typeface="Wingdings" pitchFamily="2" charset="2"/>
              </a:rPr>
              <a:t> “Roger </a:t>
            </a:r>
            <a:r>
              <a:rPr lang="en-GB" sz="20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sym typeface="Wingdings" pitchFamily="2" charset="2"/>
              </a:rPr>
              <a:t>Liebi</a:t>
            </a:r>
            <a:r>
              <a:rPr lang="en-GB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sym typeface="Wingdings" pitchFamily="2" charset="2"/>
              </a:rPr>
              <a:t>”</a:t>
            </a:r>
          </a:p>
          <a:p>
            <a:pPr algn="ctr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sym typeface="Wingdings" pitchFamily="2" charset="2"/>
              </a:rPr>
              <a:t>Gratisdownload</a:t>
            </a:r>
            <a:r>
              <a:rPr lang="en-GB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sym typeface="Wingdings" pitchFamily="2" charset="2"/>
              </a:rPr>
              <a:t> von </a:t>
            </a:r>
          </a:p>
          <a:p>
            <a:pPr algn="ctr" eaLnBrk="1" hangingPunct="1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sym typeface="Wingdings" pitchFamily="2" charset="2"/>
              </a:rPr>
              <a:t>über</a:t>
            </a:r>
            <a:r>
              <a:rPr lang="en-GB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sym typeface="Wingdings" pitchFamily="2" charset="2"/>
              </a:rPr>
              <a:t> 400 </a:t>
            </a:r>
            <a:r>
              <a:rPr lang="en-GB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sym typeface="Wingdings" pitchFamily="2" charset="2"/>
              </a:rPr>
              <a:t>Vortrags</a:t>
            </a:r>
            <a:r>
              <a:rPr lang="en-GB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sym typeface="Wingdings" pitchFamily="2" charset="2"/>
              </a:rPr>
              <a:t>-Files</a:t>
            </a:r>
            <a:endParaRPr lang="en-GB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4000" dirty="0">
                <a:solidFill>
                  <a:srgbClr val="99FF33"/>
                </a:solidFill>
              </a:rPr>
              <a:t>Steinzeit nach der Evolutionslehre</a:t>
            </a:r>
          </a:p>
        </p:txBody>
      </p:sp>
      <p:sp>
        <p:nvSpPr>
          <p:cNvPr id="1914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628800"/>
            <a:ext cx="9144000" cy="1681162"/>
          </a:xfrm>
          <a:prstGeom prst="leftRightArrow">
            <a:avLst>
              <a:gd name="adj1" fmla="val 60833"/>
              <a:gd name="adj2" fmla="val 32810"/>
            </a:avLst>
          </a:prstGeom>
          <a:gradFill rotWithShape="0">
            <a:gsLst>
              <a:gs pos="0">
                <a:srgbClr val="660066"/>
              </a:gs>
              <a:gs pos="100000">
                <a:srgbClr val="FFFF00"/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/>
          <a:lstStyle/>
          <a:p>
            <a:pPr>
              <a:buFont typeface="Wingdings" pitchFamily="2" charset="2"/>
              <a:buNone/>
            </a:pPr>
            <a:endParaRPr lang="de-CH" dirty="0"/>
          </a:p>
        </p:txBody>
      </p:sp>
      <p:sp>
        <p:nvSpPr>
          <p:cNvPr id="191493" name="Text Box 5"/>
          <p:cNvSpPr txBox="1">
            <a:spLocks noChangeArrowheads="1"/>
          </p:cNvSpPr>
          <p:nvPr/>
        </p:nvSpPr>
        <p:spPr bwMode="auto">
          <a:xfrm>
            <a:off x="899592" y="2060848"/>
            <a:ext cx="736441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de-DE" sz="4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 ½ Millionen Jahre Steinzeit</a:t>
            </a:r>
          </a:p>
          <a:p>
            <a:endParaRPr lang="de-DE" sz="4400" dirty="0"/>
          </a:p>
        </p:txBody>
      </p:sp>
      <p:sp>
        <p:nvSpPr>
          <p:cNvPr id="6" name="Inhaltsplatzhalter 5"/>
          <p:cNvSpPr txBox="1">
            <a:spLocks/>
          </p:cNvSpPr>
          <p:nvPr/>
        </p:nvSpPr>
        <p:spPr>
          <a:xfrm>
            <a:off x="395536" y="3140968"/>
            <a:ext cx="8229600" cy="434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riesige Probleme:</a:t>
            </a:r>
          </a:p>
          <a:p>
            <a:pPr marL="1005840" lvl="1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kumimoji="0" lang="de-D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iel</a:t>
            </a:r>
            <a:r>
              <a:rPr kumimoji="0" lang="de-DE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zu wenig Steinwerkzeuge</a:t>
            </a:r>
          </a:p>
          <a:p>
            <a:pPr marL="1005840" lvl="1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de-DE" sz="28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iel zu wenig Gräber</a:t>
            </a:r>
          </a:p>
          <a:p>
            <a:pPr marL="1005840" lvl="1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kumimoji="0" lang="de-DE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ehlende</a:t>
            </a:r>
            <a:r>
              <a:rPr kumimoji="0" lang="de-DE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Bevölkerungsexplosion</a:t>
            </a:r>
          </a:p>
          <a:p>
            <a:pPr marL="1005840" lvl="1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de-DE" sz="280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Kultur auf Sparflamme, dann Explosion</a:t>
            </a:r>
          </a:p>
          <a:p>
            <a:pPr marL="1005840" lvl="1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de-DE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kumimoji="0" lang="de-DE" sz="2800" b="0" i="0" u="none" strike="noStrike" kern="120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itochondriale</a:t>
            </a:r>
            <a:r>
              <a:rPr kumimoji="0" lang="de-DE" sz="28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Eva: vor 6000 Jahren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99FF33"/>
                </a:solidFill>
              </a:rPr>
              <a:t>Steinzeit nach der Bibel</a:t>
            </a:r>
          </a:p>
        </p:txBody>
      </p:sp>
      <p:sp>
        <p:nvSpPr>
          <p:cNvPr id="195587" name="AutoShape 3"/>
          <p:cNvSpPr>
            <a:spLocks noGrp="1" noChangeArrowheads="1"/>
          </p:cNvSpPr>
          <p:nvPr>
            <p:ph type="body" sz="half" idx="1"/>
          </p:nvPr>
        </p:nvSpPr>
        <p:spPr>
          <a:xfrm>
            <a:off x="4355976" y="1700808"/>
            <a:ext cx="3024386" cy="1392238"/>
          </a:xfrm>
          <a:prstGeom prst="leftRightArrow">
            <a:avLst>
              <a:gd name="adj1" fmla="val 60833"/>
              <a:gd name="adj2" fmla="val 21047"/>
            </a:avLst>
          </a:prstGeom>
          <a:gradFill rotWithShape="0">
            <a:gsLst>
              <a:gs pos="0">
                <a:srgbClr val="660066"/>
              </a:gs>
              <a:gs pos="100000">
                <a:srgbClr val="FFFF00"/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None/>
            </a:pPr>
            <a:r>
              <a:rPr lang="de-DE" sz="2400" dirty="0"/>
              <a:t>    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schwierige Zeit nach Sintflut und Turmbau</a:t>
            </a:r>
          </a:p>
          <a:p>
            <a:pPr>
              <a:buFont typeface="Wingdings" pitchFamily="2" charset="2"/>
              <a:buNone/>
            </a:pPr>
            <a:endParaRPr lang="de-DE" sz="2400" dirty="0"/>
          </a:p>
        </p:txBody>
      </p:sp>
      <p:sp>
        <p:nvSpPr>
          <p:cNvPr id="195595" name="Text Box 11"/>
          <p:cNvSpPr txBox="1">
            <a:spLocks noChangeArrowheads="1"/>
          </p:cNvSpPr>
          <p:nvPr/>
        </p:nvSpPr>
        <p:spPr bwMode="auto">
          <a:xfrm>
            <a:off x="4551363" y="49609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de-CH"/>
          </a:p>
        </p:txBody>
      </p:sp>
      <p:sp>
        <p:nvSpPr>
          <p:cNvPr id="195598" name="Text Box 14"/>
          <p:cNvSpPr txBox="1">
            <a:spLocks noChangeArrowheads="1"/>
          </p:cNvSpPr>
          <p:nvPr/>
        </p:nvSpPr>
        <p:spPr bwMode="auto">
          <a:xfrm>
            <a:off x="4355976" y="6237312"/>
            <a:ext cx="3384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Höhlenmalerei in 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Altamira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5" descr="Ziggurat_of_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1628800"/>
            <a:ext cx="2880320" cy="1918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atei:AltamiraBis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645024"/>
            <a:ext cx="3127800" cy="2538689"/>
          </a:xfrm>
          <a:prstGeom prst="rect">
            <a:avLst/>
          </a:prstGeom>
          <a:noFill/>
        </p:spPr>
      </p:pic>
      <p:sp>
        <p:nvSpPr>
          <p:cNvPr id="12" name="Textfeld 11"/>
          <p:cNvSpPr txBox="1"/>
          <p:nvPr/>
        </p:nvSpPr>
        <p:spPr>
          <a:xfrm>
            <a:off x="5076056" y="1268760"/>
            <a:ext cx="23647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ca. 500 Jahre</a:t>
            </a:r>
            <a:endParaRPr lang="de-DE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feld 12"/>
          <p:cNvSpPr txBox="1">
            <a:spLocks noChangeArrowheads="1"/>
          </p:cNvSpPr>
          <p:nvPr/>
        </p:nvSpPr>
        <p:spPr bwMode="auto">
          <a:xfrm>
            <a:off x="3203848" y="1628800"/>
            <a:ext cx="3818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dirty="0"/>
              <a:t>FB</a:t>
            </a:r>
          </a:p>
        </p:txBody>
      </p:sp>
      <p:sp>
        <p:nvSpPr>
          <p:cNvPr id="14" name="Textfeld 13"/>
          <p:cNvSpPr txBox="1">
            <a:spLocks noChangeArrowheads="1"/>
          </p:cNvSpPr>
          <p:nvPr/>
        </p:nvSpPr>
        <p:spPr bwMode="auto">
          <a:xfrm>
            <a:off x="7596336" y="3645024"/>
            <a:ext cx="3818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dirty="0"/>
              <a:t>FB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>
                <a:solidFill>
                  <a:srgbClr val="99FF33"/>
                </a:solidFill>
              </a:rPr>
              <a:t>Erdschichten und Fossilien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600200"/>
            <a:ext cx="4316288" cy="4525963"/>
          </a:xfrm>
        </p:spPr>
        <p:txBody>
          <a:bodyPr/>
          <a:lstStyle/>
          <a:p>
            <a:pPr eaLnBrk="1" hangingPunct="1"/>
            <a:r>
              <a:rPr lang="de-DE" sz="2400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Tatsache: </a:t>
            </a:r>
            <a: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Weltweit gibt es Erdschichten. </a:t>
            </a:r>
          </a:p>
          <a:p>
            <a:pPr eaLnBrk="1" hangingPunct="1"/>
            <a:r>
              <a:rPr lang="de-DE" sz="2400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Tatsache: </a:t>
            </a:r>
            <a: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Weltweit gibt es Milliarden von Fossilien in den Erdschichten (Pflanzen, Tiere, Menschen).</a:t>
            </a:r>
          </a:p>
          <a:p>
            <a:pPr eaLnBrk="1" hangingPunct="1"/>
            <a: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 soll man ihre Entstehung erklären?</a:t>
            </a:r>
          </a:p>
        </p:txBody>
      </p:sp>
      <p:pic>
        <p:nvPicPr>
          <p:cNvPr id="47108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 r="2432"/>
          <a:stretch>
            <a:fillRect/>
          </a:stretch>
        </p:blipFill>
        <p:spPr>
          <a:xfrm>
            <a:off x="5076825" y="1412875"/>
            <a:ext cx="2214563" cy="2952750"/>
          </a:xfrm>
          <a:noFill/>
        </p:spPr>
      </p:pic>
      <p:pic>
        <p:nvPicPr>
          <p:cNvPr id="47109" name="Picture 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87900" y="4581525"/>
            <a:ext cx="3378200" cy="1844675"/>
          </a:xfrm>
          <a:noFill/>
        </p:spPr>
      </p:pic>
      <p:sp>
        <p:nvSpPr>
          <p:cNvPr id="47110" name="Text Box 11"/>
          <p:cNvSpPr txBox="1">
            <a:spLocks noChangeArrowheads="1"/>
          </p:cNvSpPr>
          <p:nvPr/>
        </p:nvSpPr>
        <p:spPr bwMode="auto">
          <a:xfrm>
            <a:off x="8243888" y="4652963"/>
            <a:ext cx="314325" cy="214312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sz="800" dirty="0"/>
              <a:t>FB</a:t>
            </a:r>
            <a:endParaRPr lang="de-DE" sz="800" dirty="0"/>
          </a:p>
        </p:txBody>
      </p:sp>
      <p:sp>
        <p:nvSpPr>
          <p:cNvPr id="47111" name="Text Box 12"/>
          <p:cNvSpPr txBox="1">
            <a:spLocks noChangeArrowheads="1"/>
          </p:cNvSpPr>
          <p:nvPr/>
        </p:nvSpPr>
        <p:spPr bwMode="auto">
          <a:xfrm>
            <a:off x="7308850" y="1412875"/>
            <a:ext cx="314325" cy="21431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sz="800" dirty="0"/>
              <a:t>FB</a:t>
            </a:r>
            <a:endParaRPr lang="de-DE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>
                <a:solidFill>
                  <a:srgbClr val="99FF33"/>
                </a:solidFill>
              </a:rPr>
              <a:t>Erdschichten und Fossilien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772816"/>
            <a:ext cx="4104456" cy="4896544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de-DE" sz="2800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Evolution: </a:t>
            </a:r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Durch Ablagerungen, wie sie auch heute zu beobachten sind: Millimeter um Millimeter, Zentimeter um Zentimeter in Jahrtausenden und Jahrmillionen.</a:t>
            </a:r>
          </a:p>
          <a:p>
            <a:pPr eaLnBrk="1" hangingPunct="1">
              <a:lnSpc>
                <a:spcPct val="90000"/>
              </a:lnSpc>
            </a:pPr>
            <a:r>
              <a:rPr lang="de-CH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insgesamt: 542 Millionen Jahre</a:t>
            </a:r>
            <a:endParaRPr lang="de-DE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8132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1809750"/>
            <a:ext cx="4038600" cy="1765300"/>
          </a:xfrm>
          <a:noFill/>
        </p:spPr>
      </p:pic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4643438" y="1484313"/>
            <a:ext cx="15128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sz="1000" dirty="0"/>
              <a:t>Torero GNU 1.2 </a:t>
            </a:r>
            <a:r>
              <a:rPr lang="de-CH" sz="1000" dirty="0" err="1"/>
              <a:t>or</a:t>
            </a:r>
            <a:r>
              <a:rPr lang="de-CH" sz="1000" dirty="0"/>
              <a:t> </a:t>
            </a:r>
            <a:r>
              <a:rPr lang="de-CH" sz="1000" dirty="0" err="1"/>
              <a:t>later</a:t>
            </a:r>
            <a:endParaRPr lang="de-DE" sz="1000" dirty="0"/>
          </a:p>
        </p:txBody>
      </p:sp>
      <p:pic>
        <p:nvPicPr>
          <p:cNvPr id="48134" name="Picture 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08588" y="3938588"/>
            <a:ext cx="2916237" cy="2187575"/>
          </a:xfrm>
          <a:noFill/>
        </p:spPr>
      </p:pic>
      <p:sp>
        <p:nvSpPr>
          <p:cNvPr id="48135" name="Text Box 8"/>
          <p:cNvSpPr txBox="1">
            <a:spLocks noChangeArrowheads="1"/>
          </p:cNvSpPr>
          <p:nvPr/>
        </p:nvSpPr>
        <p:spPr bwMode="auto">
          <a:xfrm>
            <a:off x="5219700" y="6165850"/>
            <a:ext cx="18415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sz="1000" dirty="0" err="1"/>
              <a:t>Infrogmation</a:t>
            </a:r>
            <a:r>
              <a:rPr lang="de-CH" sz="1000" dirty="0"/>
              <a:t> GNU 1.2 </a:t>
            </a:r>
            <a:r>
              <a:rPr lang="de-CH" sz="1000" dirty="0" err="1"/>
              <a:t>or</a:t>
            </a:r>
            <a:r>
              <a:rPr lang="de-CH" sz="1000" dirty="0"/>
              <a:t> </a:t>
            </a:r>
            <a:r>
              <a:rPr lang="de-CH" sz="1000" dirty="0" err="1"/>
              <a:t>later</a:t>
            </a:r>
            <a:endParaRPr lang="de-DE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>
                <a:solidFill>
                  <a:srgbClr val="99FF33"/>
                </a:solidFill>
              </a:rPr>
              <a:t>Erdschichten und Fossilien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de-DE" sz="2800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Bibel: </a:t>
            </a:r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Durch die Sintflut und ihre Folgekatastrophen  (1. Mose 6-9; Buch Hiob)</a:t>
            </a:r>
          </a:p>
        </p:txBody>
      </p:sp>
      <p:pic>
        <p:nvPicPr>
          <p:cNvPr id="49156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1809750"/>
            <a:ext cx="4038600" cy="1765300"/>
          </a:xfrm>
          <a:noFill/>
        </p:spPr>
      </p:pic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4644008" y="1556792"/>
            <a:ext cx="15128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sz="1000" dirty="0"/>
              <a:t>Torero GNU 1.2 </a:t>
            </a:r>
            <a:r>
              <a:rPr lang="de-CH" sz="1000" dirty="0" err="1"/>
              <a:t>or</a:t>
            </a:r>
            <a:r>
              <a:rPr lang="de-CH" sz="1000" dirty="0"/>
              <a:t> </a:t>
            </a:r>
            <a:r>
              <a:rPr lang="de-CH" sz="1000" dirty="0" err="1"/>
              <a:t>later</a:t>
            </a:r>
            <a:endParaRPr lang="de-DE" sz="1000" dirty="0"/>
          </a:p>
        </p:txBody>
      </p:sp>
      <p:pic>
        <p:nvPicPr>
          <p:cNvPr id="49158" name="Picture 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08588" y="3938588"/>
            <a:ext cx="2916237" cy="2187575"/>
          </a:xfrm>
          <a:noFill/>
        </p:spPr>
      </p:pic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6588224" y="3717032"/>
            <a:ext cx="15240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sz="800" dirty="0" err="1"/>
              <a:t>Infrogmation</a:t>
            </a:r>
            <a:r>
              <a:rPr lang="de-CH" sz="800" dirty="0"/>
              <a:t> GNU 1.2 </a:t>
            </a:r>
            <a:r>
              <a:rPr lang="de-CH" sz="800" dirty="0" err="1"/>
              <a:t>or</a:t>
            </a:r>
            <a:r>
              <a:rPr lang="de-CH" sz="800" dirty="0"/>
              <a:t> </a:t>
            </a:r>
            <a:r>
              <a:rPr lang="de-CH" sz="800" dirty="0" err="1"/>
              <a:t>later</a:t>
            </a:r>
            <a:endParaRPr lang="de-DE" sz="800" dirty="0"/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5200650" y="6113463"/>
            <a:ext cx="1504950" cy="366712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dirty="0"/>
              <a:t>New Orleans</a:t>
            </a:r>
            <a:endParaRPr lang="de-DE" dirty="0"/>
          </a:p>
        </p:txBody>
      </p:sp>
      <p:pic>
        <p:nvPicPr>
          <p:cNvPr id="4916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3933825"/>
            <a:ext cx="3240087" cy="219075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3059113" y="3716338"/>
            <a:ext cx="688975" cy="214312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sz="800" dirty="0"/>
              <a:t>FB / USGS</a:t>
            </a:r>
            <a:endParaRPr lang="de-DE" sz="800" dirty="0"/>
          </a:p>
        </p:txBody>
      </p:sp>
      <p:sp>
        <p:nvSpPr>
          <p:cNvPr id="49163" name="Text Box 11"/>
          <p:cNvSpPr txBox="1">
            <a:spLocks noChangeArrowheads="1"/>
          </p:cNvSpPr>
          <p:nvPr/>
        </p:nvSpPr>
        <p:spPr bwMode="auto">
          <a:xfrm>
            <a:off x="808038" y="6113463"/>
            <a:ext cx="1936750" cy="366712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dirty="0"/>
              <a:t>Mount St. Helens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>
                <a:solidFill>
                  <a:srgbClr val="99FF33"/>
                </a:solidFill>
              </a:rPr>
              <a:t>Erdschichten und Fossilien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600200"/>
            <a:ext cx="4316288" cy="4525963"/>
          </a:xfrm>
        </p:spPr>
        <p:txBody>
          <a:bodyPr/>
          <a:lstStyle/>
          <a:p>
            <a:pPr eaLnBrk="1" hangingPunct="1"/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Bäume, die aufrecht (bis 17 m) in den Erdschichten stehen, bezeugen: Diese Erdschichten wurden schnell gebildet, noch bevor das Holz verfaulen konnte.</a:t>
            </a:r>
          </a:p>
        </p:txBody>
      </p:sp>
      <p:pic>
        <p:nvPicPr>
          <p:cNvPr id="5018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68875" y="1600200"/>
            <a:ext cx="3397250" cy="4525963"/>
          </a:xfrm>
          <a:noFill/>
        </p:spPr>
      </p:pic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7164388" y="1341438"/>
            <a:ext cx="1187450" cy="2444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sz="1000" dirty="0"/>
              <a:t>Ian </a:t>
            </a:r>
            <a:r>
              <a:rPr lang="de-CH" sz="1000" dirty="0" err="1"/>
              <a:t>Juby</a:t>
            </a:r>
            <a:r>
              <a:rPr lang="de-CH" sz="1000" dirty="0"/>
              <a:t> GNU 1.2</a:t>
            </a:r>
            <a:endParaRPr lang="de-DE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de-DE" sz="2400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Tatsache:</a:t>
            </a:r>
            <a:r>
              <a:rPr lang="de-DE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Normalerweise entstehen keine Fossilien.</a:t>
            </a:r>
          </a:p>
          <a:p>
            <a:pPr eaLnBrk="1" hangingPunct="1"/>
            <a: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Bei Verschüttung in Schlamm und </a:t>
            </a:r>
            <a:r>
              <a:rPr lang="de-DE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fliessendem</a:t>
            </a:r>
            <a: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Wasser können Fossilien entstehen.</a:t>
            </a:r>
          </a:p>
          <a:p>
            <a:pPr eaLnBrk="1" hangingPunct="1"/>
            <a:r>
              <a:rPr lang="de-DE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</a:t>
            </a:r>
            <a:r>
              <a:rPr lang="de-DE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Fossilien sind Zeugen einer Katastrophe!</a:t>
            </a:r>
          </a:p>
        </p:txBody>
      </p:sp>
      <p:pic>
        <p:nvPicPr>
          <p:cNvPr id="51204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700213"/>
            <a:ext cx="4038600" cy="2205037"/>
          </a:xfrm>
          <a:noFill/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de-DE" dirty="0" smtClean="0">
                <a:solidFill>
                  <a:srgbClr val="99FF33"/>
                </a:solidFill>
              </a:rPr>
              <a:t>Erdschichten und Fossilien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B0F0"/>
                </a:solidFill>
              </a:rPr>
              <a:t>Datierungsmethoden</a:t>
            </a:r>
            <a:endParaRPr lang="de-DE" dirty="0">
              <a:solidFill>
                <a:srgbClr val="00B0F0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de-DE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C-Methode</a:t>
            </a:r>
          </a:p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nur Messungen bis 50‘000 Jahre, höchstens bis </a:t>
            </a:r>
            <a:r>
              <a:rPr lang="de-DE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80‘000 Jahre</a:t>
            </a:r>
            <a:endParaRPr lang="de-D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Keine Bedeutung für Alter mit Millionen von Jahren!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702648" y="1844824"/>
            <a:ext cx="44413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pitchFamily="34" charset="0"/>
              </a:rPr>
              <a:t>14</a:t>
            </a:r>
            <a:r>
              <a:rPr lang="de-DE" sz="2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pitchFamily="34" charset="0"/>
              </a:rPr>
              <a:t>C</a:t>
            </a:r>
            <a:endParaRPr lang="de-DE" sz="20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  <a:cs typeface="Arial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95288" y="6237288"/>
            <a:ext cx="5528180" cy="369332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Quelle: K. </a:t>
            </a:r>
            <a:r>
              <a:rPr lang="de-CH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Ham</a:t>
            </a:r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de-CH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Hrsgb</a:t>
            </a:r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.): </a:t>
            </a: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de-CH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Answers</a:t>
            </a: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CH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Book</a:t>
            </a: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2006.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4000" baseline="30000" dirty="0" smtClean="0">
                <a:latin typeface="+mn-lt"/>
              </a:rPr>
              <a:t/>
            </a:r>
            <a:br>
              <a:rPr lang="de-DE" sz="4000" baseline="30000" dirty="0" smtClean="0">
                <a:latin typeface="+mn-lt"/>
              </a:rPr>
            </a:br>
            <a:r>
              <a:rPr lang="de-DE" sz="4000" baseline="30000" dirty="0" smtClean="0">
                <a:latin typeface="+mn-lt"/>
              </a:rPr>
              <a:t>14</a:t>
            </a:r>
            <a:r>
              <a:rPr lang="de-DE" sz="4000" dirty="0" smtClean="0">
                <a:latin typeface="+mn-lt"/>
              </a:rPr>
              <a:t>C-Methode: </a:t>
            </a:r>
            <a:br>
              <a:rPr lang="de-DE" sz="4000" dirty="0" smtClean="0">
                <a:latin typeface="+mn-lt"/>
              </a:rPr>
            </a:br>
            <a:r>
              <a:rPr lang="de-DE" sz="4000" dirty="0" smtClean="0">
                <a:latin typeface="+mn-lt"/>
              </a:rPr>
              <a:t>Wie funktioniert das?</a:t>
            </a:r>
            <a:br>
              <a:rPr lang="de-DE" sz="4000" dirty="0" smtClean="0">
                <a:latin typeface="+mn-lt"/>
              </a:rPr>
            </a:br>
            <a:endParaRPr lang="de-DE" sz="4000" dirty="0">
              <a:latin typeface="+mn-lt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Normaler Kohlenstoff: </a:t>
            </a:r>
            <a:r>
              <a:rPr lang="de-DE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Stickstoff in der Luft:</a:t>
            </a:r>
          </a:p>
          <a:p>
            <a:pPr>
              <a:buNone/>
            </a:pPr>
            <a:r>
              <a:rPr lang="de-DE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</a:p>
          <a:p>
            <a:pPr>
              <a:buNone/>
            </a:pP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kosmische Strahlung: </a:t>
            </a:r>
            <a:r>
              <a:rPr lang="de-DE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 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  <a:p>
            <a:r>
              <a:rPr lang="de-DE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ist radioaktiv:</a:t>
            </a:r>
          </a:p>
          <a:p>
            <a:pPr lvl="1"/>
            <a:r>
              <a:rPr lang="de-DE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 </a:t>
            </a:r>
            <a:r>
              <a:rPr lang="de-DE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</a:t>
            </a:r>
          </a:p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Zerfall in die Hälfte: in 5730 Jahren</a:t>
            </a:r>
          </a:p>
          <a:p>
            <a:endParaRPr lang="de-DE" dirty="0" smtClean="0"/>
          </a:p>
          <a:p>
            <a:pPr>
              <a:buNone/>
            </a:pP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4702648" y="1412776"/>
            <a:ext cx="44413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pitchFamily="34" charset="0"/>
              </a:rPr>
              <a:t>14</a:t>
            </a:r>
            <a:r>
              <a:rPr lang="de-DE" sz="2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pitchFamily="34" charset="0"/>
              </a:rPr>
              <a:t>C</a:t>
            </a:r>
            <a:endParaRPr lang="de-DE" sz="20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  <a:cs typeface="Arial" pitchFamily="34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8532440" y="260648"/>
            <a:ext cx="380232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sz="1200" dirty="0" smtClean="0"/>
              <a:t>RL</a:t>
            </a:r>
            <a:endParaRPr lang="de-DE" sz="1200" dirty="0"/>
          </a:p>
        </p:txBody>
      </p:sp>
      <p:sp>
        <p:nvSpPr>
          <p:cNvPr id="8" name="Textfeld 7"/>
          <p:cNvSpPr txBox="1"/>
          <p:nvPr/>
        </p:nvSpPr>
        <p:spPr>
          <a:xfrm>
            <a:off x="4702648" y="3687901"/>
            <a:ext cx="44413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pitchFamily="34" charset="0"/>
              </a:rPr>
              <a:t>14</a:t>
            </a:r>
            <a:r>
              <a:rPr lang="de-DE" sz="2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pitchFamily="34" charset="0"/>
              </a:rPr>
              <a:t>N</a:t>
            </a:r>
            <a:endParaRPr lang="de-DE" sz="20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4000" baseline="30000" dirty="0" smtClean="0">
                <a:latin typeface="+mn-lt"/>
              </a:rPr>
              <a:t/>
            </a:r>
            <a:br>
              <a:rPr lang="de-DE" sz="4000" baseline="30000" dirty="0" smtClean="0">
                <a:latin typeface="+mn-lt"/>
              </a:rPr>
            </a:br>
            <a:r>
              <a:rPr lang="de-DE" sz="4000" baseline="30000" dirty="0" smtClean="0"/>
              <a:t/>
            </a:r>
            <a:br>
              <a:rPr lang="de-DE" sz="4000" baseline="30000" dirty="0" smtClean="0"/>
            </a:br>
            <a:r>
              <a:rPr lang="de-DE" sz="4000" baseline="30000" dirty="0" smtClean="0"/>
              <a:t>14</a:t>
            </a:r>
            <a:r>
              <a:rPr lang="de-DE" sz="4000" dirty="0" smtClean="0"/>
              <a:t>C-Methode: </a:t>
            </a:r>
            <a:br>
              <a:rPr lang="de-DE" sz="4000" dirty="0" smtClean="0"/>
            </a:br>
            <a:r>
              <a:rPr lang="de-DE" sz="4000" dirty="0" smtClean="0"/>
              <a:t>Wie funktioniert das?</a:t>
            </a:r>
            <a:br>
              <a:rPr lang="de-DE" sz="4000" dirty="0" smtClean="0"/>
            </a:br>
            <a:endParaRPr lang="de-DE" sz="4000" dirty="0">
              <a:latin typeface="+mn-lt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67544" y="1916832"/>
            <a:ext cx="4038600" cy="4525963"/>
          </a:xfrm>
        </p:spPr>
        <p:txBody>
          <a:bodyPr>
            <a:normAutofit fontScale="85000" lnSpcReduction="20000"/>
          </a:bodyPr>
          <a:lstStyle/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Pflanzen atmen CO</a:t>
            </a:r>
            <a:r>
              <a:rPr lang="de-DE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Pflanzen atmen </a:t>
            </a:r>
            <a:r>
              <a:rPr lang="de-DE" baseline="30000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de-DE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</a:t>
            </a:r>
            <a:r>
              <a:rPr lang="de-DE" baseline="-25000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de-DE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 </a:t>
            </a:r>
            <a:r>
              <a:rPr lang="de-DE" baseline="30000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r>
              <a:rPr lang="de-DE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</a:t>
            </a:r>
            <a:r>
              <a:rPr lang="de-DE" baseline="-25000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Menschen essen ihr Leben lang Pflanzen, die </a:t>
            </a:r>
            <a:r>
              <a:rPr lang="de-DE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</a:t>
            </a:r>
            <a:r>
              <a:rPr lang="de-DE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und </a:t>
            </a:r>
            <a:r>
              <a:rPr lang="de-DE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</a:t>
            </a:r>
            <a:r>
              <a:rPr lang="de-DE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endParaRPr lang="de-D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 dem Tod endet die Aufnahme.</a:t>
            </a:r>
          </a:p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Menge an </a:t>
            </a:r>
            <a:r>
              <a:rPr lang="de-DE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wird immer kleiner.</a:t>
            </a:r>
          </a:p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Verhältnis der Anzahl </a:t>
            </a:r>
            <a:r>
              <a:rPr lang="de-DE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C- und </a:t>
            </a:r>
            <a:r>
              <a:rPr lang="de-DE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C-Atome 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 Altersbestimmung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702648" y="1052736"/>
            <a:ext cx="44413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pitchFamily="34" charset="0"/>
              </a:rPr>
              <a:t>14</a:t>
            </a:r>
            <a:r>
              <a:rPr lang="de-DE" sz="2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pitchFamily="34" charset="0"/>
              </a:rPr>
              <a:t>C</a:t>
            </a:r>
            <a:endParaRPr lang="de-DE" sz="20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  <a:cs typeface="Arial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702648" y="3687901"/>
            <a:ext cx="44413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pitchFamily="34" charset="0"/>
              </a:rPr>
              <a:t>12</a:t>
            </a:r>
            <a:r>
              <a:rPr lang="de-DE" sz="2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pitchFamily="34" charset="0"/>
              </a:rPr>
              <a:t>C</a:t>
            </a:r>
            <a:endParaRPr lang="de-DE" sz="20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dirty="0" smtClean="0">
                <a:solidFill>
                  <a:schemeClr val="bg1"/>
                </a:solidFill>
              </a:rPr>
              <a:t>Urheberrechtlicher Hinweis</a:t>
            </a:r>
            <a:endParaRPr lang="de-DE" dirty="0" smtClean="0">
              <a:solidFill>
                <a:schemeClr val="bg1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CH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vorliegende PPP von Roger Liebi darf für öffentliche und private Zwecke wieder verwendet werden.</a:t>
            </a:r>
          </a:p>
          <a:p>
            <a:pPr eaLnBrk="1" hangingPunct="1"/>
            <a:r>
              <a:rPr lang="de-CH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Bilder sind entweder Eigentum des Autors, urheberrechtlich frei oder lizenziert.</a:t>
            </a:r>
          </a:p>
          <a:p>
            <a:pPr eaLnBrk="1" hangingPunct="1"/>
            <a:r>
              <a:rPr lang="de-CH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vorliegenden Lizenzangaben dürfen nicht entfernt werden.</a:t>
            </a:r>
            <a:endParaRPr lang="de-DE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4000" baseline="30000" dirty="0" smtClean="0">
                <a:latin typeface="+mn-lt"/>
              </a:rPr>
              <a:t/>
            </a:r>
            <a:br>
              <a:rPr lang="de-DE" sz="4000" baseline="30000" dirty="0" smtClean="0">
                <a:latin typeface="+mn-lt"/>
              </a:rPr>
            </a:br>
            <a:r>
              <a:rPr lang="de-DE" sz="4000" baseline="30000" dirty="0" smtClean="0"/>
              <a:t/>
            </a:r>
            <a:br>
              <a:rPr lang="de-DE" sz="4000" baseline="30000" dirty="0" smtClean="0"/>
            </a:br>
            <a:r>
              <a:rPr lang="de-DE" sz="4000" baseline="30000" dirty="0" smtClean="0"/>
              <a:t>14</a:t>
            </a:r>
            <a:r>
              <a:rPr lang="de-DE" sz="4000" dirty="0" smtClean="0"/>
              <a:t>C-Methode: </a:t>
            </a:r>
            <a:br>
              <a:rPr lang="de-DE" sz="4000" dirty="0" smtClean="0"/>
            </a:br>
            <a:r>
              <a:rPr lang="de-DE" sz="4000" dirty="0" smtClean="0"/>
              <a:t>Wie funktioniert das?</a:t>
            </a:r>
            <a:br>
              <a:rPr lang="de-DE" sz="4000" dirty="0" smtClean="0"/>
            </a:br>
            <a:endParaRPr lang="de-DE" sz="4000" dirty="0">
              <a:latin typeface="+mn-lt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395536" y="2132856"/>
            <a:ext cx="4038600" cy="4525963"/>
          </a:xfrm>
        </p:spPr>
        <p:txBody>
          <a:bodyPr>
            <a:normAutofit/>
          </a:bodyPr>
          <a:lstStyle/>
          <a:p>
            <a:r>
              <a:rPr lang="de-DE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Voraussetzung: 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 Verhältnis zwischen </a:t>
            </a:r>
            <a:r>
              <a:rPr lang="de-DE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und </a:t>
            </a:r>
            <a:r>
              <a:rPr lang="de-DE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in der Luft war immer gleich.</a:t>
            </a:r>
          </a:p>
          <a:p>
            <a:r>
              <a:rPr lang="de-DE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Problem: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 war nicht immer gleich!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702648" y="1052736"/>
            <a:ext cx="44413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pitchFamily="34" charset="0"/>
              </a:rPr>
              <a:t>14</a:t>
            </a:r>
            <a:r>
              <a:rPr lang="de-DE" sz="2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pitchFamily="34" charset="0"/>
              </a:rPr>
              <a:t>C</a:t>
            </a:r>
            <a:endParaRPr lang="de-DE" sz="20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  <a:cs typeface="Arial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702648" y="3687901"/>
            <a:ext cx="44413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pitchFamily="34" charset="0"/>
              </a:rPr>
              <a:t>12</a:t>
            </a:r>
            <a:r>
              <a:rPr lang="de-DE" sz="2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pitchFamily="34" charset="0"/>
              </a:rPr>
              <a:t>C</a:t>
            </a:r>
            <a:endParaRPr lang="de-DE" sz="20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4000" baseline="30000" dirty="0" smtClean="0">
                <a:latin typeface="+mn-lt"/>
              </a:rPr>
              <a:t/>
            </a:r>
            <a:br>
              <a:rPr lang="de-DE" sz="4000" baseline="30000" dirty="0" smtClean="0">
                <a:latin typeface="+mn-lt"/>
              </a:rPr>
            </a:br>
            <a:r>
              <a:rPr lang="de-DE" sz="4000" baseline="30000" dirty="0" smtClean="0">
                <a:latin typeface="+mn-lt"/>
              </a:rPr>
              <a:t>14</a:t>
            </a:r>
            <a:r>
              <a:rPr lang="de-DE" sz="4000" dirty="0" smtClean="0">
                <a:latin typeface="+mn-lt"/>
              </a:rPr>
              <a:t>C-Methode: Verfälschung</a:t>
            </a:r>
            <a:br>
              <a:rPr lang="de-DE" sz="4000" dirty="0" smtClean="0">
                <a:latin typeface="+mn-lt"/>
              </a:rPr>
            </a:br>
            <a:endParaRPr lang="de-DE" sz="4000" dirty="0">
              <a:latin typeface="+mn-lt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0" y="1860848"/>
            <a:ext cx="4608512" cy="4997152"/>
          </a:xfrm>
        </p:spPr>
        <p:txBody>
          <a:bodyPr>
            <a:noAutofit/>
          </a:bodyPr>
          <a:lstStyle/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kosmische Strahlung hängt ab:</a:t>
            </a:r>
          </a:p>
          <a:p>
            <a:pPr lvl="1"/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Sonnenaktivität</a:t>
            </a:r>
          </a:p>
          <a:p>
            <a:pPr lvl="1"/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Erdmagnetfeld</a:t>
            </a:r>
          </a:p>
          <a:p>
            <a:pPr lvl="1"/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Position der Erde in der Galaxie (magnetische Wolken)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702648" y="1052736"/>
            <a:ext cx="44413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pitchFamily="34" charset="0"/>
              </a:rPr>
              <a:t>14</a:t>
            </a:r>
            <a:r>
              <a:rPr lang="de-DE" sz="2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pitchFamily="34" charset="0"/>
              </a:rPr>
              <a:t>C</a:t>
            </a:r>
            <a:endParaRPr lang="de-DE" sz="20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  <a:cs typeface="Arial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702648" y="3687901"/>
            <a:ext cx="44413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pitchFamily="34" charset="0"/>
              </a:rPr>
              <a:t>12</a:t>
            </a:r>
            <a:r>
              <a:rPr lang="de-DE" sz="2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pitchFamily="34" charset="0"/>
              </a:rPr>
              <a:t>C</a:t>
            </a:r>
            <a:endParaRPr lang="de-DE" sz="20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4000" baseline="30000" dirty="0" smtClean="0">
                <a:latin typeface="+mn-lt"/>
              </a:rPr>
              <a:t/>
            </a:r>
            <a:br>
              <a:rPr lang="de-DE" sz="4000" baseline="30000" dirty="0" smtClean="0">
                <a:latin typeface="+mn-lt"/>
              </a:rPr>
            </a:br>
            <a:r>
              <a:rPr lang="de-DE" sz="4000" baseline="30000" dirty="0" smtClean="0">
                <a:latin typeface="+mn-lt"/>
              </a:rPr>
              <a:t>14</a:t>
            </a:r>
            <a:r>
              <a:rPr lang="de-DE" sz="4000" dirty="0" smtClean="0">
                <a:latin typeface="+mn-lt"/>
              </a:rPr>
              <a:t>C-Methode: Verfälschung</a:t>
            </a:r>
            <a:br>
              <a:rPr lang="de-DE" sz="4000" dirty="0" smtClean="0">
                <a:latin typeface="+mn-lt"/>
              </a:rPr>
            </a:br>
            <a:endParaRPr lang="de-DE" sz="4000" dirty="0">
              <a:latin typeface="+mn-lt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0" y="1860848"/>
            <a:ext cx="4608512" cy="4997152"/>
          </a:xfrm>
        </p:spPr>
        <p:txBody>
          <a:bodyPr>
            <a:noAutofit/>
          </a:bodyPr>
          <a:lstStyle/>
          <a:p>
            <a:r>
              <a:rPr lang="de-DE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Kohlenstoffgehalt hängt ab von:</a:t>
            </a:r>
          </a:p>
          <a:p>
            <a:pPr lvl="1"/>
            <a:r>
              <a:rPr lang="de-DE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enormer Vulkanismus bei der Sintflut </a:t>
            </a:r>
            <a:r>
              <a:rPr lang="de-DE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 enorme Mengen an </a:t>
            </a:r>
            <a:r>
              <a:rPr lang="de-DE" sz="21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de-DE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</a:t>
            </a:r>
            <a:r>
              <a:rPr lang="de-DE" sz="21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  <a:r>
              <a:rPr lang="de-DE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1"/>
            <a:r>
              <a:rPr lang="de-DE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Sintflut: Zusammenbruch der Flora, danach langsamer Aufbau </a:t>
            </a:r>
            <a:r>
              <a:rPr lang="de-DE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 völlige Veränderung des Kohlenstoffgehaltes in der Atmosphäre</a:t>
            </a:r>
          </a:p>
          <a:p>
            <a:pPr lvl="1"/>
            <a:r>
              <a:rPr lang="de-DE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Kohle und Erdöl: viel </a:t>
            </a:r>
            <a:r>
              <a:rPr lang="de-DE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grössere</a:t>
            </a:r>
            <a:r>
              <a:rPr lang="de-DE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Mengen an Kohlenstoff gebunden vor der Sintflut</a:t>
            </a:r>
            <a:endParaRPr lang="de-DE" sz="2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de-DE" sz="2100" baseline="-25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702648" y="1052736"/>
            <a:ext cx="44413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pitchFamily="34" charset="0"/>
              </a:rPr>
              <a:t>14</a:t>
            </a:r>
            <a:r>
              <a:rPr lang="de-DE" sz="2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pitchFamily="34" charset="0"/>
              </a:rPr>
              <a:t>C</a:t>
            </a:r>
            <a:endParaRPr lang="de-DE" sz="20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  <a:cs typeface="Arial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702648" y="3687901"/>
            <a:ext cx="44413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pitchFamily="34" charset="0"/>
              </a:rPr>
              <a:t>12</a:t>
            </a:r>
            <a:r>
              <a:rPr lang="de-DE" sz="2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pitchFamily="34" charset="0"/>
              </a:rPr>
              <a:t>C</a:t>
            </a:r>
            <a:endParaRPr lang="de-DE" sz="20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4000" baseline="30000" dirty="0" smtClean="0">
                <a:latin typeface="+mn-lt"/>
              </a:rPr>
              <a:t/>
            </a:r>
            <a:br>
              <a:rPr lang="de-DE" sz="4000" baseline="30000" dirty="0" smtClean="0">
                <a:latin typeface="+mn-lt"/>
              </a:rPr>
            </a:br>
            <a:r>
              <a:rPr lang="de-DE" sz="4000" baseline="30000" dirty="0" smtClean="0">
                <a:latin typeface="+mn-lt"/>
              </a:rPr>
              <a:t>14</a:t>
            </a:r>
            <a:r>
              <a:rPr lang="de-DE" sz="4000" dirty="0" smtClean="0">
                <a:latin typeface="+mn-lt"/>
              </a:rPr>
              <a:t>C-Methode: Ungleichgewicht</a:t>
            </a:r>
            <a:br>
              <a:rPr lang="de-DE" sz="4000" dirty="0" smtClean="0">
                <a:latin typeface="+mn-lt"/>
              </a:rPr>
            </a:br>
            <a:endParaRPr lang="de-DE" sz="4000" dirty="0">
              <a:latin typeface="+mn-lt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79512" y="1600200"/>
            <a:ext cx="4608512" cy="4997152"/>
          </a:xfrm>
        </p:spPr>
        <p:txBody>
          <a:bodyPr>
            <a:noAutofit/>
          </a:bodyPr>
          <a:lstStyle/>
          <a:p>
            <a:pPr lvl="1"/>
            <a:r>
              <a:rPr lang="de-DE" sz="2800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Ungleichgewicht </a:t>
            </a:r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zwischen </a:t>
            </a:r>
            <a:r>
              <a:rPr lang="de-DE" sz="28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C, das entsteht, und </a:t>
            </a:r>
            <a:r>
              <a:rPr lang="de-DE" sz="28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C, das zerfällt.</a:t>
            </a:r>
          </a:p>
          <a:p>
            <a:pPr lvl="1"/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Nach 30‘000 Jahren sollte ein Gleichgewicht bestehen.</a:t>
            </a:r>
          </a:p>
          <a:p>
            <a:pPr lvl="1"/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 Die Atmosphäre ist jünger als 30‘000 Jahre!</a:t>
            </a:r>
            <a:endParaRPr lang="de-DE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702648" y="1052736"/>
            <a:ext cx="44413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pitchFamily="34" charset="0"/>
              </a:rPr>
              <a:t>14</a:t>
            </a:r>
            <a:r>
              <a:rPr lang="de-DE" sz="2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pitchFamily="34" charset="0"/>
              </a:rPr>
              <a:t>C</a:t>
            </a:r>
            <a:endParaRPr lang="de-DE" sz="20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  <a:cs typeface="Arial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702648" y="3687901"/>
            <a:ext cx="44413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pitchFamily="34" charset="0"/>
              </a:rPr>
              <a:t>12</a:t>
            </a:r>
            <a:r>
              <a:rPr lang="de-DE" sz="2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pitchFamily="34" charset="0"/>
              </a:rPr>
              <a:t>C</a:t>
            </a:r>
            <a:endParaRPr lang="de-DE" sz="20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4400" baseline="30000" dirty="0" smtClean="0"/>
              <a:t/>
            </a:r>
            <a:br>
              <a:rPr lang="de-DE" sz="4400" baseline="30000" dirty="0" smtClean="0"/>
            </a:br>
            <a:r>
              <a:rPr lang="de-DE" sz="4400" baseline="30000" dirty="0" smtClean="0"/>
              <a:t>14</a:t>
            </a:r>
            <a:r>
              <a:rPr lang="de-DE" sz="4400" dirty="0" smtClean="0"/>
              <a:t>C-Methode: Kohle datiert</a:t>
            </a:r>
            <a:br>
              <a:rPr lang="de-DE" sz="4400" dirty="0" smtClean="0"/>
            </a:br>
            <a:endParaRPr lang="de-DE" dirty="0" smtClean="0">
              <a:solidFill>
                <a:srgbClr val="FFFF00"/>
              </a:solidFill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de-CH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Kohle datiert mit       </a:t>
            </a:r>
            <a:r>
              <a:rPr lang="de-CH" sz="28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r>
              <a:rPr lang="de-CH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C-Methode:</a:t>
            </a:r>
          </a:p>
          <a:p>
            <a:pPr eaLnBrk="1" hangingPunct="1">
              <a:lnSpc>
                <a:spcPct val="90000"/>
              </a:lnSpc>
            </a:pPr>
            <a:r>
              <a:rPr lang="de-CH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Aus Känozoikum, Mesozoikum und Paläozoikum</a:t>
            </a:r>
          </a:p>
          <a:p>
            <a:pPr eaLnBrk="1" hangingPunct="1">
              <a:lnSpc>
                <a:spcPct val="90000"/>
              </a:lnSpc>
            </a:pPr>
            <a:r>
              <a:rPr lang="de-CH" sz="28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r>
              <a:rPr lang="de-CH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konnte in allen Fällen nachgewiesen werden! </a:t>
            </a:r>
          </a:p>
          <a:p>
            <a:pPr eaLnBrk="1" hangingPunct="1">
              <a:lnSpc>
                <a:spcPct val="90000"/>
              </a:lnSpc>
            </a:pPr>
            <a:r>
              <a:rPr lang="de-CH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 jünger als 80‘000 Jahre! </a:t>
            </a:r>
          </a:p>
          <a:p>
            <a:pPr eaLnBrk="1" hangingPunct="1">
              <a:lnSpc>
                <a:spcPct val="90000"/>
              </a:lnSpc>
            </a:pPr>
            <a:r>
              <a:rPr lang="de-CH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 Dies zerstört die gesamte geologische Zeittafel von Hunderten von Millionen Jahren</a:t>
            </a:r>
          </a:p>
          <a:p>
            <a:pPr eaLnBrk="1" hangingPunct="1">
              <a:lnSpc>
                <a:spcPct val="90000"/>
              </a:lnSpc>
            </a:pPr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Alles gleich alt!</a:t>
            </a:r>
            <a:endParaRPr lang="de-CH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DE" sz="2800" dirty="0" smtClean="0"/>
          </a:p>
        </p:txBody>
      </p:sp>
      <p:pic>
        <p:nvPicPr>
          <p:cNvPr id="70661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16463" y="1700213"/>
            <a:ext cx="4181475" cy="2352675"/>
          </a:xfrm>
          <a:noFill/>
        </p:spPr>
      </p:pic>
      <p:sp>
        <p:nvSpPr>
          <p:cNvPr id="70660" name="Text Box 5"/>
          <p:cNvSpPr txBox="1">
            <a:spLocks noChangeArrowheads="1"/>
          </p:cNvSpPr>
          <p:nvPr/>
        </p:nvSpPr>
        <p:spPr bwMode="auto">
          <a:xfrm>
            <a:off x="7380288" y="1412875"/>
            <a:ext cx="14636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sz="1000" dirty="0"/>
              <a:t>Wing  GNU 1.2 </a:t>
            </a:r>
            <a:r>
              <a:rPr lang="de-CH" sz="1000" dirty="0" err="1"/>
              <a:t>or</a:t>
            </a:r>
            <a:r>
              <a:rPr lang="de-CH" sz="1000" dirty="0"/>
              <a:t> </a:t>
            </a:r>
            <a:r>
              <a:rPr lang="de-CH" sz="1000" dirty="0" err="1"/>
              <a:t>later</a:t>
            </a:r>
            <a:endParaRPr lang="de-DE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4400" baseline="30000" dirty="0" smtClean="0"/>
              <a:t/>
            </a:r>
            <a:br>
              <a:rPr lang="de-DE" sz="4400" baseline="30000" dirty="0" smtClean="0"/>
            </a:br>
            <a:r>
              <a:rPr lang="de-DE" sz="4400" baseline="30000" dirty="0" smtClean="0"/>
              <a:t>14</a:t>
            </a:r>
            <a:r>
              <a:rPr lang="de-DE" sz="4400" dirty="0" smtClean="0"/>
              <a:t>C-Methode: Diamanten datiert</a:t>
            </a:r>
            <a:br>
              <a:rPr lang="de-DE" sz="4400" dirty="0" smtClean="0"/>
            </a:br>
            <a:endParaRPr lang="de-DE" dirty="0" smtClean="0">
              <a:solidFill>
                <a:srgbClr val="FFFF00"/>
              </a:solidFill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628800"/>
            <a:ext cx="3744416" cy="4824536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Diamanten sollen 1-3 Milliarden Jahre alt sein.</a:t>
            </a:r>
          </a:p>
          <a:p>
            <a:pPr>
              <a:lnSpc>
                <a:spcPct val="90000"/>
              </a:lnSpc>
            </a:pP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sollte kein messbares  </a:t>
            </a:r>
            <a:r>
              <a:rPr lang="de-DE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mehr darin sein (nach 80‘000 Jahren).</a:t>
            </a:r>
          </a:p>
          <a:p>
            <a:pPr>
              <a:lnSpc>
                <a:spcPct val="90000"/>
              </a:lnSpc>
            </a:pPr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 konnte </a:t>
            </a:r>
            <a:r>
              <a:rPr lang="de-DE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nachweisen!</a:t>
            </a:r>
          </a:p>
          <a:p>
            <a:pPr>
              <a:lnSpc>
                <a:spcPct val="90000"/>
              </a:lnSpc>
            </a:pPr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 Jahrtausende alt!</a:t>
            </a:r>
            <a:endParaRPr lang="de-DE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683516"/>
            <a:ext cx="4306177" cy="3272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/>
          <p:nvPr/>
        </p:nvSpPr>
        <p:spPr>
          <a:xfrm>
            <a:off x="6732240" y="4653136"/>
            <a:ext cx="16786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>
                <a:solidFill>
                  <a:schemeClr val="bg1"/>
                </a:solidFill>
                <a:latin typeface="Calibri" pitchFamily="34" charset="0"/>
              </a:rPr>
              <a:t>Mario Sarto GNU 1,2 </a:t>
            </a:r>
            <a:r>
              <a:rPr lang="de-DE" sz="1000" dirty="0" err="1" smtClean="0">
                <a:solidFill>
                  <a:schemeClr val="bg1"/>
                </a:solidFill>
                <a:latin typeface="Calibri" pitchFamily="34" charset="0"/>
              </a:rPr>
              <a:t>or</a:t>
            </a:r>
            <a:r>
              <a:rPr lang="de-DE" sz="10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de-DE" sz="1000" dirty="0" err="1" smtClean="0">
                <a:solidFill>
                  <a:schemeClr val="bg1"/>
                </a:solidFill>
                <a:latin typeface="Calibri" pitchFamily="34" charset="0"/>
              </a:rPr>
              <a:t>later</a:t>
            </a:r>
            <a:endParaRPr lang="de-DE" sz="10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sz="4000" baseline="30000" dirty="0" smtClean="0"/>
              <a:t>14</a:t>
            </a:r>
            <a:r>
              <a:rPr lang="de-DE" sz="4000" dirty="0" smtClean="0"/>
              <a:t>C-Methode: Normalisierung  1000 Jahre nach der Flut</a:t>
            </a:r>
            <a:br>
              <a:rPr lang="de-DE" sz="4000" dirty="0" smtClean="0"/>
            </a:b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2267744" y="1988840"/>
            <a:ext cx="44413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pitchFamily="34" charset="0"/>
              </a:rPr>
              <a:t>14</a:t>
            </a:r>
            <a:r>
              <a:rPr lang="de-DE" sz="2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pitchFamily="34" charset="0"/>
              </a:rPr>
              <a:t>C</a:t>
            </a:r>
            <a:endParaRPr lang="de-DE" sz="20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Mauerfall von Jericho: 1560 v. Chr.</a:t>
            </a:r>
            <a:endParaRPr lang="de-DE" dirty="0"/>
          </a:p>
        </p:txBody>
      </p:sp>
      <p:pic>
        <p:nvPicPr>
          <p:cNvPr id="1026" name="Picture 2" descr="File:Tell es-sultan.jpg"/>
          <p:cNvPicPr>
            <a:picLocks noChangeAspect="1" noChangeArrowheads="1"/>
          </p:cNvPicPr>
          <p:nvPr/>
        </p:nvPicPr>
        <p:blipFill>
          <a:blip r:embed="rId3" cstate="print"/>
          <a:srcRect l="4725" t="7340" r="1721" b="3116"/>
          <a:stretch>
            <a:fillRect/>
          </a:stretch>
        </p:blipFill>
        <p:spPr bwMode="auto">
          <a:xfrm>
            <a:off x="539552" y="1340768"/>
            <a:ext cx="7596254" cy="4680520"/>
          </a:xfrm>
          <a:prstGeom prst="rect">
            <a:avLst/>
          </a:prstGeom>
          <a:noFill/>
        </p:spPr>
      </p:pic>
      <p:sp>
        <p:nvSpPr>
          <p:cNvPr id="6" name="Textfeld 5"/>
          <p:cNvSpPr txBox="1"/>
          <p:nvPr/>
        </p:nvSpPr>
        <p:spPr>
          <a:xfrm>
            <a:off x="1187624" y="6165304"/>
            <a:ext cx="6842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Konsequente biblische Chronologie: 1566 v. Chr.</a:t>
            </a:r>
            <a:endParaRPr lang="de-D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8172400" y="1268760"/>
            <a:ext cx="3818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dirty="0"/>
              <a:t>FB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Salomos</a:t>
            </a:r>
            <a:r>
              <a:rPr lang="de-DE" dirty="0" smtClean="0"/>
              <a:t> Wassertor: </a:t>
            </a:r>
            <a:br>
              <a:rPr lang="de-DE" dirty="0" smtClean="0"/>
            </a:br>
            <a:r>
              <a:rPr lang="de-DE" dirty="0" smtClean="0"/>
              <a:t>1015-975 v. Chr.</a:t>
            </a:r>
            <a:endParaRPr lang="de-DE" dirty="0"/>
          </a:p>
        </p:txBody>
      </p:sp>
      <p:pic>
        <p:nvPicPr>
          <p:cNvPr id="66562" name="Picture 2" descr="C:\Users\Roger\Desktop\13.-18.02.12 Israel\IMG_84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628800"/>
            <a:ext cx="6840760" cy="4560507"/>
          </a:xfrm>
          <a:prstGeom prst="rect">
            <a:avLst/>
          </a:prstGeom>
          <a:noFill/>
        </p:spPr>
      </p:pic>
      <p:sp>
        <p:nvSpPr>
          <p:cNvPr id="6" name="Textfeld 5"/>
          <p:cNvSpPr txBox="1"/>
          <p:nvPr/>
        </p:nvSpPr>
        <p:spPr>
          <a:xfrm>
            <a:off x="1331640" y="6237312"/>
            <a:ext cx="5917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Konsequente biblische Chronologie: Salomo (1016-976)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7884368" y="1628800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RL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Hiskia</a:t>
            </a:r>
            <a:r>
              <a:rPr lang="de-DE" dirty="0" smtClean="0"/>
              <a:t>-Tunnel: 700 v. Chr.</a:t>
            </a:r>
            <a:endParaRPr lang="de-DE" dirty="0"/>
          </a:p>
        </p:txBody>
      </p:sp>
      <p:pic>
        <p:nvPicPr>
          <p:cNvPr id="67586" name="Picture 2" descr="C:\Users\Roger\Eigene Bilder\PictureProject\0009\DSCN37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81403"/>
            <a:ext cx="4032448" cy="5376597"/>
          </a:xfrm>
          <a:prstGeom prst="rect">
            <a:avLst/>
          </a:prstGeom>
          <a:noFill/>
        </p:spPr>
      </p:pic>
      <p:sp>
        <p:nvSpPr>
          <p:cNvPr id="6" name="Textfeld 5"/>
          <p:cNvSpPr txBox="1"/>
          <p:nvPr/>
        </p:nvSpPr>
        <p:spPr>
          <a:xfrm>
            <a:off x="4788024" y="5733256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200" dirty="0"/>
          </a:p>
        </p:txBody>
      </p:sp>
      <p:sp>
        <p:nvSpPr>
          <p:cNvPr id="7" name="Textfeld 6"/>
          <p:cNvSpPr txBox="1"/>
          <p:nvPr/>
        </p:nvSpPr>
        <p:spPr>
          <a:xfrm>
            <a:off x="4932040" y="1844824"/>
            <a:ext cx="33714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Konsequente biblische </a:t>
            </a:r>
          </a:p>
          <a:p>
            <a: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Chronologie:</a:t>
            </a:r>
          </a:p>
          <a:p>
            <a:r>
              <a:rPr lang="de-DE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Hiskia</a:t>
            </a:r>
            <a: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727-698 v. Chr.</a:t>
            </a:r>
            <a:endParaRPr lang="de-D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67544" y="1196752"/>
            <a:ext cx="380232" cy="276999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sz="1200" dirty="0" smtClean="0"/>
              <a:t>RL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101605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eck 6"/>
          <p:cNvSpPr/>
          <p:nvPr/>
        </p:nvSpPr>
        <p:spPr>
          <a:xfrm>
            <a:off x="323528" y="1052736"/>
            <a:ext cx="907300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9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Ist die Erde </a:t>
            </a:r>
            <a:endParaRPr lang="de-DE" sz="9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907704" y="3068960"/>
            <a:ext cx="6405920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9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</a:t>
            </a:r>
            <a:r>
              <a:rPr lang="de-DE" sz="9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in j</a:t>
            </a:r>
            <a:r>
              <a:rPr lang="de-DE" sz="9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unger </a:t>
            </a:r>
          </a:p>
          <a:p>
            <a:pPr algn="ctr"/>
            <a:r>
              <a:rPr lang="de-DE" sz="9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Planet</a:t>
            </a:r>
            <a:r>
              <a:rPr lang="de-DE" sz="9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de-DE" sz="9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?</a:t>
            </a:r>
            <a:endParaRPr lang="de-DE" sz="9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971600" y="6309320"/>
            <a:ext cx="528638" cy="2444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sz="1000" dirty="0"/>
              <a:t>NASA</a:t>
            </a:r>
            <a:endParaRPr lang="de-DE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Jesaja</a:t>
            </a:r>
            <a:r>
              <a:rPr lang="de-DE" dirty="0" smtClean="0"/>
              <a:t>-Rolle: 200-100 v. Chr.</a:t>
            </a:r>
            <a:endParaRPr lang="de-DE" dirty="0"/>
          </a:p>
        </p:txBody>
      </p:sp>
      <p:pic>
        <p:nvPicPr>
          <p:cNvPr id="68610" name="Picture 2" descr="An Image Slidesh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2132856"/>
            <a:ext cx="9525000" cy="2276475"/>
          </a:xfrm>
          <a:prstGeom prst="rect">
            <a:avLst/>
          </a:prstGeom>
          <a:noFill/>
        </p:spPr>
      </p:pic>
      <p:sp>
        <p:nvSpPr>
          <p:cNvPr id="6" name="Textfeld 5"/>
          <p:cNvSpPr txBox="1"/>
          <p:nvPr/>
        </p:nvSpPr>
        <p:spPr>
          <a:xfrm>
            <a:off x="6896462" y="1844824"/>
            <a:ext cx="22475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RL / ASEBA </a:t>
            </a:r>
            <a:r>
              <a:rPr lang="de-DE" sz="1200" dirty="0" err="1" smtClean="0"/>
              <a:t>Grosshöchstetten</a:t>
            </a:r>
            <a:endParaRPr lang="de-DE" sz="1200" dirty="0"/>
          </a:p>
        </p:txBody>
      </p:sp>
      <p:sp>
        <p:nvSpPr>
          <p:cNvPr id="7" name="Textfeld 6"/>
          <p:cNvSpPr txBox="1"/>
          <p:nvPr/>
        </p:nvSpPr>
        <p:spPr>
          <a:xfrm>
            <a:off x="1115616" y="4725144"/>
            <a:ext cx="71064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Datierung aufgrund der Buchstabenformen </a:t>
            </a:r>
          </a:p>
          <a:p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(Paläographie): 125 v. Chr.</a:t>
            </a:r>
            <a:endParaRPr lang="de-DE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dirty="0" smtClean="0">
                <a:solidFill>
                  <a:srgbClr val="FFFF00"/>
                </a:solidFill>
              </a:rPr>
              <a:t>Die Erde: 4,7 Milliarden Jahre?</a:t>
            </a:r>
            <a:endParaRPr lang="de-DE" dirty="0" smtClean="0">
              <a:solidFill>
                <a:srgbClr val="FFFF00"/>
              </a:solidFill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600200"/>
            <a:ext cx="4244280" cy="4525963"/>
          </a:xfrm>
        </p:spPr>
        <p:txBody>
          <a:bodyPr/>
          <a:lstStyle/>
          <a:p>
            <a:pPr eaLnBrk="1" hangingPunct="1"/>
            <a:r>
              <a:rPr lang="de-CH" sz="2800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Evolution: </a:t>
            </a:r>
            <a:r>
              <a:rPr lang="de-CH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Andere Datierungsmethoden („Langzeituhren“) beweisen: Die Erde und ihre Schichten sind im Lauf von </a:t>
            </a:r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Milliarden und M</a:t>
            </a:r>
            <a:r>
              <a:rPr lang="de-CH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illionen von Jahren entstanden!</a:t>
            </a:r>
            <a:endParaRPr lang="de-DE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3492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843881"/>
            <a:ext cx="4038600" cy="4038600"/>
          </a:xfrm>
          <a:noFill/>
        </p:spPr>
      </p:pic>
      <p:sp>
        <p:nvSpPr>
          <p:cNvPr id="63493" name="Text Box 7"/>
          <p:cNvSpPr txBox="1">
            <a:spLocks noChangeArrowheads="1"/>
          </p:cNvSpPr>
          <p:nvPr/>
        </p:nvSpPr>
        <p:spPr bwMode="auto">
          <a:xfrm>
            <a:off x="8172450" y="1628775"/>
            <a:ext cx="528638" cy="2444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sz="1000" dirty="0"/>
              <a:t>NASA</a:t>
            </a:r>
            <a:endParaRPr lang="de-DE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dirty="0" smtClean="0">
                <a:solidFill>
                  <a:srgbClr val="FFFF00"/>
                </a:solidFill>
              </a:rPr>
              <a:t>Die Erde: 4,7 Milliarden Jahre?</a:t>
            </a:r>
            <a:endParaRPr lang="de-DE" dirty="0" smtClean="0">
              <a:solidFill>
                <a:srgbClr val="FFFF00"/>
              </a:solidFill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600200"/>
            <a:ext cx="4244280" cy="4525963"/>
          </a:xfrm>
        </p:spPr>
        <p:txBody>
          <a:bodyPr/>
          <a:lstStyle/>
          <a:p>
            <a:pPr eaLnBrk="1" hangingPunct="1"/>
            <a:r>
              <a:rPr lang="de-DE" sz="28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238</a:t>
            </a:r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zerfällt in </a:t>
            </a:r>
            <a:r>
              <a:rPr lang="de-DE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206</a:t>
            </a:r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Pb</a:t>
            </a:r>
          </a:p>
          <a:p>
            <a:pPr eaLnBrk="1" hangingPunct="1"/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Damit kann das Alter von magmatischem Gestein gemessen werden.</a:t>
            </a:r>
          </a:p>
          <a:p>
            <a:pPr eaLnBrk="1" hangingPunct="1"/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 Milliarden Jahre</a:t>
            </a:r>
          </a:p>
          <a:p>
            <a:pPr eaLnBrk="1" hangingPunct="1"/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Es gibt noch weitere solche Methoden.</a:t>
            </a:r>
            <a:endParaRPr lang="de-DE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0418" name="Picture 2" descr="File:Hourgla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700807"/>
            <a:ext cx="2880320" cy="4800535"/>
          </a:xfrm>
          <a:prstGeom prst="rect">
            <a:avLst/>
          </a:prstGeom>
          <a:noFill/>
        </p:spPr>
      </p:pic>
      <p:sp>
        <p:nvSpPr>
          <p:cNvPr id="8" name="Textfeld 7"/>
          <p:cNvSpPr txBox="1">
            <a:spLocks noChangeArrowheads="1"/>
          </p:cNvSpPr>
          <p:nvPr/>
        </p:nvSpPr>
        <p:spPr bwMode="auto">
          <a:xfrm>
            <a:off x="8172400" y="1700808"/>
            <a:ext cx="6383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dirty="0" smtClean="0"/>
              <a:t>FB/US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dirty="0" smtClean="0">
                <a:solidFill>
                  <a:srgbClr val="FFFF00"/>
                </a:solidFill>
              </a:rPr>
              <a:t>Die Erde: 4,7 Milliarden Jahre?</a:t>
            </a:r>
            <a:endParaRPr lang="de-DE" dirty="0" smtClean="0">
              <a:solidFill>
                <a:srgbClr val="FFFF00"/>
              </a:solidFill>
            </a:endParaRPr>
          </a:p>
        </p:txBody>
      </p:sp>
      <p:pic>
        <p:nvPicPr>
          <p:cNvPr id="60418" name="Picture 2" descr="File:Hourgla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700807"/>
            <a:ext cx="2880320" cy="4800535"/>
          </a:xfrm>
          <a:prstGeom prst="rect">
            <a:avLst/>
          </a:prstGeom>
          <a:noFill/>
        </p:spPr>
      </p:pic>
      <p:sp>
        <p:nvSpPr>
          <p:cNvPr id="5" name="Textfeld 4"/>
          <p:cNvSpPr txBox="1"/>
          <p:nvPr/>
        </p:nvSpPr>
        <p:spPr>
          <a:xfrm>
            <a:off x="3635896" y="1484784"/>
            <a:ext cx="16466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238</a:t>
            </a:r>
            <a:r>
              <a:rPr lang="de-DE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</a:t>
            </a:r>
            <a:endParaRPr lang="de-DE" sz="5400" dirty="0"/>
          </a:p>
        </p:txBody>
      </p:sp>
      <p:sp>
        <p:nvSpPr>
          <p:cNvPr id="6" name="Rechteck 5"/>
          <p:cNvSpPr/>
          <p:nvPr/>
        </p:nvSpPr>
        <p:spPr>
          <a:xfrm>
            <a:off x="3275856" y="5085184"/>
            <a:ext cx="180049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5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206</a:t>
            </a:r>
            <a:r>
              <a:rPr lang="de-DE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Pb</a:t>
            </a:r>
            <a:endParaRPr lang="de-DE" sz="5400" dirty="0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4932040" y="2276871"/>
            <a:ext cx="1800199" cy="1080119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 flipV="1">
            <a:off x="4716016" y="5589239"/>
            <a:ext cx="1944215" cy="1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4355976" y="3645023"/>
            <a:ext cx="2304256" cy="57606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3059832" y="3212976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Zerfallskonstante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56792"/>
            <a:ext cx="3312368" cy="4525963"/>
          </a:xfrm>
        </p:spPr>
        <p:txBody>
          <a:bodyPr>
            <a:normAutofit/>
          </a:bodyPr>
          <a:lstStyle/>
          <a:p>
            <a:r>
              <a:rPr lang="de-CH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 Anfang kein </a:t>
            </a:r>
            <a:r>
              <a:rPr lang="de-CH" baseline="30000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218</a:t>
            </a:r>
            <a:r>
              <a:rPr lang="de-CH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Pb?</a:t>
            </a:r>
          </a:p>
          <a:p>
            <a:r>
              <a:rPr lang="de-CH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Geschlossenes System?</a:t>
            </a:r>
          </a:p>
          <a:p>
            <a:r>
              <a:rPr lang="de-CH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Zerfall konstant?</a:t>
            </a:r>
          </a:p>
          <a:p>
            <a:endParaRPr lang="de-DE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feld 12"/>
          <p:cNvSpPr txBox="1">
            <a:spLocks noChangeArrowheads="1"/>
          </p:cNvSpPr>
          <p:nvPr/>
        </p:nvSpPr>
        <p:spPr bwMode="auto">
          <a:xfrm>
            <a:off x="8172400" y="1700808"/>
            <a:ext cx="6383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dirty="0" smtClean="0"/>
              <a:t>FB/US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dirty="0" smtClean="0">
                <a:solidFill>
                  <a:srgbClr val="FFFF00"/>
                </a:solidFill>
              </a:rPr>
              <a:t>Die Erde: 4,7 Milliarden Jahre?</a:t>
            </a:r>
            <a:endParaRPr lang="de-DE" dirty="0" smtClean="0">
              <a:solidFill>
                <a:srgbClr val="FFFF00"/>
              </a:solidFill>
            </a:endParaRPr>
          </a:p>
        </p:txBody>
      </p:sp>
      <p:pic>
        <p:nvPicPr>
          <p:cNvPr id="60418" name="Picture 2" descr="File:Hourgla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700807"/>
            <a:ext cx="2880320" cy="4800535"/>
          </a:xfrm>
          <a:prstGeom prst="rect">
            <a:avLst/>
          </a:prstGeom>
          <a:noFill/>
        </p:spPr>
      </p:pic>
      <p:sp>
        <p:nvSpPr>
          <p:cNvPr id="5" name="Textfeld 4"/>
          <p:cNvSpPr txBox="1"/>
          <p:nvPr/>
        </p:nvSpPr>
        <p:spPr>
          <a:xfrm>
            <a:off x="3635896" y="1484784"/>
            <a:ext cx="16466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238</a:t>
            </a:r>
            <a:r>
              <a:rPr lang="de-DE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</a:t>
            </a:r>
            <a:endParaRPr lang="de-DE" sz="5400" dirty="0"/>
          </a:p>
        </p:txBody>
      </p:sp>
      <p:sp>
        <p:nvSpPr>
          <p:cNvPr id="6" name="Rechteck 5"/>
          <p:cNvSpPr/>
          <p:nvPr/>
        </p:nvSpPr>
        <p:spPr>
          <a:xfrm>
            <a:off x="3275856" y="5085184"/>
            <a:ext cx="180049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5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206</a:t>
            </a:r>
            <a:r>
              <a:rPr lang="de-DE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Pb</a:t>
            </a:r>
            <a:endParaRPr lang="de-DE" sz="5400" dirty="0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4932040" y="2276871"/>
            <a:ext cx="1800199" cy="1080119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 flipV="1">
            <a:off x="4716016" y="5589239"/>
            <a:ext cx="1944215" cy="1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4355976" y="3645023"/>
            <a:ext cx="2304256" cy="57606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2555776" y="3212976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Zerfallskonstante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>
                <a:solidFill>
                  <a:srgbClr val="FFFF00"/>
                </a:solidFill>
              </a:rPr>
              <a:t>Die Erde: 4,7 Milliarden Jahre?</a:t>
            </a:r>
            <a:endParaRPr lang="de-DE" dirty="0" smtClean="0">
              <a:solidFill>
                <a:srgbClr val="FFFF00"/>
              </a:solidFill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de-CH" sz="2800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 270‘000 – 3,9 Milliarden Jahre</a:t>
            </a:r>
            <a:endParaRPr lang="de-DE" sz="2800" dirty="0" smtClean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4516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3438" y="1700213"/>
            <a:ext cx="4038600" cy="3028950"/>
          </a:xfrm>
          <a:noFill/>
        </p:spPr>
      </p:pic>
      <p:sp>
        <p:nvSpPr>
          <p:cNvPr id="64517" name="Text Box 7"/>
          <p:cNvSpPr txBox="1">
            <a:spLocks noChangeArrowheads="1"/>
          </p:cNvSpPr>
          <p:nvPr/>
        </p:nvSpPr>
        <p:spPr bwMode="auto">
          <a:xfrm>
            <a:off x="4624388" y="4745038"/>
            <a:ext cx="3448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Mount </a:t>
            </a:r>
            <a:r>
              <a:rPr lang="de-CH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Ngauruhoe</a:t>
            </a: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(Neuseeland)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518" name="Text Box 8"/>
          <p:cNvSpPr txBox="1">
            <a:spLocks noChangeArrowheads="1"/>
          </p:cNvSpPr>
          <p:nvPr/>
        </p:nvSpPr>
        <p:spPr bwMode="auto">
          <a:xfrm>
            <a:off x="8244408" y="1412776"/>
            <a:ext cx="3460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sz="1000" dirty="0"/>
              <a:t>FB</a:t>
            </a:r>
            <a:endParaRPr lang="de-DE" sz="1000" dirty="0"/>
          </a:p>
        </p:txBody>
      </p:sp>
      <p:sp>
        <p:nvSpPr>
          <p:cNvPr id="64519" name="Text Box 9"/>
          <p:cNvSpPr txBox="1">
            <a:spLocks noChangeArrowheads="1"/>
          </p:cNvSpPr>
          <p:nvPr/>
        </p:nvSpPr>
        <p:spPr bwMode="auto">
          <a:xfrm>
            <a:off x="376238" y="5897563"/>
            <a:ext cx="6127750" cy="366712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Quelle: D. </a:t>
            </a:r>
            <a:r>
              <a:rPr lang="de-CH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DeYoung</a:t>
            </a: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de-CH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Thousands</a:t>
            </a: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not </a:t>
            </a:r>
            <a:r>
              <a:rPr lang="de-CH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Billions</a:t>
            </a: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2005, S. 126.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>
                <a:solidFill>
                  <a:srgbClr val="FFFF00"/>
                </a:solidFill>
              </a:rPr>
              <a:t>Die Erde: 4,7 Milliarden Jahre?</a:t>
            </a:r>
            <a:endParaRPr lang="de-DE" dirty="0" smtClean="0">
              <a:solidFill>
                <a:srgbClr val="FFFF00"/>
              </a:solidFill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600200"/>
            <a:ext cx="4248150" cy="4525963"/>
          </a:xfrm>
        </p:spPr>
        <p:txBody>
          <a:bodyPr/>
          <a:lstStyle/>
          <a:p>
            <a:pPr eaLnBrk="1" hangingPunct="1"/>
            <a:r>
              <a:rPr lang="de-CH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Datierungen: Gestein von Ausbruch um 1800 / 1801       </a:t>
            </a:r>
            <a:r>
              <a:rPr lang="de-CH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de-CH" sz="2800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 160 Millionen – ca. 3 Milliarden Jahre</a:t>
            </a:r>
            <a:endParaRPr lang="de-DE" sz="2800" dirty="0" smtClean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5542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16016" y="1700808"/>
            <a:ext cx="4024312" cy="4043362"/>
          </a:xfrm>
          <a:noFill/>
        </p:spPr>
      </p:pic>
      <p:sp>
        <p:nvSpPr>
          <p:cNvPr id="65540" name="Text Box 5"/>
          <p:cNvSpPr txBox="1">
            <a:spLocks noChangeArrowheads="1"/>
          </p:cNvSpPr>
          <p:nvPr/>
        </p:nvSpPr>
        <p:spPr bwMode="auto">
          <a:xfrm>
            <a:off x="4716016" y="5733256"/>
            <a:ext cx="2089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Hualalai</a:t>
            </a: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auf </a:t>
            </a:r>
            <a:r>
              <a:rPr lang="de-CH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Hawai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541" name="Text Box 6"/>
          <p:cNvSpPr txBox="1">
            <a:spLocks noChangeArrowheads="1"/>
          </p:cNvSpPr>
          <p:nvPr/>
        </p:nvSpPr>
        <p:spPr bwMode="auto">
          <a:xfrm>
            <a:off x="8172400" y="1484784"/>
            <a:ext cx="5286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sz="1000" dirty="0"/>
              <a:t>NASA</a:t>
            </a:r>
            <a:endParaRPr lang="de-DE" sz="1000" dirty="0"/>
          </a:p>
        </p:txBody>
      </p:sp>
      <p:sp>
        <p:nvSpPr>
          <p:cNvPr id="65543" name="Line 10"/>
          <p:cNvSpPr>
            <a:spLocks noChangeShapeType="1"/>
          </p:cNvSpPr>
          <p:nvPr/>
        </p:nvSpPr>
        <p:spPr bwMode="auto">
          <a:xfrm>
            <a:off x="4211638" y="2924175"/>
            <a:ext cx="720725" cy="10096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65544" name="Text Box 11"/>
          <p:cNvSpPr txBox="1">
            <a:spLocks noChangeArrowheads="1"/>
          </p:cNvSpPr>
          <p:nvPr/>
        </p:nvSpPr>
        <p:spPr bwMode="auto">
          <a:xfrm>
            <a:off x="250825" y="4941888"/>
            <a:ext cx="4044950" cy="64135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Quelle: E. Ostermann: Unsere Erde – </a:t>
            </a:r>
          </a:p>
          <a:p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 junger Planet, 1978, S. 51.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>
                <a:solidFill>
                  <a:srgbClr val="FFFF00"/>
                </a:solidFill>
              </a:rPr>
              <a:t>Die Erde: 4,7 Milliarden Jahre?</a:t>
            </a:r>
            <a:endParaRPr lang="de-DE" dirty="0" smtClean="0">
              <a:solidFill>
                <a:srgbClr val="FFFF00"/>
              </a:solidFill>
            </a:endParaRPr>
          </a:p>
        </p:txBody>
      </p:sp>
      <p:pic>
        <p:nvPicPr>
          <p:cNvPr id="66564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772816"/>
            <a:ext cx="4038600" cy="4038600"/>
          </a:xfrm>
          <a:noFill/>
        </p:spPr>
      </p:pic>
      <p:sp>
        <p:nvSpPr>
          <p:cNvPr id="66563" name="Rectangle 8"/>
          <p:cNvSpPr>
            <a:spLocks noGrp="1" noChangeArrowheads="1"/>
          </p:cNvSpPr>
          <p:nvPr>
            <p:ph sz="half" idx="2"/>
          </p:nvPr>
        </p:nvSpPr>
        <p:spPr>
          <a:xfrm>
            <a:off x="395536" y="1628800"/>
            <a:ext cx="4043363" cy="4525963"/>
          </a:xfrm>
        </p:spPr>
        <p:txBody>
          <a:bodyPr/>
          <a:lstStyle/>
          <a:p>
            <a:pPr eaLnBrk="1" hangingPunct="1"/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Mondgestein von Apollo 11:                   Mehrere verschiedene Datierungsmethoden ergaben</a:t>
            </a:r>
            <a:r>
              <a:rPr lang="de-CH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CH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Unterschiede von 6 Milliarden Jahre.</a:t>
            </a:r>
            <a:endParaRPr lang="de-DE" dirty="0" smtClean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565" name="Text Box 10"/>
          <p:cNvSpPr txBox="1">
            <a:spLocks noChangeArrowheads="1"/>
          </p:cNvSpPr>
          <p:nvPr/>
        </p:nvSpPr>
        <p:spPr bwMode="auto">
          <a:xfrm>
            <a:off x="8027988" y="1484313"/>
            <a:ext cx="5286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sz="1000" dirty="0"/>
              <a:t>NASA</a:t>
            </a:r>
            <a:endParaRPr lang="de-DE" sz="1000" dirty="0"/>
          </a:p>
        </p:txBody>
      </p:sp>
      <p:sp>
        <p:nvSpPr>
          <p:cNvPr id="6" name="Rechteck 5"/>
          <p:cNvSpPr/>
          <p:nvPr/>
        </p:nvSpPr>
        <p:spPr>
          <a:xfrm>
            <a:off x="467544" y="5301208"/>
            <a:ext cx="3347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Quelle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R.E.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Kofahl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K.L.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Segraves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Creation Explanation, 1975, S. 200, 201.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>
                <a:solidFill>
                  <a:srgbClr val="FFFF00"/>
                </a:solidFill>
              </a:rPr>
              <a:t>Die Erde: 4,7 Milliarden Jahre?</a:t>
            </a:r>
            <a:endParaRPr lang="de-DE" dirty="0" smtClean="0">
              <a:solidFill>
                <a:srgbClr val="FFFF00"/>
              </a:solidFill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700213"/>
            <a:ext cx="4105275" cy="4525962"/>
          </a:xfrm>
        </p:spPr>
        <p:txBody>
          <a:bodyPr/>
          <a:lstStyle/>
          <a:p>
            <a:pPr eaLnBrk="1" hangingPunct="1"/>
            <a:r>
              <a:rPr lang="de-CH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Mondgestein von Apollo 16:                 18 Milliarden Jahre    </a:t>
            </a:r>
            <a:r>
              <a:rPr lang="de-CH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de-CH" sz="2800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 = 4,3 Milliarden Jahre vor dem Urknall!</a:t>
            </a:r>
            <a:endParaRPr lang="de-DE" sz="2800" dirty="0" smtClean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7589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11638" y="1860550"/>
            <a:ext cx="4475162" cy="4438650"/>
          </a:xfrm>
          <a:noFill/>
        </p:spPr>
      </p:pic>
      <p:sp>
        <p:nvSpPr>
          <p:cNvPr id="67588" name="Text Box 5"/>
          <p:cNvSpPr txBox="1">
            <a:spLocks noChangeArrowheads="1"/>
          </p:cNvSpPr>
          <p:nvPr/>
        </p:nvSpPr>
        <p:spPr bwMode="auto">
          <a:xfrm>
            <a:off x="8027988" y="1557338"/>
            <a:ext cx="5286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sz="1000" dirty="0"/>
              <a:t>NASA</a:t>
            </a:r>
            <a:endParaRPr lang="de-DE" sz="1000" dirty="0"/>
          </a:p>
        </p:txBody>
      </p:sp>
      <p:sp>
        <p:nvSpPr>
          <p:cNvPr id="6" name="Rechteck 5"/>
          <p:cNvSpPr/>
          <p:nvPr/>
        </p:nvSpPr>
        <p:spPr>
          <a:xfrm>
            <a:off x="467544" y="5301208"/>
            <a:ext cx="3347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Quelle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R.E.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Kofahl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K.L.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Segraves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Creation Explanation, 1975, S. 200, 201.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>
                <a:solidFill>
                  <a:srgbClr val="FFFF00"/>
                </a:solidFill>
              </a:rPr>
              <a:t>Die Erde: 4,7 Milliarden Jahre?</a:t>
            </a:r>
            <a:endParaRPr lang="de-DE" dirty="0" smtClean="0">
              <a:solidFill>
                <a:srgbClr val="FFFF00"/>
              </a:solidFill>
            </a:endParaRPr>
          </a:p>
        </p:txBody>
      </p:sp>
      <p:pic>
        <p:nvPicPr>
          <p:cNvPr id="6861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436096" y="1628800"/>
            <a:ext cx="3017309" cy="4525963"/>
          </a:xfrm>
          <a:noFill/>
        </p:spPr>
      </p:pic>
      <p:sp>
        <p:nvSpPr>
          <p:cNvPr id="68611" name="Rectangle 8"/>
          <p:cNvSpPr>
            <a:spLocks noGrp="1" noChangeArrowheads="1"/>
          </p:cNvSpPr>
          <p:nvPr>
            <p:ph sz="half" idx="2"/>
          </p:nvPr>
        </p:nvSpPr>
        <p:spPr>
          <a:xfrm>
            <a:off x="457200" y="1600200"/>
            <a:ext cx="4978400" cy="4525963"/>
          </a:xfrm>
        </p:spPr>
        <p:txBody>
          <a:bodyPr/>
          <a:lstStyle/>
          <a:p>
            <a:pPr eaLnBrk="1" hangingPunct="1"/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Gleiches Gestein kann </a:t>
            </a:r>
            <a:r>
              <a:rPr lang="de-CH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mehrmals</a:t>
            </a:r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datiert mit </a:t>
            </a:r>
            <a:r>
              <a:rPr lang="de-CH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derselben </a:t>
            </a:r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Methode verschiedene Resultate ergeben.</a:t>
            </a:r>
          </a:p>
          <a:p>
            <a:pPr eaLnBrk="1" hangingPunct="1"/>
            <a:r>
              <a:rPr lang="de-CH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Verschiedene</a:t>
            </a:r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Methoden können ganz </a:t>
            </a:r>
            <a:r>
              <a:rPr lang="de-CH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unter-schiedliche</a:t>
            </a:r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Daten ergeben.</a:t>
            </a:r>
          </a:p>
          <a:p>
            <a:pPr eaLnBrk="1" hangingPunct="1">
              <a:buFontTx/>
              <a:buNone/>
            </a:pPr>
            <a:endParaRPr lang="de-DE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613" name="Text Box 10"/>
          <p:cNvSpPr txBox="1">
            <a:spLocks noChangeArrowheads="1"/>
          </p:cNvSpPr>
          <p:nvPr/>
        </p:nvSpPr>
        <p:spPr bwMode="auto">
          <a:xfrm>
            <a:off x="5632450" y="1387475"/>
            <a:ext cx="14144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sz="1000" dirty="0" err="1"/>
              <a:t>Tenji</a:t>
            </a:r>
            <a:r>
              <a:rPr lang="de-CH" sz="1000" dirty="0"/>
              <a:t> GNU 1.2 </a:t>
            </a:r>
            <a:r>
              <a:rPr lang="de-CH" sz="1000" dirty="0" err="1"/>
              <a:t>or</a:t>
            </a:r>
            <a:r>
              <a:rPr lang="de-CH" sz="1000" dirty="0"/>
              <a:t> </a:t>
            </a:r>
            <a:r>
              <a:rPr lang="de-CH" sz="1000" dirty="0" err="1"/>
              <a:t>later</a:t>
            </a:r>
            <a:endParaRPr lang="de-DE" sz="1000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76238" y="5897563"/>
            <a:ext cx="4788811" cy="646331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Quelle: D. </a:t>
            </a:r>
            <a:r>
              <a:rPr lang="de-CH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DeYoung</a:t>
            </a: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de-CH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Thousands</a:t>
            </a: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not </a:t>
            </a:r>
            <a:r>
              <a:rPr lang="de-CH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Billions</a:t>
            </a: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de-CH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2005</a:t>
            </a: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S. </a:t>
            </a:r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113ff.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99FF33"/>
                </a:solidFill>
              </a:rPr>
              <a:t>Bibel</a:t>
            </a:r>
            <a:endParaRPr lang="de-DE" dirty="0">
              <a:solidFill>
                <a:srgbClr val="99FF33"/>
              </a:solidFill>
            </a:endParaRPr>
          </a:p>
        </p:txBody>
      </p:sp>
      <p:pic>
        <p:nvPicPr>
          <p:cNvPr id="4" name="Picture 2" descr="Image:Earth Eastern Hemispher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484784"/>
            <a:ext cx="42481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19672" y="1393943"/>
            <a:ext cx="568863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de-CH" sz="5400" b="0" dirty="0"/>
          </a:p>
          <a:p>
            <a:r>
              <a:rPr lang="en-US" sz="54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whebb" pitchFamily="2" charset="0"/>
              </a:rPr>
              <a:t>~</a:t>
            </a:r>
            <a:r>
              <a:rPr lang="en-US" sz="5400" b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whebb" pitchFamily="2" charset="0"/>
              </a:rPr>
              <a:t>yhi_l</a:t>
            </a:r>
            <a:r>
              <a:rPr lang="en-US" sz="54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whebb" pitchFamily="2" charset="0"/>
              </a:rPr>
              <a:t>{a/ </a:t>
            </a:r>
            <a:r>
              <a:rPr lang="en-US" sz="5400" b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whebb" pitchFamily="2" charset="0"/>
              </a:rPr>
              <a:t>ar"äB</a:t>
            </a:r>
            <a:r>
              <a:rPr lang="en-US" sz="54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whebb" pitchFamily="2" charset="0"/>
              </a:rPr>
              <a:t>' </a:t>
            </a:r>
            <a:r>
              <a:rPr lang="en-US" sz="5400" b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whebb" pitchFamily="2" charset="0"/>
              </a:rPr>
              <a:t>tyviÞarEB</a:t>
            </a:r>
            <a:r>
              <a:rPr lang="en-US" sz="5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whebb" pitchFamily="2" charset="0"/>
              </a:rPr>
              <a:t>.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5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whebb" pitchFamily="2" charset="0"/>
              </a:rPr>
              <a:t> </a:t>
            </a:r>
            <a:r>
              <a:rPr lang="en-US" sz="54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whebb" pitchFamily="2" charset="0"/>
              </a:rPr>
              <a:t>`#r&lt;a'(h' </a:t>
            </a:r>
            <a:r>
              <a:rPr lang="en-US" sz="5400" b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whebb" pitchFamily="2" charset="0"/>
              </a:rPr>
              <a:t>taeîw</a:t>
            </a:r>
            <a:r>
              <a:rPr lang="en-US" sz="54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whebb" pitchFamily="2" charset="0"/>
              </a:rPr>
              <a:t>&gt; ~</a:t>
            </a:r>
            <a:r>
              <a:rPr lang="en-US" sz="5400" b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whebb" pitchFamily="2" charset="0"/>
              </a:rPr>
              <a:t>yIm:ßV'h</a:t>
            </a:r>
            <a:r>
              <a:rPr lang="en-US" sz="54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whebb" pitchFamily="2" charset="0"/>
              </a:rPr>
              <a:t>; </a:t>
            </a:r>
            <a:r>
              <a:rPr lang="en-US" sz="5400" b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whebb" pitchFamily="2" charset="0"/>
              </a:rPr>
              <a:t>taeî</a:t>
            </a:r>
            <a:r>
              <a:rPr lang="en-US" sz="5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whebb" pitchFamily="2" charset="0"/>
              </a:rPr>
              <a:t> </a:t>
            </a:r>
            <a:endParaRPr lang="de-CH" sz="5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whebb" pitchFamily="2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843808" y="5805264"/>
            <a:ext cx="36393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1Mo 1,1: </a:t>
            </a:r>
            <a:r>
              <a:rPr lang="de-DE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 Anfang schuf Gott</a:t>
            </a:r>
          </a:p>
          <a:p>
            <a:r>
              <a:rPr lang="de-DE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 Himmel und die Erde.</a:t>
            </a:r>
            <a:endParaRPr lang="de-DE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>
                <a:solidFill>
                  <a:srgbClr val="FFFF00"/>
                </a:solidFill>
              </a:rPr>
              <a:t>Die Erde: 4,7 Milliarden Jahre?</a:t>
            </a:r>
            <a:endParaRPr lang="de-DE" dirty="0" smtClean="0">
              <a:solidFill>
                <a:srgbClr val="FFFF00"/>
              </a:solidFill>
            </a:endParaRPr>
          </a:p>
        </p:txBody>
      </p:sp>
      <p:pic>
        <p:nvPicPr>
          <p:cNvPr id="6963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580112" y="1556792"/>
            <a:ext cx="3017309" cy="4525963"/>
          </a:xfrm>
          <a:noFill/>
        </p:spPr>
      </p:pic>
      <p:sp>
        <p:nvSpPr>
          <p:cNvPr id="69635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250825" y="1600200"/>
            <a:ext cx="5184775" cy="4525963"/>
          </a:xfrm>
        </p:spPr>
        <p:txBody>
          <a:bodyPr/>
          <a:lstStyle/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Grand Canyon:</a:t>
            </a:r>
          </a:p>
          <a:p>
            <a:pPr lvl="1"/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Basaltgestein aus „jüngsten Schichten“: 1,34 Milliarden Jahre</a:t>
            </a:r>
          </a:p>
          <a:p>
            <a:pPr lvl="1">
              <a:buFontTx/>
              <a:buNone/>
            </a:pPr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Basaltgestein aus „ältesten Schichten“: 1,07 Milliarden Jahre </a:t>
            </a:r>
            <a:r>
              <a:rPr lang="de-CH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 jüngstes Gestein 270 Millionen Jahre älter als ältestes Gestein!</a:t>
            </a:r>
            <a:endParaRPr lang="de-CH" dirty="0" smtClean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Tx/>
              <a:buNone/>
            </a:pPr>
            <a:endParaRPr lang="de-DE" dirty="0" smtClean="0">
              <a:solidFill>
                <a:srgbClr val="66FF33"/>
              </a:solidFill>
            </a:endParaRP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5652120" y="1268760"/>
            <a:ext cx="14144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sz="1000" dirty="0" err="1"/>
              <a:t>Tenji</a:t>
            </a:r>
            <a:r>
              <a:rPr lang="de-CH" sz="1000" dirty="0"/>
              <a:t> GNU 1.2 </a:t>
            </a:r>
            <a:r>
              <a:rPr lang="de-CH" sz="1000" dirty="0" err="1"/>
              <a:t>or</a:t>
            </a:r>
            <a:r>
              <a:rPr lang="de-CH" sz="1000" dirty="0"/>
              <a:t> </a:t>
            </a:r>
            <a:r>
              <a:rPr lang="de-CH" sz="1000" dirty="0" err="1"/>
              <a:t>later</a:t>
            </a:r>
            <a:endParaRPr lang="de-DE" sz="1000" dirty="0"/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395288" y="6237288"/>
            <a:ext cx="6639575" cy="369332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Quelle: K. </a:t>
            </a:r>
            <a:r>
              <a:rPr lang="de-CH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Ham</a:t>
            </a:r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de-CH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Hrsgb</a:t>
            </a:r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.): </a:t>
            </a: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de-CH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Answers</a:t>
            </a: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CH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Book</a:t>
            </a: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2006, S. 119-120.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>
                <a:solidFill>
                  <a:srgbClr val="FFFF00"/>
                </a:solidFill>
              </a:rPr>
              <a:t>Die Erde: 4,7 Milliarden Jahre?</a:t>
            </a:r>
            <a:endParaRPr lang="de-DE" dirty="0" smtClean="0">
              <a:solidFill>
                <a:srgbClr val="FFFF00"/>
              </a:solidFill>
            </a:endParaRPr>
          </a:p>
        </p:txBody>
      </p:sp>
      <p:sp>
        <p:nvSpPr>
          <p:cNvPr id="71683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330700" cy="4565650"/>
          </a:xfrm>
        </p:spPr>
        <p:txBody>
          <a:bodyPr>
            <a:normAutofit/>
          </a:bodyPr>
          <a:lstStyle/>
          <a:p>
            <a:pPr eaLnBrk="1" hangingPunct="1"/>
            <a:r>
              <a:rPr lang="de-CH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Kochsalz (</a:t>
            </a:r>
            <a:r>
              <a:rPr lang="de-CH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NaCl</a:t>
            </a:r>
            <a:r>
              <a:rPr lang="de-CH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in den Ozeanen:</a:t>
            </a:r>
          </a:p>
          <a:p>
            <a:pPr eaLnBrk="1" hangingPunct="1"/>
            <a:r>
              <a:rPr lang="de-CH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Gehalt ca. 3,5%</a:t>
            </a:r>
          </a:p>
          <a:p>
            <a:pPr eaLnBrk="1" hangingPunct="1"/>
            <a:r>
              <a:rPr lang="de-CH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Zufuhrrate aus allen Flüssen / Jahr bekannt.</a:t>
            </a:r>
          </a:p>
          <a:p>
            <a:pPr eaLnBrk="1" hangingPunct="1"/>
            <a:r>
              <a:rPr lang="de-CH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Höchst mögliches Alter: nur 62 Millionen, anstatt 3 Milliarden!</a:t>
            </a:r>
            <a:endParaRPr lang="de-DE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685" name="Picture 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652120" y="3717032"/>
            <a:ext cx="3096640" cy="2311050"/>
          </a:xfrm>
          <a:noFill/>
        </p:spPr>
      </p:pic>
      <p:pic>
        <p:nvPicPr>
          <p:cNvPr id="71684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652120" y="1700808"/>
            <a:ext cx="3097212" cy="2066925"/>
          </a:xfrm>
          <a:noFill/>
        </p:spPr>
      </p:pic>
      <p:sp>
        <p:nvSpPr>
          <p:cNvPr id="71686" name="Text Box 12"/>
          <p:cNvSpPr txBox="1">
            <a:spLocks noChangeArrowheads="1"/>
          </p:cNvSpPr>
          <p:nvPr/>
        </p:nvSpPr>
        <p:spPr bwMode="auto">
          <a:xfrm>
            <a:off x="6227763" y="6092825"/>
            <a:ext cx="2019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sz="1000" dirty="0"/>
              <a:t>Christian Thiele GNU 1.2 </a:t>
            </a:r>
            <a:r>
              <a:rPr lang="de-CH" sz="1000" dirty="0" err="1"/>
              <a:t>or</a:t>
            </a:r>
            <a:r>
              <a:rPr lang="de-CH" sz="1000" dirty="0"/>
              <a:t> </a:t>
            </a:r>
            <a:r>
              <a:rPr lang="de-CH" sz="1000" dirty="0" err="1"/>
              <a:t>later</a:t>
            </a:r>
            <a:endParaRPr lang="de-DE" sz="1000" dirty="0"/>
          </a:p>
        </p:txBody>
      </p:sp>
      <p:sp>
        <p:nvSpPr>
          <p:cNvPr id="71687" name="Text Box 13"/>
          <p:cNvSpPr txBox="1">
            <a:spLocks noChangeArrowheads="1"/>
          </p:cNvSpPr>
          <p:nvPr/>
        </p:nvSpPr>
        <p:spPr bwMode="auto">
          <a:xfrm>
            <a:off x="6804025" y="1412875"/>
            <a:ext cx="14636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sz="1000" dirty="0"/>
              <a:t>Wing-Chi </a:t>
            </a:r>
            <a:r>
              <a:rPr lang="de-CH" sz="1000" dirty="0" err="1"/>
              <a:t>Poon</a:t>
            </a:r>
            <a:r>
              <a:rPr lang="de-CH" sz="1000" dirty="0"/>
              <a:t> CC 2.5</a:t>
            </a:r>
            <a:endParaRPr lang="de-DE" sz="1000" dirty="0"/>
          </a:p>
        </p:txBody>
      </p:sp>
      <p:sp>
        <p:nvSpPr>
          <p:cNvPr id="8" name="Textfeld 7"/>
          <p:cNvSpPr txBox="1"/>
          <p:nvPr/>
        </p:nvSpPr>
        <p:spPr>
          <a:xfrm>
            <a:off x="323528" y="6309320"/>
            <a:ext cx="5763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H. Stutz: Die Millionen fehlen, </a:t>
            </a:r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Berneck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1996, S. 22-23.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>
                <a:solidFill>
                  <a:srgbClr val="FFFF00"/>
                </a:solidFill>
              </a:rPr>
              <a:t>Die Erde: 4,7 Milliarden Jahre?</a:t>
            </a:r>
            <a:endParaRPr lang="de-DE" dirty="0" smtClean="0">
              <a:solidFill>
                <a:srgbClr val="FFFF00"/>
              </a:solidFill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700808"/>
            <a:ext cx="4968751" cy="442535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de-CH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Magnesium: 45 Millionen</a:t>
            </a:r>
          </a:p>
          <a:p>
            <a:pPr eaLnBrk="1" hangingPunct="1">
              <a:lnSpc>
                <a:spcPct val="90000"/>
              </a:lnSpc>
            </a:pPr>
            <a:r>
              <a:rPr lang="de-CH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Uranium</a:t>
            </a:r>
            <a:r>
              <a:rPr lang="de-CH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500‘000</a:t>
            </a:r>
          </a:p>
          <a:p>
            <a:pPr eaLnBrk="1" hangingPunct="1">
              <a:lnSpc>
                <a:spcPct val="90000"/>
              </a:lnSpc>
            </a:pPr>
            <a:r>
              <a:rPr lang="de-CH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Kalium: 11 Millionen</a:t>
            </a:r>
          </a:p>
          <a:p>
            <a:pPr eaLnBrk="1" hangingPunct="1">
              <a:lnSpc>
                <a:spcPct val="90000"/>
              </a:lnSpc>
            </a:pPr>
            <a:r>
              <a:rPr lang="de-CH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Gold: 560‘000</a:t>
            </a:r>
          </a:p>
          <a:p>
            <a:pPr eaLnBrk="1" hangingPunct="1">
              <a:lnSpc>
                <a:spcPct val="90000"/>
              </a:lnSpc>
            </a:pPr>
            <a:r>
              <a:rPr lang="de-CH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Kupfer: 50‘000</a:t>
            </a:r>
          </a:p>
          <a:p>
            <a:pPr eaLnBrk="1" hangingPunct="1">
              <a:lnSpc>
                <a:spcPct val="90000"/>
              </a:lnSpc>
            </a:pPr>
            <a:r>
              <a:rPr lang="de-CH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Silber: 2,1 Millionen</a:t>
            </a:r>
          </a:p>
          <a:p>
            <a:pPr eaLnBrk="1" hangingPunct="1">
              <a:lnSpc>
                <a:spcPct val="90000"/>
              </a:lnSpc>
            </a:pPr>
            <a:r>
              <a:rPr lang="de-CH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Quecksilber: 42‘000</a:t>
            </a:r>
          </a:p>
          <a:p>
            <a:pPr eaLnBrk="1" hangingPunct="1">
              <a:lnSpc>
                <a:spcPct val="90000"/>
              </a:lnSpc>
            </a:pPr>
            <a:r>
              <a:rPr lang="de-CH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Nickel: 18‘000</a:t>
            </a:r>
          </a:p>
          <a:p>
            <a:pPr eaLnBrk="1" hangingPunct="1">
              <a:lnSpc>
                <a:spcPct val="90000"/>
              </a:lnSpc>
            </a:pPr>
            <a:r>
              <a:rPr lang="de-CH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Zinn: 100‘000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CH" sz="28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de-DE" sz="2800" dirty="0" smtClean="0">
              <a:solidFill>
                <a:schemeClr val="bg1"/>
              </a:solidFill>
            </a:endParaRPr>
          </a:p>
        </p:txBody>
      </p:sp>
      <p:pic>
        <p:nvPicPr>
          <p:cNvPr id="7270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3898" y="1700213"/>
            <a:ext cx="3885342" cy="2592883"/>
          </a:xfrm>
          <a:noFill/>
        </p:spPr>
      </p:pic>
      <p:sp>
        <p:nvSpPr>
          <p:cNvPr id="72709" name="Text Box 7"/>
          <p:cNvSpPr txBox="1">
            <a:spLocks noChangeArrowheads="1"/>
          </p:cNvSpPr>
          <p:nvPr/>
        </p:nvSpPr>
        <p:spPr bwMode="auto">
          <a:xfrm>
            <a:off x="6804025" y="1412875"/>
            <a:ext cx="14636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sz="1000" dirty="0"/>
              <a:t>Wing-Chi </a:t>
            </a:r>
            <a:r>
              <a:rPr lang="de-CH" sz="1000" dirty="0" err="1"/>
              <a:t>Poon</a:t>
            </a:r>
            <a:r>
              <a:rPr lang="de-CH" sz="1000" dirty="0"/>
              <a:t> CC 2.5</a:t>
            </a:r>
            <a:endParaRPr lang="de-DE" sz="1000" dirty="0"/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4499992" y="5733256"/>
            <a:ext cx="4044950" cy="64135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Quelle: E. Ostermann: Unsere Erde – </a:t>
            </a:r>
          </a:p>
          <a:p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 junger Planet, 1978, S. </a:t>
            </a:r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22.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Fazit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19256" cy="4525963"/>
          </a:xfrm>
        </p:spPr>
        <p:txBody>
          <a:bodyPr>
            <a:normAutofit fontScale="92500" lnSpcReduction="10000"/>
          </a:bodyPr>
          <a:lstStyle/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Die Beweise für eine alte Erde sind überhaupt nicht beweiskräftig.</a:t>
            </a:r>
          </a:p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Die Hinweise auf eine junge Erde werden normalerweise ausgeblendet und ignoriert.</a:t>
            </a:r>
          </a:p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Wir sollen die Bibel nicht durch die Brille von atheistischer Forschung auslegen.</a:t>
            </a:r>
          </a:p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Wir sollen die Bibel das sagen lassen, was sie sagt, ohne Umdeutungen.</a:t>
            </a:r>
          </a:p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Menschliche Forschung soll durch das Wort Gottes beurteilt werden. Eisen wird durch Diamant geschliffen, </a:t>
            </a:r>
            <a:r>
              <a:rPr lang="de-DE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nicht umgekehrt.</a:t>
            </a:r>
            <a:endParaRPr lang="de-D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Roger\Pictures\PictureProject\0010\DSCN83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80950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907704" y="0"/>
            <a:ext cx="380232" cy="276999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sz="1200" dirty="0" smtClean="0"/>
              <a:t>RL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File:Fog shadow tv tow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4584" y="-253832"/>
            <a:ext cx="5544616" cy="7111832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99FF33"/>
                </a:solidFill>
              </a:rPr>
              <a:t>Evolution</a:t>
            </a:r>
            <a:endParaRPr lang="de-DE" dirty="0">
              <a:solidFill>
                <a:srgbClr val="99FF33"/>
              </a:solidFill>
            </a:endParaRPr>
          </a:p>
        </p:txBody>
      </p:sp>
      <p:sp>
        <p:nvSpPr>
          <p:cNvPr id="5" name="AutoShape 24"/>
          <p:cNvSpPr>
            <a:spLocks noChangeArrowheads="1"/>
          </p:cNvSpPr>
          <p:nvPr/>
        </p:nvSpPr>
        <p:spPr bwMode="auto">
          <a:xfrm rot="16200000">
            <a:off x="2231740" y="3725652"/>
            <a:ext cx="5256584" cy="1008112"/>
          </a:xfrm>
          <a:prstGeom prst="rightArrow">
            <a:avLst>
              <a:gd name="adj1" fmla="val 50000"/>
              <a:gd name="adj2" fmla="val 183494"/>
            </a:avLst>
          </a:prstGeom>
          <a:solidFill>
            <a:srgbClr val="FFCC66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Jahrtausend v. Chr. / Sintflut</a:t>
            </a:r>
            <a:endParaRPr lang="de-DE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580112" y="3933056"/>
            <a:ext cx="32672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Geschichte</a:t>
            </a:r>
            <a:endParaRPr lang="de-DE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51520" y="3933056"/>
            <a:ext cx="40555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Vorgeschichte</a:t>
            </a:r>
            <a:endParaRPr lang="de-DE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11560" y="188640"/>
            <a:ext cx="3815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Urknall: 13,75 Milliarden J.</a:t>
            </a:r>
            <a:endParaRPr lang="de-DE" sz="2400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187624" y="1340768"/>
            <a:ext cx="3163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Erde: 4,7 Milliarden J.</a:t>
            </a:r>
            <a:endParaRPr lang="de-DE" sz="2400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67544" y="1916832"/>
            <a:ext cx="3113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Leben: 3 Milliarden J.</a:t>
            </a:r>
            <a:endParaRPr lang="de-DE" sz="2400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95536" y="3212976"/>
            <a:ext cx="357341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Mensch: 2,4 Millionen J.:</a:t>
            </a:r>
          </a:p>
          <a:p>
            <a:endParaRPr lang="de-DE" sz="2400" dirty="0" smtClean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de-DE" sz="2400" dirty="0" smtClean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de-DE" sz="2400" dirty="0" smtClean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de-DE" sz="2400" dirty="0" smtClean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 typeface="Arial" pitchFamily="34" charset="0"/>
              <a:buChar char="•"/>
            </a:pPr>
            <a:r>
              <a:rPr lang="de-DE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Altsteinzeit</a:t>
            </a:r>
          </a:p>
          <a:p>
            <a:pPr lvl="1">
              <a:buFont typeface="Arial" pitchFamily="34" charset="0"/>
              <a:buChar char="•"/>
            </a:pPr>
            <a:r>
              <a:rPr lang="de-DE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Mittelsteinzeit</a:t>
            </a:r>
          </a:p>
          <a:p>
            <a:pPr lvl="1">
              <a:buFont typeface="Arial" pitchFamily="34" charset="0"/>
              <a:buChar char="•"/>
            </a:pPr>
            <a:r>
              <a:rPr lang="de-DE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Jungsteinzeit</a:t>
            </a:r>
          </a:p>
          <a:p>
            <a:pPr lvl="1">
              <a:buFont typeface="Arial" pitchFamily="34" charset="0"/>
              <a:buChar char="•"/>
            </a:pPr>
            <a:r>
              <a:rPr lang="de-DE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Chalkolithikum</a:t>
            </a:r>
            <a:endParaRPr lang="de-DE" sz="2400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11560" y="6581001"/>
            <a:ext cx="24978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smtClean="0"/>
              <a:t>Brocken </a:t>
            </a:r>
            <a:r>
              <a:rPr lang="de-DE" sz="1200" dirty="0" err="1" smtClean="0"/>
              <a:t>Inaglory</a:t>
            </a:r>
            <a:r>
              <a:rPr lang="de-DE" sz="1200" dirty="0" smtClean="0"/>
              <a:t> GNU 1.2 </a:t>
            </a:r>
            <a:r>
              <a:rPr lang="de-DE" sz="1200" dirty="0" err="1" smtClean="0"/>
              <a:t>or</a:t>
            </a:r>
            <a:r>
              <a:rPr lang="de-DE" sz="1200" dirty="0" smtClean="0"/>
              <a:t> </a:t>
            </a:r>
            <a:r>
              <a:rPr lang="de-DE" sz="1200" dirty="0" err="1" smtClean="0"/>
              <a:t>later</a:t>
            </a:r>
            <a:endParaRPr lang="de-DE" sz="1200" dirty="0"/>
          </a:p>
        </p:txBody>
      </p:sp>
      <p:sp>
        <p:nvSpPr>
          <p:cNvPr id="13" name="Line 38"/>
          <p:cNvSpPr>
            <a:spLocks noChangeShapeType="1"/>
          </p:cNvSpPr>
          <p:nvPr/>
        </p:nvSpPr>
        <p:spPr bwMode="auto">
          <a:xfrm>
            <a:off x="611560" y="332656"/>
            <a:ext cx="3672408" cy="6336704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4" name="Line 38"/>
          <p:cNvSpPr>
            <a:spLocks noChangeShapeType="1"/>
          </p:cNvSpPr>
          <p:nvPr/>
        </p:nvSpPr>
        <p:spPr bwMode="auto">
          <a:xfrm flipV="1">
            <a:off x="-252536" y="476671"/>
            <a:ext cx="5184576" cy="583264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99FF33"/>
                </a:solidFill>
              </a:rPr>
              <a:t>Bibel</a:t>
            </a:r>
            <a:endParaRPr lang="de-DE" dirty="0">
              <a:solidFill>
                <a:srgbClr val="99FF33"/>
              </a:solidFill>
            </a:endParaRPr>
          </a:p>
        </p:txBody>
      </p:sp>
      <p:sp>
        <p:nvSpPr>
          <p:cNvPr id="5" name="AutoShape 24"/>
          <p:cNvSpPr>
            <a:spLocks noChangeArrowheads="1"/>
          </p:cNvSpPr>
          <p:nvPr/>
        </p:nvSpPr>
        <p:spPr bwMode="auto">
          <a:xfrm rot="16200000">
            <a:off x="2231740" y="3725652"/>
            <a:ext cx="5256584" cy="1008112"/>
          </a:xfrm>
          <a:prstGeom prst="rightArrow">
            <a:avLst>
              <a:gd name="adj1" fmla="val 50000"/>
              <a:gd name="adj2" fmla="val 183494"/>
            </a:avLst>
          </a:prstGeom>
          <a:solidFill>
            <a:srgbClr val="FFCC66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Jahrtausend v. Chr. / Sintflut</a:t>
            </a:r>
            <a:endParaRPr lang="de-DE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580112" y="3933056"/>
            <a:ext cx="32672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Geschichte</a:t>
            </a:r>
            <a:endParaRPr lang="de-DE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51520" y="3933056"/>
            <a:ext cx="40555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Vorgeschichte</a:t>
            </a:r>
            <a:endParaRPr lang="de-DE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51520" y="1484784"/>
            <a:ext cx="1657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Schöpfung</a:t>
            </a:r>
            <a:endParaRPr lang="de-DE" sz="2400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83568" y="2204864"/>
            <a:ext cx="1641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Sündenfall</a:t>
            </a:r>
            <a:endParaRPr lang="de-DE" sz="2400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827584" y="2852936"/>
            <a:ext cx="32191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Adam – Noah: </a:t>
            </a:r>
          </a:p>
          <a:p>
            <a:pPr lvl="1">
              <a:buFont typeface="Arial" pitchFamily="34" charset="0"/>
              <a:buChar char="•"/>
            </a:pPr>
            <a:r>
              <a:rPr lang="de-DE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 Generationen:</a:t>
            </a:r>
          </a:p>
          <a:p>
            <a:pPr lvl="2"/>
            <a:r>
              <a:rPr lang="de-DE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1656 Jahre</a:t>
            </a:r>
            <a:endParaRPr lang="de-DE" sz="2400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555776" y="5013176"/>
            <a:ext cx="1125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Sintflut</a:t>
            </a:r>
            <a:endParaRPr lang="de-DE" sz="2400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547664" y="5589240"/>
            <a:ext cx="2861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Turmbau von Babel</a:t>
            </a:r>
            <a:endParaRPr lang="de-DE" sz="2400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0" y="476672"/>
            <a:ext cx="38234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Mose 1-11: </a:t>
            </a:r>
          </a:p>
          <a:p>
            <a:pPr marL="342900" indent="-342900"/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Biblische Urgeschichte</a:t>
            </a:r>
            <a:endParaRPr lang="de-DE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99FF33"/>
                </a:solidFill>
              </a:rPr>
              <a:t>Bibel</a:t>
            </a:r>
            <a:endParaRPr lang="de-DE" dirty="0">
              <a:solidFill>
                <a:srgbClr val="99FF33"/>
              </a:solidFill>
            </a:endParaRPr>
          </a:p>
        </p:txBody>
      </p:sp>
      <p:sp>
        <p:nvSpPr>
          <p:cNvPr id="5" name="AutoShape 24"/>
          <p:cNvSpPr>
            <a:spLocks noChangeArrowheads="1"/>
          </p:cNvSpPr>
          <p:nvPr/>
        </p:nvSpPr>
        <p:spPr bwMode="auto">
          <a:xfrm rot="16200000">
            <a:off x="2231740" y="3725652"/>
            <a:ext cx="5256584" cy="1008112"/>
          </a:xfrm>
          <a:prstGeom prst="rightArrow">
            <a:avLst>
              <a:gd name="adj1" fmla="val 50000"/>
              <a:gd name="adj2" fmla="val 183494"/>
            </a:avLst>
          </a:prstGeom>
          <a:solidFill>
            <a:srgbClr val="FFCC66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Jahrtausend v. Chr. / Sintflut</a:t>
            </a:r>
            <a:endParaRPr lang="de-DE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580112" y="3933056"/>
            <a:ext cx="32672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Geschichte</a:t>
            </a:r>
            <a:endParaRPr lang="de-DE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51520" y="3933056"/>
            <a:ext cx="40555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Vorgeschichte</a:t>
            </a:r>
            <a:endParaRPr lang="de-DE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51520" y="1484784"/>
            <a:ext cx="1657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Schöpfung</a:t>
            </a:r>
            <a:endParaRPr lang="de-DE" sz="2400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83568" y="2204864"/>
            <a:ext cx="1641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Sündenfall</a:t>
            </a:r>
            <a:endParaRPr lang="de-DE" sz="2400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827584" y="2852936"/>
            <a:ext cx="32191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Adam – Noah: </a:t>
            </a:r>
          </a:p>
          <a:p>
            <a:pPr lvl="1">
              <a:buFont typeface="Arial" pitchFamily="34" charset="0"/>
              <a:buChar char="•"/>
            </a:pPr>
            <a:r>
              <a:rPr lang="de-DE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 Generationen:</a:t>
            </a:r>
          </a:p>
          <a:p>
            <a:pPr lvl="2"/>
            <a:r>
              <a:rPr lang="de-DE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1656 Jahre</a:t>
            </a:r>
            <a:endParaRPr lang="de-DE" sz="2400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555776" y="5013176"/>
            <a:ext cx="1125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Sintflut</a:t>
            </a:r>
            <a:endParaRPr lang="de-DE" sz="2400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547664" y="5589240"/>
            <a:ext cx="2861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Turmbau von Babel</a:t>
            </a:r>
            <a:endParaRPr lang="de-DE" sz="2400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0" y="476672"/>
            <a:ext cx="38234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Mose 1-11: </a:t>
            </a:r>
          </a:p>
          <a:p>
            <a:pPr marL="342900" indent="-342900"/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Biblische Urgeschichte</a:t>
            </a:r>
            <a:endParaRPr lang="de-DE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611560" y="3933056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Geschichte</a:t>
            </a:r>
            <a:endParaRPr lang="de-DE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99FF33"/>
                </a:solidFill>
              </a:rPr>
              <a:t>Evolution</a:t>
            </a:r>
            <a:endParaRPr lang="de-DE" dirty="0">
              <a:solidFill>
                <a:srgbClr val="99FF33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339752" y="5877272"/>
            <a:ext cx="6347048" cy="504096"/>
          </a:xfrm>
        </p:spPr>
        <p:txBody>
          <a:bodyPr>
            <a:normAutofit lnSpcReduction="10000"/>
          </a:bodyPr>
          <a:lstStyle/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4,7 Milliarden Jahre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Image:Earth Eastern Hemispher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484784"/>
            <a:ext cx="42481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588224" y="1484784"/>
            <a:ext cx="528638" cy="2444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sz="1000" dirty="0"/>
              <a:t>NASA</a:t>
            </a:r>
            <a:endParaRPr lang="de-DE" sz="1000" dirty="0"/>
          </a:p>
        </p:txBody>
      </p:sp>
      <p:sp>
        <p:nvSpPr>
          <p:cNvPr id="6" name="Line 38"/>
          <p:cNvSpPr>
            <a:spLocks noChangeShapeType="1"/>
          </p:cNvSpPr>
          <p:nvPr/>
        </p:nvSpPr>
        <p:spPr bwMode="auto">
          <a:xfrm>
            <a:off x="3707904" y="476672"/>
            <a:ext cx="2664296" cy="72008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" name="Line 38"/>
          <p:cNvSpPr>
            <a:spLocks noChangeShapeType="1"/>
          </p:cNvSpPr>
          <p:nvPr/>
        </p:nvSpPr>
        <p:spPr bwMode="auto">
          <a:xfrm flipV="1">
            <a:off x="3491880" y="620688"/>
            <a:ext cx="3168352" cy="64807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8" name="Line 38"/>
          <p:cNvSpPr>
            <a:spLocks noChangeShapeType="1"/>
          </p:cNvSpPr>
          <p:nvPr/>
        </p:nvSpPr>
        <p:spPr bwMode="auto">
          <a:xfrm>
            <a:off x="2843808" y="5805264"/>
            <a:ext cx="2592288" cy="1052736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9" name="Line 38"/>
          <p:cNvSpPr>
            <a:spLocks noChangeShapeType="1"/>
          </p:cNvSpPr>
          <p:nvPr/>
        </p:nvSpPr>
        <p:spPr bwMode="auto">
          <a:xfrm flipV="1">
            <a:off x="2843808" y="5949280"/>
            <a:ext cx="2808312" cy="504056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99FF33"/>
                </a:solidFill>
              </a:rPr>
              <a:t>Bibel</a:t>
            </a:r>
            <a:endParaRPr lang="de-DE" dirty="0">
              <a:solidFill>
                <a:srgbClr val="99FF33"/>
              </a:solidFill>
            </a:endParaRPr>
          </a:p>
        </p:txBody>
      </p:sp>
      <p:pic>
        <p:nvPicPr>
          <p:cNvPr id="4" name="Picture 2" descr="Image:Earth Eastern Hemispher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484784"/>
            <a:ext cx="42481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99592" y="1556792"/>
            <a:ext cx="78867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1Mo 1,1:</a:t>
            </a:r>
            <a:endParaRPr lang="de-CH" b="0" dirty="0"/>
          </a:p>
          <a:p>
            <a:r>
              <a:rPr lang="en-US" sz="72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whebb" pitchFamily="2" charset="0"/>
              </a:rPr>
              <a:t>~</a:t>
            </a:r>
            <a:r>
              <a:rPr lang="en-US" sz="7200" b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whebb" pitchFamily="2" charset="0"/>
              </a:rPr>
              <a:t>yhi_l</a:t>
            </a:r>
            <a:r>
              <a:rPr lang="en-US" sz="72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whebb" pitchFamily="2" charset="0"/>
              </a:rPr>
              <a:t>{a/ </a:t>
            </a:r>
            <a:r>
              <a:rPr lang="en-US" sz="7200" b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whebb" pitchFamily="2" charset="0"/>
              </a:rPr>
              <a:t>ar"äB</a:t>
            </a:r>
            <a:r>
              <a:rPr lang="en-US" sz="72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whebb" pitchFamily="2" charset="0"/>
              </a:rPr>
              <a:t>' </a:t>
            </a:r>
            <a:r>
              <a:rPr lang="en-US" sz="7200" b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whebb" pitchFamily="2" charset="0"/>
              </a:rPr>
              <a:t>tyviÞarEB</a:t>
            </a:r>
            <a:r>
              <a:rPr lang="en-US" sz="7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whebb" pitchFamily="2" charset="0"/>
              </a:rPr>
              <a:t>.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7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whebb" pitchFamily="2" charset="0"/>
              </a:rPr>
              <a:t> </a:t>
            </a:r>
            <a:r>
              <a:rPr lang="en-US" sz="72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whebb" pitchFamily="2" charset="0"/>
              </a:rPr>
              <a:t>`#r&lt;a'(h' </a:t>
            </a:r>
            <a:r>
              <a:rPr lang="en-US" sz="7200" b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whebb" pitchFamily="2" charset="0"/>
              </a:rPr>
              <a:t>taeîw</a:t>
            </a:r>
            <a:r>
              <a:rPr lang="en-US" sz="72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whebb" pitchFamily="2" charset="0"/>
              </a:rPr>
              <a:t>&gt; ~</a:t>
            </a:r>
            <a:r>
              <a:rPr lang="en-US" sz="7200" b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whebb" pitchFamily="2" charset="0"/>
              </a:rPr>
              <a:t>yIm:ßV'h</a:t>
            </a:r>
            <a:r>
              <a:rPr lang="en-US" sz="72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whebb" pitchFamily="2" charset="0"/>
              </a:rPr>
              <a:t>; </a:t>
            </a:r>
            <a:r>
              <a:rPr lang="en-US" sz="7200" b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whebb" pitchFamily="2" charset="0"/>
              </a:rPr>
              <a:t>taeî</a:t>
            </a:r>
            <a:r>
              <a:rPr lang="en-US" sz="7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whebb" pitchFamily="2" charset="0"/>
              </a:rPr>
              <a:t> </a:t>
            </a:r>
            <a:endParaRPr lang="de-CH" sz="72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whebb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>
                <a:solidFill>
                  <a:srgbClr val="FFFF00"/>
                </a:solidFill>
                <a:latin typeface="Arial" pitchFamily="34" charset="0"/>
              </a:rPr>
              <a:t>Quellen und Bildlizenzen</a:t>
            </a:r>
            <a:endParaRPr lang="de-DE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133600"/>
            <a:ext cx="9144000" cy="4525963"/>
          </a:xfrm>
        </p:spPr>
        <p:txBody>
          <a:bodyPr/>
          <a:lstStyle/>
          <a:p>
            <a:r>
              <a:rPr lang="de-DE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Informationen bezüglich der </a:t>
            </a:r>
            <a:r>
              <a:rPr lang="de-DE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CC</a:t>
            </a:r>
            <a:r>
              <a:rPr lang="de-DE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Lizenzen:</a:t>
            </a:r>
            <a:endParaRPr lang="de-CH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>
              <a:buFontTx/>
              <a:buNone/>
            </a:pPr>
            <a:r>
              <a:rPr lang="de-DE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	http://en.wikipedia.org/wiki/Creative_Commons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99FF33"/>
                </a:solidFill>
              </a:rPr>
              <a:t>Evolution</a:t>
            </a:r>
            <a:endParaRPr lang="de-DE" dirty="0">
              <a:solidFill>
                <a:srgbClr val="99FF33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339752" y="5877272"/>
            <a:ext cx="6347048" cy="504096"/>
          </a:xfrm>
        </p:spPr>
        <p:txBody>
          <a:bodyPr>
            <a:normAutofit lnSpcReduction="10000"/>
          </a:bodyPr>
          <a:lstStyle/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4,7 Milliarden Jahre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Image:Earth Eastern Hemispher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484784"/>
            <a:ext cx="42481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588224" y="1484784"/>
            <a:ext cx="528638" cy="2444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sz="1000" dirty="0"/>
              <a:t>NASA</a:t>
            </a:r>
            <a:endParaRPr lang="de-DE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25538"/>
            <a:ext cx="8686800" cy="4525962"/>
          </a:xfrm>
        </p:spPr>
        <p:txBody>
          <a:bodyPr/>
          <a:lstStyle/>
          <a:p>
            <a:r>
              <a:rPr lang="de-CH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GNU = GNU 1.2 </a:t>
            </a:r>
            <a:r>
              <a:rPr lang="de-CH" dirty="0" err="1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or</a:t>
            </a:r>
            <a:r>
              <a:rPr lang="de-CH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de-CH" dirty="0" err="1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later</a:t>
            </a:r>
            <a:r>
              <a:rPr lang="de-DE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</a:p>
          <a:p>
            <a:endParaRPr lang="de-DE" dirty="0" smtClean="0">
              <a:solidFill>
                <a:srgbClr val="99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r>
              <a:rPr lang="de-DE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Genaue Information zur Lizenz GNU FDL:</a:t>
            </a:r>
          </a:p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hlinkClick r:id="rId2"/>
              </a:rPr>
              <a:t>http://en.wikipedia.org/wiki/Wikipedia:Text </a:t>
            </a:r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hlinkClick r:id="rId2"/>
              </a:rPr>
              <a:t>of_the_GNU_Free_Documentation_License</a:t>
            </a:r>
            <a:endParaRPr lang="de-D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781300"/>
            <a:ext cx="77724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de-CH" sz="4000" smtClean="0">
                <a:solidFill>
                  <a:srgbClr val="FFFFFF"/>
                </a:solidFill>
                <a:latin typeface="Arial" pitchFamily="34" charset="0"/>
              </a:rPr>
              <a:t>FB = Freies Bild (public domain)</a:t>
            </a:r>
            <a:br>
              <a:rPr lang="de-CH" sz="4000" smtClean="0">
                <a:solidFill>
                  <a:srgbClr val="FFFFFF"/>
                </a:solidFill>
                <a:latin typeface="Arial" pitchFamily="34" charset="0"/>
              </a:rPr>
            </a:br>
            <a:r>
              <a:rPr lang="de-CH" sz="4000" smtClean="0">
                <a:solidFill>
                  <a:srgbClr val="FFFFFF"/>
                </a:solidFill>
                <a:latin typeface="Arial" pitchFamily="34" charset="0"/>
              </a:rPr>
              <a:t/>
            </a:r>
            <a:br>
              <a:rPr lang="de-CH" sz="4000" smtClean="0">
                <a:solidFill>
                  <a:srgbClr val="FFFFFF"/>
                </a:solidFill>
                <a:latin typeface="Arial" pitchFamily="34" charset="0"/>
              </a:rPr>
            </a:br>
            <a:r>
              <a:rPr lang="de-CH" sz="4000" smtClean="0">
                <a:solidFill>
                  <a:srgbClr val="FFFFFF"/>
                </a:solidFill>
                <a:latin typeface="Arial" pitchFamily="34" charset="0"/>
              </a:rPr>
              <a:t>Bibelzitate: </a:t>
            </a:r>
            <a:br>
              <a:rPr lang="de-CH" sz="4000" smtClean="0">
                <a:solidFill>
                  <a:srgbClr val="FFFFFF"/>
                </a:solidFill>
                <a:latin typeface="Arial" pitchFamily="34" charset="0"/>
              </a:rPr>
            </a:br>
            <a:r>
              <a:rPr lang="de-CH" sz="4000" smtClean="0">
                <a:solidFill>
                  <a:srgbClr val="FFFFFF"/>
                </a:solidFill>
                <a:latin typeface="Arial" pitchFamily="34" charset="0"/>
              </a:rPr>
              <a:t>Elberfelder 1905 (leicht überarbeitet von RL)</a:t>
            </a:r>
            <a:endParaRPr lang="de-DE" sz="4000" smtClean="0">
              <a:solidFill>
                <a:srgbClr val="FFFFFF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>
                <a:solidFill>
                  <a:srgbClr val="99FF33"/>
                </a:solidFill>
              </a:rPr>
              <a:t>Schöpfung und Evolution: UNVEREINBARE GEGENSÄTZE!</a:t>
            </a:r>
            <a:endParaRPr lang="de-DE" dirty="0">
              <a:solidFill>
                <a:srgbClr val="99FF33"/>
              </a:solidFill>
            </a:endParaRPr>
          </a:p>
        </p:txBody>
      </p:sp>
      <p:pic>
        <p:nvPicPr>
          <p:cNvPr id="4" name="Picture 2" descr="C:\Users\Roger\Pictures\PictureProject\0010\DSCN83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76872"/>
            <a:ext cx="3539693" cy="2653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204864"/>
            <a:ext cx="2824278" cy="34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>
            <a:off x="467544" y="5013176"/>
            <a:ext cx="1411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Gottes Wort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436096" y="5661248"/>
            <a:ext cx="3082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Charles Darwin (1809-1881)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259632" y="2420888"/>
            <a:ext cx="1920719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500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ERKLEY" pitchFamily="2" charset="0"/>
              </a:rPr>
              <a:t>Bibel</a:t>
            </a:r>
            <a:endParaRPr lang="de-DE" sz="6500" dirty="0">
              <a:solidFill>
                <a:srgbClr val="99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BERKLEY" pitchFamily="2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436096" y="4725144"/>
            <a:ext cx="324036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500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ERKLEY" pitchFamily="2" charset="0"/>
              </a:rPr>
              <a:t>Evolution</a:t>
            </a:r>
            <a:endParaRPr lang="de-DE" sz="6500" dirty="0">
              <a:solidFill>
                <a:srgbClr val="99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BERKLEY" pitchFamily="2" charset="0"/>
            </a:endParaRPr>
          </a:p>
        </p:txBody>
      </p:sp>
      <p:sp>
        <p:nvSpPr>
          <p:cNvPr id="10" name="Textfeld 9"/>
          <p:cNvSpPr txBox="1">
            <a:spLocks noChangeArrowheads="1"/>
          </p:cNvSpPr>
          <p:nvPr/>
        </p:nvSpPr>
        <p:spPr bwMode="auto">
          <a:xfrm>
            <a:off x="7956376" y="1916832"/>
            <a:ext cx="3818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dirty="0"/>
              <a:t>FB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923928" y="2276872"/>
            <a:ext cx="380232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sz="1200" dirty="0" smtClean="0"/>
              <a:t>RL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>
                <a:solidFill>
                  <a:srgbClr val="99FF33"/>
                </a:solidFill>
              </a:rPr>
              <a:t>Schöpfung und Evolution: UNVEREINBARE GEGENSÄTZE!</a:t>
            </a:r>
            <a:endParaRPr lang="de-DE" dirty="0">
              <a:solidFill>
                <a:srgbClr val="99FF33"/>
              </a:solidFill>
            </a:endParaRPr>
          </a:p>
        </p:txBody>
      </p:sp>
      <p:pic>
        <p:nvPicPr>
          <p:cNvPr id="4" name="Picture 2" descr="C:\Users\Roger\Pictures\PictureProject\0010\DSCN83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76872"/>
            <a:ext cx="3539693" cy="2653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204864"/>
            <a:ext cx="2824278" cy="34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>
            <a:off x="467544" y="5013176"/>
            <a:ext cx="34403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Jahrtausende </a:t>
            </a:r>
          </a:p>
          <a:p>
            <a: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 nicht Jahrmilliarden</a:t>
            </a:r>
            <a:endParaRPr lang="de-D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259632" y="2420888"/>
            <a:ext cx="1920719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500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ERKLEY" pitchFamily="2" charset="0"/>
              </a:rPr>
              <a:t>Bibel</a:t>
            </a:r>
            <a:endParaRPr lang="de-DE" sz="6500" dirty="0">
              <a:solidFill>
                <a:srgbClr val="99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BERKLEY" pitchFamily="2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5436096" y="4725144"/>
            <a:ext cx="32403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500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ERKLEY" pitchFamily="2" charset="0"/>
              </a:rPr>
              <a:t>Evolution</a:t>
            </a:r>
            <a:endParaRPr lang="de-DE" sz="6500" dirty="0">
              <a:solidFill>
                <a:srgbClr val="99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BERKLEY" pitchFamily="2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5436096" y="5589240"/>
            <a:ext cx="33874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Jahrmilliarden </a:t>
            </a:r>
          </a:p>
          <a:p>
            <a:r>
              <a:rPr lang="de-DE" sz="2400" dirty="0" smtClean="0"/>
              <a:t>und nicht Jahrtausende</a:t>
            </a:r>
            <a:endParaRPr lang="de-DE" sz="2400" dirty="0"/>
          </a:p>
        </p:txBody>
      </p:sp>
      <p:sp>
        <p:nvSpPr>
          <p:cNvPr id="13" name="Textfeld 12"/>
          <p:cNvSpPr txBox="1">
            <a:spLocks noChangeArrowheads="1"/>
          </p:cNvSpPr>
          <p:nvPr/>
        </p:nvSpPr>
        <p:spPr bwMode="auto">
          <a:xfrm>
            <a:off x="7956376" y="1916832"/>
            <a:ext cx="3818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dirty="0"/>
              <a:t>FB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3923928" y="2276872"/>
            <a:ext cx="380232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sz="1200" dirty="0" smtClean="0"/>
              <a:t>RL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99FF33"/>
                </a:solidFill>
              </a:rPr>
              <a:t>Vorgeschichte // Geschichte</a:t>
            </a:r>
            <a:endParaRPr lang="de-DE" dirty="0">
              <a:solidFill>
                <a:srgbClr val="99FF33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600200"/>
            <a:ext cx="4464496" cy="4997152"/>
          </a:xfrm>
        </p:spPr>
        <p:txBody>
          <a:bodyPr>
            <a:normAutofit fontScale="92500"/>
          </a:bodyPr>
          <a:lstStyle/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Geschichte beginnt mit den Ereignissen, die durch archäologisch aufgefundene schriftliche Quellen klar belegt ist.</a:t>
            </a:r>
          </a:p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Geschichte des Nahen Ostens kommt </a:t>
            </a:r>
            <a:r>
              <a:rPr lang="de-DE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 3. Jahrtausend v. Chr. 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aus dem Nebel der Vorgeschichte heraus.</a:t>
            </a:r>
          </a:p>
        </p:txBody>
      </p:sp>
      <p:pic>
        <p:nvPicPr>
          <p:cNvPr id="4" name="Picture 10" descr="360px-Cuneiform_script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220072" y="1628800"/>
            <a:ext cx="2952328" cy="4905671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452320" y="1340768"/>
            <a:ext cx="6383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FB/US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anke">
  <a:themeElements>
    <a:clrScheme name="Deimo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nank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1926</Words>
  <Application>Microsoft Office PowerPoint</Application>
  <PresentationFormat>Bildschirmpräsentation (4:3)</PresentationFormat>
  <Paragraphs>413</Paragraphs>
  <Slides>61</Slides>
  <Notes>7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61</vt:i4>
      </vt:variant>
    </vt:vector>
  </HeadingPairs>
  <TitlesOfParts>
    <vt:vector size="62" baseType="lpstr">
      <vt:lpstr>Ananke</vt:lpstr>
      <vt:lpstr>Meine Homepage:</vt:lpstr>
      <vt:lpstr>Vorträge:</vt:lpstr>
      <vt:lpstr>Urheberrechtlicher Hinweis</vt:lpstr>
      <vt:lpstr>PowerPoint-Präsentation</vt:lpstr>
      <vt:lpstr>Bibel</vt:lpstr>
      <vt:lpstr>Evolution</vt:lpstr>
      <vt:lpstr>Schöpfung und Evolution: UNVEREINBARE GEGENSÄTZE!</vt:lpstr>
      <vt:lpstr>Schöpfung und Evolution: UNVEREINBARE GEGENSÄTZE!</vt:lpstr>
      <vt:lpstr>Vorgeschichte // Geschichte</vt:lpstr>
      <vt:lpstr>Vorgeschichte // Geschichte</vt:lpstr>
      <vt:lpstr>Vorgeschichte // Geschichte</vt:lpstr>
      <vt:lpstr>Von Noah bis Abraham (1Mo 11) </vt:lpstr>
      <vt:lpstr>Vorgeschichte - Prähistorie</vt:lpstr>
      <vt:lpstr>prähistorisch</vt:lpstr>
      <vt:lpstr>Die Sintflut</vt:lpstr>
      <vt:lpstr>2 Bereiche</vt:lpstr>
      <vt:lpstr>Evolution</vt:lpstr>
      <vt:lpstr>Bibel</vt:lpstr>
      <vt:lpstr>Steinzeit nach der Evolutionslehre</vt:lpstr>
      <vt:lpstr>Steinzeit nach der Evolutionslehre</vt:lpstr>
      <vt:lpstr>Steinzeit nach der Bibel</vt:lpstr>
      <vt:lpstr>Erdschichten und Fossilien</vt:lpstr>
      <vt:lpstr>Erdschichten und Fossilien</vt:lpstr>
      <vt:lpstr>Erdschichten und Fossilien</vt:lpstr>
      <vt:lpstr>Erdschichten und Fossilien</vt:lpstr>
      <vt:lpstr>Erdschichten und Fossilien</vt:lpstr>
      <vt:lpstr>Datierungsmethoden</vt:lpstr>
      <vt:lpstr> 14C-Methode:  Wie funktioniert das? </vt:lpstr>
      <vt:lpstr>  14C-Methode:  Wie funktioniert das? </vt:lpstr>
      <vt:lpstr>  14C-Methode:  Wie funktioniert das? </vt:lpstr>
      <vt:lpstr> 14C-Methode: Verfälschung </vt:lpstr>
      <vt:lpstr> 14C-Methode: Verfälschung </vt:lpstr>
      <vt:lpstr> 14C-Methode: Ungleichgewicht </vt:lpstr>
      <vt:lpstr> 14C-Methode: Kohle datiert </vt:lpstr>
      <vt:lpstr> 14C-Methode: Diamanten datiert </vt:lpstr>
      <vt:lpstr>14C-Methode: Normalisierung  1000 Jahre nach der Flut </vt:lpstr>
      <vt:lpstr>Mauerfall von Jericho: 1560 v. Chr.</vt:lpstr>
      <vt:lpstr>Salomos Wassertor:  1015-975 v. Chr.</vt:lpstr>
      <vt:lpstr>Hiskia-Tunnel: 700 v. Chr.</vt:lpstr>
      <vt:lpstr>Jesaja-Rolle: 200-100 v. Chr.</vt:lpstr>
      <vt:lpstr>Die Erde: 4,7 Milliarden Jahre?</vt:lpstr>
      <vt:lpstr>Die Erde: 4,7 Milliarden Jahre?</vt:lpstr>
      <vt:lpstr>Die Erde: 4,7 Milliarden Jahre?</vt:lpstr>
      <vt:lpstr>Die Erde: 4,7 Milliarden Jahre?</vt:lpstr>
      <vt:lpstr>Die Erde: 4,7 Milliarden Jahre?</vt:lpstr>
      <vt:lpstr>Die Erde: 4,7 Milliarden Jahre?</vt:lpstr>
      <vt:lpstr>Die Erde: 4,7 Milliarden Jahre?</vt:lpstr>
      <vt:lpstr>Die Erde: 4,7 Milliarden Jahre?</vt:lpstr>
      <vt:lpstr>Die Erde: 4,7 Milliarden Jahre?</vt:lpstr>
      <vt:lpstr>Die Erde: 4,7 Milliarden Jahre?</vt:lpstr>
      <vt:lpstr>Die Erde: 4,7 Milliarden Jahre?</vt:lpstr>
      <vt:lpstr>Die Erde: 4,7 Milliarden Jahre?</vt:lpstr>
      <vt:lpstr>Fazit</vt:lpstr>
      <vt:lpstr>Evolution</vt:lpstr>
      <vt:lpstr>Bibel</vt:lpstr>
      <vt:lpstr>Bibel</vt:lpstr>
      <vt:lpstr>Evolution</vt:lpstr>
      <vt:lpstr>Bibel</vt:lpstr>
      <vt:lpstr>Quellen und Bildlizenzen</vt:lpstr>
      <vt:lpstr>PowerPoint-Präsentation</vt:lpstr>
      <vt:lpstr>FB = Freies Bild (public domain)  Bibelzitate:  Elberfelder 1905 (leicht überarbeitet von RL)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Ist die Erde ein junger Planet?</dc:title>
  <dc:creator>Roger Liebi</dc:creator>
  <cp:lastModifiedBy>Me</cp:lastModifiedBy>
  <cp:revision>158</cp:revision>
  <cp:lastPrinted>2014-09-04T18:07:48Z</cp:lastPrinted>
  <dcterms:created xsi:type="dcterms:W3CDTF">2012-06-05T14:00:35Z</dcterms:created>
  <dcterms:modified xsi:type="dcterms:W3CDTF">2019-01-01T22:49:20Z</dcterms:modified>
</cp:coreProperties>
</file>