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59"/>
  </p:notesMasterIdLst>
  <p:sldIdLst>
    <p:sldId id="322" r:id="rId2"/>
    <p:sldId id="611" r:id="rId3"/>
    <p:sldId id="612" r:id="rId4"/>
    <p:sldId id="613" r:id="rId5"/>
    <p:sldId id="614" r:id="rId6"/>
    <p:sldId id="540" r:id="rId7"/>
    <p:sldId id="359" r:id="rId8"/>
    <p:sldId id="331" r:id="rId9"/>
    <p:sldId id="616" r:id="rId10"/>
    <p:sldId id="631" r:id="rId11"/>
    <p:sldId id="632" r:id="rId12"/>
    <p:sldId id="633" r:id="rId13"/>
    <p:sldId id="634" r:id="rId14"/>
    <p:sldId id="636" r:id="rId15"/>
    <p:sldId id="637" r:id="rId16"/>
    <p:sldId id="638" r:id="rId17"/>
    <p:sldId id="639" r:id="rId18"/>
    <p:sldId id="640" r:id="rId19"/>
    <p:sldId id="641" r:id="rId20"/>
    <p:sldId id="642" r:id="rId21"/>
    <p:sldId id="643" r:id="rId22"/>
    <p:sldId id="615" r:id="rId23"/>
    <p:sldId id="357" r:id="rId24"/>
    <p:sldId id="621" r:id="rId25"/>
    <p:sldId id="370" r:id="rId26"/>
    <p:sldId id="622" r:id="rId27"/>
    <p:sldId id="651" r:id="rId28"/>
    <p:sldId id="652" r:id="rId29"/>
    <p:sldId id="653" r:id="rId30"/>
    <p:sldId id="654" r:id="rId31"/>
    <p:sldId id="623" r:id="rId32"/>
    <p:sldId id="624" r:id="rId33"/>
    <p:sldId id="625" r:id="rId34"/>
    <p:sldId id="571" r:id="rId35"/>
    <p:sldId id="626" r:id="rId36"/>
    <p:sldId id="627" r:id="rId37"/>
    <p:sldId id="628" r:id="rId38"/>
    <p:sldId id="629" r:id="rId39"/>
    <p:sldId id="630" r:id="rId40"/>
    <p:sldId id="647" r:id="rId41"/>
    <p:sldId id="656" r:id="rId42"/>
    <p:sldId id="657" r:id="rId43"/>
    <p:sldId id="658" r:id="rId44"/>
    <p:sldId id="659" r:id="rId45"/>
    <p:sldId id="660" r:id="rId46"/>
    <p:sldId id="532" r:id="rId47"/>
    <p:sldId id="533" r:id="rId48"/>
    <p:sldId id="534" r:id="rId49"/>
    <p:sldId id="661" r:id="rId50"/>
    <p:sldId id="550" r:id="rId51"/>
    <p:sldId id="662" r:id="rId52"/>
    <p:sldId id="563" r:id="rId53"/>
    <p:sldId id="549" r:id="rId54"/>
    <p:sldId id="565" r:id="rId55"/>
    <p:sldId id="589" r:id="rId56"/>
    <p:sldId id="648" r:id="rId57"/>
    <p:sldId id="649" r:id="rId58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5F5F5F"/>
    <a:srgbClr val="993300"/>
    <a:srgbClr val="FF3F3F"/>
    <a:srgbClr val="6598FF"/>
    <a:srgbClr val="007A37"/>
    <a:srgbClr val="D6A300"/>
    <a:srgbClr val="D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Helle Formatvorlag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Helle Formatvorlag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042" autoAdjust="0"/>
    <p:restoredTop sz="94660" autoAdjust="0"/>
  </p:normalViewPr>
  <p:slideViewPr>
    <p:cSldViewPr>
      <p:cViewPr varScale="1">
        <p:scale>
          <a:sx n="132" d="100"/>
          <a:sy n="132" d="100"/>
        </p:scale>
        <p:origin x="-102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1939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5EEA1D-E47A-4119-90BC-357C804F7245}" type="datetimeFigureOut">
              <a:rPr lang="de-CH" smtClean="0"/>
              <a:pPr/>
              <a:t>18.03.2014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491F5D-E96A-4ADD-8AC6-38F4E7FF51CE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09008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91F5D-E96A-4ADD-8AC6-38F4E7FF51CE}" type="slidenum">
              <a:rPr lang="de-CH" smtClean="0"/>
              <a:pPr/>
              <a:t>1</a:t>
            </a:fld>
            <a:endParaRPr lang="de-CH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91F5D-E96A-4ADD-8AC6-38F4E7FF51CE}" type="slidenum">
              <a:rPr lang="de-CH" smtClean="0"/>
              <a:pPr/>
              <a:t>10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798819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91F5D-E96A-4ADD-8AC6-38F4E7FF51CE}" type="slidenum">
              <a:rPr lang="de-CH" smtClean="0"/>
              <a:pPr/>
              <a:t>11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798819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91F5D-E96A-4ADD-8AC6-38F4E7FF51CE}" type="slidenum">
              <a:rPr lang="de-CH" smtClean="0"/>
              <a:pPr/>
              <a:t>12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798819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91F5D-E96A-4ADD-8AC6-38F4E7FF51CE}" type="slidenum">
              <a:rPr lang="de-CH" smtClean="0"/>
              <a:pPr/>
              <a:t>13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798819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91F5D-E96A-4ADD-8AC6-38F4E7FF51CE}" type="slidenum">
              <a:rPr lang="de-CH" smtClean="0"/>
              <a:pPr/>
              <a:t>14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743846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91F5D-E96A-4ADD-8AC6-38F4E7FF51CE}" type="slidenum">
              <a:rPr lang="de-CH" smtClean="0"/>
              <a:pPr/>
              <a:t>15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743846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91F5D-E96A-4ADD-8AC6-38F4E7FF51CE}" type="slidenum">
              <a:rPr lang="de-CH" smtClean="0"/>
              <a:pPr/>
              <a:t>16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743846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91F5D-E96A-4ADD-8AC6-38F4E7FF51CE}" type="slidenum">
              <a:rPr lang="de-CH" smtClean="0"/>
              <a:pPr/>
              <a:t>17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743846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91F5D-E96A-4ADD-8AC6-38F4E7FF51CE}" type="slidenum">
              <a:rPr lang="de-CH" smtClean="0"/>
              <a:pPr/>
              <a:t>18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784156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91F5D-E96A-4ADD-8AC6-38F4E7FF51CE}" type="slidenum">
              <a:rPr lang="de-CH" smtClean="0"/>
              <a:pPr/>
              <a:t>19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784156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91F5D-E96A-4ADD-8AC6-38F4E7FF51CE}" type="slidenum">
              <a:rPr lang="de-CH" smtClean="0"/>
              <a:pPr/>
              <a:t>2</a:t>
            </a:fld>
            <a:endParaRPr lang="de-CH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91F5D-E96A-4ADD-8AC6-38F4E7FF51CE}" type="slidenum">
              <a:rPr lang="de-CH" smtClean="0"/>
              <a:pPr/>
              <a:t>20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784156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91F5D-E96A-4ADD-8AC6-38F4E7FF51CE}" type="slidenum">
              <a:rPr lang="de-CH" smtClean="0"/>
              <a:pPr/>
              <a:t>21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784156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91F5D-E96A-4ADD-8AC6-38F4E7FF51CE}" type="slidenum">
              <a:rPr lang="de-CH" smtClean="0"/>
              <a:pPr/>
              <a:t>22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798819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91F5D-E96A-4ADD-8AC6-38F4E7FF51CE}" type="slidenum">
              <a:rPr lang="de-CH" smtClean="0"/>
              <a:pPr/>
              <a:t>23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743846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91F5D-E96A-4ADD-8AC6-38F4E7FF51CE}" type="slidenum">
              <a:rPr lang="de-CH" smtClean="0"/>
              <a:pPr/>
              <a:t>24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7438468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91F5D-E96A-4ADD-8AC6-38F4E7FF51CE}" type="slidenum">
              <a:rPr lang="de-CH" smtClean="0"/>
              <a:pPr/>
              <a:t>25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7438468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91F5D-E96A-4ADD-8AC6-38F4E7FF51CE}" type="slidenum">
              <a:rPr lang="de-CH" smtClean="0"/>
              <a:pPr/>
              <a:t>26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7438468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CH" smtClean="0"/>
          </a:p>
        </p:txBody>
      </p:sp>
      <p:sp>
        <p:nvSpPr>
          <p:cNvPr id="23555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436EC95-82D3-4683-8764-7676F164526B}" type="slidenum">
              <a:rPr lang="de-CH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de-CH">
              <a:cs typeface="Arial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CH" smtClean="0"/>
          </a:p>
        </p:txBody>
      </p:sp>
      <p:sp>
        <p:nvSpPr>
          <p:cNvPr id="21507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5EBD4F2-5365-4109-90A7-453510A4CC97}" type="slidenum">
              <a:rPr lang="de-CH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de-CH">
              <a:cs typeface="Arial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CH" smtClean="0"/>
          </a:p>
        </p:txBody>
      </p:sp>
      <p:sp>
        <p:nvSpPr>
          <p:cNvPr id="27651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76A66A4-0669-4886-9F60-E5FE066DEE0E}" type="slidenum">
              <a:rPr lang="de-CH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de-CH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91F5D-E96A-4ADD-8AC6-38F4E7FF51CE}" type="slidenum">
              <a:rPr lang="de-CH" smtClean="0"/>
              <a:pPr/>
              <a:t>3</a:t>
            </a:fld>
            <a:endParaRPr lang="de-CH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CH" smtClean="0"/>
          </a:p>
        </p:txBody>
      </p:sp>
      <p:sp>
        <p:nvSpPr>
          <p:cNvPr id="27651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76A66A4-0669-4886-9F60-E5FE066DEE0E}" type="slidenum">
              <a:rPr lang="de-CH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de-CH">
              <a:cs typeface="Arial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91F5D-E96A-4ADD-8AC6-38F4E7FF51CE}" type="slidenum">
              <a:rPr lang="de-CH" smtClean="0"/>
              <a:pPr/>
              <a:t>31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7438468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91F5D-E96A-4ADD-8AC6-38F4E7FF51CE}" type="slidenum">
              <a:rPr lang="de-CH" smtClean="0"/>
              <a:pPr/>
              <a:t>32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7438468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91F5D-E96A-4ADD-8AC6-38F4E7FF51CE}" type="slidenum">
              <a:rPr lang="de-CH" smtClean="0"/>
              <a:pPr/>
              <a:t>33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7438468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91F5D-E96A-4ADD-8AC6-38F4E7FF51CE}" type="slidenum">
              <a:rPr lang="de-CH" smtClean="0"/>
              <a:pPr/>
              <a:t>34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01602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91F5D-E96A-4ADD-8AC6-38F4E7FF51CE}" type="slidenum">
              <a:rPr lang="de-CH" smtClean="0"/>
              <a:pPr/>
              <a:t>35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7438468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91F5D-E96A-4ADD-8AC6-38F4E7FF51CE}" type="slidenum">
              <a:rPr lang="de-CH" smtClean="0"/>
              <a:pPr/>
              <a:t>36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7438468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91F5D-E96A-4ADD-8AC6-38F4E7FF51CE}" type="slidenum">
              <a:rPr lang="de-CH" smtClean="0"/>
              <a:pPr/>
              <a:t>37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7438468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91F5D-E96A-4ADD-8AC6-38F4E7FF51CE}" type="slidenum">
              <a:rPr lang="de-CH" smtClean="0"/>
              <a:pPr/>
              <a:t>38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7438468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91F5D-E96A-4ADD-8AC6-38F4E7FF51CE}" type="slidenum">
              <a:rPr lang="de-CH" smtClean="0"/>
              <a:pPr/>
              <a:t>39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743846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91F5D-E96A-4ADD-8AC6-38F4E7FF51CE}" type="slidenum">
              <a:rPr lang="de-CH" smtClean="0"/>
              <a:pPr/>
              <a:t>4</a:t>
            </a:fld>
            <a:endParaRPr lang="de-CH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91F5D-E96A-4ADD-8AC6-38F4E7FF51CE}" type="slidenum">
              <a:rPr lang="de-CH" smtClean="0"/>
              <a:pPr/>
              <a:t>40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7438468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494269-F719-42AB-90C1-6A847132F93D}" type="slidenum">
              <a:rPr lang="de-CH" smtClean="0"/>
              <a:pPr>
                <a:defRPr/>
              </a:pPr>
              <a:t>41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3139039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494269-F719-42AB-90C1-6A847132F93D}" type="slidenum">
              <a:rPr lang="de-CH" smtClean="0"/>
              <a:pPr>
                <a:defRPr/>
              </a:pPr>
              <a:t>42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703597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494269-F719-42AB-90C1-6A847132F93D}" type="slidenum">
              <a:rPr lang="de-CH" smtClean="0"/>
              <a:pPr>
                <a:defRPr/>
              </a:pPr>
              <a:t>43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8765869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494269-F719-42AB-90C1-6A847132F93D}" type="slidenum">
              <a:rPr lang="de-CH" smtClean="0"/>
              <a:pPr>
                <a:defRPr/>
              </a:pPr>
              <a:t>44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7678862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494269-F719-42AB-90C1-6A847132F93D}" type="slidenum">
              <a:rPr lang="de-CH" smtClean="0"/>
              <a:pPr>
                <a:defRPr/>
              </a:pPr>
              <a:t>45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5873932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0EA42-8314-469C-B4D6-030848990C4C}" type="slidenum">
              <a:rPr lang="de-CH" smtClean="0"/>
              <a:pPr/>
              <a:t>46</a:t>
            </a:fld>
            <a:endParaRPr lang="de-CH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0EA42-8314-469C-B4D6-030848990C4C}" type="slidenum">
              <a:rPr lang="de-CH" smtClean="0"/>
              <a:pPr/>
              <a:t>47</a:t>
            </a:fld>
            <a:endParaRPr lang="de-CH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0EA42-8314-469C-B4D6-030848990C4C}" type="slidenum">
              <a:rPr lang="de-CH" smtClean="0"/>
              <a:pPr/>
              <a:t>48</a:t>
            </a:fld>
            <a:endParaRPr lang="de-CH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91F5D-E96A-4ADD-8AC6-38F4E7FF51CE}" type="slidenum">
              <a:rPr lang="de-CH" smtClean="0"/>
              <a:pPr/>
              <a:t>49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859352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91F5D-E96A-4ADD-8AC6-38F4E7FF51CE}" type="slidenum">
              <a:rPr lang="de-CH" smtClean="0"/>
              <a:pPr/>
              <a:t>5</a:t>
            </a:fld>
            <a:endParaRPr lang="de-CH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494269-F719-42AB-90C1-6A847132F93D}" type="slidenum">
              <a:rPr lang="de-CH" smtClean="0"/>
              <a:pPr>
                <a:defRPr/>
              </a:pPr>
              <a:t>50</a:t>
            </a:fld>
            <a:endParaRPr lang="de-CH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494269-F719-42AB-90C1-6A847132F93D}" type="slidenum">
              <a:rPr lang="de-CH" smtClean="0"/>
              <a:pPr>
                <a:defRPr/>
              </a:pPr>
              <a:t>51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2044471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0EA42-8314-469C-B4D6-030848990C4C}" type="slidenum">
              <a:rPr lang="de-CH" smtClean="0"/>
              <a:pPr/>
              <a:t>52</a:t>
            </a:fld>
            <a:endParaRPr lang="de-CH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0EA42-8314-469C-B4D6-030848990C4C}" type="slidenum">
              <a:rPr lang="de-CH" smtClean="0"/>
              <a:pPr/>
              <a:t>53</a:t>
            </a:fld>
            <a:endParaRPr lang="de-CH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9DCADF-2C68-4102-9306-6BDE0B83A62A}" type="slidenum">
              <a:rPr lang="de-DE" smtClean="0"/>
              <a:pPr/>
              <a:t>54</a:t>
            </a:fld>
            <a:endParaRPr lang="de-DE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91F5D-E96A-4ADD-8AC6-38F4E7FF51CE}" type="slidenum">
              <a:rPr lang="de-CH" smtClean="0"/>
              <a:pPr/>
              <a:t>55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21418062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91F5D-E96A-4ADD-8AC6-38F4E7FF51CE}" type="slidenum">
              <a:rPr lang="de-CH" smtClean="0"/>
              <a:pPr/>
              <a:t>56</a:t>
            </a:fld>
            <a:endParaRPr lang="de-CH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91F5D-E96A-4ADD-8AC6-38F4E7FF51CE}" type="slidenum">
              <a:rPr lang="de-CH" smtClean="0"/>
              <a:pPr/>
              <a:t>57</a:t>
            </a:fld>
            <a:endParaRPr lang="de-CH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91F5D-E96A-4ADD-8AC6-38F4E7FF51CE}" type="slidenum">
              <a:rPr lang="de-CH" smtClean="0"/>
              <a:pPr/>
              <a:t>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983221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91F5D-E96A-4ADD-8AC6-38F4E7FF51CE}" type="slidenum">
              <a:rPr lang="de-CH" smtClean="0"/>
              <a:pPr/>
              <a:t>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524099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91F5D-E96A-4ADD-8AC6-38F4E7FF51CE}" type="slidenum">
              <a:rPr lang="de-CH" smtClean="0"/>
              <a:pPr/>
              <a:t>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798819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91F5D-E96A-4ADD-8AC6-38F4E7FF51CE}" type="slidenum">
              <a:rPr lang="de-CH" smtClean="0"/>
              <a:pPr/>
              <a:t>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79881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de-DE"/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776 h 1906"/>
                <a:gd name="T4" fmla="*/ 5758 w 5740"/>
                <a:gd name="T5" fmla="*/ 1776 h 1906"/>
                <a:gd name="T6" fmla="*/ 5758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</p:grpSp>
      <p:sp>
        <p:nvSpPr>
          <p:cNvPr id="513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08721"/>
            <a:ext cx="7846640" cy="2748880"/>
          </a:xfrm>
        </p:spPr>
        <p:txBody>
          <a:bodyPr/>
          <a:lstStyle>
            <a:lvl1pPr>
              <a:defRPr sz="660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noProof="0" dirty="0" smtClean="0"/>
              <a:t>Titelmasterformat durch Klicken bearbeiten</a:t>
            </a:r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solidFill>
                  <a:srgbClr val="00B0F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noProof="0" dirty="0" smtClean="0"/>
              <a:t>Formatvorlage des Untertitelmasters durch Klicken bearbeiten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72C60B1-0F52-481D-8DD4-B634F73A090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224BA9-5079-4A00-BD4F-220B05B4B2D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5AC88C-B580-4599-8187-CAAC10072D1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1080120"/>
          </a:xfrm>
        </p:spPr>
        <p:txBody>
          <a:bodyPr/>
          <a:lstStyle>
            <a:lvl1pPr>
              <a:defRPr b="1">
                <a:solidFill>
                  <a:srgbClr val="002060"/>
                </a:solidFill>
                <a:effectLst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512" y="1412776"/>
            <a:ext cx="8964488" cy="5445224"/>
          </a:xfrm>
        </p:spPr>
        <p:txBody>
          <a:bodyPr/>
          <a:lstStyle>
            <a:lvl1pPr>
              <a:defRPr>
                <a:solidFill>
                  <a:srgbClr val="002060"/>
                </a:solidFill>
                <a:effectLst/>
              </a:defRPr>
            </a:lvl1pPr>
            <a:lvl2pPr>
              <a:defRPr u="none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2pPr>
            <a:lvl3pPr>
              <a:defRPr>
                <a:solidFill>
                  <a:srgbClr val="C00000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 b="1">
                <a:solidFill>
                  <a:schemeClr val="tx2">
                    <a:lumMod val="50000"/>
                  </a:schemeClr>
                </a:solidFill>
                <a:effectLst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928E1E-1E5A-4E2C-8BF3-E5367EDCBCF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002060"/>
                </a:solidFill>
                <a:effectLst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F685AF-2AB0-493B-9C4B-D3C2E206BFA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FE460D-E357-486F-A67A-539EE315E9D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64C4C2-CC72-415A-A26F-5D2DB95A13B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68D15F-16B7-4121-A556-F53D5470ADC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29096E-370E-4FBA-A145-A39BA0B0E88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70260F-AC81-4C2D-B2C6-D28B6E773DE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41EBE6-9790-44D1-988D-A15C90238FB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4F0DD365-FBE8-4E82-8D2C-9027D0E7EB8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410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410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410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410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de-DE"/>
              </a:p>
            </p:txBody>
          </p:sp>
        </p:grpSp>
        <p:sp>
          <p:nvSpPr>
            <p:cNvPr id="410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776 h 1906"/>
                <a:gd name="T4" fmla="*/ 5758 w 5740"/>
                <a:gd name="T5" fmla="*/ 1776 h 1906"/>
                <a:gd name="T6" fmla="*/ 5758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</p:grpSp>
      <p:sp>
        <p:nvSpPr>
          <p:cNvPr id="410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179512" y="188640"/>
            <a:ext cx="8784976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Titelmasterformat durch Klicken bearbeiten</a:t>
            </a:r>
          </a:p>
        </p:txBody>
      </p:sp>
      <p:sp>
        <p:nvSpPr>
          <p:cNvPr id="411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11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512" y="1412776"/>
            <a:ext cx="8964488" cy="5445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ipe dir="d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2060"/>
          </a:solidFill>
          <a:effectLst/>
          <a:latin typeface="Arial Narrow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000" b="1">
          <a:solidFill>
            <a:srgbClr val="002060"/>
          </a:solidFill>
          <a:effectLst/>
          <a:latin typeface="Arial Narrow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600" b="1">
          <a:solidFill>
            <a:schemeClr val="tx1">
              <a:lumMod val="75000"/>
              <a:lumOff val="25000"/>
            </a:schemeClr>
          </a:solidFill>
          <a:effectLst/>
          <a:latin typeface="Arial Narrow" pitchFamily="34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 b="1">
          <a:solidFill>
            <a:srgbClr val="C00000"/>
          </a:solidFill>
          <a:effectLst/>
          <a:latin typeface="Arial Narrow" pitchFamily="34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200" b="1">
          <a:solidFill>
            <a:schemeClr val="tx1"/>
          </a:solidFill>
          <a:effectLst/>
          <a:latin typeface="Arial Narrow" pitchFamily="34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 b="1">
          <a:solidFill>
            <a:schemeClr val="tx1"/>
          </a:solidFill>
          <a:effectLst/>
          <a:latin typeface="Arial Narrow" pitchFamily="34" charset="0"/>
          <a:cs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de-CH" smtClean="0">
                <a:solidFill>
                  <a:srgbClr val="C00000"/>
                </a:solidFill>
              </a:rPr>
              <a:t>Der Römerbrief</a:t>
            </a:r>
            <a:endParaRPr lang="de-CH" dirty="0">
              <a:solidFill>
                <a:srgbClr val="C00000"/>
              </a:solidFill>
            </a:endParaRPr>
          </a:p>
        </p:txBody>
      </p:sp>
      <p:sp>
        <p:nvSpPr>
          <p:cNvPr id="5" name="Untertitel 4"/>
          <p:cNvSpPr>
            <a:spLocks noGrp="1"/>
          </p:cNvSpPr>
          <p:nvPr>
            <p:ph type="subTitle" sz="quarter" idx="1"/>
          </p:nvPr>
        </p:nvSpPr>
        <p:spPr>
          <a:xfrm>
            <a:off x="827584" y="3886200"/>
            <a:ext cx="7848872" cy="2855168"/>
          </a:xfrm>
        </p:spPr>
        <p:txBody>
          <a:bodyPr/>
          <a:lstStyle/>
          <a:p>
            <a:r>
              <a:rPr lang="de-DE" sz="3200" dirty="0" smtClean="0">
                <a:solidFill>
                  <a:srgbClr val="002060"/>
                </a:solidFill>
              </a:rPr>
              <a:t>Die Gerechtigkeit Gottes </a:t>
            </a:r>
          </a:p>
          <a:p>
            <a:r>
              <a:rPr lang="de-DE" sz="3200" dirty="0" smtClean="0">
                <a:solidFill>
                  <a:srgbClr val="002060"/>
                </a:solidFill>
              </a:rPr>
              <a:t>(o. Das Heil Gottes)</a:t>
            </a:r>
            <a:endParaRPr lang="de-DE" sz="32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512" y="0"/>
            <a:ext cx="8964488" cy="6858000"/>
          </a:xfrm>
        </p:spPr>
        <p:txBody>
          <a:bodyPr/>
          <a:lstStyle/>
          <a:p>
            <a:pPr marL="457200" lvl="1" indent="0">
              <a:buNone/>
            </a:pPr>
            <a:r>
              <a:rPr lang="de-DE" dirty="0" smtClean="0"/>
              <a:t>Einander </a:t>
            </a:r>
            <a:r>
              <a:rPr lang="de-DE" dirty="0"/>
              <a:t>gegenüberstehende </a:t>
            </a:r>
            <a:r>
              <a:rPr lang="de-DE" dirty="0" smtClean="0"/>
              <a:t>Begriffe</a:t>
            </a:r>
          </a:p>
          <a:p>
            <a:pPr lvl="1"/>
            <a:r>
              <a:rPr lang="de-DE" sz="2400" cap="all" dirty="0" smtClean="0">
                <a:solidFill>
                  <a:srgbClr val="0000FF"/>
                </a:solidFill>
              </a:rPr>
              <a:t>Zorn</a:t>
            </a:r>
            <a:r>
              <a:rPr lang="de-DE" sz="2400" dirty="0" smtClean="0">
                <a:solidFill>
                  <a:srgbClr val="0000FF"/>
                </a:solidFill>
              </a:rPr>
              <a:t> </a:t>
            </a:r>
            <a:r>
              <a:rPr lang="de-DE" sz="2400" cap="all" dirty="0">
                <a:solidFill>
                  <a:srgbClr val="0000FF"/>
                </a:solidFill>
                <a:sym typeface="Symbol"/>
              </a:rPr>
              <a:t></a:t>
            </a:r>
            <a:r>
              <a:rPr lang="de-DE" sz="2400" dirty="0">
                <a:solidFill>
                  <a:srgbClr val="0000FF"/>
                </a:solidFill>
              </a:rPr>
              <a:t> </a:t>
            </a:r>
            <a:r>
              <a:rPr lang="de-DE" sz="2400" cap="all" dirty="0" smtClean="0">
                <a:solidFill>
                  <a:srgbClr val="0000FF"/>
                </a:solidFill>
              </a:rPr>
              <a:t>Liebe</a:t>
            </a:r>
            <a:endParaRPr lang="de-DE" sz="2400" dirty="0">
              <a:solidFill>
                <a:srgbClr val="0000FF"/>
              </a:solidFill>
            </a:endParaRPr>
          </a:p>
          <a:p>
            <a:pPr lvl="1"/>
            <a:r>
              <a:rPr lang="de-DE" sz="2400" cap="all" dirty="0">
                <a:solidFill>
                  <a:srgbClr val="0000FF"/>
                </a:solidFill>
              </a:rPr>
              <a:t>Gericht</a:t>
            </a:r>
            <a:r>
              <a:rPr lang="de-DE" sz="2400" dirty="0">
                <a:solidFill>
                  <a:srgbClr val="0000FF"/>
                </a:solidFill>
              </a:rPr>
              <a:t> </a:t>
            </a:r>
            <a:r>
              <a:rPr lang="de-DE" sz="2400" cap="all" dirty="0">
                <a:solidFill>
                  <a:srgbClr val="0000FF"/>
                </a:solidFill>
                <a:sym typeface="Symbol"/>
              </a:rPr>
              <a:t></a:t>
            </a:r>
            <a:r>
              <a:rPr lang="de-DE" sz="2400" dirty="0">
                <a:solidFill>
                  <a:srgbClr val="0000FF"/>
                </a:solidFill>
              </a:rPr>
              <a:t> </a:t>
            </a:r>
            <a:r>
              <a:rPr lang="de-DE" sz="2400" cap="all" dirty="0" smtClean="0">
                <a:solidFill>
                  <a:srgbClr val="0000FF"/>
                </a:solidFill>
              </a:rPr>
              <a:t>Heil</a:t>
            </a:r>
            <a:r>
              <a:rPr lang="de-DE" sz="2400" dirty="0">
                <a:solidFill>
                  <a:srgbClr val="0000FF"/>
                </a:solidFill>
              </a:rPr>
              <a:t> </a:t>
            </a:r>
            <a:r>
              <a:rPr lang="de-DE" sz="2400" dirty="0" smtClean="0">
                <a:solidFill>
                  <a:srgbClr val="0000FF"/>
                </a:solidFill>
              </a:rPr>
              <a:t>(Rettung)</a:t>
            </a:r>
            <a:endParaRPr lang="de-DE" sz="2400" dirty="0">
              <a:solidFill>
                <a:srgbClr val="0000FF"/>
              </a:solidFill>
            </a:endParaRPr>
          </a:p>
          <a:p>
            <a:pPr lvl="1"/>
            <a:r>
              <a:rPr lang="de-DE" sz="2400" dirty="0" smtClean="0">
                <a:solidFill>
                  <a:srgbClr val="0000FF"/>
                </a:solidFill>
              </a:rPr>
              <a:t>Gericht → </a:t>
            </a:r>
            <a:r>
              <a:rPr lang="de-DE" sz="2400" cap="all" dirty="0" smtClean="0">
                <a:solidFill>
                  <a:srgbClr val="0000FF"/>
                </a:solidFill>
              </a:rPr>
              <a:t>TOD</a:t>
            </a:r>
            <a:r>
              <a:rPr lang="de-DE" sz="2400" cap="all" dirty="0">
                <a:solidFill>
                  <a:srgbClr val="0000FF"/>
                </a:solidFill>
              </a:rPr>
              <a:t>.</a:t>
            </a:r>
            <a:r>
              <a:rPr lang="de-DE" sz="2400" dirty="0">
                <a:solidFill>
                  <a:srgbClr val="0000FF"/>
                </a:solidFill>
              </a:rPr>
              <a:t> </a:t>
            </a:r>
            <a:r>
              <a:rPr lang="de-DE" sz="2400" cap="all" dirty="0">
                <a:solidFill>
                  <a:srgbClr val="0000FF"/>
                </a:solidFill>
                <a:sym typeface="Symbol"/>
              </a:rPr>
              <a:t></a:t>
            </a:r>
            <a:r>
              <a:rPr lang="de-DE" sz="2400" cap="all" dirty="0">
                <a:solidFill>
                  <a:srgbClr val="0000FF"/>
                </a:solidFill>
              </a:rPr>
              <a:t> </a:t>
            </a:r>
            <a:r>
              <a:rPr lang="de-DE" sz="2400" dirty="0" smtClean="0">
                <a:solidFill>
                  <a:srgbClr val="0000FF"/>
                </a:solidFill>
              </a:rPr>
              <a:t>Rettung → </a:t>
            </a:r>
            <a:r>
              <a:rPr lang="de-DE" sz="2400" cap="all" dirty="0" smtClean="0">
                <a:solidFill>
                  <a:srgbClr val="0000FF"/>
                </a:solidFill>
              </a:rPr>
              <a:t>Leben</a:t>
            </a:r>
            <a:r>
              <a:rPr lang="de-DE" sz="2400" cap="all" dirty="0">
                <a:solidFill>
                  <a:srgbClr val="0000FF"/>
                </a:solidFill>
              </a:rPr>
              <a:t>.</a:t>
            </a:r>
            <a:endParaRPr lang="de-DE" sz="2400" dirty="0">
              <a:solidFill>
                <a:srgbClr val="0000FF"/>
              </a:solidFill>
            </a:endParaRPr>
          </a:p>
          <a:p>
            <a:pPr lvl="1"/>
            <a:r>
              <a:rPr lang="de-DE" sz="2400" dirty="0">
                <a:solidFill>
                  <a:srgbClr val="0000FF"/>
                </a:solidFill>
              </a:rPr>
              <a:t>Des Menschen</a:t>
            </a:r>
            <a:r>
              <a:rPr lang="de-DE" sz="2400" cap="all" dirty="0">
                <a:solidFill>
                  <a:srgbClr val="0000FF"/>
                </a:solidFill>
              </a:rPr>
              <a:t> </a:t>
            </a:r>
            <a:r>
              <a:rPr lang="de-DE" sz="2400" cap="all" dirty="0" smtClean="0">
                <a:solidFill>
                  <a:srgbClr val="0000FF"/>
                </a:solidFill>
              </a:rPr>
              <a:t>Sünde.</a:t>
            </a:r>
            <a:r>
              <a:rPr lang="de-DE" sz="2400" dirty="0" smtClean="0">
                <a:solidFill>
                  <a:srgbClr val="0000FF"/>
                </a:solidFill>
              </a:rPr>
              <a:t> </a:t>
            </a:r>
            <a:r>
              <a:rPr lang="de-DE" sz="2400" cap="all" dirty="0">
                <a:solidFill>
                  <a:srgbClr val="0000FF"/>
                </a:solidFill>
                <a:sym typeface="Symbol"/>
              </a:rPr>
              <a:t></a:t>
            </a:r>
            <a:r>
              <a:rPr lang="de-DE" sz="2400" dirty="0">
                <a:solidFill>
                  <a:srgbClr val="0000FF"/>
                </a:solidFill>
              </a:rPr>
              <a:t> Gottes </a:t>
            </a:r>
            <a:r>
              <a:rPr lang="de-DE" sz="2400" cap="all" dirty="0" smtClean="0">
                <a:solidFill>
                  <a:srgbClr val="0000FF"/>
                </a:solidFill>
              </a:rPr>
              <a:t>Heiligkeit.</a:t>
            </a:r>
            <a:endParaRPr lang="de-DE" sz="2400" dirty="0">
              <a:solidFill>
                <a:srgbClr val="0000FF"/>
              </a:solidFill>
            </a:endParaRPr>
          </a:p>
          <a:p>
            <a:pPr lvl="2"/>
            <a:r>
              <a:rPr lang="de-DE" sz="2200" b="0" dirty="0" smtClean="0">
                <a:solidFill>
                  <a:srgbClr val="0000FF"/>
                </a:solidFill>
              </a:rPr>
              <a:t>Wenn </a:t>
            </a:r>
            <a:r>
              <a:rPr lang="de-DE" sz="2200" b="0" dirty="0">
                <a:solidFill>
                  <a:srgbClr val="0000FF"/>
                </a:solidFill>
              </a:rPr>
              <a:t>das </a:t>
            </a:r>
            <a:r>
              <a:rPr lang="de-DE" sz="2200" b="0" dirty="0" smtClean="0">
                <a:solidFill>
                  <a:srgbClr val="0000FF"/>
                </a:solidFill>
              </a:rPr>
              <a:t>GESETZ nicht </a:t>
            </a:r>
            <a:r>
              <a:rPr lang="de-DE" sz="2200" b="0" dirty="0">
                <a:solidFill>
                  <a:srgbClr val="0000FF"/>
                </a:solidFill>
              </a:rPr>
              <a:t>eingehalten </a:t>
            </a:r>
            <a:r>
              <a:rPr lang="de-DE" sz="2200" b="0" dirty="0" smtClean="0">
                <a:solidFill>
                  <a:srgbClr val="0000FF"/>
                </a:solidFill>
              </a:rPr>
              <a:t>wird </a:t>
            </a:r>
            <a:r>
              <a:rPr lang="de-DE" sz="2200" dirty="0" smtClean="0">
                <a:solidFill>
                  <a:srgbClr val="0000FF"/>
                </a:solidFill>
              </a:rPr>
              <a:t>→ TOD (als Strafe)</a:t>
            </a:r>
            <a:endParaRPr lang="de-DE" sz="2200" dirty="0">
              <a:solidFill>
                <a:srgbClr val="0000FF"/>
              </a:solidFill>
            </a:endParaRPr>
          </a:p>
          <a:p>
            <a:pPr lvl="1"/>
            <a:r>
              <a:rPr lang="de-DE" sz="2400" dirty="0" smtClean="0">
                <a:solidFill>
                  <a:srgbClr val="0000FF"/>
                </a:solidFill>
              </a:rPr>
              <a:t>Sünde → </a:t>
            </a:r>
            <a:r>
              <a:rPr lang="de-DE" sz="2400" cap="small" dirty="0" smtClean="0">
                <a:solidFill>
                  <a:srgbClr val="0000FF"/>
                </a:solidFill>
              </a:rPr>
              <a:t>Verurteilung</a:t>
            </a:r>
            <a:r>
              <a:rPr lang="de-DE" sz="2400" dirty="0" smtClean="0">
                <a:solidFill>
                  <a:srgbClr val="0000FF"/>
                </a:solidFill>
              </a:rPr>
              <a:t>; Gnade </a:t>
            </a:r>
            <a:r>
              <a:rPr lang="de-DE" sz="2400" dirty="0">
                <a:solidFill>
                  <a:srgbClr val="0000FF"/>
                </a:solidFill>
              </a:rPr>
              <a:t>Gottes </a:t>
            </a:r>
            <a:r>
              <a:rPr lang="de-DE" sz="2400" dirty="0" smtClean="0">
                <a:solidFill>
                  <a:srgbClr val="0000FF"/>
                </a:solidFill>
              </a:rPr>
              <a:t>→ </a:t>
            </a:r>
            <a:r>
              <a:rPr lang="de-DE" sz="2400" cap="small" dirty="0" smtClean="0">
                <a:solidFill>
                  <a:srgbClr val="0000FF"/>
                </a:solidFill>
              </a:rPr>
              <a:t>Rechtfertigung</a:t>
            </a:r>
          </a:p>
          <a:p>
            <a:pPr lvl="2"/>
            <a:r>
              <a:rPr lang="de-DE" sz="2200" cap="all" dirty="0" smtClean="0">
                <a:solidFill>
                  <a:srgbClr val="0000FF"/>
                </a:solidFill>
              </a:rPr>
              <a:t>(</a:t>
            </a:r>
            <a:r>
              <a:rPr lang="de-DE" sz="2200" b="0" cap="all" dirty="0" smtClean="0">
                <a:solidFill>
                  <a:srgbClr val="0000FF"/>
                </a:solidFill>
              </a:rPr>
              <a:t>Fluch</a:t>
            </a:r>
            <a:r>
              <a:rPr lang="de-DE" sz="2200" b="0" dirty="0" smtClean="0">
                <a:solidFill>
                  <a:srgbClr val="0000FF"/>
                </a:solidFill>
              </a:rPr>
              <a:t> = Ankündigung </a:t>
            </a:r>
            <a:r>
              <a:rPr lang="de-DE" sz="2200" b="0" dirty="0">
                <a:solidFill>
                  <a:srgbClr val="0000FF"/>
                </a:solidFill>
              </a:rPr>
              <a:t>des </a:t>
            </a:r>
            <a:r>
              <a:rPr lang="de-DE" sz="2200" b="0" dirty="0" smtClean="0">
                <a:solidFill>
                  <a:srgbClr val="0000FF"/>
                </a:solidFill>
              </a:rPr>
              <a:t>Todes; SEGEN = was Leben fördert</a:t>
            </a:r>
            <a:r>
              <a:rPr lang="de-DE" sz="2200" dirty="0" smtClean="0">
                <a:solidFill>
                  <a:srgbClr val="0000FF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7794890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512" y="0"/>
            <a:ext cx="8964488" cy="6858000"/>
          </a:xfrm>
        </p:spPr>
        <p:txBody>
          <a:bodyPr/>
          <a:lstStyle/>
          <a:p>
            <a:pPr marL="457200" lvl="1" indent="0">
              <a:buNone/>
            </a:pPr>
            <a:r>
              <a:rPr lang="de-DE" dirty="0" smtClean="0"/>
              <a:t>Die Rettung / Das Heil Gottes</a:t>
            </a:r>
          </a:p>
          <a:p>
            <a:pPr marL="457200" lvl="1" indent="0">
              <a:buNone/>
            </a:pPr>
            <a:r>
              <a:rPr lang="de-DE" dirty="0" smtClean="0">
                <a:solidFill>
                  <a:schemeClr val="tx1"/>
                </a:solidFill>
              </a:rPr>
              <a:t>Rettung von </a:t>
            </a:r>
            <a:r>
              <a:rPr lang="de-DE" dirty="0">
                <a:solidFill>
                  <a:schemeClr val="tx1"/>
                </a:solidFill>
              </a:rPr>
              <a:t>Zweierlei</a:t>
            </a:r>
            <a:r>
              <a:rPr lang="de-DE" dirty="0">
                <a:solidFill>
                  <a:srgbClr val="0000FF"/>
                </a:solidFill>
              </a:rPr>
              <a:t>: </a:t>
            </a:r>
          </a:p>
          <a:p>
            <a:pPr lvl="1"/>
            <a:r>
              <a:rPr lang="de-DE" i="1" dirty="0" smtClean="0">
                <a:solidFill>
                  <a:srgbClr val="0000FF"/>
                </a:solidFill>
              </a:rPr>
              <a:t>von </a:t>
            </a:r>
            <a:r>
              <a:rPr lang="de-DE" i="1" cap="all" dirty="0">
                <a:solidFill>
                  <a:srgbClr val="0000FF"/>
                </a:solidFill>
              </a:rPr>
              <a:t>Sünde</a:t>
            </a:r>
            <a:r>
              <a:rPr lang="de-DE" dirty="0">
                <a:solidFill>
                  <a:srgbClr val="0000FF"/>
                </a:solidFill>
              </a:rPr>
              <a:t> und </a:t>
            </a:r>
            <a:r>
              <a:rPr lang="de-DE" i="1" dirty="0" smtClean="0">
                <a:solidFill>
                  <a:srgbClr val="0000FF"/>
                </a:solidFill>
              </a:rPr>
              <a:t>vom </a:t>
            </a:r>
            <a:r>
              <a:rPr lang="de-DE" i="1" cap="all" dirty="0">
                <a:solidFill>
                  <a:srgbClr val="0000FF"/>
                </a:solidFill>
              </a:rPr>
              <a:t>Tode</a:t>
            </a:r>
            <a:r>
              <a:rPr lang="de-DE" dirty="0">
                <a:solidFill>
                  <a:srgbClr val="0000FF"/>
                </a:solidFill>
              </a:rPr>
              <a:t>. </a:t>
            </a:r>
          </a:p>
          <a:p>
            <a:pPr lvl="2"/>
            <a:r>
              <a:rPr lang="de-DE" sz="2000" dirty="0" smtClean="0">
                <a:solidFill>
                  <a:srgbClr val="0000FF"/>
                </a:solidFill>
              </a:rPr>
              <a:t>SÜNDE = Zielverfehlung / Übertretung </a:t>
            </a:r>
            <a:endParaRPr lang="de-DE" sz="2000" dirty="0">
              <a:solidFill>
                <a:srgbClr val="0000FF"/>
              </a:solidFill>
            </a:endParaRPr>
          </a:p>
          <a:p>
            <a:pPr lvl="2"/>
            <a:r>
              <a:rPr lang="de-DE" sz="2000" dirty="0" smtClean="0">
                <a:solidFill>
                  <a:srgbClr val="0000FF"/>
                </a:solidFill>
              </a:rPr>
              <a:t>TOD = Folge </a:t>
            </a:r>
            <a:r>
              <a:rPr lang="de-DE" sz="2000" dirty="0">
                <a:solidFill>
                  <a:srgbClr val="0000FF"/>
                </a:solidFill>
              </a:rPr>
              <a:t>der </a:t>
            </a:r>
            <a:r>
              <a:rPr lang="de-DE" sz="2000" dirty="0" smtClean="0">
                <a:solidFill>
                  <a:srgbClr val="0000FF"/>
                </a:solidFill>
              </a:rPr>
              <a:t>Sünde</a:t>
            </a:r>
          </a:p>
          <a:p>
            <a:pPr lvl="1"/>
            <a:r>
              <a:rPr lang="de-DE" dirty="0" smtClean="0">
                <a:solidFill>
                  <a:srgbClr val="0000FF"/>
                </a:solidFill>
              </a:rPr>
              <a:t>Rettung ist: Gottes </a:t>
            </a:r>
            <a:r>
              <a:rPr lang="de-DE" cap="all" dirty="0">
                <a:solidFill>
                  <a:srgbClr val="0000FF"/>
                </a:solidFill>
              </a:rPr>
              <a:t>Gerechtigkeit</a:t>
            </a:r>
            <a:r>
              <a:rPr lang="de-DE" dirty="0">
                <a:solidFill>
                  <a:srgbClr val="0000FF"/>
                </a:solidFill>
              </a:rPr>
              <a:t> und </a:t>
            </a:r>
            <a:r>
              <a:rPr lang="de-DE" cap="all" dirty="0" smtClean="0">
                <a:solidFill>
                  <a:srgbClr val="0000FF"/>
                </a:solidFill>
              </a:rPr>
              <a:t>Leben</a:t>
            </a:r>
            <a:r>
              <a:rPr lang="de-DE" dirty="0" smtClean="0">
                <a:solidFill>
                  <a:srgbClr val="0000FF"/>
                </a:solidFill>
              </a:rPr>
              <a:t> bekommen</a:t>
            </a:r>
            <a:r>
              <a:rPr lang="de-DE" cap="all" dirty="0" smtClean="0">
                <a:solidFill>
                  <a:srgbClr val="0000FF"/>
                </a:solidFill>
              </a:rPr>
              <a:t>. </a:t>
            </a:r>
            <a:endParaRPr lang="de-DE" dirty="0">
              <a:solidFill>
                <a:srgbClr val="0000FF"/>
              </a:solidFill>
            </a:endParaRPr>
          </a:p>
          <a:p>
            <a:pPr lvl="2"/>
            <a:r>
              <a:rPr lang="de-DE" sz="2000" dirty="0" smtClean="0">
                <a:solidFill>
                  <a:srgbClr val="0000FF"/>
                </a:solidFill>
              </a:rPr>
              <a:t>Rettung </a:t>
            </a:r>
            <a:r>
              <a:rPr lang="de-DE" sz="2000" i="1" dirty="0">
                <a:solidFill>
                  <a:srgbClr val="0000FF"/>
                </a:solidFill>
              </a:rPr>
              <a:t>von Sünde</a:t>
            </a:r>
            <a:r>
              <a:rPr lang="de-DE" sz="2000" dirty="0">
                <a:solidFill>
                  <a:srgbClr val="0000FF"/>
                </a:solidFill>
              </a:rPr>
              <a:t> </a:t>
            </a:r>
            <a:r>
              <a:rPr lang="de-DE" sz="2000" dirty="0" smtClean="0">
                <a:solidFill>
                  <a:srgbClr val="0000FF"/>
                </a:solidFill>
              </a:rPr>
              <a:t> →  </a:t>
            </a:r>
            <a:r>
              <a:rPr lang="de-DE" sz="2000" cap="all" dirty="0" smtClean="0">
                <a:solidFill>
                  <a:srgbClr val="0000FF"/>
                </a:solidFill>
              </a:rPr>
              <a:t>Gerechtigkeit</a:t>
            </a:r>
            <a:endParaRPr lang="de-DE" sz="2000" dirty="0">
              <a:solidFill>
                <a:srgbClr val="0000FF"/>
              </a:solidFill>
            </a:endParaRPr>
          </a:p>
          <a:p>
            <a:pPr lvl="2"/>
            <a:r>
              <a:rPr lang="de-DE" sz="2000" dirty="0" smtClean="0">
                <a:solidFill>
                  <a:srgbClr val="0000FF"/>
                </a:solidFill>
              </a:rPr>
              <a:t>Rettung </a:t>
            </a:r>
            <a:r>
              <a:rPr lang="de-DE" sz="2000" i="1" dirty="0">
                <a:solidFill>
                  <a:srgbClr val="0000FF"/>
                </a:solidFill>
              </a:rPr>
              <a:t>vom Tode</a:t>
            </a:r>
            <a:r>
              <a:rPr lang="de-DE" sz="2000" dirty="0">
                <a:solidFill>
                  <a:srgbClr val="0000FF"/>
                </a:solidFill>
              </a:rPr>
              <a:t> </a:t>
            </a:r>
            <a:r>
              <a:rPr lang="de-DE" sz="2000" dirty="0" smtClean="0">
                <a:solidFill>
                  <a:srgbClr val="0000FF"/>
                </a:solidFill>
              </a:rPr>
              <a:t> →  </a:t>
            </a:r>
            <a:r>
              <a:rPr lang="de-DE" sz="2000" cap="all" dirty="0" smtClean="0">
                <a:solidFill>
                  <a:srgbClr val="0000FF"/>
                </a:solidFill>
              </a:rPr>
              <a:t>Leben</a:t>
            </a:r>
            <a:endParaRPr lang="de-DE" sz="2000" dirty="0" smtClean="0"/>
          </a:p>
        </p:txBody>
      </p:sp>
    </p:spTree>
    <p:extLst>
      <p:ext uri="{BB962C8B-B14F-4D97-AF65-F5344CB8AC3E}">
        <p14:creationId xmlns:p14="http://schemas.microsoft.com/office/powerpoint/2010/main" val="309307189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512" y="0"/>
            <a:ext cx="8964488" cy="6858000"/>
          </a:xfrm>
        </p:spPr>
        <p:txBody>
          <a:bodyPr/>
          <a:lstStyle/>
          <a:p>
            <a:pPr marL="457200" lvl="1" indent="0">
              <a:buNone/>
            </a:pPr>
            <a:r>
              <a:rPr lang="de-DE" dirty="0" smtClean="0"/>
              <a:t>Die Gnade Gottes </a:t>
            </a:r>
          </a:p>
          <a:p>
            <a:pPr lvl="2"/>
            <a:r>
              <a:rPr lang="de-DE" dirty="0" smtClean="0"/>
              <a:t>Gottes liebevolle </a:t>
            </a:r>
            <a:r>
              <a:rPr lang="de-DE" dirty="0"/>
              <a:t>Einstellung zum Menschen </a:t>
            </a:r>
          </a:p>
          <a:p>
            <a:pPr marL="914400" lvl="2" indent="0">
              <a:buNone/>
            </a:pPr>
            <a:r>
              <a:rPr lang="de-DE" dirty="0" smtClean="0"/>
              <a:t>(Der Mensch ist sündig und schwach. → )</a:t>
            </a:r>
          </a:p>
          <a:p>
            <a:pPr lvl="2"/>
            <a:r>
              <a:rPr lang="de-DE" dirty="0" smtClean="0"/>
              <a:t>für ihn als </a:t>
            </a:r>
            <a:r>
              <a:rPr lang="de-DE" cap="all" dirty="0" smtClean="0"/>
              <a:t>Sünder: </a:t>
            </a:r>
            <a:r>
              <a:rPr lang="de-DE" dirty="0"/>
              <a:t>Gnade </a:t>
            </a:r>
            <a:r>
              <a:rPr lang="de-DE" cap="all" dirty="0" smtClean="0"/>
              <a:t>=  </a:t>
            </a:r>
            <a:r>
              <a:rPr lang="de-DE" dirty="0" smtClean="0"/>
              <a:t>unverdientes Geschenk in Form von </a:t>
            </a:r>
            <a:r>
              <a:rPr lang="de-DE" cap="all" dirty="0" smtClean="0">
                <a:solidFill>
                  <a:srgbClr val="FF0000"/>
                </a:solidFill>
              </a:rPr>
              <a:t>Vergebung</a:t>
            </a:r>
          </a:p>
          <a:p>
            <a:pPr lvl="2"/>
            <a:r>
              <a:rPr lang="de-DE" dirty="0" smtClean="0"/>
              <a:t>für ihn als SCHWACHEN: Gnade = unverdientes </a:t>
            </a:r>
            <a:r>
              <a:rPr lang="de-DE" dirty="0"/>
              <a:t>Geschenk </a:t>
            </a:r>
            <a:r>
              <a:rPr lang="de-DE" dirty="0" smtClean="0"/>
              <a:t>in </a:t>
            </a:r>
            <a:r>
              <a:rPr lang="de-DE" dirty="0"/>
              <a:t>Form </a:t>
            </a:r>
            <a:r>
              <a:rPr lang="de-DE" dirty="0" smtClean="0"/>
              <a:t>von </a:t>
            </a:r>
            <a:r>
              <a:rPr lang="de-DE" dirty="0" smtClean="0">
                <a:solidFill>
                  <a:srgbClr val="FF0000"/>
                </a:solidFill>
              </a:rPr>
              <a:t>BEFÄHIGUNG</a:t>
            </a:r>
          </a:p>
          <a:p>
            <a:pPr marL="457200" lvl="1" indent="0">
              <a:buNone/>
            </a:pPr>
            <a:endParaRPr lang="de-DE" dirty="0"/>
          </a:p>
          <a:p>
            <a:pPr marL="457200" lvl="1" indent="0">
              <a:buNone/>
            </a:pPr>
            <a:r>
              <a:rPr lang="de-DE" dirty="0" smtClean="0"/>
              <a:t>Heiligung und Rechtfertigung</a:t>
            </a:r>
            <a:endParaRPr lang="de-DE" dirty="0"/>
          </a:p>
          <a:p>
            <a:pPr lvl="2"/>
            <a:r>
              <a:rPr lang="de-DE" cap="all" dirty="0"/>
              <a:t>Heiligung</a:t>
            </a:r>
            <a:r>
              <a:rPr lang="de-DE" dirty="0"/>
              <a:t> = heilig machen</a:t>
            </a:r>
          </a:p>
          <a:p>
            <a:pPr lvl="2"/>
            <a:r>
              <a:rPr lang="de-DE" cap="all" dirty="0" smtClean="0"/>
              <a:t>Rechtfertigung</a:t>
            </a:r>
            <a:r>
              <a:rPr lang="de-DE" dirty="0" smtClean="0"/>
              <a:t> </a:t>
            </a:r>
            <a:r>
              <a:rPr lang="de-DE" dirty="0"/>
              <a:t>= </a:t>
            </a:r>
            <a:r>
              <a:rPr lang="de-DE" dirty="0" smtClean="0"/>
              <a:t>gerecht machen </a:t>
            </a:r>
          </a:p>
          <a:p>
            <a:pPr lvl="3"/>
            <a:r>
              <a:rPr lang="de-DE" dirty="0" smtClean="0"/>
              <a:t>Beides </a:t>
            </a:r>
            <a:r>
              <a:rPr lang="de-DE" u="sng" dirty="0"/>
              <a:t>geschieht</a:t>
            </a:r>
            <a:r>
              <a:rPr lang="de-DE" dirty="0"/>
              <a:t> </a:t>
            </a:r>
            <a:r>
              <a:rPr lang="de-DE" u="sng" dirty="0"/>
              <a:t>in der</a:t>
            </a:r>
            <a:r>
              <a:rPr lang="de-DE" dirty="0"/>
              <a:t> </a:t>
            </a:r>
            <a:r>
              <a:rPr lang="de-DE" u="sng" dirty="0" smtClean="0"/>
              <a:t>Heilswende.</a:t>
            </a:r>
          </a:p>
          <a:p>
            <a:pPr lvl="3"/>
            <a:r>
              <a:rPr lang="de-DE" dirty="0"/>
              <a:t>Beides </a:t>
            </a:r>
            <a:r>
              <a:rPr lang="de-DE" u="sng" dirty="0" smtClean="0"/>
              <a:t>setzt </a:t>
            </a:r>
            <a:r>
              <a:rPr lang="de-DE" u="sng" dirty="0"/>
              <a:t>sich </a:t>
            </a:r>
            <a:r>
              <a:rPr lang="de-DE" u="sng" dirty="0" smtClean="0"/>
              <a:t>im Glaubensleben fort.</a:t>
            </a:r>
          </a:p>
          <a:p>
            <a:pPr lvl="3"/>
            <a:r>
              <a:rPr lang="de-DE" dirty="0"/>
              <a:t>Beides </a:t>
            </a:r>
            <a:r>
              <a:rPr lang="de-DE" u="sng" dirty="0" smtClean="0"/>
              <a:t>wird vollendet in der Vollendung </a:t>
            </a:r>
            <a:r>
              <a:rPr lang="de-DE" dirty="0" smtClean="0"/>
              <a:t>bei Christi Ankunft.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58549528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4342" y="0"/>
            <a:ext cx="8964488" cy="6858000"/>
          </a:xfrm>
        </p:spPr>
        <p:txBody>
          <a:bodyPr/>
          <a:lstStyle/>
          <a:p>
            <a:pPr marL="457200" lvl="1" indent="0">
              <a:buNone/>
            </a:pPr>
            <a:r>
              <a:rPr lang="de-DE" dirty="0" smtClean="0"/>
              <a:t>Glaube</a:t>
            </a:r>
            <a:endParaRPr lang="de-DE" dirty="0"/>
          </a:p>
          <a:p>
            <a:pPr lvl="2"/>
            <a:r>
              <a:rPr lang="de-DE" dirty="0" smtClean="0">
                <a:solidFill>
                  <a:srgbClr val="5F5F5F"/>
                </a:solidFill>
              </a:rPr>
              <a:t>= die </a:t>
            </a:r>
            <a:r>
              <a:rPr lang="de-DE" u="sng" dirty="0">
                <a:solidFill>
                  <a:srgbClr val="5F5F5F"/>
                </a:solidFill>
              </a:rPr>
              <a:t>vertrauende Antwort </a:t>
            </a:r>
            <a:r>
              <a:rPr lang="de-DE" dirty="0">
                <a:solidFill>
                  <a:srgbClr val="5F5F5F"/>
                </a:solidFill>
              </a:rPr>
              <a:t>des Menschen auf die </a:t>
            </a:r>
            <a:r>
              <a:rPr lang="de-DE" dirty="0" smtClean="0">
                <a:solidFill>
                  <a:srgbClr val="5F5F5F"/>
                </a:solidFill>
              </a:rPr>
              <a:t>Gnade Gottes</a:t>
            </a:r>
          </a:p>
          <a:p>
            <a:pPr lvl="2"/>
            <a:r>
              <a:rPr lang="de-DE" cap="all" dirty="0" smtClean="0">
                <a:solidFill>
                  <a:srgbClr val="5F5F5F"/>
                </a:solidFill>
              </a:rPr>
              <a:t>= </a:t>
            </a:r>
            <a:r>
              <a:rPr lang="de-DE" dirty="0" smtClean="0">
                <a:solidFill>
                  <a:srgbClr val="5F5F5F"/>
                </a:solidFill>
              </a:rPr>
              <a:t>das </a:t>
            </a:r>
            <a:r>
              <a:rPr lang="de-DE" cap="all" dirty="0" smtClean="0">
                <a:solidFill>
                  <a:srgbClr val="5F5F5F"/>
                </a:solidFill>
              </a:rPr>
              <a:t>Vertrauen</a:t>
            </a:r>
            <a:r>
              <a:rPr lang="de-DE" dirty="0" smtClean="0">
                <a:solidFill>
                  <a:srgbClr val="5F5F5F"/>
                </a:solidFill>
              </a:rPr>
              <a:t> zur </a:t>
            </a:r>
            <a:r>
              <a:rPr lang="de-DE" i="1" u="sng" dirty="0">
                <a:solidFill>
                  <a:srgbClr val="5F5F5F"/>
                </a:solidFill>
              </a:rPr>
              <a:t>Person</a:t>
            </a:r>
            <a:r>
              <a:rPr lang="de-DE" dirty="0">
                <a:solidFill>
                  <a:srgbClr val="5F5F5F"/>
                </a:solidFill>
              </a:rPr>
              <a:t> </a:t>
            </a:r>
            <a:r>
              <a:rPr lang="de-DE" dirty="0" smtClean="0">
                <a:solidFill>
                  <a:srgbClr val="5F5F5F"/>
                </a:solidFill>
              </a:rPr>
              <a:t>und </a:t>
            </a:r>
            <a:r>
              <a:rPr lang="de-DE" dirty="0">
                <a:solidFill>
                  <a:srgbClr val="5F5F5F"/>
                </a:solidFill>
              </a:rPr>
              <a:t>zum </a:t>
            </a:r>
            <a:r>
              <a:rPr lang="de-DE" i="1" u="sng" dirty="0">
                <a:solidFill>
                  <a:srgbClr val="5F5F5F"/>
                </a:solidFill>
              </a:rPr>
              <a:t>Wort</a:t>
            </a:r>
            <a:r>
              <a:rPr lang="de-DE" dirty="0">
                <a:solidFill>
                  <a:srgbClr val="5F5F5F"/>
                </a:solidFill>
              </a:rPr>
              <a:t> Gottes. Glaube nimmt Gott beim </a:t>
            </a:r>
            <a:r>
              <a:rPr lang="de-DE" dirty="0" smtClean="0">
                <a:solidFill>
                  <a:srgbClr val="5F5F5F"/>
                </a:solidFill>
              </a:rPr>
              <a:t>Wort.</a:t>
            </a:r>
            <a:endParaRPr lang="de-DE" dirty="0">
              <a:solidFill>
                <a:srgbClr val="5F5F5F"/>
              </a:solidFill>
            </a:endParaRPr>
          </a:p>
          <a:p>
            <a:pPr marL="457200" lvl="1" indent="0">
              <a:buNone/>
            </a:pPr>
            <a:r>
              <a:rPr lang="de-DE" dirty="0" smtClean="0"/>
              <a:t>Heiligkeit</a:t>
            </a:r>
          </a:p>
          <a:p>
            <a:pPr lvl="2"/>
            <a:r>
              <a:rPr lang="de-DE" cap="all" dirty="0">
                <a:solidFill>
                  <a:srgbClr val="002060"/>
                </a:solidFill>
              </a:rPr>
              <a:t>Liebe</a:t>
            </a:r>
            <a:r>
              <a:rPr lang="de-DE" dirty="0">
                <a:solidFill>
                  <a:srgbClr val="002060"/>
                </a:solidFill>
              </a:rPr>
              <a:t> und </a:t>
            </a:r>
            <a:r>
              <a:rPr lang="de-DE" cap="all" dirty="0" smtClean="0">
                <a:solidFill>
                  <a:srgbClr val="002060"/>
                </a:solidFill>
              </a:rPr>
              <a:t>Heiligkeit: </a:t>
            </a:r>
            <a:r>
              <a:rPr lang="de-DE" dirty="0" smtClean="0">
                <a:solidFill>
                  <a:srgbClr val="002060"/>
                </a:solidFill>
              </a:rPr>
              <a:t>die </a:t>
            </a:r>
            <a:r>
              <a:rPr lang="de-DE" u="sng" dirty="0" smtClean="0">
                <a:solidFill>
                  <a:srgbClr val="002060"/>
                </a:solidFill>
              </a:rPr>
              <a:t>2 Pole</a:t>
            </a:r>
            <a:r>
              <a:rPr lang="de-DE" dirty="0" smtClean="0">
                <a:solidFill>
                  <a:srgbClr val="002060"/>
                </a:solidFill>
              </a:rPr>
              <a:t> </a:t>
            </a:r>
            <a:r>
              <a:rPr lang="de-DE" dirty="0">
                <a:solidFill>
                  <a:srgbClr val="002060"/>
                </a:solidFill>
              </a:rPr>
              <a:t>des Wesens Gottes. </a:t>
            </a:r>
          </a:p>
          <a:p>
            <a:pPr lvl="2"/>
            <a:r>
              <a:rPr lang="de-DE" dirty="0">
                <a:solidFill>
                  <a:srgbClr val="002060"/>
                </a:solidFill>
              </a:rPr>
              <a:t>Gott ist </a:t>
            </a:r>
            <a:r>
              <a:rPr lang="de-DE" cap="all" dirty="0">
                <a:solidFill>
                  <a:srgbClr val="002060"/>
                </a:solidFill>
              </a:rPr>
              <a:t>Liebe (</a:t>
            </a:r>
            <a:r>
              <a:rPr lang="de-DE" dirty="0">
                <a:solidFill>
                  <a:srgbClr val="002060"/>
                </a:solidFill>
              </a:rPr>
              <a:t>1Jh</a:t>
            </a:r>
            <a:r>
              <a:rPr lang="de-DE" cap="all" dirty="0">
                <a:solidFill>
                  <a:srgbClr val="002060"/>
                </a:solidFill>
              </a:rPr>
              <a:t> 4,16</a:t>
            </a:r>
            <a:r>
              <a:rPr lang="de-DE" cap="all" dirty="0" smtClean="0">
                <a:solidFill>
                  <a:srgbClr val="002060"/>
                </a:solidFill>
              </a:rPr>
              <a:t>) = gütig, Freundlich</a:t>
            </a:r>
            <a:endParaRPr lang="de-DE" dirty="0">
              <a:solidFill>
                <a:srgbClr val="002060"/>
              </a:solidFill>
            </a:endParaRPr>
          </a:p>
          <a:p>
            <a:pPr lvl="2"/>
            <a:r>
              <a:rPr lang="de-DE" dirty="0">
                <a:solidFill>
                  <a:srgbClr val="002060"/>
                </a:solidFill>
              </a:rPr>
              <a:t>Gott ist </a:t>
            </a:r>
            <a:r>
              <a:rPr lang="de-DE" cap="all" dirty="0">
                <a:solidFill>
                  <a:srgbClr val="002060"/>
                </a:solidFill>
              </a:rPr>
              <a:t>Licht</a:t>
            </a:r>
            <a:r>
              <a:rPr lang="de-DE" dirty="0">
                <a:solidFill>
                  <a:srgbClr val="002060"/>
                </a:solidFill>
              </a:rPr>
              <a:t> (1Jh</a:t>
            </a:r>
            <a:r>
              <a:rPr lang="de-DE" cap="all" dirty="0">
                <a:solidFill>
                  <a:srgbClr val="002060"/>
                </a:solidFill>
              </a:rPr>
              <a:t> 1,5) </a:t>
            </a:r>
            <a:r>
              <a:rPr lang="de-DE" dirty="0">
                <a:solidFill>
                  <a:srgbClr val="002060"/>
                </a:solidFill>
              </a:rPr>
              <a:t>= </a:t>
            </a:r>
            <a:r>
              <a:rPr lang="de-DE" cap="all" dirty="0" smtClean="0">
                <a:solidFill>
                  <a:srgbClr val="002060"/>
                </a:solidFill>
              </a:rPr>
              <a:t>heilig</a:t>
            </a:r>
            <a:r>
              <a:rPr lang="de-DE" dirty="0" smtClean="0">
                <a:solidFill>
                  <a:srgbClr val="002060"/>
                </a:solidFill>
              </a:rPr>
              <a:t> </a:t>
            </a:r>
            <a:r>
              <a:rPr lang="de-DE" dirty="0">
                <a:solidFill>
                  <a:srgbClr val="002060"/>
                </a:solidFill>
              </a:rPr>
              <a:t>= </a:t>
            </a:r>
            <a:r>
              <a:rPr lang="de-DE" dirty="0" smtClean="0">
                <a:solidFill>
                  <a:srgbClr val="002060"/>
                </a:solidFill>
              </a:rPr>
              <a:t>abgesondert vom Bösen; sich </a:t>
            </a:r>
            <a:r>
              <a:rPr lang="de-DE" dirty="0">
                <a:solidFill>
                  <a:srgbClr val="002060"/>
                </a:solidFill>
              </a:rPr>
              <a:t>selbst </a:t>
            </a:r>
            <a:r>
              <a:rPr lang="de-DE" dirty="0" smtClean="0">
                <a:solidFill>
                  <a:srgbClr val="002060"/>
                </a:solidFill>
              </a:rPr>
              <a:t>zugeordnet</a:t>
            </a:r>
          </a:p>
          <a:p>
            <a:pPr marL="457200" lvl="1" indent="0">
              <a:buNone/>
            </a:pPr>
            <a:r>
              <a:rPr lang="de-DE" dirty="0"/>
              <a:t>Gerechtigkeit </a:t>
            </a:r>
            <a:endParaRPr lang="de-DE" u="sng" dirty="0" smtClean="0"/>
          </a:p>
          <a:p>
            <a:pPr lvl="2"/>
            <a:r>
              <a:rPr lang="de-DE" dirty="0">
                <a:solidFill>
                  <a:schemeClr val="tx1"/>
                </a:solidFill>
              </a:rPr>
              <a:t>Gerechtigkeit </a:t>
            </a:r>
            <a:r>
              <a:rPr lang="de-DE" dirty="0" smtClean="0">
                <a:solidFill>
                  <a:schemeClr val="tx1"/>
                </a:solidFill>
              </a:rPr>
              <a:t>bringt die </a:t>
            </a:r>
            <a:r>
              <a:rPr lang="de-DE" dirty="0">
                <a:solidFill>
                  <a:schemeClr val="tx1"/>
                </a:solidFill>
              </a:rPr>
              <a:t>Heiligkeit des Wesens Gottes zum Ausdruck </a:t>
            </a:r>
            <a:r>
              <a:rPr lang="de-DE" u="sng" dirty="0">
                <a:solidFill>
                  <a:schemeClr val="tx1"/>
                </a:solidFill>
              </a:rPr>
              <a:t>in Verbindung mit einem </a:t>
            </a:r>
            <a:r>
              <a:rPr lang="de-DE" u="sng" dirty="0" smtClean="0">
                <a:solidFill>
                  <a:schemeClr val="tx1"/>
                </a:solidFill>
              </a:rPr>
              <a:t>Maßstab. </a:t>
            </a:r>
            <a:r>
              <a:rPr lang="de-DE" b="0" u="sng" dirty="0" smtClean="0">
                <a:solidFill>
                  <a:schemeClr val="tx1"/>
                </a:solidFill>
              </a:rPr>
              <a:t>(</a:t>
            </a:r>
            <a:r>
              <a:rPr lang="de-DE" b="0" dirty="0" smtClean="0">
                <a:solidFill>
                  <a:schemeClr val="tx1"/>
                </a:solidFill>
              </a:rPr>
              <a:t>Gott </a:t>
            </a:r>
            <a:r>
              <a:rPr lang="de-DE" b="0" dirty="0">
                <a:solidFill>
                  <a:schemeClr val="tx1"/>
                </a:solidFill>
              </a:rPr>
              <a:t>selbst </a:t>
            </a:r>
            <a:r>
              <a:rPr lang="de-DE" b="0" dirty="0" smtClean="0">
                <a:solidFill>
                  <a:schemeClr val="tx1"/>
                </a:solidFill>
              </a:rPr>
              <a:t>ist dieser Maßstab.) </a:t>
            </a:r>
            <a:endParaRPr lang="de-DE" b="0" dirty="0">
              <a:solidFill>
                <a:schemeClr val="tx1"/>
              </a:solidFill>
            </a:endParaRPr>
          </a:p>
          <a:p>
            <a:pPr lvl="2"/>
            <a:r>
              <a:rPr lang="de-DE" dirty="0">
                <a:solidFill>
                  <a:schemeClr val="tx1"/>
                </a:solidFill>
              </a:rPr>
              <a:t>Gerechtigkeit ist </a:t>
            </a:r>
            <a:r>
              <a:rPr lang="de-DE" i="1" dirty="0">
                <a:solidFill>
                  <a:schemeClr val="tx1"/>
                </a:solidFill>
              </a:rPr>
              <a:t>Heiligkeit einem Maßstab (= </a:t>
            </a:r>
            <a:r>
              <a:rPr lang="de-DE" i="1" dirty="0" smtClean="0">
                <a:solidFill>
                  <a:schemeClr val="tx1"/>
                </a:solidFill>
              </a:rPr>
              <a:t>dem Gesetz Gottes) </a:t>
            </a:r>
            <a:r>
              <a:rPr lang="de-DE" i="1" dirty="0">
                <a:solidFill>
                  <a:schemeClr val="tx1"/>
                </a:solidFill>
              </a:rPr>
              <a:t>entsprechend</a:t>
            </a:r>
          </a:p>
          <a:p>
            <a:pPr marL="457200" lvl="1" indent="0">
              <a:buNone/>
            </a:pPr>
            <a:r>
              <a:rPr lang="de-DE" sz="2400" cap="all" dirty="0" smtClean="0">
                <a:solidFill>
                  <a:srgbClr val="0000FF"/>
                </a:solidFill>
              </a:rPr>
              <a:t>Gerecht </a:t>
            </a:r>
            <a:r>
              <a:rPr lang="de-DE" sz="2400" dirty="0" smtClean="0">
                <a:solidFill>
                  <a:srgbClr val="0000FF"/>
                </a:solidFill>
              </a:rPr>
              <a:t>ist, wer ohne </a:t>
            </a:r>
            <a:r>
              <a:rPr lang="de-DE" sz="2400" dirty="0">
                <a:solidFill>
                  <a:srgbClr val="0000FF"/>
                </a:solidFill>
              </a:rPr>
              <a:t>Schuld vor Gott </a:t>
            </a:r>
            <a:r>
              <a:rPr lang="de-DE" sz="2400" dirty="0" smtClean="0">
                <a:solidFill>
                  <a:srgbClr val="0000FF"/>
                </a:solidFill>
              </a:rPr>
              <a:t>steht </a:t>
            </a:r>
            <a:r>
              <a:rPr lang="de-DE" sz="2400" b="0" dirty="0" smtClean="0">
                <a:solidFill>
                  <a:srgbClr val="0000FF"/>
                </a:solidFill>
              </a:rPr>
              <a:t>(→ entsprechend lebt).</a:t>
            </a:r>
            <a:endParaRPr lang="de-DE" sz="2400" b="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85596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576064"/>
          </a:xfrm>
        </p:spPr>
        <p:txBody>
          <a:bodyPr/>
          <a:lstStyle/>
          <a:p>
            <a:r>
              <a:rPr lang="de-DE" dirty="0" smtClean="0"/>
              <a:t>Thema des </a:t>
            </a:r>
            <a:r>
              <a:rPr lang="de-DE" dirty="0" err="1" smtClean="0"/>
              <a:t>Röm</a:t>
            </a:r>
            <a:r>
              <a:rPr lang="de-DE" dirty="0" smtClean="0"/>
              <a:t>: </a:t>
            </a:r>
            <a:r>
              <a:rPr lang="de-DE" dirty="0" smtClean="0">
                <a:solidFill>
                  <a:srgbClr val="C00000"/>
                </a:solidFill>
              </a:rPr>
              <a:t>Die </a:t>
            </a:r>
            <a:r>
              <a:rPr lang="de-DE" dirty="0">
                <a:solidFill>
                  <a:srgbClr val="C00000"/>
                </a:solidFill>
              </a:rPr>
              <a:t>Gerechtigkeit </a:t>
            </a:r>
            <a:r>
              <a:rPr lang="de-DE" dirty="0" smtClean="0">
                <a:solidFill>
                  <a:srgbClr val="C00000"/>
                </a:solidFill>
              </a:rPr>
              <a:t>Gottes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-108520" y="836712"/>
            <a:ext cx="9252520" cy="6021288"/>
          </a:xfrm>
        </p:spPr>
        <p:txBody>
          <a:bodyPr/>
          <a:lstStyle/>
          <a:p>
            <a:pPr lvl="1"/>
            <a:r>
              <a:rPr lang="de-DE" sz="2000" dirty="0" smtClean="0"/>
              <a:t>1</a:t>
            </a:r>
            <a:r>
              <a:rPr lang="de-DE" sz="2000" dirty="0"/>
              <a:t>. </a:t>
            </a:r>
            <a:r>
              <a:rPr lang="de-DE" sz="2000" dirty="0" smtClean="0"/>
              <a:t>Menschen </a:t>
            </a:r>
            <a:r>
              <a:rPr lang="de-DE" sz="2000" u="sng" dirty="0"/>
              <a:t>sündigen</a:t>
            </a:r>
            <a:r>
              <a:rPr lang="de-DE" sz="2000" dirty="0"/>
              <a:t>. </a:t>
            </a:r>
            <a:r>
              <a:rPr lang="de-DE" sz="2000" dirty="0" smtClean="0"/>
              <a:t>Sie sind, gemessen </a:t>
            </a:r>
            <a:r>
              <a:rPr lang="de-DE" sz="2000" dirty="0"/>
              <a:t>am </a:t>
            </a:r>
            <a:r>
              <a:rPr lang="de-DE" sz="2000" dirty="0" smtClean="0"/>
              <a:t>Gesetz, u</a:t>
            </a:r>
            <a:r>
              <a:rPr lang="de-DE" sz="2000" u="sng" dirty="0" smtClean="0"/>
              <a:t>ngerecht</a:t>
            </a:r>
            <a:r>
              <a:rPr lang="de-DE" sz="2000" dirty="0"/>
              <a:t>.  </a:t>
            </a:r>
            <a:r>
              <a:rPr lang="de-DE" sz="2000" dirty="0" smtClean="0"/>
              <a:t>Solche verdienen das </a:t>
            </a:r>
            <a:r>
              <a:rPr lang="de-DE" sz="2000" dirty="0"/>
              <a:t>verdammende </a:t>
            </a:r>
            <a:r>
              <a:rPr lang="de-DE" sz="2000" u="sng" dirty="0"/>
              <a:t>Urteil</a:t>
            </a:r>
            <a:r>
              <a:rPr lang="de-DE" sz="2000" dirty="0"/>
              <a:t> </a:t>
            </a:r>
            <a:r>
              <a:rPr lang="de-DE" sz="2000" dirty="0" smtClean="0"/>
              <a:t>(Gericht</a:t>
            </a:r>
            <a:r>
              <a:rPr lang="de-DE" sz="2000" dirty="0"/>
              <a:t>) Gottes. </a:t>
            </a:r>
          </a:p>
          <a:p>
            <a:pPr lvl="1"/>
            <a:r>
              <a:rPr lang="de-DE" sz="2000" dirty="0"/>
              <a:t>2. </a:t>
            </a:r>
            <a:r>
              <a:rPr lang="de-DE" sz="2000" dirty="0" smtClean="0"/>
              <a:t>Gott </a:t>
            </a:r>
            <a:r>
              <a:rPr lang="de-DE" sz="2000" u="sng" dirty="0"/>
              <a:t>bietet den Menschen Gerechtigkeit und Leben an</a:t>
            </a:r>
            <a:r>
              <a:rPr lang="de-DE" sz="2000" dirty="0"/>
              <a:t>. Wie kann er das tun und </a:t>
            </a:r>
            <a:r>
              <a:rPr lang="de-DE" sz="2000" dirty="0" smtClean="0"/>
              <a:t>dabei gerecht </a:t>
            </a:r>
            <a:r>
              <a:rPr lang="de-DE" sz="2000" dirty="0"/>
              <a:t>bleiben? </a:t>
            </a:r>
            <a:r>
              <a:rPr lang="de-DE" sz="2000" dirty="0" smtClean="0"/>
              <a:t>– indem Christus stellvertretend starb.  Die </a:t>
            </a:r>
            <a:r>
              <a:rPr lang="de-DE" sz="2000" dirty="0"/>
              <a:t>Bedingung zum Empfang dieses Lebens und dieser Gerechtigkeit </a:t>
            </a:r>
            <a:r>
              <a:rPr lang="de-DE" sz="2000" dirty="0" smtClean="0"/>
              <a:t>ist GLAUBE, d. h.  </a:t>
            </a:r>
            <a:endParaRPr lang="de-DE" sz="2000" dirty="0"/>
          </a:p>
          <a:p>
            <a:pPr lvl="2"/>
            <a:r>
              <a:rPr lang="de-DE" sz="1800" dirty="0"/>
              <a:t>a. </a:t>
            </a:r>
            <a:r>
              <a:rPr lang="de-DE" sz="1800" cap="all" dirty="0" smtClean="0"/>
              <a:t>Verzicht </a:t>
            </a:r>
            <a:r>
              <a:rPr lang="de-DE" sz="1800" dirty="0" smtClean="0"/>
              <a:t>auf  eigene Werke der Gerechtigkeit (Eigenleistung</a:t>
            </a:r>
            <a:r>
              <a:rPr lang="de-DE" sz="1800" dirty="0"/>
              <a:t>) </a:t>
            </a:r>
            <a:r>
              <a:rPr lang="de-DE" sz="1800" dirty="0" smtClean="0"/>
              <a:t>+</a:t>
            </a:r>
            <a:endParaRPr lang="de-DE" sz="1800" dirty="0"/>
          </a:p>
          <a:p>
            <a:pPr lvl="2"/>
            <a:r>
              <a:rPr lang="de-DE" sz="1800" dirty="0"/>
              <a:t>b</a:t>
            </a:r>
            <a:r>
              <a:rPr lang="de-DE" sz="1800" cap="all" dirty="0"/>
              <a:t>. </a:t>
            </a:r>
            <a:r>
              <a:rPr lang="de-DE" sz="1800" cap="all" dirty="0" smtClean="0"/>
              <a:t>Vertrauen</a:t>
            </a:r>
            <a:r>
              <a:rPr lang="de-DE" sz="1800" dirty="0"/>
              <a:t> </a:t>
            </a:r>
            <a:r>
              <a:rPr lang="de-DE" sz="1800" dirty="0" smtClean="0"/>
              <a:t>auf Christi stellvertretendes, sühnendes Werk</a:t>
            </a:r>
            <a:endParaRPr lang="de-DE" sz="1800" dirty="0"/>
          </a:p>
          <a:p>
            <a:pPr lvl="1"/>
            <a:r>
              <a:rPr lang="de-DE" sz="2000" dirty="0"/>
              <a:t>3. </a:t>
            </a:r>
            <a:r>
              <a:rPr lang="de-DE" sz="2000" u="sng" dirty="0" smtClean="0"/>
              <a:t>Die </a:t>
            </a:r>
            <a:r>
              <a:rPr lang="de-DE" sz="2000" u="sng" dirty="0"/>
              <a:t>durch </a:t>
            </a:r>
            <a:r>
              <a:rPr lang="de-DE" sz="2000" u="sng" dirty="0" smtClean="0"/>
              <a:t>Glauben </a:t>
            </a:r>
            <a:r>
              <a:rPr lang="de-DE" sz="2000" dirty="0"/>
              <a:t>empfangene </a:t>
            </a:r>
            <a:r>
              <a:rPr lang="de-DE" sz="2000" u="sng" dirty="0"/>
              <a:t>Gerechtigkeit</a:t>
            </a:r>
            <a:r>
              <a:rPr lang="de-DE" sz="2000" dirty="0"/>
              <a:t> soll </a:t>
            </a:r>
            <a:r>
              <a:rPr lang="de-DE" sz="2000" dirty="0" smtClean="0"/>
              <a:t>sichtbar werden (zur </a:t>
            </a:r>
            <a:r>
              <a:rPr lang="de-DE" sz="2000" dirty="0"/>
              <a:t>Schau </a:t>
            </a:r>
            <a:r>
              <a:rPr lang="de-DE" sz="2000" dirty="0" smtClean="0"/>
              <a:t>gestellt werden) im </a:t>
            </a:r>
            <a:r>
              <a:rPr lang="de-DE" sz="2000" dirty="0"/>
              <a:t>täglichen </a:t>
            </a:r>
            <a:r>
              <a:rPr lang="de-DE" sz="2000" dirty="0" smtClean="0"/>
              <a:t>Leben.</a:t>
            </a:r>
            <a:endParaRPr lang="de-DE" sz="2000" dirty="0"/>
          </a:p>
          <a:p>
            <a:pPr lvl="1"/>
            <a:r>
              <a:rPr lang="de-DE" sz="2000" dirty="0" smtClean="0"/>
              <a:t>4</a:t>
            </a:r>
            <a:r>
              <a:rPr lang="de-DE" sz="2000" dirty="0"/>
              <a:t>. </a:t>
            </a:r>
            <a:r>
              <a:rPr lang="de-DE" sz="2000" dirty="0" smtClean="0"/>
              <a:t>Paulus </a:t>
            </a:r>
            <a:r>
              <a:rPr lang="de-DE" sz="2000" dirty="0"/>
              <a:t>verteidigt die Gerechtigkeit des </a:t>
            </a:r>
            <a:r>
              <a:rPr lang="de-DE" sz="2000" dirty="0" smtClean="0"/>
              <a:t>Glaubens in Bezug auf Israel (K. 9-11</a:t>
            </a:r>
            <a:r>
              <a:rPr lang="de-DE" sz="2000" dirty="0"/>
              <a:t>). </a:t>
            </a:r>
          </a:p>
          <a:p>
            <a:pPr lvl="1"/>
            <a:r>
              <a:rPr lang="de-DE" sz="2000" dirty="0"/>
              <a:t>5. </a:t>
            </a:r>
            <a:r>
              <a:rPr lang="de-DE" sz="2000" dirty="0" smtClean="0"/>
              <a:t>Paulus </a:t>
            </a:r>
            <a:r>
              <a:rPr lang="de-DE" sz="2000" dirty="0"/>
              <a:t>zeigt, wie diese Gerechtigkeit im Leben des Gerechtfertigten aussieht </a:t>
            </a:r>
            <a:r>
              <a:rPr lang="de-DE" sz="2000" dirty="0" smtClean="0"/>
              <a:t>(K. 12-15).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557922256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Rm Struktur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512" y="1412776"/>
            <a:ext cx="8964488" cy="5445224"/>
          </a:xfrm>
        </p:spPr>
        <p:txBody>
          <a:bodyPr/>
          <a:lstStyle/>
          <a:p>
            <a:pPr marL="0" indent="0" algn="ctr">
              <a:buNone/>
            </a:pPr>
            <a:r>
              <a:rPr lang="de-DE" sz="3200" dirty="0" smtClean="0">
                <a:solidFill>
                  <a:srgbClr val="C00000"/>
                </a:solidFill>
              </a:rPr>
              <a:t>Die Gerechtigkeit Gottes</a:t>
            </a:r>
            <a:endParaRPr lang="de-DE" sz="2800" dirty="0" smtClean="0"/>
          </a:p>
          <a:p>
            <a:pPr marL="0" indent="0">
              <a:buNone/>
            </a:pPr>
            <a:r>
              <a:rPr lang="de-DE" sz="2800" dirty="0" smtClean="0"/>
              <a:t>K. 1,18- K. 3,20:  </a:t>
            </a:r>
            <a:endParaRPr lang="de-CH" sz="2800" dirty="0" smtClean="0"/>
          </a:p>
          <a:p>
            <a:pPr marL="0" indent="0">
              <a:buNone/>
            </a:pPr>
            <a:r>
              <a:rPr lang="de-CH" sz="2800" dirty="0" smtClean="0"/>
              <a:t>K. 3,21 -5:  </a:t>
            </a:r>
          </a:p>
          <a:p>
            <a:pPr marL="0" indent="0">
              <a:buNone/>
            </a:pPr>
            <a:r>
              <a:rPr lang="de-CH" sz="2800" dirty="0" smtClean="0"/>
              <a:t>K. 6-8: </a:t>
            </a:r>
          </a:p>
          <a:p>
            <a:pPr marL="0" indent="0">
              <a:buNone/>
            </a:pPr>
            <a:r>
              <a:rPr lang="de-CH" sz="2800" dirty="0" smtClean="0"/>
              <a:t>K. 9-11: </a:t>
            </a:r>
          </a:p>
          <a:p>
            <a:pPr marL="0" indent="0">
              <a:buNone/>
            </a:pPr>
            <a:r>
              <a:rPr lang="de-CH" sz="2800" dirty="0" smtClean="0"/>
              <a:t>K. 12-15,13: </a:t>
            </a:r>
          </a:p>
          <a:p>
            <a:pPr marL="0" indent="0">
              <a:buNone/>
            </a:pPr>
            <a:endParaRPr lang="de-CH" sz="2800" b="0" dirty="0"/>
          </a:p>
        </p:txBody>
      </p:sp>
    </p:spTree>
    <p:extLst>
      <p:ext uri="{BB962C8B-B14F-4D97-AF65-F5344CB8AC3E}">
        <p14:creationId xmlns:p14="http://schemas.microsoft.com/office/powerpoint/2010/main" val="1128595108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0" y="260648"/>
            <a:ext cx="8892480" cy="5976664"/>
          </a:xfrm>
        </p:spPr>
        <p:txBody>
          <a:bodyPr/>
          <a:lstStyle/>
          <a:p>
            <a:pPr marL="0" indent="0" algn="ctr">
              <a:buNone/>
            </a:pPr>
            <a:r>
              <a:rPr lang="de-DE" sz="4000" cap="small" dirty="0">
                <a:solidFill>
                  <a:srgbClr val="C00000"/>
                </a:solidFill>
              </a:rPr>
              <a:t>Die </a:t>
            </a:r>
            <a:r>
              <a:rPr lang="de-DE" sz="4000" cap="small" dirty="0" smtClean="0">
                <a:solidFill>
                  <a:srgbClr val="C00000"/>
                </a:solidFill>
              </a:rPr>
              <a:t>Gottesgerechtigkeit (Die Rettung)</a:t>
            </a:r>
            <a:endParaRPr lang="de-DE" sz="4000" cap="all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de-DE" sz="2800" cap="small" dirty="0" smtClean="0"/>
          </a:p>
          <a:p>
            <a:pPr marL="0" indent="0">
              <a:buNone/>
            </a:pPr>
            <a:r>
              <a:rPr lang="de-DE" sz="2800" cap="small" dirty="0" smtClean="0"/>
              <a:t> </a:t>
            </a:r>
            <a:endParaRPr lang="de-DE" sz="2800" i="1" dirty="0" smtClean="0"/>
          </a:p>
          <a:p>
            <a:pPr marL="0" indent="0">
              <a:buNone/>
            </a:pPr>
            <a:endParaRPr lang="de-DE" sz="1600" cap="all" dirty="0" smtClean="0"/>
          </a:p>
          <a:p>
            <a:pPr marL="0" indent="0">
              <a:buNone/>
            </a:pPr>
            <a:r>
              <a:rPr lang="de-DE" sz="2800" cap="all" dirty="0" smtClean="0"/>
              <a:t>I. </a:t>
            </a:r>
            <a:r>
              <a:rPr lang="de-DE" sz="2800" cap="small" dirty="0" smtClean="0">
                <a:solidFill>
                  <a:srgbClr val="0000FF"/>
                </a:solidFill>
              </a:rPr>
              <a:t>Warum </a:t>
            </a:r>
            <a:r>
              <a:rPr lang="de-DE" sz="2800" cap="small" dirty="0">
                <a:solidFill>
                  <a:srgbClr val="0000FF"/>
                </a:solidFill>
              </a:rPr>
              <a:t>man sie braucht </a:t>
            </a:r>
            <a:r>
              <a:rPr lang="de-DE" sz="2800" cap="small" dirty="0"/>
              <a:t>1,18- 3,20</a:t>
            </a:r>
            <a:endParaRPr lang="de-DE" sz="2800" cap="small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de-DE" sz="2800" cap="all" dirty="0" smtClean="0"/>
              <a:t>II</a:t>
            </a:r>
            <a:r>
              <a:rPr lang="de-DE" sz="2800" cap="all" dirty="0"/>
              <a:t>. </a:t>
            </a:r>
            <a:r>
              <a:rPr lang="de-DE" sz="2800" cap="small" dirty="0" smtClean="0">
                <a:solidFill>
                  <a:srgbClr val="0000FF"/>
                </a:solidFill>
              </a:rPr>
              <a:t>Was </a:t>
            </a:r>
            <a:r>
              <a:rPr lang="de-DE" sz="2800" cap="small" dirty="0">
                <a:solidFill>
                  <a:srgbClr val="0000FF"/>
                </a:solidFill>
              </a:rPr>
              <a:t>sie ist und </a:t>
            </a:r>
            <a:r>
              <a:rPr lang="de-DE" sz="2800" cap="small" dirty="0" smtClean="0">
                <a:solidFill>
                  <a:srgbClr val="0000FF"/>
                </a:solidFill>
              </a:rPr>
              <a:t>beinhaltet </a:t>
            </a:r>
            <a:r>
              <a:rPr lang="de-DE" sz="2800" cap="all" dirty="0" smtClean="0"/>
              <a:t>3,21- </a:t>
            </a:r>
            <a:r>
              <a:rPr lang="de-DE" sz="2800" cap="all" dirty="0"/>
              <a:t>5,21</a:t>
            </a:r>
          </a:p>
          <a:p>
            <a:pPr marL="0" indent="0">
              <a:buNone/>
            </a:pPr>
            <a:r>
              <a:rPr lang="de-DE" sz="2800" cap="all" dirty="0" smtClean="0"/>
              <a:t>III. </a:t>
            </a:r>
            <a:r>
              <a:rPr lang="de-DE" sz="2800" dirty="0">
                <a:solidFill>
                  <a:srgbClr val="0000FF"/>
                </a:solidFill>
              </a:rPr>
              <a:t>Wie sie sich im Leben der Gläubigen auswirkt </a:t>
            </a:r>
            <a:r>
              <a:rPr lang="de-DE" sz="2800" dirty="0" smtClean="0">
                <a:solidFill>
                  <a:srgbClr val="0000FF"/>
                </a:solidFill>
              </a:rPr>
              <a:t> </a:t>
            </a:r>
            <a:r>
              <a:rPr lang="de-DE" sz="2800" cap="all" dirty="0" smtClean="0"/>
              <a:t>K</a:t>
            </a:r>
            <a:r>
              <a:rPr lang="de-DE" sz="2800" cap="all" dirty="0"/>
              <a:t>. 6-8</a:t>
            </a:r>
            <a:endParaRPr lang="de-DE" sz="2800" cap="small" dirty="0"/>
          </a:p>
          <a:p>
            <a:pPr marL="0" indent="0">
              <a:buNone/>
            </a:pPr>
            <a:r>
              <a:rPr lang="de-DE" sz="2800" cap="all" dirty="0"/>
              <a:t>IV. </a:t>
            </a:r>
            <a:r>
              <a:rPr lang="de-DE" sz="2800" cap="small" dirty="0" smtClean="0">
                <a:solidFill>
                  <a:srgbClr val="0000FF"/>
                </a:solidFill>
              </a:rPr>
              <a:t>Wie sie im Verhältnis z. </a:t>
            </a:r>
            <a:r>
              <a:rPr lang="de-DE" sz="2800" cap="small" dirty="0">
                <a:solidFill>
                  <a:srgbClr val="0000FF"/>
                </a:solidFill>
              </a:rPr>
              <a:t>Verwerfung </a:t>
            </a:r>
            <a:r>
              <a:rPr lang="de-DE" sz="2800" cap="small" dirty="0" smtClean="0">
                <a:solidFill>
                  <a:srgbClr val="0000FF"/>
                </a:solidFill>
              </a:rPr>
              <a:t>Isr. steht </a:t>
            </a:r>
            <a:r>
              <a:rPr lang="de-DE" sz="2800" cap="all" dirty="0" smtClean="0"/>
              <a:t>K</a:t>
            </a:r>
            <a:r>
              <a:rPr lang="de-DE" sz="2800" cap="all" dirty="0"/>
              <a:t>. 9-11</a:t>
            </a:r>
          </a:p>
          <a:p>
            <a:pPr marL="0" indent="0">
              <a:buNone/>
            </a:pPr>
            <a:r>
              <a:rPr lang="de-DE" sz="2800" cap="all" dirty="0" smtClean="0"/>
              <a:t>V</a:t>
            </a:r>
            <a:r>
              <a:rPr lang="de-DE" sz="2800" cap="all" dirty="0"/>
              <a:t>. </a:t>
            </a:r>
            <a:r>
              <a:rPr lang="de-DE" sz="2800" cap="small" dirty="0" smtClean="0">
                <a:solidFill>
                  <a:srgbClr val="0000FF"/>
                </a:solidFill>
              </a:rPr>
              <a:t>Wie man sie lebt </a:t>
            </a:r>
            <a:r>
              <a:rPr lang="de-DE" sz="2800" cap="all" dirty="0" smtClean="0"/>
              <a:t>12,1- 15,13</a:t>
            </a:r>
          </a:p>
          <a:p>
            <a:pPr marL="0" indent="0">
              <a:buNone/>
            </a:pPr>
            <a:endParaRPr lang="de-DE" sz="1400" cap="small" dirty="0" smtClean="0"/>
          </a:p>
          <a:p>
            <a:pPr marL="0" indent="0">
              <a:buNone/>
            </a:pPr>
            <a:r>
              <a:rPr lang="de-DE" sz="2800" cap="small" dirty="0" smtClean="0"/>
              <a:t> </a:t>
            </a:r>
            <a:endParaRPr lang="de-DE" sz="2800" dirty="0"/>
          </a:p>
          <a:p>
            <a:pPr marL="0" indent="0">
              <a:buNone/>
            </a:pPr>
            <a:endParaRPr lang="de-DE" sz="3200" cap="small" dirty="0" smtClean="0"/>
          </a:p>
        </p:txBody>
      </p:sp>
    </p:spTree>
    <p:extLst>
      <p:ext uri="{BB962C8B-B14F-4D97-AF65-F5344CB8AC3E}">
        <p14:creationId xmlns:p14="http://schemas.microsoft.com/office/powerpoint/2010/main" val="4191751126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0" y="260648"/>
            <a:ext cx="8892480" cy="5976664"/>
          </a:xfrm>
        </p:spPr>
        <p:txBody>
          <a:bodyPr/>
          <a:lstStyle/>
          <a:p>
            <a:pPr marL="0" indent="0" algn="ctr">
              <a:buNone/>
            </a:pPr>
            <a:r>
              <a:rPr lang="de-DE" sz="4000" cap="small" dirty="0">
                <a:solidFill>
                  <a:srgbClr val="C00000"/>
                </a:solidFill>
              </a:rPr>
              <a:t>Die </a:t>
            </a:r>
            <a:r>
              <a:rPr lang="de-DE" sz="4000" cap="small" dirty="0" smtClean="0">
                <a:solidFill>
                  <a:srgbClr val="C00000"/>
                </a:solidFill>
              </a:rPr>
              <a:t>Gottesgerechtigkeit (Die Rettung)</a:t>
            </a:r>
            <a:endParaRPr lang="de-DE" sz="4000" cap="all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de-DE" sz="2800" cap="small" dirty="0" smtClean="0"/>
          </a:p>
          <a:p>
            <a:pPr marL="0" indent="0">
              <a:buNone/>
            </a:pPr>
            <a:r>
              <a:rPr lang="de-DE" sz="2800" cap="small" dirty="0" smtClean="0"/>
              <a:t>Einleitung 1,1-17 </a:t>
            </a:r>
            <a:r>
              <a:rPr lang="de-DE" sz="2800" i="1" dirty="0"/>
              <a:t>Gruß und missionarisches </a:t>
            </a:r>
            <a:r>
              <a:rPr lang="de-DE" sz="2800" i="1" dirty="0" smtClean="0"/>
              <a:t>Anliegen</a:t>
            </a:r>
          </a:p>
          <a:p>
            <a:pPr marL="0" indent="0">
              <a:buNone/>
            </a:pPr>
            <a:endParaRPr lang="de-DE" sz="1600" cap="all" dirty="0" smtClean="0"/>
          </a:p>
          <a:p>
            <a:pPr marL="0" indent="0">
              <a:buNone/>
            </a:pPr>
            <a:r>
              <a:rPr lang="de-DE" sz="2800" cap="all" dirty="0" smtClean="0"/>
              <a:t>I. </a:t>
            </a:r>
            <a:r>
              <a:rPr lang="de-DE" sz="2800" cap="small" dirty="0" smtClean="0">
                <a:solidFill>
                  <a:srgbClr val="0000FF"/>
                </a:solidFill>
              </a:rPr>
              <a:t>Warum </a:t>
            </a:r>
            <a:r>
              <a:rPr lang="de-DE" sz="2800" cap="small" dirty="0">
                <a:solidFill>
                  <a:srgbClr val="0000FF"/>
                </a:solidFill>
              </a:rPr>
              <a:t>man sie braucht </a:t>
            </a:r>
            <a:r>
              <a:rPr lang="de-DE" sz="2800" cap="small" dirty="0"/>
              <a:t>1,18- 3,20</a:t>
            </a:r>
            <a:endParaRPr lang="de-DE" sz="2800" cap="small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de-DE" sz="2800" cap="all" dirty="0" smtClean="0"/>
              <a:t>II</a:t>
            </a:r>
            <a:r>
              <a:rPr lang="de-DE" sz="2800" cap="all" dirty="0"/>
              <a:t>. </a:t>
            </a:r>
            <a:r>
              <a:rPr lang="de-DE" sz="2800" cap="small" dirty="0" smtClean="0">
                <a:solidFill>
                  <a:srgbClr val="0000FF"/>
                </a:solidFill>
              </a:rPr>
              <a:t>Was </a:t>
            </a:r>
            <a:r>
              <a:rPr lang="de-DE" sz="2800" cap="small" dirty="0">
                <a:solidFill>
                  <a:srgbClr val="0000FF"/>
                </a:solidFill>
              </a:rPr>
              <a:t>sie ist und </a:t>
            </a:r>
            <a:r>
              <a:rPr lang="de-DE" sz="2800" cap="small" dirty="0" smtClean="0">
                <a:solidFill>
                  <a:srgbClr val="0000FF"/>
                </a:solidFill>
              </a:rPr>
              <a:t>beinhaltet </a:t>
            </a:r>
            <a:r>
              <a:rPr lang="de-DE" sz="2800" cap="all" dirty="0" smtClean="0"/>
              <a:t>3,21- </a:t>
            </a:r>
            <a:r>
              <a:rPr lang="de-DE" sz="2800" cap="all" dirty="0"/>
              <a:t>5,21</a:t>
            </a:r>
          </a:p>
          <a:p>
            <a:pPr marL="0" indent="0">
              <a:buNone/>
            </a:pPr>
            <a:r>
              <a:rPr lang="de-DE" sz="2800" cap="all" dirty="0" smtClean="0"/>
              <a:t>III. </a:t>
            </a:r>
            <a:r>
              <a:rPr lang="de-DE" sz="2800" cap="small" dirty="0" smtClean="0">
                <a:solidFill>
                  <a:srgbClr val="0000FF"/>
                </a:solidFill>
              </a:rPr>
              <a:t>Wie sie </a:t>
            </a:r>
            <a:r>
              <a:rPr lang="de-DE" sz="2800" cap="small" dirty="0">
                <a:solidFill>
                  <a:srgbClr val="0000FF"/>
                </a:solidFill>
              </a:rPr>
              <a:t>zu neuem Leben </a:t>
            </a:r>
            <a:r>
              <a:rPr lang="de-DE" sz="2800" cap="small" dirty="0" smtClean="0">
                <a:solidFill>
                  <a:srgbClr val="0000FF"/>
                </a:solidFill>
              </a:rPr>
              <a:t>befreit </a:t>
            </a:r>
            <a:r>
              <a:rPr lang="de-DE" sz="2800" cap="all" dirty="0" smtClean="0"/>
              <a:t>K</a:t>
            </a:r>
            <a:r>
              <a:rPr lang="de-DE" sz="2800" cap="all" dirty="0"/>
              <a:t>. 6-8</a:t>
            </a:r>
            <a:endParaRPr lang="de-DE" sz="2800" cap="small" dirty="0"/>
          </a:p>
          <a:p>
            <a:pPr marL="0" indent="0">
              <a:buNone/>
            </a:pPr>
            <a:r>
              <a:rPr lang="de-DE" sz="2800" cap="all" dirty="0"/>
              <a:t>IV. </a:t>
            </a:r>
            <a:r>
              <a:rPr lang="de-DE" sz="2800" cap="small" dirty="0" smtClean="0">
                <a:solidFill>
                  <a:srgbClr val="0000FF"/>
                </a:solidFill>
              </a:rPr>
              <a:t>Wie sie im Verhältnis z. </a:t>
            </a:r>
            <a:r>
              <a:rPr lang="de-DE" sz="2800" cap="small" dirty="0">
                <a:solidFill>
                  <a:srgbClr val="0000FF"/>
                </a:solidFill>
              </a:rPr>
              <a:t>Verwerfung </a:t>
            </a:r>
            <a:r>
              <a:rPr lang="de-DE" sz="2800" cap="small" dirty="0" smtClean="0">
                <a:solidFill>
                  <a:srgbClr val="0000FF"/>
                </a:solidFill>
              </a:rPr>
              <a:t>Isr. steht </a:t>
            </a:r>
            <a:r>
              <a:rPr lang="de-DE" sz="2800" cap="all" dirty="0" smtClean="0"/>
              <a:t>K</a:t>
            </a:r>
            <a:r>
              <a:rPr lang="de-DE" sz="2800" cap="all" dirty="0"/>
              <a:t>. 9-11</a:t>
            </a:r>
          </a:p>
          <a:p>
            <a:pPr marL="0" indent="0">
              <a:buNone/>
            </a:pPr>
            <a:r>
              <a:rPr lang="de-DE" sz="2800" cap="all" dirty="0" smtClean="0"/>
              <a:t>V</a:t>
            </a:r>
            <a:r>
              <a:rPr lang="de-DE" sz="2800" cap="all" dirty="0"/>
              <a:t>. </a:t>
            </a:r>
            <a:r>
              <a:rPr lang="de-DE" sz="2800" cap="small" dirty="0" smtClean="0">
                <a:solidFill>
                  <a:srgbClr val="0000FF"/>
                </a:solidFill>
              </a:rPr>
              <a:t>Wie man sie lebt </a:t>
            </a:r>
            <a:r>
              <a:rPr lang="de-DE" sz="2800" cap="all" dirty="0" smtClean="0"/>
              <a:t>12,1- 15,13</a:t>
            </a:r>
          </a:p>
          <a:p>
            <a:pPr marL="0" indent="0">
              <a:buNone/>
            </a:pPr>
            <a:endParaRPr lang="de-DE" sz="1400" cap="small" dirty="0" smtClean="0"/>
          </a:p>
          <a:p>
            <a:pPr marL="0" indent="0">
              <a:buNone/>
            </a:pPr>
            <a:r>
              <a:rPr lang="de-DE" sz="2800" cap="small" dirty="0" smtClean="0"/>
              <a:t>Schluss 15,14- 16,25 </a:t>
            </a:r>
            <a:r>
              <a:rPr lang="de-DE" sz="2800" i="1" dirty="0"/>
              <a:t>Missionarisches Anliegen </a:t>
            </a:r>
            <a:r>
              <a:rPr lang="de-DE" sz="2800" i="1" dirty="0" smtClean="0"/>
              <a:t>u </a:t>
            </a:r>
            <a:r>
              <a:rPr lang="de-DE" sz="2800" i="1" dirty="0"/>
              <a:t>Gruß</a:t>
            </a:r>
            <a:endParaRPr lang="de-DE" sz="2800" dirty="0"/>
          </a:p>
          <a:p>
            <a:pPr marL="0" indent="0">
              <a:buNone/>
            </a:pPr>
            <a:endParaRPr lang="de-DE" sz="3200" cap="small" dirty="0" smtClean="0"/>
          </a:p>
        </p:txBody>
      </p:sp>
    </p:spTree>
    <p:extLst>
      <p:ext uri="{BB962C8B-B14F-4D97-AF65-F5344CB8AC3E}">
        <p14:creationId xmlns:p14="http://schemas.microsoft.com/office/powerpoint/2010/main" val="221629059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dirty="0" smtClean="0"/>
              <a:t>Römerbrief: </a:t>
            </a:r>
            <a:r>
              <a:rPr lang="de-DE" sz="3600" b="0" dirty="0" smtClean="0">
                <a:solidFill>
                  <a:srgbClr val="C00000"/>
                </a:solidFill>
              </a:rPr>
              <a:t>Gliederung </a:t>
            </a:r>
            <a:br>
              <a:rPr lang="de-DE" sz="3600" b="0" dirty="0" smtClean="0">
                <a:solidFill>
                  <a:srgbClr val="C00000"/>
                </a:solidFill>
              </a:rPr>
            </a:br>
            <a:r>
              <a:rPr lang="de-DE" sz="3600" b="0" dirty="0" smtClean="0">
                <a:solidFill>
                  <a:srgbClr val="C00000"/>
                </a:solidFill>
              </a:rPr>
              <a:t>anhand </a:t>
            </a:r>
            <a:r>
              <a:rPr lang="de-DE" sz="3600" b="0" dirty="0">
                <a:solidFill>
                  <a:srgbClr val="C00000"/>
                </a:solidFill>
              </a:rPr>
              <a:t>des Stichwortes </a:t>
            </a:r>
            <a:r>
              <a:rPr lang="de-DE" sz="3600" dirty="0" smtClean="0">
                <a:solidFill>
                  <a:srgbClr val="C00000"/>
                </a:solidFill>
              </a:rPr>
              <a:t>'Rettung‘</a:t>
            </a:r>
            <a:endParaRPr lang="de-DE" sz="3600" dirty="0">
              <a:solidFill>
                <a:srgbClr val="C000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i="1" dirty="0" smtClean="0"/>
              <a:t> </a:t>
            </a:r>
            <a:endParaRPr lang="de-DE" dirty="0"/>
          </a:p>
          <a:p>
            <a:r>
              <a:rPr lang="de-DE" dirty="0" smtClean="0"/>
              <a:t>I. 	1,18 -3</a:t>
            </a:r>
            <a:r>
              <a:rPr lang="de-DE" dirty="0"/>
              <a:t>:	</a:t>
            </a:r>
            <a:r>
              <a:rPr lang="de-DE" dirty="0" smtClean="0">
                <a:solidFill>
                  <a:srgbClr val="C00000"/>
                </a:solidFill>
              </a:rPr>
              <a:t>Rettung </a:t>
            </a:r>
            <a:r>
              <a:rPr lang="de-DE" dirty="0" smtClean="0">
                <a:solidFill>
                  <a:srgbClr val="0000FF"/>
                </a:solidFill>
              </a:rPr>
              <a:t>WARUM?</a:t>
            </a:r>
            <a:endParaRPr lang="de-DE" dirty="0">
              <a:solidFill>
                <a:srgbClr val="C00000"/>
              </a:solidFill>
            </a:endParaRPr>
          </a:p>
          <a:p>
            <a:r>
              <a:rPr lang="de-DE" dirty="0" smtClean="0"/>
              <a:t>II. 	4-5</a:t>
            </a:r>
            <a:r>
              <a:rPr lang="de-DE" dirty="0"/>
              <a:t>:	</a:t>
            </a:r>
            <a:r>
              <a:rPr lang="de-DE" dirty="0" smtClean="0"/>
              <a:t>	</a:t>
            </a:r>
            <a:r>
              <a:rPr lang="de-DE" dirty="0">
                <a:solidFill>
                  <a:srgbClr val="C00000"/>
                </a:solidFill>
              </a:rPr>
              <a:t>Rettung </a:t>
            </a:r>
            <a:r>
              <a:rPr lang="de-DE" dirty="0" smtClean="0">
                <a:solidFill>
                  <a:srgbClr val="0000FF"/>
                </a:solidFill>
              </a:rPr>
              <a:t>WIE?</a:t>
            </a:r>
            <a:endParaRPr lang="de-DE" dirty="0">
              <a:solidFill>
                <a:srgbClr val="C00000"/>
              </a:solidFill>
            </a:endParaRPr>
          </a:p>
          <a:p>
            <a:r>
              <a:rPr lang="de-DE" dirty="0" smtClean="0"/>
              <a:t>III. 	6-8</a:t>
            </a:r>
            <a:r>
              <a:rPr lang="de-DE" dirty="0"/>
              <a:t>:	</a:t>
            </a:r>
            <a:r>
              <a:rPr lang="de-DE" dirty="0" smtClean="0"/>
              <a:t>	</a:t>
            </a:r>
            <a:r>
              <a:rPr lang="de-DE" dirty="0" smtClean="0">
                <a:solidFill>
                  <a:srgbClr val="C00000"/>
                </a:solidFill>
              </a:rPr>
              <a:t>Rettung </a:t>
            </a:r>
            <a:r>
              <a:rPr lang="de-DE" dirty="0" smtClean="0">
                <a:solidFill>
                  <a:srgbClr val="0000FF"/>
                </a:solidFill>
              </a:rPr>
              <a:t>WOZU?</a:t>
            </a:r>
            <a:endParaRPr lang="de-DE" dirty="0">
              <a:solidFill>
                <a:srgbClr val="C00000"/>
              </a:solidFill>
            </a:endParaRPr>
          </a:p>
          <a:p>
            <a:r>
              <a:rPr lang="de-DE" dirty="0" smtClean="0"/>
              <a:t>IV. 	9-11</a:t>
            </a:r>
            <a:r>
              <a:rPr lang="de-DE" dirty="0"/>
              <a:t>:	</a:t>
            </a:r>
            <a:r>
              <a:rPr lang="de-DE" dirty="0" smtClean="0"/>
              <a:t>	</a:t>
            </a:r>
            <a:r>
              <a:rPr lang="de-DE" dirty="0" smtClean="0">
                <a:solidFill>
                  <a:srgbClr val="C00000"/>
                </a:solidFill>
              </a:rPr>
              <a:t>Rettung </a:t>
            </a:r>
            <a:r>
              <a:rPr lang="de-DE" dirty="0" smtClean="0">
                <a:solidFill>
                  <a:srgbClr val="0000FF"/>
                </a:solidFill>
              </a:rPr>
              <a:t>ISRAELS?</a:t>
            </a:r>
            <a:endParaRPr lang="de-DE" dirty="0">
              <a:solidFill>
                <a:srgbClr val="C00000"/>
              </a:solidFill>
            </a:endParaRPr>
          </a:p>
          <a:p>
            <a:r>
              <a:rPr lang="de-DE" dirty="0" smtClean="0"/>
              <a:t>V. 	12-15,13:</a:t>
            </a:r>
            <a:r>
              <a:rPr lang="de-DE" dirty="0"/>
              <a:t>	</a:t>
            </a:r>
            <a:r>
              <a:rPr lang="de-DE" dirty="0" smtClean="0">
                <a:solidFill>
                  <a:srgbClr val="0000FF"/>
                </a:solidFill>
              </a:rPr>
              <a:t>Welches Verhalten </a:t>
            </a:r>
            <a:r>
              <a:rPr lang="de-DE" dirty="0" smtClean="0">
                <a:solidFill>
                  <a:srgbClr val="C00000"/>
                </a:solidFill>
              </a:rPr>
              <a:t>der Geretteten?</a:t>
            </a:r>
            <a:endParaRPr lang="de-DE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de-DE" i="1" dirty="0" smtClean="0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82605113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dirty="0" smtClean="0"/>
              <a:t>Römerbrief: </a:t>
            </a:r>
            <a:r>
              <a:rPr lang="de-DE" sz="3600" b="0" dirty="0" smtClean="0">
                <a:solidFill>
                  <a:srgbClr val="C00000"/>
                </a:solidFill>
              </a:rPr>
              <a:t>Gliederung </a:t>
            </a:r>
            <a:br>
              <a:rPr lang="de-DE" sz="3600" b="0" dirty="0" smtClean="0">
                <a:solidFill>
                  <a:srgbClr val="C00000"/>
                </a:solidFill>
              </a:rPr>
            </a:br>
            <a:r>
              <a:rPr lang="de-DE" sz="3600" b="0" dirty="0" smtClean="0">
                <a:solidFill>
                  <a:srgbClr val="C00000"/>
                </a:solidFill>
              </a:rPr>
              <a:t>anhand </a:t>
            </a:r>
            <a:r>
              <a:rPr lang="de-DE" sz="3600" b="0" dirty="0">
                <a:solidFill>
                  <a:srgbClr val="C00000"/>
                </a:solidFill>
              </a:rPr>
              <a:t>des Stichwortes </a:t>
            </a:r>
            <a:r>
              <a:rPr lang="de-DE" sz="3600" dirty="0" smtClean="0">
                <a:solidFill>
                  <a:srgbClr val="C00000"/>
                </a:solidFill>
              </a:rPr>
              <a:t>'Rettung‘</a:t>
            </a:r>
            <a:endParaRPr lang="de-DE" sz="3600" dirty="0">
              <a:solidFill>
                <a:srgbClr val="C000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i="1" dirty="0" smtClean="0"/>
              <a:t>Rahmen 1,1-17</a:t>
            </a:r>
            <a:endParaRPr lang="de-DE" dirty="0"/>
          </a:p>
          <a:p>
            <a:r>
              <a:rPr lang="de-DE" dirty="0" smtClean="0"/>
              <a:t>I. 	1,18 -3</a:t>
            </a:r>
            <a:r>
              <a:rPr lang="de-DE" dirty="0"/>
              <a:t>:	</a:t>
            </a:r>
            <a:r>
              <a:rPr lang="de-DE" dirty="0" smtClean="0">
                <a:solidFill>
                  <a:srgbClr val="C00000"/>
                </a:solidFill>
              </a:rPr>
              <a:t>Rettung </a:t>
            </a:r>
            <a:r>
              <a:rPr lang="de-DE" dirty="0" smtClean="0">
                <a:solidFill>
                  <a:srgbClr val="0000FF"/>
                </a:solidFill>
              </a:rPr>
              <a:t>WARUM?</a:t>
            </a:r>
            <a:endParaRPr lang="de-DE" dirty="0">
              <a:solidFill>
                <a:srgbClr val="C00000"/>
              </a:solidFill>
            </a:endParaRPr>
          </a:p>
          <a:p>
            <a:r>
              <a:rPr lang="de-DE" dirty="0" smtClean="0"/>
              <a:t>II. 	4-5</a:t>
            </a:r>
            <a:r>
              <a:rPr lang="de-DE" dirty="0"/>
              <a:t>:	</a:t>
            </a:r>
            <a:r>
              <a:rPr lang="de-DE" dirty="0" smtClean="0"/>
              <a:t>	</a:t>
            </a:r>
            <a:r>
              <a:rPr lang="de-DE" dirty="0">
                <a:solidFill>
                  <a:srgbClr val="C00000"/>
                </a:solidFill>
              </a:rPr>
              <a:t>Rettung </a:t>
            </a:r>
            <a:r>
              <a:rPr lang="de-DE" dirty="0" smtClean="0">
                <a:solidFill>
                  <a:srgbClr val="0000FF"/>
                </a:solidFill>
              </a:rPr>
              <a:t>WIE?</a:t>
            </a:r>
            <a:endParaRPr lang="de-DE" dirty="0">
              <a:solidFill>
                <a:srgbClr val="C00000"/>
              </a:solidFill>
            </a:endParaRPr>
          </a:p>
          <a:p>
            <a:r>
              <a:rPr lang="de-DE" dirty="0" smtClean="0"/>
              <a:t>III. 	6-8</a:t>
            </a:r>
            <a:r>
              <a:rPr lang="de-DE" dirty="0"/>
              <a:t>:	</a:t>
            </a:r>
            <a:r>
              <a:rPr lang="de-DE" dirty="0" smtClean="0"/>
              <a:t>	</a:t>
            </a:r>
            <a:r>
              <a:rPr lang="de-DE" dirty="0" smtClean="0">
                <a:solidFill>
                  <a:srgbClr val="C00000"/>
                </a:solidFill>
              </a:rPr>
              <a:t>Rettung </a:t>
            </a:r>
            <a:r>
              <a:rPr lang="de-DE" dirty="0" smtClean="0">
                <a:solidFill>
                  <a:srgbClr val="0000FF"/>
                </a:solidFill>
              </a:rPr>
              <a:t>WOZU?</a:t>
            </a:r>
            <a:endParaRPr lang="de-DE" dirty="0">
              <a:solidFill>
                <a:srgbClr val="C00000"/>
              </a:solidFill>
            </a:endParaRPr>
          </a:p>
          <a:p>
            <a:r>
              <a:rPr lang="de-DE" dirty="0" smtClean="0"/>
              <a:t>IV. 	9-11</a:t>
            </a:r>
            <a:r>
              <a:rPr lang="de-DE" dirty="0"/>
              <a:t>:	</a:t>
            </a:r>
            <a:r>
              <a:rPr lang="de-DE" dirty="0" smtClean="0"/>
              <a:t>	</a:t>
            </a:r>
            <a:r>
              <a:rPr lang="de-DE" dirty="0" smtClean="0">
                <a:solidFill>
                  <a:srgbClr val="C00000"/>
                </a:solidFill>
              </a:rPr>
              <a:t>Rettung </a:t>
            </a:r>
            <a:r>
              <a:rPr lang="de-DE" dirty="0" smtClean="0">
                <a:solidFill>
                  <a:srgbClr val="0000FF"/>
                </a:solidFill>
              </a:rPr>
              <a:t>ISRAELS?</a:t>
            </a:r>
            <a:endParaRPr lang="de-DE" dirty="0">
              <a:solidFill>
                <a:srgbClr val="C00000"/>
              </a:solidFill>
            </a:endParaRPr>
          </a:p>
          <a:p>
            <a:r>
              <a:rPr lang="de-DE" dirty="0" smtClean="0"/>
              <a:t>V. 	12-15,13:</a:t>
            </a:r>
            <a:r>
              <a:rPr lang="de-DE" dirty="0"/>
              <a:t>	</a:t>
            </a:r>
            <a:r>
              <a:rPr lang="de-DE" dirty="0" smtClean="0">
                <a:solidFill>
                  <a:srgbClr val="0000FF"/>
                </a:solidFill>
              </a:rPr>
              <a:t>Welches Verhalten </a:t>
            </a:r>
            <a:r>
              <a:rPr lang="de-DE" dirty="0" smtClean="0">
                <a:solidFill>
                  <a:srgbClr val="C00000"/>
                </a:solidFill>
              </a:rPr>
              <a:t>der Geretteten?</a:t>
            </a:r>
            <a:endParaRPr lang="de-DE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de-DE" i="1" dirty="0" smtClean="0"/>
              <a:t>Rahmen 15,14 -16,25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0897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Thomas Jettel\Documents\0TJ\My Dropbox\Arbeitsraum HJ\2 In Arbeit THOMAS\GUTE Karten\paulon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27547" y="-1"/>
            <a:ext cx="9008795" cy="8109521"/>
          </a:xfrm>
          <a:prstGeom prst="rect">
            <a:avLst/>
          </a:prstGeom>
          <a:noFill/>
        </p:spPr>
      </p:pic>
      <p:sp>
        <p:nvSpPr>
          <p:cNvPr id="3" name="Rechteck 2"/>
          <p:cNvSpPr/>
          <p:nvPr/>
        </p:nvSpPr>
        <p:spPr>
          <a:xfrm>
            <a:off x="251520" y="4653136"/>
            <a:ext cx="2880320" cy="19442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Erste Missionsreise </a:t>
            </a:r>
            <a:r>
              <a:rPr lang="de-DE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des </a:t>
            </a:r>
            <a:r>
              <a:rPr lang="de-DE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Paulus</a:t>
            </a:r>
          </a:p>
          <a:p>
            <a:r>
              <a:rPr lang="de-DE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?47 n. Chr. </a:t>
            </a:r>
            <a:endParaRPr lang="de-DE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3887864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dirty="0" smtClean="0"/>
              <a:t>Römerbrief: </a:t>
            </a:r>
            <a:r>
              <a:rPr lang="de-DE" sz="3600" dirty="0" smtClean="0">
                <a:solidFill>
                  <a:srgbClr val="C00000"/>
                </a:solidFill>
              </a:rPr>
              <a:t>Das Heil</a:t>
            </a:r>
            <a:endParaRPr lang="de-DE" sz="3600" dirty="0">
              <a:solidFill>
                <a:srgbClr val="C000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 </a:t>
            </a:r>
          </a:p>
          <a:p>
            <a:r>
              <a:rPr lang="de-DE" dirty="0" smtClean="0"/>
              <a:t>I. Der </a:t>
            </a:r>
            <a:r>
              <a:rPr lang="de-DE" dirty="0" smtClean="0">
                <a:solidFill>
                  <a:srgbClr val="0000FF"/>
                </a:solidFill>
              </a:rPr>
              <a:t>heillose</a:t>
            </a:r>
            <a:r>
              <a:rPr lang="de-DE" dirty="0" smtClean="0"/>
              <a:t> </a:t>
            </a:r>
            <a:r>
              <a:rPr lang="de-DE" dirty="0">
                <a:solidFill>
                  <a:srgbClr val="0000FF"/>
                </a:solidFill>
              </a:rPr>
              <a:t>Zustand</a:t>
            </a:r>
            <a:r>
              <a:rPr lang="de-DE" dirty="0"/>
              <a:t> des Menschen </a:t>
            </a:r>
            <a:r>
              <a:rPr lang="de-DE" dirty="0" smtClean="0"/>
              <a:t>	1,18- 3,20</a:t>
            </a:r>
            <a:endParaRPr lang="de-DE" dirty="0"/>
          </a:p>
          <a:p>
            <a:r>
              <a:rPr lang="de-DE" dirty="0" smtClean="0"/>
              <a:t>II. Das </a:t>
            </a:r>
            <a:r>
              <a:rPr lang="de-DE" dirty="0"/>
              <a:t>Heil in seinem </a:t>
            </a:r>
            <a:r>
              <a:rPr lang="de-DE" dirty="0">
                <a:solidFill>
                  <a:srgbClr val="0000FF"/>
                </a:solidFill>
              </a:rPr>
              <a:t>Wesen</a:t>
            </a:r>
            <a:r>
              <a:rPr lang="de-DE" dirty="0"/>
              <a:t> </a:t>
            </a:r>
            <a:r>
              <a:rPr lang="de-DE" dirty="0" smtClean="0"/>
              <a:t>		3,21- 5,21 </a:t>
            </a:r>
          </a:p>
          <a:p>
            <a:r>
              <a:rPr lang="de-DE" dirty="0" smtClean="0"/>
              <a:t>III. Das </a:t>
            </a:r>
            <a:r>
              <a:rPr lang="de-DE" dirty="0"/>
              <a:t>Heil </a:t>
            </a:r>
            <a:r>
              <a:rPr lang="de-DE" dirty="0">
                <a:solidFill>
                  <a:srgbClr val="0000FF"/>
                </a:solidFill>
              </a:rPr>
              <a:t>im Leben </a:t>
            </a:r>
            <a:r>
              <a:rPr lang="de-DE" dirty="0"/>
              <a:t>des Gerechtfertigten </a:t>
            </a:r>
            <a:r>
              <a:rPr lang="de-DE" dirty="0" smtClean="0"/>
              <a:t>	K</a:t>
            </a:r>
            <a:r>
              <a:rPr lang="de-DE" dirty="0"/>
              <a:t>. </a:t>
            </a:r>
            <a:r>
              <a:rPr lang="de-DE" dirty="0" smtClean="0"/>
              <a:t>6-8</a:t>
            </a:r>
          </a:p>
          <a:p>
            <a:r>
              <a:rPr lang="de-DE" dirty="0" smtClean="0"/>
              <a:t>IV. Das Heil </a:t>
            </a:r>
            <a:r>
              <a:rPr lang="de-DE" dirty="0"/>
              <a:t>und </a:t>
            </a:r>
            <a:r>
              <a:rPr lang="de-DE" dirty="0" smtClean="0">
                <a:solidFill>
                  <a:srgbClr val="0000FF"/>
                </a:solidFill>
              </a:rPr>
              <a:t>Israels Verwerfung 		</a:t>
            </a:r>
            <a:r>
              <a:rPr lang="de-DE" dirty="0" smtClean="0"/>
              <a:t>K</a:t>
            </a:r>
            <a:r>
              <a:rPr lang="de-DE" dirty="0"/>
              <a:t>. </a:t>
            </a:r>
            <a:r>
              <a:rPr lang="de-DE" dirty="0" smtClean="0"/>
              <a:t>9-11</a:t>
            </a:r>
          </a:p>
          <a:p>
            <a:r>
              <a:rPr lang="de-DE" dirty="0"/>
              <a:t>V</a:t>
            </a:r>
            <a:r>
              <a:rPr lang="de-DE" dirty="0" smtClean="0"/>
              <a:t>. </a:t>
            </a:r>
            <a:r>
              <a:rPr lang="de-DE" dirty="0" smtClean="0">
                <a:solidFill>
                  <a:srgbClr val="0000FF"/>
                </a:solidFill>
              </a:rPr>
              <a:t>Der Wandel </a:t>
            </a:r>
            <a:r>
              <a:rPr lang="de-DE" dirty="0" smtClean="0"/>
              <a:t>der Geretteten 		12,1- 15,13</a:t>
            </a:r>
          </a:p>
          <a:p>
            <a:pPr marL="0" indent="0">
              <a:buNone/>
            </a:pPr>
            <a:r>
              <a:rPr lang="de-DE" dirty="0" smtClean="0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07130235"/>
      </p:ext>
    </p:extLst>
  </p:cSld>
  <p:clrMapOvr>
    <a:masterClrMapping/>
  </p:clrMapOvr>
  <p:transition>
    <p:wipe dir="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dirty="0" smtClean="0"/>
              <a:t>Römerbrief: </a:t>
            </a:r>
            <a:r>
              <a:rPr lang="de-DE" sz="3600" dirty="0" smtClean="0">
                <a:solidFill>
                  <a:srgbClr val="C00000"/>
                </a:solidFill>
              </a:rPr>
              <a:t>Das Heil</a:t>
            </a:r>
            <a:endParaRPr lang="de-DE" sz="3600" dirty="0">
              <a:solidFill>
                <a:srgbClr val="C000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Gruß </a:t>
            </a:r>
            <a:r>
              <a:rPr lang="de-DE" dirty="0"/>
              <a:t>und missionarisches Anliegen </a:t>
            </a:r>
            <a:r>
              <a:rPr lang="de-DE" dirty="0" smtClean="0"/>
              <a:t>		1,1-17</a:t>
            </a:r>
          </a:p>
          <a:p>
            <a:r>
              <a:rPr lang="de-DE" dirty="0"/>
              <a:t>I. Der </a:t>
            </a:r>
            <a:r>
              <a:rPr lang="de-DE" dirty="0">
                <a:solidFill>
                  <a:srgbClr val="0000FF"/>
                </a:solidFill>
              </a:rPr>
              <a:t>heillose</a:t>
            </a:r>
            <a:r>
              <a:rPr lang="de-DE" dirty="0"/>
              <a:t> </a:t>
            </a:r>
            <a:r>
              <a:rPr lang="de-DE" dirty="0">
                <a:solidFill>
                  <a:srgbClr val="0000FF"/>
                </a:solidFill>
              </a:rPr>
              <a:t>Zustand</a:t>
            </a:r>
            <a:r>
              <a:rPr lang="de-DE" dirty="0"/>
              <a:t> des Menschen 	1,18- 3,20</a:t>
            </a:r>
          </a:p>
          <a:p>
            <a:r>
              <a:rPr lang="de-DE" dirty="0"/>
              <a:t>II. Das Heil in seinem </a:t>
            </a:r>
            <a:r>
              <a:rPr lang="de-DE" dirty="0">
                <a:solidFill>
                  <a:srgbClr val="0000FF"/>
                </a:solidFill>
              </a:rPr>
              <a:t>Wesen</a:t>
            </a:r>
            <a:r>
              <a:rPr lang="de-DE" dirty="0"/>
              <a:t> 		3,21- 5,21 </a:t>
            </a:r>
          </a:p>
          <a:p>
            <a:r>
              <a:rPr lang="de-DE" dirty="0"/>
              <a:t>III. Das Heil </a:t>
            </a:r>
            <a:r>
              <a:rPr lang="de-DE" dirty="0">
                <a:solidFill>
                  <a:srgbClr val="0000FF"/>
                </a:solidFill>
              </a:rPr>
              <a:t>im Leben </a:t>
            </a:r>
            <a:r>
              <a:rPr lang="de-DE" dirty="0"/>
              <a:t>des Gerechtfertigten 	K. 6-8</a:t>
            </a:r>
          </a:p>
          <a:p>
            <a:r>
              <a:rPr lang="de-DE" dirty="0"/>
              <a:t>IV. Das Heil und </a:t>
            </a:r>
            <a:r>
              <a:rPr lang="de-DE" dirty="0">
                <a:solidFill>
                  <a:srgbClr val="0000FF"/>
                </a:solidFill>
              </a:rPr>
              <a:t>Israels Verwerfung 	</a:t>
            </a:r>
            <a:r>
              <a:rPr lang="de-DE" dirty="0" smtClean="0">
                <a:solidFill>
                  <a:srgbClr val="0000FF"/>
                </a:solidFill>
              </a:rPr>
              <a:t>	</a:t>
            </a:r>
            <a:r>
              <a:rPr lang="de-DE" dirty="0" smtClean="0"/>
              <a:t>K</a:t>
            </a:r>
            <a:r>
              <a:rPr lang="de-DE" dirty="0"/>
              <a:t>. 9-11</a:t>
            </a:r>
          </a:p>
          <a:p>
            <a:r>
              <a:rPr lang="de-DE" dirty="0"/>
              <a:t>V. </a:t>
            </a:r>
            <a:r>
              <a:rPr lang="de-DE" dirty="0">
                <a:solidFill>
                  <a:srgbClr val="0000FF"/>
                </a:solidFill>
              </a:rPr>
              <a:t>Der Wandel </a:t>
            </a:r>
            <a:r>
              <a:rPr lang="de-DE" dirty="0"/>
              <a:t>der Geretteten </a:t>
            </a:r>
            <a:r>
              <a:rPr lang="de-DE" dirty="0" smtClean="0"/>
              <a:t>		12,1- </a:t>
            </a:r>
            <a:r>
              <a:rPr lang="de-DE" dirty="0"/>
              <a:t>15,13</a:t>
            </a:r>
          </a:p>
          <a:p>
            <a:pPr marL="0" indent="0">
              <a:buNone/>
            </a:pPr>
            <a:r>
              <a:rPr lang="de-DE" dirty="0" smtClean="0"/>
              <a:t>Missionarisches </a:t>
            </a:r>
            <a:r>
              <a:rPr lang="de-DE" dirty="0"/>
              <a:t>Anliegen </a:t>
            </a:r>
            <a:r>
              <a:rPr lang="de-DE" dirty="0" smtClean="0"/>
              <a:t>und Gruß 		15,14-16,27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15649530"/>
      </p:ext>
    </p:extLst>
  </p:cSld>
  <p:clrMapOvr>
    <a:masterClrMapping/>
  </p:clrMapOvr>
  <p:transition>
    <p:wipe dir="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512" y="0"/>
            <a:ext cx="8964488" cy="6858000"/>
          </a:xfrm>
        </p:spPr>
        <p:txBody>
          <a:bodyPr/>
          <a:lstStyle/>
          <a:p>
            <a:r>
              <a:rPr lang="de-DE" dirty="0" smtClean="0"/>
              <a:t>Briefeingang</a:t>
            </a:r>
            <a:r>
              <a:rPr lang="de-DE" dirty="0"/>
              <a:t>: </a:t>
            </a:r>
            <a:r>
              <a:rPr lang="de-DE" dirty="0" smtClean="0"/>
              <a:t>Gruß u. missionarisches </a:t>
            </a:r>
            <a:r>
              <a:rPr lang="de-DE" dirty="0"/>
              <a:t>Anliegen 1,1-17 </a:t>
            </a:r>
            <a:endParaRPr lang="de-DE" dirty="0" smtClean="0"/>
          </a:p>
          <a:p>
            <a:pPr lvl="1"/>
            <a:r>
              <a:rPr lang="de-DE" dirty="0"/>
              <a:t>A. Der Gruß </a:t>
            </a:r>
            <a:r>
              <a:rPr lang="de-DE" dirty="0">
                <a:solidFill>
                  <a:srgbClr val="0000FF"/>
                </a:solidFill>
              </a:rPr>
              <a:t>1, 1-7</a:t>
            </a:r>
            <a:endParaRPr lang="de-DE" dirty="0" smtClean="0">
              <a:solidFill>
                <a:srgbClr val="0000FF"/>
              </a:solidFill>
            </a:endParaRPr>
          </a:p>
          <a:p>
            <a:pPr lvl="1"/>
            <a:r>
              <a:rPr lang="de-DE" dirty="0"/>
              <a:t>B. Persönliche Mitteilungen (Das Interesse des Paulus an den Christen in Rom) </a:t>
            </a:r>
            <a:r>
              <a:rPr lang="de-DE" dirty="0" smtClean="0">
                <a:solidFill>
                  <a:srgbClr val="0000FF"/>
                </a:solidFill>
              </a:rPr>
              <a:t>1,8-15</a:t>
            </a:r>
          </a:p>
          <a:p>
            <a:pPr lvl="1"/>
            <a:r>
              <a:rPr lang="de-DE" dirty="0"/>
              <a:t>C. Die Hauptgedanken des Briefes </a:t>
            </a:r>
            <a:r>
              <a:rPr lang="de-DE" dirty="0">
                <a:solidFill>
                  <a:srgbClr val="0000FF"/>
                </a:solidFill>
              </a:rPr>
              <a:t>1,16.17</a:t>
            </a:r>
          </a:p>
        </p:txBody>
      </p:sp>
    </p:spTree>
    <p:extLst>
      <p:ext uri="{BB962C8B-B14F-4D97-AF65-F5344CB8AC3E}">
        <p14:creationId xmlns:p14="http://schemas.microsoft.com/office/powerpoint/2010/main" val="392491056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0"/>
            <a:ext cx="9324528" cy="6858000"/>
          </a:xfrm>
        </p:spPr>
        <p:txBody>
          <a:bodyPr/>
          <a:lstStyle/>
          <a:p>
            <a:r>
              <a:rPr lang="de-DE" sz="2800" dirty="0"/>
              <a:t>I. Die Gottesgerechtigkeit: Warum man sie braucht  </a:t>
            </a:r>
            <a:r>
              <a:rPr lang="de-DE" sz="2800" dirty="0">
                <a:solidFill>
                  <a:srgbClr val="0000FF"/>
                </a:solidFill>
              </a:rPr>
              <a:t>1,18- 3,20</a:t>
            </a:r>
            <a:r>
              <a:rPr lang="de-DE" sz="2800" cap="small" dirty="0">
                <a:solidFill>
                  <a:srgbClr val="0000FF"/>
                </a:solidFill>
              </a:rPr>
              <a:t>A</a:t>
            </a:r>
          </a:p>
          <a:p>
            <a:pPr lvl="1"/>
            <a:r>
              <a:rPr lang="de-DE" dirty="0" smtClean="0"/>
              <a:t>A. Der </a:t>
            </a:r>
            <a:r>
              <a:rPr lang="de-DE" dirty="0"/>
              <a:t>abtrünnige Mensch </a:t>
            </a:r>
            <a:r>
              <a:rPr lang="de-DE" cap="small" dirty="0" smtClean="0">
                <a:solidFill>
                  <a:srgbClr val="0000FF"/>
                </a:solidFill>
              </a:rPr>
              <a:t>1,18- 2,16</a:t>
            </a:r>
          </a:p>
          <a:p>
            <a:pPr lvl="2"/>
            <a:r>
              <a:rPr lang="de-DE" dirty="0" smtClean="0"/>
              <a:t>1. Alle </a:t>
            </a:r>
            <a:r>
              <a:rPr lang="de-DE" dirty="0"/>
              <a:t>Menschen stehen unter </a:t>
            </a:r>
            <a:r>
              <a:rPr lang="de-DE" dirty="0" smtClean="0"/>
              <a:t>Gottes gerechter Verurteilung. 1,18A</a:t>
            </a:r>
          </a:p>
          <a:p>
            <a:pPr lvl="2"/>
            <a:r>
              <a:rPr lang="de-DE" dirty="0" smtClean="0"/>
              <a:t>2. Begründung: Er ist </a:t>
            </a:r>
            <a:r>
              <a:rPr lang="de-DE" dirty="0"/>
              <a:t>abtrünnig. </a:t>
            </a:r>
            <a:r>
              <a:rPr lang="de-DE" dirty="0" smtClean="0"/>
              <a:t>1,19-23</a:t>
            </a:r>
          </a:p>
          <a:p>
            <a:pPr lvl="2"/>
            <a:r>
              <a:rPr lang="de-DE" dirty="0" smtClean="0"/>
              <a:t>3. Begründung: Er ist </a:t>
            </a:r>
            <a:r>
              <a:rPr lang="de-DE" sz="2000" dirty="0"/>
              <a:t>infolge seiner Sünde </a:t>
            </a:r>
            <a:r>
              <a:rPr lang="de-DE" dirty="0"/>
              <a:t>dahingegeben. 1,24-32</a:t>
            </a:r>
            <a:endParaRPr lang="de-DE" cap="small" dirty="0" smtClean="0"/>
          </a:p>
          <a:p>
            <a:pPr lvl="2"/>
            <a:r>
              <a:rPr lang="de-DE" dirty="0" smtClean="0"/>
              <a:t>4. Seine Verurteilung ist unumgänglich. 2,1-5A</a:t>
            </a:r>
          </a:p>
          <a:p>
            <a:pPr lvl="2"/>
            <a:r>
              <a:rPr lang="de-DE" dirty="0" smtClean="0"/>
              <a:t>5. Seine Verurteilung ist gerecht. 2,5-11</a:t>
            </a:r>
          </a:p>
          <a:p>
            <a:pPr lvl="2"/>
            <a:r>
              <a:rPr lang="de-DE" dirty="0" smtClean="0"/>
              <a:t>6</a:t>
            </a:r>
            <a:r>
              <a:rPr lang="de-DE" dirty="0"/>
              <a:t>. Seine Verurteilung </a:t>
            </a:r>
            <a:r>
              <a:rPr lang="de-DE" dirty="0" smtClean="0"/>
              <a:t>geschieht nach dem Maßstab des Gesetzes und des Gewissens. 2,12-16</a:t>
            </a:r>
          </a:p>
          <a:p>
            <a:pPr lvl="1"/>
            <a:r>
              <a:rPr lang="de-DE" dirty="0" smtClean="0"/>
              <a:t>B. Der Jude </a:t>
            </a:r>
            <a:r>
              <a:rPr lang="de-DE" dirty="0" smtClean="0">
                <a:solidFill>
                  <a:srgbClr val="0000FF"/>
                </a:solidFill>
              </a:rPr>
              <a:t>2,17- 3,8</a:t>
            </a:r>
          </a:p>
          <a:p>
            <a:pPr lvl="2"/>
            <a:r>
              <a:rPr lang="de-DE" dirty="0" smtClean="0"/>
              <a:t>.. steht </a:t>
            </a:r>
            <a:r>
              <a:rPr lang="de-DE" dirty="0"/>
              <a:t>unter Gottes </a:t>
            </a:r>
            <a:r>
              <a:rPr lang="de-DE" dirty="0" smtClean="0"/>
              <a:t>Verurteilung trotz </a:t>
            </a:r>
            <a:r>
              <a:rPr lang="de-DE" dirty="0"/>
              <a:t>seiner </a:t>
            </a:r>
            <a:r>
              <a:rPr lang="de-DE" dirty="0" smtClean="0"/>
              <a:t>Erkenntnis. 2,17-24</a:t>
            </a:r>
          </a:p>
          <a:p>
            <a:pPr lvl="2"/>
            <a:r>
              <a:rPr lang="de-DE" dirty="0"/>
              <a:t>.. steht unter Gottes Verurteilung trotz seiner </a:t>
            </a:r>
            <a:r>
              <a:rPr lang="de-DE" dirty="0" smtClean="0"/>
              <a:t>Religiosität. 2,25-29</a:t>
            </a:r>
          </a:p>
          <a:p>
            <a:pPr lvl="2"/>
            <a:r>
              <a:rPr lang="de-DE" dirty="0"/>
              <a:t>.. steht unter Gottes Verurteilung </a:t>
            </a:r>
            <a:r>
              <a:rPr lang="de-DE" dirty="0" smtClean="0"/>
              <a:t>trotz </a:t>
            </a:r>
            <a:r>
              <a:rPr lang="de-DE" dirty="0"/>
              <a:t>seiner </a:t>
            </a:r>
            <a:r>
              <a:rPr lang="de-DE" dirty="0" smtClean="0"/>
              <a:t>Vorrechte. 3,1-8</a:t>
            </a:r>
          </a:p>
          <a:p>
            <a:pPr lvl="1"/>
            <a:r>
              <a:rPr lang="de-DE" dirty="0"/>
              <a:t>C</a:t>
            </a:r>
            <a:r>
              <a:rPr lang="de-DE" dirty="0" smtClean="0"/>
              <a:t>. Zusammenfassung: Alle Menschen sind schuldig. </a:t>
            </a:r>
            <a:r>
              <a:rPr lang="de-DE" dirty="0" smtClean="0">
                <a:solidFill>
                  <a:srgbClr val="0000FF"/>
                </a:solidFill>
              </a:rPr>
              <a:t>3,9-20</a:t>
            </a:r>
          </a:p>
        </p:txBody>
      </p:sp>
    </p:spTree>
    <p:extLst>
      <p:ext uri="{BB962C8B-B14F-4D97-AF65-F5344CB8AC3E}">
        <p14:creationId xmlns:p14="http://schemas.microsoft.com/office/powerpoint/2010/main" val="425735362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-180528" y="-27384"/>
            <a:ext cx="9649072" cy="6858000"/>
          </a:xfrm>
        </p:spPr>
        <p:txBody>
          <a:bodyPr/>
          <a:lstStyle/>
          <a:p>
            <a:r>
              <a:rPr lang="de-DE" sz="2800" dirty="0"/>
              <a:t>I. Die </a:t>
            </a:r>
            <a:r>
              <a:rPr lang="de-DE" sz="2800" dirty="0" smtClean="0"/>
              <a:t>Gottesgerechtigkeit</a:t>
            </a:r>
            <a:r>
              <a:rPr lang="de-DE" sz="2800" dirty="0"/>
              <a:t>: Warum man sie braucht  </a:t>
            </a:r>
            <a:r>
              <a:rPr lang="de-DE" sz="2800" dirty="0">
                <a:solidFill>
                  <a:srgbClr val="0000FF"/>
                </a:solidFill>
              </a:rPr>
              <a:t>1,18- 3,20</a:t>
            </a:r>
            <a:r>
              <a:rPr lang="de-DE" sz="2800" cap="small" dirty="0">
                <a:solidFill>
                  <a:srgbClr val="0000FF"/>
                </a:solidFill>
              </a:rPr>
              <a:t>A</a:t>
            </a:r>
          </a:p>
          <a:p>
            <a:pPr lvl="1"/>
            <a:r>
              <a:rPr lang="de-DE" dirty="0" smtClean="0"/>
              <a:t>A. Der </a:t>
            </a:r>
            <a:r>
              <a:rPr lang="de-DE" dirty="0"/>
              <a:t>abtrünnige Mensch </a:t>
            </a:r>
            <a:r>
              <a:rPr lang="de-DE" cap="small" dirty="0" smtClean="0">
                <a:solidFill>
                  <a:srgbClr val="0000FF"/>
                </a:solidFill>
              </a:rPr>
              <a:t>1,18- 2,16</a:t>
            </a:r>
          </a:p>
          <a:p>
            <a:pPr lvl="1"/>
            <a:r>
              <a:rPr lang="de-DE" dirty="0" smtClean="0"/>
              <a:t>B. Der Jude </a:t>
            </a:r>
            <a:r>
              <a:rPr lang="de-DE" dirty="0" smtClean="0">
                <a:solidFill>
                  <a:srgbClr val="0000FF"/>
                </a:solidFill>
              </a:rPr>
              <a:t>2,17- 3,8</a:t>
            </a:r>
          </a:p>
          <a:p>
            <a:pPr lvl="1"/>
            <a:r>
              <a:rPr lang="de-DE" dirty="0" smtClean="0"/>
              <a:t>C. Zusammenfassung: Alle Menschen sind schuldig. </a:t>
            </a:r>
            <a:r>
              <a:rPr lang="de-DE" dirty="0" smtClean="0">
                <a:solidFill>
                  <a:srgbClr val="0000FF"/>
                </a:solidFill>
              </a:rPr>
              <a:t>3,9-20</a:t>
            </a:r>
          </a:p>
          <a:p>
            <a:pPr lvl="2"/>
            <a:r>
              <a:rPr lang="de-DE" dirty="0" smtClean="0"/>
              <a:t>1. Das Urteil 3,9</a:t>
            </a:r>
          </a:p>
          <a:p>
            <a:pPr lvl="2"/>
            <a:r>
              <a:rPr lang="de-DE" dirty="0" smtClean="0"/>
              <a:t>2. Die Begründung dieses Urteils 3,10-19</a:t>
            </a:r>
          </a:p>
          <a:p>
            <a:pPr lvl="2"/>
            <a:r>
              <a:rPr lang="de-DE" dirty="0" smtClean="0"/>
              <a:t>3. Die Schlussfolgerung: Durch Werke wird man nicht gerecht. 3,20</a:t>
            </a:r>
          </a:p>
          <a:p>
            <a:pPr marL="914400" lvl="2" indent="0">
              <a:buNone/>
            </a:pP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76261544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902624"/>
          </a:xfrm>
        </p:spPr>
        <p:txBody>
          <a:bodyPr/>
          <a:lstStyle/>
          <a:p>
            <a:r>
              <a:rPr lang="de-DE" sz="2800" dirty="0" smtClean="0"/>
              <a:t>II. Die Gottesgerechtigkeit –  ihr Wesen  </a:t>
            </a:r>
            <a:r>
              <a:rPr lang="de-DE" sz="2800" dirty="0" smtClean="0">
                <a:solidFill>
                  <a:srgbClr val="0000FF"/>
                </a:solidFill>
              </a:rPr>
              <a:t>3,21- 5,21</a:t>
            </a:r>
          </a:p>
          <a:p>
            <a:pPr lvl="1"/>
            <a:r>
              <a:rPr lang="de-DE" dirty="0" smtClean="0"/>
              <a:t>A. Sie ist allein aus Glauben. 				</a:t>
            </a:r>
            <a:r>
              <a:rPr lang="de-DE" dirty="0" smtClean="0">
                <a:solidFill>
                  <a:srgbClr val="0000FF"/>
                </a:solidFill>
              </a:rPr>
              <a:t>3,21-31</a:t>
            </a:r>
          </a:p>
          <a:p>
            <a:pPr lvl="2"/>
            <a:r>
              <a:rPr lang="de-DE" dirty="0" smtClean="0"/>
              <a:t>1. Sie stellt Gottes Gerechtigkeit zufrieden. 		3,21-26</a:t>
            </a:r>
          </a:p>
          <a:p>
            <a:pPr lvl="2"/>
            <a:r>
              <a:rPr lang="de-DE" dirty="0" smtClean="0"/>
              <a:t>2. Sie schließt menschlichen Selbstruhm aus. 	3,27-31</a:t>
            </a:r>
          </a:p>
          <a:p>
            <a:pPr lvl="1"/>
            <a:r>
              <a:rPr lang="de-DE" dirty="0" smtClean="0"/>
              <a:t>B. Sie wird im AT bereits bezeugt. 			</a:t>
            </a:r>
            <a:r>
              <a:rPr lang="de-DE" dirty="0" smtClean="0">
                <a:solidFill>
                  <a:srgbClr val="0000FF"/>
                </a:solidFill>
              </a:rPr>
              <a:t>K. 4</a:t>
            </a:r>
          </a:p>
          <a:p>
            <a:pPr lvl="2"/>
            <a:r>
              <a:rPr lang="de-DE" dirty="0" smtClean="0"/>
              <a:t>1. Nicht aus Werken (Abraham / David) 		4,1-8</a:t>
            </a:r>
          </a:p>
          <a:p>
            <a:pPr lvl="2"/>
            <a:r>
              <a:rPr lang="de-DE" dirty="0" smtClean="0"/>
              <a:t>2. Unabhängig von Beschneidung (Abraham) 	4,9-12</a:t>
            </a:r>
          </a:p>
          <a:p>
            <a:pPr lvl="2"/>
            <a:r>
              <a:rPr lang="de-DE" dirty="0" smtClean="0"/>
              <a:t>3. Unabhängig vom Gesetz (Abraham) 		4,13-15</a:t>
            </a:r>
          </a:p>
          <a:p>
            <a:pPr lvl="2"/>
            <a:r>
              <a:rPr lang="de-DE" dirty="0" smtClean="0"/>
              <a:t>4. Nur durch den Glauben (Abraham) 		4,16-22</a:t>
            </a:r>
          </a:p>
          <a:p>
            <a:pPr lvl="2"/>
            <a:r>
              <a:rPr lang="de-DE" dirty="0" smtClean="0"/>
              <a:t>5. Anwendung 					4,23-25  </a:t>
            </a:r>
          </a:p>
          <a:p>
            <a:pPr lvl="1"/>
            <a:r>
              <a:rPr lang="de-DE" dirty="0" smtClean="0"/>
              <a:t>C. Sie bringt als Frucht Friede und Sicherheit. 	</a:t>
            </a:r>
            <a:r>
              <a:rPr lang="de-DE" dirty="0" smtClean="0">
                <a:solidFill>
                  <a:srgbClr val="0000FF"/>
                </a:solidFill>
              </a:rPr>
              <a:t>5,1-11</a:t>
            </a:r>
          </a:p>
          <a:p>
            <a:pPr lvl="2"/>
            <a:r>
              <a:rPr lang="de-DE" dirty="0" smtClean="0"/>
              <a:t>1. Friede 						5,1.2A</a:t>
            </a:r>
          </a:p>
          <a:p>
            <a:pPr lvl="2"/>
            <a:r>
              <a:rPr lang="de-DE" dirty="0" smtClean="0"/>
              <a:t>2. Hoffnung der Herrlichkeit  (Heilsgewissheit )  	5,2</a:t>
            </a:r>
          </a:p>
          <a:p>
            <a:pPr lvl="2"/>
            <a:r>
              <a:rPr lang="de-DE" dirty="0" smtClean="0"/>
              <a:t>3. Zuversicht in Bedrängnissen 			5,3-10</a:t>
            </a:r>
          </a:p>
          <a:p>
            <a:pPr lvl="2"/>
            <a:r>
              <a:rPr lang="de-DE" dirty="0" smtClean="0"/>
              <a:t>4. Gott 		 				5,11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4600626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902624"/>
          </a:xfrm>
        </p:spPr>
        <p:txBody>
          <a:bodyPr/>
          <a:lstStyle/>
          <a:p>
            <a:r>
              <a:rPr lang="de-DE" sz="2800" dirty="0" smtClean="0"/>
              <a:t>II. Die Gottesgerechtigkeit –  ihr Wesen  </a:t>
            </a:r>
            <a:r>
              <a:rPr lang="de-DE" sz="2800" dirty="0" smtClean="0">
                <a:solidFill>
                  <a:srgbClr val="0000FF"/>
                </a:solidFill>
              </a:rPr>
              <a:t>3,21- 5,21</a:t>
            </a:r>
          </a:p>
          <a:p>
            <a:pPr lvl="1"/>
            <a:r>
              <a:rPr lang="de-DE" dirty="0" smtClean="0"/>
              <a:t>D. Die Größe des Heils (Auswirkung auf die Menschheit) </a:t>
            </a:r>
            <a:r>
              <a:rPr lang="de-DE" dirty="0" smtClean="0">
                <a:solidFill>
                  <a:srgbClr val="0000FF"/>
                </a:solidFill>
              </a:rPr>
              <a:t>5,12-21</a:t>
            </a:r>
          </a:p>
          <a:p>
            <a:pPr lvl="2"/>
            <a:r>
              <a:rPr lang="de-DE" dirty="0"/>
              <a:t>1. </a:t>
            </a:r>
            <a:r>
              <a:rPr lang="de-DE" dirty="0" smtClean="0"/>
              <a:t>Das </a:t>
            </a:r>
            <a:r>
              <a:rPr lang="de-DE" dirty="0"/>
              <a:t>Problem ist </a:t>
            </a:r>
            <a:r>
              <a:rPr lang="de-DE" dirty="0" smtClean="0"/>
              <a:t>ernst</a:t>
            </a:r>
            <a:r>
              <a:rPr lang="de-DE" dirty="0"/>
              <a:t>. </a:t>
            </a:r>
            <a:r>
              <a:rPr lang="de-DE" dirty="0" smtClean="0"/>
              <a:t>				5,12-14</a:t>
            </a:r>
            <a:endParaRPr lang="de-DE" sz="1400" dirty="0"/>
          </a:p>
          <a:p>
            <a:pPr lvl="2"/>
            <a:r>
              <a:rPr lang="de-DE" dirty="0"/>
              <a:t>2. </a:t>
            </a:r>
            <a:r>
              <a:rPr lang="de-DE" dirty="0" smtClean="0"/>
              <a:t>Christi Tat bewirkt Größeres </a:t>
            </a:r>
            <a:r>
              <a:rPr lang="de-DE" dirty="0"/>
              <a:t>als </a:t>
            </a:r>
            <a:r>
              <a:rPr lang="de-DE" dirty="0" smtClean="0"/>
              <a:t>Adams Fehltritt. 	5,15-17</a:t>
            </a:r>
            <a:endParaRPr lang="de-DE" sz="1400" dirty="0"/>
          </a:p>
          <a:p>
            <a:pPr lvl="2"/>
            <a:r>
              <a:rPr lang="de-DE" dirty="0"/>
              <a:t>3. </a:t>
            </a:r>
            <a:r>
              <a:rPr lang="de-DE" dirty="0" smtClean="0"/>
              <a:t>Die </a:t>
            </a:r>
            <a:r>
              <a:rPr lang="de-DE" dirty="0"/>
              <a:t>Tat von Einem </a:t>
            </a:r>
            <a:r>
              <a:rPr lang="de-DE" dirty="0" smtClean="0"/>
              <a:t>hat </a:t>
            </a:r>
            <a:r>
              <a:rPr lang="de-DE" dirty="0"/>
              <a:t>Auswirkung auf die </a:t>
            </a:r>
            <a:r>
              <a:rPr lang="de-DE" dirty="0" smtClean="0"/>
              <a:t>Vielen</a:t>
            </a:r>
            <a:r>
              <a:rPr lang="de-DE" dirty="0"/>
              <a:t>.</a:t>
            </a:r>
            <a:r>
              <a:rPr lang="de-DE" dirty="0" smtClean="0"/>
              <a:t> </a:t>
            </a:r>
            <a:r>
              <a:rPr lang="de-DE" dirty="0"/>
              <a:t>5,18.19</a:t>
            </a:r>
            <a:endParaRPr lang="de-DE" sz="1400" dirty="0"/>
          </a:p>
          <a:p>
            <a:pPr lvl="2"/>
            <a:r>
              <a:rPr lang="de-DE" dirty="0"/>
              <a:t>4. </a:t>
            </a:r>
            <a:r>
              <a:rPr lang="de-DE" dirty="0" smtClean="0"/>
              <a:t>Das </a:t>
            </a:r>
            <a:r>
              <a:rPr lang="de-DE" dirty="0"/>
              <a:t>Gesetz kam hinzu, um </a:t>
            </a:r>
            <a:r>
              <a:rPr lang="de-DE" dirty="0" smtClean="0"/>
              <a:t>die Sündhaftigkeit </a:t>
            </a:r>
            <a:r>
              <a:rPr lang="de-DE" dirty="0"/>
              <a:t>der Sünde zu </a:t>
            </a:r>
            <a:r>
              <a:rPr lang="de-DE" dirty="0" smtClean="0"/>
              <a:t>zeigen. 						5,20.21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915201323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Rm</a:t>
            </a:r>
            <a:r>
              <a:rPr lang="de-CH" dirty="0" smtClean="0"/>
              <a:t> 6 Sinnabschnitte</a:t>
            </a:r>
          </a:p>
        </p:txBody>
      </p:sp>
      <p:sp>
        <p:nvSpPr>
          <p:cNvPr id="22530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smtClean="0">
                <a:solidFill>
                  <a:schemeClr val="tx2"/>
                </a:solidFill>
              </a:rPr>
              <a:t>V. 1 </a:t>
            </a:r>
          </a:p>
          <a:p>
            <a:r>
              <a:rPr lang="de-CH" smtClean="0">
                <a:solidFill>
                  <a:schemeClr val="tx2"/>
                </a:solidFill>
              </a:rPr>
              <a:t>V. 2-10: </a:t>
            </a:r>
          </a:p>
          <a:p>
            <a:r>
              <a:rPr lang="de-CH" smtClean="0">
                <a:solidFill>
                  <a:schemeClr val="tx2"/>
                </a:solidFill>
              </a:rPr>
              <a:t>V. 11-14: </a:t>
            </a:r>
          </a:p>
          <a:p>
            <a:r>
              <a:rPr lang="de-CH" smtClean="0"/>
              <a:t>V. 15A</a:t>
            </a:r>
          </a:p>
          <a:p>
            <a:r>
              <a:rPr lang="de-CH" smtClean="0"/>
              <a:t>V. 15E-23: </a:t>
            </a:r>
          </a:p>
        </p:txBody>
      </p:sp>
    </p:spTree>
    <p:extLst>
      <p:ext uri="{BB962C8B-B14F-4D97-AF65-F5344CB8AC3E}">
        <p14:creationId xmlns:p14="http://schemas.microsoft.com/office/powerpoint/2010/main" val="349559204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Rm 6</a:t>
            </a:r>
          </a:p>
        </p:txBody>
      </p:sp>
      <p:sp>
        <p:nvSpPr>
          <p:cNvPr id="20482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hangingPunct="0"/>
            <a:r>
              <a:rPr lang="de-DE" dirty="0" smtClean="0"/>
              <a:t>1) V. 1-14: </a:t>
            </a:r>
            <a:r>
              <a:rPr lang="de-DE" dirty="0" smtClean="0">
                <a:solidFill>
                  <a:schemeClr val="accent2"/>
                </a:solidFill>
              </a:rPr>
              <a:t>Warum ein Leben in der Sünde für den Gerechtfertigten nicht in Frage kommt</a:t>
            </a:r>
            <a:r>
              <a:rPr lang="de-DE" dirty="0" smtClean="0"/>
              <a:t>. (1. Antwort) </a:t>
            </a:r>
          </a:p>
          <a:p>
            <a:pPr marL="0" indent="0" hangingPunct="0">
              <a:buNone/>
            </a:pPr>
            <a:r>
              <a:rPr lang="de-DE" sz="2400" dirty="0" smtClean="0"/>
              <a:t>[= </a:t>
            </a:r>
            <a:r>
              <a:rPr lang="de-DE" sz="2400" b="1" dirty="0" smtClean="0"/>
              <a:t>Die</a:t>
            </a:r>
            <a:r>
              <a:rPr lang="de-DE" sz="2400" dirty="0" smtClean="0"/>
              <a:t> </a:t>
            </a:r>
            <a:r>
              <a:rPr lang="de-DE" sz="2400" b="1" dirty="0" smtClean="0"/>
              <a:t>Grundlage</a:t>
            </a:r>
            <a:r>
              <a:rPr lang="de-DE" sz="2400" dirty="0" smtClean="0"/>
              <a:t> der Rettung von der Herrschaft der Sünde] </a:t>
            </a:r>
          </a:p>
          <a:p>
            <a:pPr marL="0" indent="0" hangingPunct="0">
              <a:buNone/>
            </a:pPr>
            <a:endParaRPr lang="de-DE" sz="2400" dirty="0" smtClean="0"/>
          </a:p>
          <a:p>
            <a:pPr hangingPunct="0"/>
            <a:r>
              <a:rPr lang="de-DE" dirty="0" smtClean="0"/>
              <a:t>2) V. 15-23: </a:t>
            </a:r>
            <a:r>
              <a:rPr lang="de-DE" dirty="0" smtClean="0">
                <a:solidFill>
                  <a:schemeClr val="accent2"/>
                </a:solidFill>
              </a:rPr>
              <a:t>Warum ein Leben in der Sünde für den Gerechtfertigten nicht in Frage kommt</a:t>
            </a:r>
            <a:r>
              <a:rPr lang="de-DE" dirty="0" smtClean="0"/>
              <a:t>. (2. Antwort) </a:t>
            </a:r>
          </a:p>
          <a:p>
            <a:pPr hangingPunct="0"/>
            <a:endParaRPr lang="de-CH" dirty="0" smtClean="0"/>
          </a:p>
          <a:p>
            <a:endParaRPr lang="de-CH" dirty="0" smtClean="0"/>
          </a:p>
        </p:txBody>
      </p:sp>
    </p:spTree>
    <p:extLst>
      <p:ext uri="{BB962C8B-B14F-4D97-AF65-F5344CB8AC3E}">
        <p14:creationId xmlns:p14="http://schemas.microsoft.com/office/powerpoint/2010/main" val="3352874348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476672"/>
            <a:ext cx="9252519" cy="6381328"/>
          </a:xfrm>
        </p:spPr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sz="3500" b="1" u="sng" dirty="0" smtClean="0">
                <a:solidFill>
                  <a:srgbClr val="7030A0"/>
                </a:solidFill>
              </a:rPr>
              <a:t>Einleitende Frage</a:t>
            </a:r>
            <a:r>
              <a:rPr lang="de-DE" sz="3500" b="1" dirty="0" smtClean="0">
                <a:solidFill>
                  <a:srgbClr val="7030A0"/>
                </a:solidFill>
              </a:rPr>
              <a:t>:  </a:t>
            </a:r>
            <a:r>
              <a:rPr lang="de-DE" sz="3500" b="1" dirty="0" smtClean="0">
                <a:solidFill>
                  <a:srgbClr val="C00000"/>
                </a:solidFill>
              </a:rPr>
              <a:t>V. 1: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de-CH" sz="3500" b="1" dirty="0" smtClean="0">
              <a:solidFill>
                <a:srgbClr val="7030A0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sz="3500" b="1" u="sng" dirty="0" smtClean="0">
                <a:solidFill>
                  <a:srgbClr val="7030A0"/>
                </a:solidFill>
              </a:rPr>
              <a:t>Erste Antwort mit Begründungen:  </a:t>
            </a:r>
            <a:r>
              <a:rPr lang="de-DE" sz="3500" b="1" dirty="0" smtClean="0">
                <a:solidFill>
                  <a:srgbClr val="7030A0"/>
                </a:solidFill>
              </a:rPr>
              <a:t>Wir sind der Sünde gestorben und haben nun ein neues Leben, das mit dem alten nichts zu tun hat.</a:t>
            </a:r>
            <a:r>
              <a:rPr lang="de-DE" sz="3500" b="1" dirty="0" smtClean="0">
                <a:solidFill>
                  <a:srgbClr val="C00000"/>
                </a:solidFill>
              </a:rPr>
              <a:t> V. 2-10: </a:t>
            </a:r>
            <a:endParaRPr lang="de-CH" sz="3500" b="1" dirty="0" smtClean="0">
              <a:solidFill>
                <a:srgbClr val="7030A0"/>
              </a:solidFill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sz="3100" dirty="0" smtClean="0"/>
              <a:t>Es wäre unsinnig, für etwas zu leben, in Bezug auf das man tot ist. </a:t>
            </a:r>
            <a:r>
              <a:rPr lang="de-DE" sz="3100" dirty="0" smtClean="0">
                <a:solidFill>
                  <a:srgbClr val="C00000"/>
                </a:solidFill>
              </a:rPr>
              <a:t>V. 2</a:t>
            </a:r>
            <a:endParaRPr lang="de-CH" sz="3100" dirty="0" smtClean="0">
              <a:solidFill>
                <a:srgbClr val="C00000"/>
              </a:solidFill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sz="3100" dirty="0" smtClean="0"/>
              <a:t>Wir wurden auf den Christi Tod getauft. </a:t>
            </a:r>
            <a:r>
              <a:rPr lang="de-DE" sz="3100" dirty="0" smtClean="0">
                <a:solidFill>
                  <a:srgbClr val="C00000"/>
                </a:solidFill>
              </a:rPr>
              <a:t>V. 3.4A</a:t>
            </a:r>
            <a:endParaRPr lang="de-CH" sz="3100" dirty="0" smtClean="0">
              <a:solidFill>
                <a:srgbClr val="C00000"/>
              </a:solidFill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sz="3100" dirty="0" smtClean="0"/>
              <a:t>Ziel und Zweck des </a:t>
            </a:r>
            <a:r>
              <a:rPr lang="de-DE" sz="3100" dirty="0" err="1" smtClean="0"/>
              <a:t>Mitbegrabenseins</a:t>
            </a:r>
            <a:r>
              <a:rPr lang="de-DE" sz="3100" dirty="0" smtClean="0"/>
              <a:t> ist ein Wandel in einem neuen Leben: </a:t>
            </a:r>
            <a:r>
              <a:rPr lang="de-DE" sz="3100" dirty="0" smtClean="0">
                <a:solidFill>
                  <a:srgbClr val="C00000"/>
                </a:solidFill>
              </a:rPr>
              <a:t>V. 4M</a:t>
            </a:r>
            <a:endParaRPr lang="de-CH" sz="3100" dirty="0" smtClean="0">
              <a:solidFill>
                <a:srgbClr val="C00000"/>
              </a:solidFill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sz="3100" dirty="0" smtClean="0"/>
              <a:t>Die Folge aus unserer </a:t>
            </a:r>
            <a:r>
              <a:rPr lang="de-DE" sz="3100" dirty="0" err="1" smtClean="0"/>
              <a:t>Einsmachung</a:t>
            </a:r>
            <a:r>
              <a:rPr lang="de-DE" sz="3100" dirty="0" smtClean="0"/>
              <a:t> mit Christus in seinem Tod ist unsere </a:t>
            </a:r>
            <a:r>
              <a:rPr lang="de-DE" sz="3100" dirty="0" err="1" smtClean="0"/>
              <a:t>Einsmachung</a:t>
            </a:r>
            <a:r>
              <a:rPr lang="de-DE" sz="3100" dirty="0" smtClean="0"/>
              <a:t> mit ihm in seiner Auferstehung. </a:t>
            </a:r>
            <a:r>
              <a:rPr lang="de-DE" sz="3100" dirty="0" smtClean="0">
                <a:solidFill>
                  <a:srgbClr val="C00000"/>
                </a:solidFill>
              </a:rPr>
              <a:t>V. 5</a:t>
            </a:r>
            <a:endParaRPr lang="de-CH" sz="3100" dirty="0" smtClean="0">
              <a:solidFill>
                <a:srgbClr val="C00000"/>
              </a:solidFill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sz="3100" dirty="0" smtClean="0"/>
              <a:t>Ziel des </a:t>
            </a:r>
            <a:r>
              <a:rPr lang="de-DE" sz="3100" dirty="0" err="1" smtClean="0"/>
              <a:t>Mitgekreuzigtseins</a:t>
            </a:r>
            <a:r>
              <a:rPr lang="de-DE" sz="3100" dirty="0" smtClean="0"/>
              <a:t> war die Befreiung unseres Leibes von einem Sklavendasein für die Sünde. </a:t>
            </a:r>
            <a:r>
              <a:rPr lang="de-DE" sz="3100" dirty="0" smtClean="0">
                <a:solidFill>
                  <a:srgbClr val="C00000"/>
                </a:solidFill>
              </a:rPr>
              <a:t>V. 6</a:t>
            </a:r>
            <a:endParaRPr lang="de-CH" sz="3100" dirty="0" smtClean="0">
              <a:solidFill>
                <a:srgbClr val="C00000"/>
              </a:solidFill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sz="3100" dirty="0" smtClean="0"/>
              <a:t>Die Folge aus dem </a:t>
            </a:r>
            <a:r>
              <a:rPr lang="de-DE" sz="3100" dirty="0" err="1" smtClean="0"/>
              <a:t>Mitgestorbensein</a:t>
            </a:r>
            <a:r>
              <a:rPr lang="de-DE" sz="3100" dirty="0" smtClean="0"/>
              <a:t> ist </a:t>
            </a:r>
            <a:r>
              <a:rPr lang="de-DE" sz="3100" dirty="0" err="1" smtClean="0"/>
              <a:t>Mitleben</a:t>
            </a:r>
            <a:r>
              <a:rPr lang="de-DE" sz="3100" dirty="0" smtClean="0"/>
              <a:t> mit Christi Leben, über das der Tod nicht mehr herrschen kann und das daher ungehindert für Gott da ist. </a:t>
            </a:r>
            <a:r>
              <a:rPr lang="de-DE" sz="3100" dirty="0" smtClean="0">
                <a:solidFill>
                  <a:srgbClr val="C00000"/>
                </a:solidFill>
              </a:rPr>
              <a:t>V. 8-10</a:t>
            </a:r>
            <a:endParaRPr lang="de-CH" sz="3100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741246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Thomas Jettel\Documents\0TJ\My Dropbox\Arbeitsraum HJ\2 In Arbeit THOMAS\GUTE Karten\paulsecd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29608" y="0"/>
            <a:ext cx="9012368" cy="8109520"/>
          </a:xfrm>
          <a:prstGeom prst="rect">
            <a:avLst/>
          </a:prstGeom>
          <a:noFill/>
        </p:spPr>
      </p:pic>
      <p:sp>
        <p:nvSpPr>
          <p:cNvPr id="3" name="Rechteck 2"/>
          <p:cNvSpPr/>
          <p:nvPr/>
        </p:nvSpPr>
        <p:spPr>
          <a:xfrm>
            <a:off x="251520" y="4653136"/>
            <a:ext cx="3024336" cy="19442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Zweite Missionsreise </a:t>
            </a:r>
            <a:r>
              <a:rPr lang="de-DE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des </a:t>
            </a:r>
            <a:r>
              <a:rPr lang="de-DE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Paulus</a:t>
            </a:r>
          </a:p>
          <a:p>
            <a:r>
              <a:rPr lang="de-DE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49-51/52 </a:t>
            </a:r>
            <a:r>
              <a:rPr lang="de-DE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n.Chr.</a:t>
            </a:r>
            <a:endParaRPr lang="de-DE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8174336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" y="908720"/>
            <a:ext cx="9144000" cy="594928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sz="2800" b="1" u="sng" dirty="0" smtClean="0">
                <a:solidFill>
                  <a:srgbClr val="7030A0"/>
                </a:solidFill>
              </a:rPr>
              <a:t>Was der Gerechtfertigte konkret tun soll</a:t>
            </a:r>
            <a:r>
              <a:rPr lang="de-DE" sz="2800" b="1" dirty="0" smtClean="0">
                <a:solidFill>
                  <a:srgbClr val="7030A0"/>
                </a:solidFill>
              </a:rPr>
              <a:t>, um über Sünde Sieg zu haben (Drei Aufrufe und eine Motivation) </a:t>
            </a:r>
            <a:r>
              <a:rPr lang="de-DE" sz="2800" b="1" dirty="0" smtClean="0">
                <a:solidFill>
                  <a:srgbClr val="C00000"/>
                </a:solidFill>
              </a:rPr>
              <a:t>V. 11-14: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sz="2800" u="sng" dirty="0" smtClean="0"/>
              <a:t>1. </a:t>
            </a:r>
            <a:r>
              <a:rPr lang="de-DE" sz="2800" dirty="0" smtClean="0"/>
              <a:t>Mit den Fakten rechnen: tot für den alten Herrn und lebend für den neuen. </a:t>
            </a:r>
            <a:r>
              <a:rPr lang="de-DE" sz="2800" dirty="0" smtClean="0">
                <a:solidFill>
                  <a:srgbClr val="C00000"/>
                </a:solidFill>
              </a:rPr>
              <a:t>V. 11</a:t>
            </a:r>
            <a:endParaRPr lang="de-CH" sz="2800" dirty="0" smtClean="0">
              <a:solidFill>
                <a:srgbClr val="C00000"/>
              </a:solidFill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sz="2800" u="sng" dirty="0" smtClean="0"/>
              <a:t>2. </a:t>
            </a:r>
            <a:r>
              <a:rPr lang="de-DE" sz="2800" dirty="0" smtClean="0"/>
              <a:t>NEIN sagen! D. h.: Die Sünde nicht herrschen lassen in unserem Leibe. Nicht der Sünde gehorchen -  durch ein Leben nach den Lüsten des Leibes. </a:t>
            </a:r>
            <a:r>
              <a:rPr lang="de-DE" sz="2800" dirty="0" smtClean="0">
                <a:solidFill>
                  <a:srgbClr val="C00000"/>
                </a:solidFill>
              </a:rPr>
              <a:t>V. 12</a:t>
            </a:r>
            <a:endParaRPr lang="de-CH" sz="2800" dirty="0" smtClean="0">
              <a:solidFill>
                <a:srgbClr val="C00000"/>
              </a:solidFill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sz="2800" u="sng" dirty="0" smtClean="0"/>
              <a:t>3. </a:t>
            </a:r>
            <a:r>
              <a:rPr lang="de-DE" sz="2800" dirty="0" smtClean="0"/>
              <a:t>Unsere Glieder zur Verfügung stellen – nicht der Sünde, sondern Gott, als Waffen der Gerechtigkeit. </a:t>
            </a:r>
            <a:r>
              <a:rPr lang="de-DE" sz="2800" dirty="0" smtClean="0">
                <a:solidFill>
                  <a:srgbClr val="C00000"/>
                </a:solidFill>
              </a:rPr>
              <a:t>V. 13</a:t>
            </a:r>
            <a:endParaRPr lang="de-CH" sz="2800" dirty="0" smtClean="0">
              <a:solidFill>
                <a:srgbClr val="C00000"/>
              </a:solidFill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sz="2800" u="sng" dirty="0" smtClean="0"/>
              <a:t>Motivation</a:t>
            </a:r>
            <a:r>
              <a:rPr lang="de-DE" sz="2800" dirty="0" smtClean="0"/>
              <a:t>: Unter dem neuen Herrn haben wir Gnade; daher können wir über Sünde siegreich sein. </a:t>
            </a:r>
            <a:r>
              <a:rPr lang="de-DE" sz="2800" dirty="0" smtClean="0">
                <a:solidFill>
                  <a:srgbClr val="C00000"/>
                </a:solidFill>
              </a:rPr>
              <a:t>V. 14</a:t>
            </a:r>
            <a:endParaRPr lang="de-CH" sz="2800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25249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260648"/>
            <a:ext cx="9144000" cy="6641976"/>
          </a:xfrm>
        </p:spPr>
        <p:txBody>
          <a:bodyPr/>
          <a:lstStyle/>
          <a:p>
            <a:r>
              <a:rPr lang="de-DE" sz="2800" dirty="0" smtClean="0"/>
              <a:t>III. Die Gottesgerechtigkeit: Auswirkung im Leben </a:t>
            </a:r>
            <a:r>
              <a:rPr lang="de-DE" sz="2800" dirty="0" smtClean="0">
                <a:solidFill>
                  <a:srgbClr val="0000FF"/>
                </a:solidFill>
              </a:rPr>
              <a:t>6,1- 8,39</a:t>
            </a:r>
          </a:p>
          <a:p>
            <a:pPr lvl="1"/>
            <a:r>
              <a:rPr lang="de-DE" dirty="0" smtClean="0"/>
              <a:t>A. Der Gerechtfertigte und die Sünde (Warum ein Leben in Sünde nicht in Frage kommt) </a:t>
            </a:r>
            <a:r>
              <a:rPr lang="de-DE" dirty="0" smtClean="0">
                <a:solidFill>
                  <a:srgbClr val="0000FF"/>
                </a:solidFill>
              </a:rPr>
              <a:t>K. 6</a:t>
            </a:r>
          </a:p>
          <a:p>
            <a:pPr lvl="2"/>
            <a:r>
              <a:rPr lang="de-DE" dirty="0" smtClean="0"/>
              <a:t>1. Weil wir gestorben sind. 6,1-14</a:t>
            </a:r>
          </a:p>
          <a:p>
            <a:pPr lvl="2"/>
            <a:r>
              <a:rPr lang="de-DE" dirty="0" smtClean="0"/>
              <a:t>2. Weil wir – von </a:t>
            </a:r>
            <a:r>
              <a:rPr lang="de-DE" dirty="0"/>
              <a:t>Sünde befreit </a:t>
            </a:r>
            <a:r>
              <a:rPr lang="de-DE" dirty="0" smtClean="0"/>
              <a:t>– nun </a:t>
            </a:r>
            <a:r>
              <a:rPr lang="de-DE" dirty="0"/>
              <a:t>Sklaven Gottes sind. 6,15-23</a:t>
            </a:r>
            <a:endParaRPr lang="de-DE" dirty="0" smtClean="0"/>
          </a:p>
          <a:p>
            <a:pPr lvl="1"/>
            <a:r>
              <a:rPr lang="de-DE" dirty="0" smtClean="0"/>
              <a:t>B. </a:t>
            </a:r>
            <a:r>
              <a:rPr lang="de-DE" dirty="0"/>
              <a:t>Der Gerechtfertigte </a:t>
            </a:r>
            <a:r>
              <a:rPr lang="de-DE" dirty="0" smtClean="0"/>
              <a:t>und das Gesetz </a:t>
            </a:r>
            <a:r>
              <a:rPr lang="de-DE" dirty="0" smtClean="0">
                <a:solidFill>
                  <a:srgbClr val="0000FF"/>
                </a:solidFill>
              </a:rPr>
              <a:t>K. 7</a:t>
            </a:r>
          </a:p>
          <a:p>
            <a:pPr lvl="2"/>
            <a:r>
              <a:rPr lang="de-DE" dirty="0" smtClean="0"/>
              <a:t>1. Die </a:t>
            </a:r>
            <a:r>
              <a:rPr lang="de-DE" dirty="0"/>
              <a:t>grundsätzliche Beziehung </a:t>
            </a:r>
            <a:r>
              <a:rPr lang="de-DE" dirty="0" smtClean="0"/>
              <a:t>zum </a:t>
            </a:r>
            <a:r>
              <a:rPr lang="de-DE" dirty="0"/>
              <a:t>Gesetz </a:t>
            </a:r>
            <a:r>
              <a:rPr lang="de-DE" dirty="0" smtClean="0"/>
              <a:t>7,1-6</a:t>
            </a:r>
          </a:p>
          <a:p>
            <a:pPr lvl="2"/>
            <a:r>
              <a:rPr lang="de-DE" dirty="0" smtClean="0"/>
              <a:t>2. Die </a:t>
            </a:r>
            <a:r>
              <a:rPr lang="de-DE" dirty="0"/>
              <a:t>anfängliche Begegnung mit dem Gesetz </a:t>
            </a:r>
            <a:r>
              <a:rPr lang="de-DE" dirty="0" smtClean="0"/>
              <a:t>7,7-14A</a:t>
            </a:r>
          </a:p>
          <a:p>
            <a:pPr lvl="2"/>
            <a:r>
              <a:rPr lang="de-DE" dirty="0" smtClean="0"/>
              <a:t>3. </a:t>
            </a:r>
            <a:r>
              <a:rPr lang="de-DE" dirty="0"/>
              <a:t>Neue Erfahrung mit dem Gesetz </a:t>
            </a:r>
            <a:r>
              <a:rPr lang="de-DE" dirty="0" smtClean="0"/>
              <a:t>7,14M-20</a:t>
            </a:r>
          </a:p>
          <a:p>
            <a:pPr lvl="2"/>
            <a:r>
              <a:rPr lang="de-DE" dirty="0" smtClean="0"/>
              <a:t>4. Das </a:t>
            </a:r>
            <a:r>
              <a:rPr lang="de-DE" dirty="0"/>
              <a:t>Ergebnis dieser Erfahrungen </a:t>
            </a:r>
            <a:r>
              <a:rPr lang="de-DE" dirty="0" smtClean="0"/>
              <a:t>7,21-25</a:t>
            </a:r>
          </a:p>
          <a:p>
            <a:pPr lvl="1"/>
            <a:r>
              <a:rPr lang="de-DE" dirty="0" smtClean="0"/>
              <a:t>C. </a:t>
            </a:r>
            <a:r>
              <a:rPr lang="de-DE" dirty="0"/>
              <a:t>Der Gerechtfertigte und </a:t>
            </a:r>
            <a:r>
              <a:rPr lang="de-DE" dirty="0" smtClean="0"/>
              <a:t>der Heilige Geist  (</a:t>
            </a:r>
            <a:r>
              <a:rPr lang="de-DE" dirty="0"/>
              <a:t>Wie sich das Heil </a:t>
            </a:r>
            <a:r>
              <a:rPr lang="de-DE" dirty="0" smtClean="0"/>
              <a:t>auswirkt) </a:t>
            </a:r>
            <a:r>
              <a:rPr lang="de-DE" dirty="0" smtClean="0">
                <a:solidFill>
                  <a:srgbClr val="0000FF"/>
                </a:solidFill>
              </a:rPr>
              <a:t>K</a:t>
            </a:r>
            <a:r>
              <a:rPr lang="de-DE" dirty="0">
                <a:solidFill>
                  <a:srgbClr val="0000FF"/>
                </a:solidFill>
              </a:rPr>
              <a:t>. </a:t>
            </a:r>
            <a:r>
              <a:rPr lang="de-DE" dirty="0" smtClean="0">
                <a:solidFill>
                  <a:srgbClr val="0000FF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07115689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260648"/>
            <a:ext cx="9144000" cy="6641976"/>
          </a:xfrm>
        </p:spPr>
        <p:txBody>
          <a:bodyPr/>
          <a:lstStyle/>
          <a:p>
            <a:r>
              <a:rPr lang="de-DE" sz="2800" dirty="0" smtClean="0"/>
              <a:t>III. Die Gottesgerechtigkeit: Auswirkung im Leben </a:t>
            </a:r>
            <a:r>
              <a:rPr lang="de-DE" sz="2800" dirty="0" smtClean="0">
                <a:solidFill>
                  <a:srgbClr val="0000FF"/>
                </a:solidFill>
              </a:rPr>
              <a:t>6,1- 8,39</a:t>
            </a:r>
          </a:p>
          <a:p>
            <a:pPr lvl="1"/>
            <a:r>
              <a:rPr lang="de-DE" dirty="0" smtClean="0"/>
              <a:t>C. </a:t>
            </a:r>
            <a:r>
              <a:rPr lang="de-DE" dirty="0"/>
              <a:t>Der Gerechtfertigte und </a:t>
            </a:r>
            <a:r>
              <a:rPr lang="de-DE" dirty="0" smtClean="0"/>
              <a:t>der Heilige Geist  (</a:t>
            </a:r>
            <a:r>
              <a:rPr lang="de-DE" dirty="0"/>
              <a:t>Wie sich das Heil </a:t>
            </a:r>
            <a:r>
              <a:rPr lang="de-DE" dirty="0" smtClean="0"/>
              <a:t>auswirkt) </a:t>
            </a:r>
            <a:r>
              <a:rPr lang="de-DE" dirty="0" smtClean="0">
                <a:solidFill>
                  <a:srgbClr val="0000FF"/>
                </a:solidFill>
              </a:rPr>
              <a:t>K</a:t>
            </a:r>
            <a:r>
              <a:rPr lang="de-DE" dirty="0">
                <a:solidFill>
                  <a:srgbClr val="0000FF"/>
                </a:solidFill>
              </a:rPr>
              <a:t>. </a:t>
            </a:r>
            <a:r>
              <a:rPr lang="de-DE" dirty="0" smtClean="0">
                <a:solidFill>
                  <a:srgbClr val="0000FF"/>
                </a:solidFill>
              </a:rPr>
              <a:t>8</a:t>
            </a:r>
          </a:p>
          <a:p>
            <a:pPr lvl="2"/>
            <a:r>
              <a:rPr lang="de-DE" dirty="0"/>
              <a:t>1. Es ist dem Gerechtfertigten nun möglich, nach dem Willen Gottes zu leben. </a:t>
            </a:r>
            <a:r>
              <a:rPr lang="de-DE" dirty="0" smtClean="0">
                <a:solidFill>
                  <a:srgbClr val="0000FF"/>
                </a:solidFill>
              </a:rPr>
              <a:t>8,1-16</a:t>
            </a:r>
          </a:p>
          <a:p>
            <a:pPr lvl="3"/>
            <a:r>
              <a:rPr lang="de-DE" dirty="0" smtClean="0"/>
              <a:t>a. Hauptaussage: Keine Verurteilung </a:t>
            </a:r>
            <a:r>
              <a:rPr lang="de-DE" dirty="0" smtClean="0">
                <a:solidFill>
                  <a:srgbClr val="0070C0"/>
                </a:solidFill>
              </a:rPr>
              <a:t>8,1.2</a:t>
            </a:r>
          </a:p>
          <a:p>
            <a:pPr lvl="3"/>
            <a:r>
              <a:rPr lang="de-DE" dirty="0" smtClean="0"/>
              <a:t>b. Erklärung: Wie </a:t>
            </a:r>
            <a:r>
              <a:rPr lang="de-DE" dirty="0"/>
              <a:t>die Befreiung geschieht </a:t>
            </a:r>
            <a:r>
              <a:rPr lang="de-DE" dirty="0" smtClean="0">
                <a:solidFill>
                  <a:srgbClr val="0070C0"/>
                </a:solidFill>
              </a:rPr>
              <a:t>8,3.4</a:t>
            </a:r>
          </a:p>
          <a:p>
            <a:pPr lvl="4"/>
            <a:r>
              <a:rPr lang="de-DE" dirty="0" smtClean="0"/>
              <a:t>Was Gott in Christus Entscheidendes getan hat. V. 3</a:t>
            </a:r>
          </a:p>
          <a:p>
            <a:pPr lvl="4"/>
            <a:r>
              <a:rPr lang="de-DE" dirty="0" smtClean="0"/>
              <a:t>Was wir nun zu tun haben. V. 4</a:t>
            </a:r>
          </a:p>
          <a:p>
            <a:pPr lvl="3"/>
            <a:r>
              <a:rPr lang="de-DE" dirty="0" smtClean="0"/>
              <a:t>c. Über </a:t>
            </a:r>
            <a:r>
              <a:rPr lang="de-DE" dirty="0"/>
              <a:t>das Wesen des Fleisches und </a:t>
            </a:r>
            <a:r>
              <a:rPr lang="de-DE" dirty="0" smtClean="0"/>
              <a:t>des Geistes </a:t>
            </a:r>
            <a:r>
              <a:rPr lang="de-DE" dirty="0" smtClean="0">
                <a:solidFill>
                  <a:srgbClr val="0070C0"/>
                </a:solidFill>
              </a:rPr>
              <a:t>8,5-11</a:t>
            </a:r>
          </a:p>
          <a:p>
            <a:pPr lvl="3"/>
            <a:r>
              <a:rPr lang="de-DE" dirty="0"/>
              <a:t>d. Die praktischen Konsequenzen </a:t>
            </a:r>
            <a:r>
              <a:rPr lang="de-DE" dirty="0" smtClean="0">
                <a:solidFill>
                  <a:srgbClr val="0070C0"/>
                </a:solidFill>
              </a:rPr>
              <a:t>8,12-16</a:t>
            </a:r>
          </a:p>
          <a:p>
            <a:pPr lvl="2"/>
            <a:r>
              <a:rPr lang="de-DE" dirty="0" smtClean="0"/>
              <a:t>2. Der Gerechtfertigte hat nun </a:t>
            </a:r>
            <a:r>
              <a:rPr lang="de-DE" dirty="0"/>
              <a:t>eine herrliche Hoffnung. </a:t>
            </a:r>
            <a:r>
              <a:rPr lang="de-DE" dirty="0" smtClean="0">
                <a:solidFill>
                  <a:srgbClr val="0000FF"/>
                </a:solidFill>
              </a:rPr>
              <a:t>8,17-27</a:t>
            </a:r>
          </a:p>
          <a:p>
            <a:pPr lvl="3"/>
            <a:r>
              <a:rPr lang="de-DE" dirty="0" smtClean="0"/>
              <a:t>a. Persönliche zukünftige Herrlichkeit </a:t>
            </a:r>
            <a:r>
              <a:rPr lang="de-DE" dirty="0" smtClean="0">
                <a:solidFill>
                  <a:srgbClr val="0070C0"/>
                </a:solidFill>
              </a:rPr>
              <a:t>8,17.18</a:t>
            </a:r>
          </a:p>
          <a:p>
            <a:pPr lvl="3"/>
            <a:r>
              <a:rPr lang="de-DE" dirty="0" smtClean="0"/>
              <a:t>b. Befreiung der Schöpfung von der Verderblichkeit </a:t>
            </a:r>
            <a:r>
              <a:rPr lang="de-DE" dirty="0" smtClean="0">
                <a:solidFill>
                  <a:srgbClr val="0070C0"/>
                </a:solidFill>
              </a:rPr>
              <a:t>8,19-21</a:t>
            </a:r>
          </a:p>
          <a:p>
            <a:pPr lvl="3"/>
            <a:r>
              <a:rPr lang="de-DE" dirty="0" smtClean="0"/>
              <a:t>c. Hoffnung in gegenwärtigen Leiden </a:t>
            </a:r>
            <a:r>
              <a:rPr lang="de-DE" dirty="0" smtClean="0">
                <a:solidFill>
                  <a:srgbClr val="0070C0"/>
                </a:solidFill>
              </a:rPr>
              <a:t>8,22-27</a:t>
            </a:r>
            <a:endParaRPr lang="de-DE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1093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260648"/>
            <a:ext cx="9144000" cy="6641976"/>
          </a:xfrm>
        </p:spPr>
        <p:txBody>
          <a:bodyPr/>
          <a:lstStyle/>
          <a:p>
            <a:r>
              <a:rPr lang="de-DE" sz="2800" dirty="0" smtClean="0"/>
              <a:t>III. Die Gottesgerechtigkeit: Auswirkung im Leben </a:t>
            </a:r>
            <a:r>
              <a:rPr lang="de-DE" sz="2800" dirty="0" smtClean="0">
                <a:solidFill>
                  <a:srgbClr val="0000FF"/>
                </a:solidFill>
              </a:rPr>
              <a:t>6,1- 8,39</a:t>
            </a:r>
          </a:p>
          <a:p>
            <a:pPr lvl="1"/>
            <a:r>
              <a:rPr lang="de-DE" dirty="0" smtClean="0"/>
              <a:t>C. </a:t>
            </a:r>
            <a:r>
              <a:rPr lang="de-DE" dirty="0"/>
              <a:t>Der Gerechtfertigte </a:t>
            </a:r>
            <a:r>
              <a:rPr lang="de-DE" dirty="0" smtClean="0"/>
              <a:t>u der Hl Geist  (Auswirkungen) </a:t>
            </a:r>
            <a:r>
              <a:rPr lang="de-DE" dirty="0" smtClean="0">
                <a:solidFill>
                  <a:srgbClr val="0000FF"/>
                </a:solidFill>
              </a:rPr>
              <a:t>K</a:t>
            </a:r>
            <a:r>
              <a:rPr lang="de-DE" dirty="0">
                <a:solidFill>
                  <a:srgbClr val="0000FF"/>
                </a:solidFill>
              </a:rPr>
              <a:t>. </a:t>
            </a:r>
            <a:r>
              <a:rPr lang="de-DE" dirty="0" smtClean="0">
                <a:solidFill>
                  <a:srgbClr val="0000FF"/>
                </a:solidFill>
              </a:rPr>
              <a:t>8</a:t>
            </a:r>
          </a:p>
          <a:p>
            <a:pPr lvl="2"/>
            <a:r>
              <a:rPr lang="de-DE" dirty="0"/>
              <a:t>1. Es ist </a:t>
            </a:r>
            <a:r>
              <a:rPr lang="de-DE" dirty="0" smtClean="0"/>
              <a:t>nun </a:t>
            </a:r>
            <a:r>
              <a:rPr lang="de-DE" dirty="0"/>
              <a:t>möglich, nach dem Willen Gottes zu leben. </a:t>
            </a:r>
            <a:r>
              <a:rPr lang="de-DE" dirty="0" smtClean="0"/>
              <a:t>8,1-16</a:t>
            </a:r>
          </a:p>
          <a:p>
            <a:pPr lvl="2"/>
            <a:r>
              <a:rPr lang="de-DE" dirty="0" smtClean="0"/>
              <a:t>2. Der Gerechtfertigte hat nun </a:t>
            </a:r>
            <a:r>
              <a:rPr lang="de-DE" dirty="0"/>
              <a:t>eine herrliche Hoffnung. </a:t>
            </a:r>
            <a:r>
              <a:rPr lang="de-DE" dirty="0" smtClean="0"/>
              <a:t>8,17-27</a:t>
            </a:r>
          </a:p>
          <a:p>
            <a:pPr lvl="2"/>
            <a:r>
              <a:rPr lang="de-DE" dirty="0" smtClean="0"/>
              <a:t>3. </a:t>
            </a:r>
            <a:r>
              <a:rPr lang="de-DE" dirty="0"/>
              <a:t>Der Gerechtfertigte hat nun </a:t>
            </a:r>
            <a:r>
              <a:rPr lang="de-DE" dirty="0" smtClean="0"/>
              <a:t>ewige Sicherheit. 8,28-39</a:t>
            </a:r>
          </a:p>
          <a:p>
            <a:pPr lvl="3"/>
            <a:r>
              <a:rPr lang="de-DE" dirty="0" smtClean="0"/>
              <a:t>a. </a:t>
            </a:r>
            <a:r>
              <a:rPr lang="de-DE" dirty="0"/>
              <a:t>Gottes Wege mit uns sind gut. (Alles </a:t>
            </a:r>
            <a:r>
              <a:rPr lang="de-DE" dirty="0" smtClean="0"/>
              <a:t>– zum </a:t>
            </a:r>
            <a:r>
              <a:rPr lang="de-DE" dirty="0"/>
              <a:t>Guten.) </a:t>
            </a:r>
            <a:r>
              <a:rPr lang="de-DE" dirty="0" smtClean="0">
                <a:solidFill>
                  <a:srgbClr val="0070C0"/>
                </a:solidFill>
              </a:rPr>
              <a:t>8,28-30</a:t>
            </a:r>
          </a:p>
          <a:p>
            <a:pPr lvl="3"/>
            <a:r>
              <a:rPr lang="de-DE" dirty="0" smtClean="0"/>
              <a:t>b. </a:t>
            </a:r>
            <a:r>
              <a:rPr lang="de-DE" dirty="0"/>
              <a:t>Gottes </a:t>
            </a:r>
            <a:r>
              <a:rPr lang="de-DE" dirty="0" smtClean="0"/>
              <a:t>Fürsorge für uns </a:t>
            </a:r>
            <a:r>
              <a:rPr lang="de-DE" dirty="0"/>
              <a:t>ist gewiss. </a:t>
            </a:r>
            <a:r>
              <a:rPr lang="de-DE" dirty="0" smtClean="0">
                <a:solidFill>
                  <a:srgbClr val="0070C0"/>
                </a:solidFill>
              </a:rPr>
              <a:t>8,31-34</a:t>
            </a:r>
          </a:p>
          <a:p>
            <a:pPr lvl="3"/>
            <a:r>
              <a:rPr lang="de-DE" dirty="0" smtClean="0"/>
              <a:t>c. </a:t>
            </a:r>
            <a:r>
              <a:rPr lang="de-DE" dirty="0"/>
              <a:t>Gottes Liebe hält uns fest. </a:t>
            </a:r>
            <a:r>
              <a:rPr lang="de-DE" dirty="0">
                <a:solidFill>
                  <a:srgbClr val="0070C0"/>
                </a:solidFill>
              </a:rPr>
              <a:t>8,35-39</a:t>
            </a:r>
          </a:p>
          <a:p>
            <a:pPr lvl="3"/>
            <a:endParaRPr lang="de-DE" dirty="0"/>
          </a:p>
          <a:p>
            <a:pPr lvl="1"/>
            <a:endParaRPr lang="de-DE" dirty="0" smtClean="0"/>
          </a:p>
          <a:p>
            <a:pPr lvl="2"/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66455852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b="0" dirty="0" smtClean="0">
                <a:solidFill>
                  <a:srgbClr val="0000FF"/>
                </a:solidFill>
              </a:rPr>
              <a:t>Wie </a:t>
            </a:r>
            <a:r>
              <a:rPr lang="de-DE" sz="2400" b="0" dirty="0">
                <a:solidFill>
                  <a:srgbClr val="0000FF"/>
                </a:solidFill>
              </a:rPr>
              <a:t>erreicht Gott mit den Seinen das Ziel der Christusähnlichkeit? </a:t>
            </a:r>
            <a:r>
              <a:rPr lang="de-DE" sz="2400" b="0" dirty="0" smtClean="0">
                <a:solidFill>
                  <a:srgbClr val="0000FF"/>
                </a:solidFill>
              </a:rPr>
              <a:t>8,29.30</a:t>
            </a:r>
            <a:endParaRPr lang="de-DE" sz="2400" b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-252536" y="1412776"/>
            <a:ext cx="9505056" cy="5445224"/>
          </a:xfrm>
        </p:spPr>
        <p:txBody>
          <a:bodyPr/>
          <a:lstStyle/>
          <a:p>
            <a:pPr marL="914400" lvl="2" indent="0">
              <a:buNone/>
            </a:pPr>
            <a:r>
              <a:rPr lang="de-DE" sz="2800" b="0" i="1" dirty="0" smtClean="0">
                <a:solidFill>
                  <a:srgbClr val="0000FF"/>
                </a:solidFill>
              </a:rPr>
              <a:t>Zu den Seinen zählen die, die Buße tun und glauben. Vgl. K. 1-8</a:t>
            </a:r>
          </a:p>
          <a:p>
            <a:pPr marL="914400" lvl="2" indent="0">
              <a:buNone/>
            </a:pPr>
            <a:r>
              <a:rPr lang="de-DE" sz="2800" b="0" i="1" dirty="0" smtClean="0">
                <a:solidFill>
                  <a:srgbClr val="0000FF"/>
                </a:solidFill>
              </a:rPr>
              <a:t>Betont wird, was Gott tut, nicht was der Mensch tut.</a:t>
            </a:r>
            <a:endParaRPr lang="de-DE" sz="2800" b="0" i="1" dirty="0">
              <a:solidFill>
                <a:srgbClr val="0000FF"/>
              </a:solidFill>
            </a:endParaRPr>
          </a:p>
          <a:p>
            <a:pPr lvl="3"/>
            <a:r>
              <a:rPr lang="de-DE" sz="2400" dirty="0" smtClean="0"/>
              <a:t>Gott kannte </a:t>
            </a:r>
            <a:r>
              <a:rPr lang="de-DE" sz="2400" dirty="0"/>
              <a:t>die Seinen im </a:t>
            </a:r>
            <a:r>
              <a:rPr lang="de-DE" sz="2400" dirty="0" smtClean="0"/>
              <a:t>Voraus (liebte sie). </a:t>
            </a:r>
            <a:r>
              <a:rPr lang="de-DE" sz="2400" dirty="0">
                <a:solidFill>
                  <a:srgbClr val="0070C0"/>
                </a:solidFill>
              </a:rPr>
              <a:t>V. 29A </a:t>
            </a:r>
            <a:r>
              <a:rPr lang="de-DE" sz="2400" b="0" dirty="0" smtClean="0"/>
              <a:t>(1P 1,2)</a:t>
            </a:r>
            <a:endParaRPr lang="de-DE" sz="2400" b="0" dirty="0"/>
          </a:p>
          <a:p>
            <a:pPr lvl="3"/>
            <a:r>
              <a:rPr lang="de-DE" sz="2400" dirty="0" smtClean="0"/>
              <a:t>Als Gekannte bestimmte er sie im Voraus zur Ebenbildlichkeit</a:t>
            </a:r>
            <a:r>
              <a:rPr lang="de-DE" sz="2400" dirty="0" smtClean="0">
                <a:solidFill>
                  <a:srgbClr val="0070C0"/>
                </a:solidFill>
              </a:rPr>
              <a:t>. </a:t>
            </a:r>
            <a:r>
              <a:rPr lang="de-DE" sz="2400" dirty="0">
                <a:solidFill>
                  <a:srgbClr val="0070C0"/>
                </a:solidFill>
              </a:rPr>
              <a:t>V. 29</a:t>
            </a:r>
          </a:p>
          <a:p>
            <a:pPr lvl="3"/>
            <a:r>
              <a:rPr lang="de-DE" sz="2400" dirty="0" smtClean="0"/>
              <a:t>Als </a:t>
            </a:r>
            <a:r>
              <a:rPr lang="de-DE" sz="2400" dirty="0"/>
              <a:t>zur </a:t>
            </a:r>
            <a:r>
              <a:rPr lang="de-DE" sz="2400" dirty="0" smtClean="0"/>
              <a:t>Ebenbildlichkeit Bestimmte rief er sie. </a:t>
            </a:r>
            <a:r>
              <a:rPr lang="de-DE" sz="2400" dirty="0" smtClean="0">
                <a:solidFill>
                  <a:srgbClr val="0070C0"/>
                </a:solidFill>
              </a:rPr>
              <a:t>V</a:t>
            </a:r>
            <a:r>
              <a:rPr lang="de-DE" sz="2400" dirty="0">
                <a:solidFill>
                  <a:srgbClr val="0070C0"/>
                </a:solidFill>
              </a:rPr>
              <a:t>. </a:t>
            </a:r>
            <a:r>
              <a:rPr lang="de-DE" sz="2400" dirty="0" smtClean="0">
                <a:solidFill>
                  <a:srgbClr val="0070C0"/>
                </a:solidFill>
              </a:rPr>
              <a:t>30</a:t>
            </a:r>
          </a:p>
          <a:p>
            <a:pPr lvl="3"/>
            <a:r>
              <a:rPr lang="de-DE" sz="2400" dirty="0" smtClean="0"/>
              <a:t>Als Gerufene rechtfertigte er sie. </a:t>
            </a:r>
            <a:r>
              <a:rPr lang="de-DE" sz="2400" dirty="0">
                <a:solidFill>
                  <a:srgbClr val="0070C0"/>
                </a:solidFill>
              </a:rPr>
              <a:t>V. </a:t>
            </a:r>
            <a:r>
              <a:rPr lang="de-DE" sz="2400" dirty="0" smtClean="0">
                <a:solidFill>
                  <a:srgbClr val="0070C0"/>
                </a:solidFill>
              </a:rPr>
              <a:t>30M </a:t>
            </a:r>
            <a:r>
              <a:rPr lang="de-DE" sz="2400" b="0" dirty="0" smtClean="0"/>
              <a:t>(vorausgesetzt was?)</a:t>
            </a:r>
            <a:endParaRPr lang="de-DE" sz="2400" dirty="0"/>
          </a:p>
          <a:p>
            <a:pPr lvl="3"/>
            <a:r>
              <a:rPr lang="de-DE" sz="2400" dirty="0" smtClean="0"/>
              <a:t>Als Gerechtfertigte verherrlichte er sie</a:t>
            </a:r>
            <a:r>
              <a:rPr lang="de-DE" sz="2400" dirty="0" smtClean="0">
                <a:solidFill>
                  <a:srgbClr val="0070C0"/>
                </a:solidFill>
              </a:rPr>
              <a:t>. </a:t>
            </a:r>
            <a:r>
              <a:rPr lang="de-DE" sz="2400" dirty="0">
                <a:solidFill>
                  <a:srgbClr val="0070C0"/>
                </a:solidFill>
              </a:rPr>
              <a:t>V. </a:t>
            </a:r>
            <a:r>
              <a:rPr lang="de-DE" sz="2400" dirty="0" smtClean="0">
                <a:solidFill>
                  <a:srgbClr val="0070C0"/>
                </a:solidFill>
              </a:rPr>
              <a:t>30E</a:t>
            </a:r>
            <a:r>
              <a:rPr lang="de-DE" sz="2400" b="0" dirty="0">
                <a:solidFill>
                  <a:srgbClr val="0070C0"/>
                </a:solidFill>
              </a:rPr>
              <a:t> </a:t>
            </a:r>
            <a:r>
              <a:rPr lang="de-DE" sz="2400" b="0" dirty="0" smtClean="0"/>
              <a:t>(vorausgesetzt was?)</a:t>
            </a:r>
            <a:endParaRPr lang="de-DE" sz="2400" dirty="0"/>
          </a:p>
          <a:p>
            <a:pPr lvl="3"/>
            <a:endParaRPr lang="de-DE" dirty="0"/>
          </a:p>
          <a:p>
            <a:pPr lvl="2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5039026"/>
      </p:ext>
    </p:extLst>
  </p:cSld>
  <p:clrMapOvr>
    <a:masterClrMapping/>
  </p:clrMapOvr>
  <p:transition>
    <p:wipe dir="d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260648"/>
            <a:ext cx="9144000" cy="6641976"/>
          </a:xfrm>
        </p:spPr>
        <p:txBody>
          <a:bodyPr/>
          <a:lstStyle/>
          <a:p>
            <a:r>
              <a:rPr lang="de-DE" sz="2800" dirty="0" smtClean="0"/>
              <a:t>IV. Die Gottesgerechtigkeit (für aller Menschen) und die Frage nach der Verwerfung und Rettung Israels </a:t>
            </a:r>
            <a:r>
              <a:rPr lang="de-DE" sz="2800" dirty="0" smtClean="0">
                <a:solidFill>
                  <a:srgbClr val="0000FF"/>
                </a:solidFill>
              </a:rPr>
              <a:t>K. 9-11</a:t>
            </a:r>
          </a:p>
          <a:p>
            <a:pPr lvl="1"/>
            <a:r>
              <a:rPr lang="de-DE" dirty="0"/>
              <a:t>A. </a:t>
            </a:r>
            <a:r>
              <a:rPr lang="de-DE" u="sng" dirty="0"/>
              <a:t>Das</a:t>
            </a:r>
            <a:r>
              <a:rPr lang="de-DE" dirty="0"/>
              <a:t> </a:t>
            </a:r>
            <a:r>
              <a:rPr lang="de-DE" u="sng" dirty="0"/>
              <a:t>Problem</a:t>
            </a:r>
            <a:r>
              <a:rPr lang="de-DE" dirty="0"/>
              <a:t> der Verwerfung </a:t>
            </a:r>
            <a:r>
              <a:rPr lang="de-DE" dirty="0" smtClean="0"/>
              <a:t>Israels </a:t>
            </a:r>
            <a:r>
              <a:rPr lang="de-DE" dirty="0" smtClean="0">
                <a:solidFill>
                  <a:srgbClr val="0000FF"/>
                </a:solidFill>
              </a:rPr>
              <a:t>9,1-33</a:t>
            </a:r>
          </a:p>
          <a:p>
            <a:pPr lvl="1"/>
            <a:r>
              <a:rPr lang="de-DE" dirty="0"/>
              <a:t>B. </a:t>
            </a:r>
            <a:r>
              <a:rPr lang="de-DE" u="sng" dirty="0"/>
              <a:t>Der</a:t>
            </a:r>
            <a:r>
              <a:rPr lang="de-DE" dirty="0"/>
              <a:t> </a:t>
            </a:r>
            <a:r>
              <a:rPr lang="de-DE" u="sng" dirty="0"/>
              <a:t>Grund</a:t>
            </a:r>
            <a:r>
              <a:rPr lang="de-DE" dirty="0"/>
              <a:t> für die Verwerfung </a:t>
            </a:r>
            <a:r>
              <a:rPr lang="de-DE" dirty="0" smtClean="0"/>
              <a:t>Israels </a:t>
            </a:r>
            <a:r>
              <a:rPr lang="de-DE" dirty="0" smtClean="0">
                <a:solidFill>
                  <a:srgbClr val="0000FF"/>
                </a:solidFill>
              </a:rPr>
              <a:t>10,1-21</a:t>
            </a:r>
          </a:p>
          <a:p>
            <a:pPr lvl="1"/>
            <a:r>
              <a:rPr lang="de-DE" cap="small" dirty="0"/>
              <a:t>C. </a:t>
            </a:r>
            <a:r>
              <a:rPr lang="de-DE" u="sng" dirty="0" smtClean="0"/>
              <a:t>Die</a:t>
            </a:r>
            <a:r>
              <a:rPr lang="de-DE" dirty="0" smtClean="0"/>
              <a:t> </a:t>
            </a:r>
            <a:r>
              <a:rPr lang="de-DE" u="sng" dirty="0"/>
              <a:t>Grenzen</a:t>
            </a:r>
            <a:r>
              <a:rPr lang="de-DE" dirty="0"/>
              <a:t> der Verwerfung </a:t>
            </a:r>
            <a:r>
              <a:rPr lang="de-DE" dirty="0" smtClean="0"/>
              <a:t>Israels </a:t>
            </a:r>
            <a:r>
              <a:rPr lang="de-DE" dirty="0" smtClean="0">
                <a:solidFill>
                  <a:srgbClr val="0000FF"/>
                </a:solidFill>
              </a:rPr>
              <a:t>11,1</a:t>
            </a:r>
            <a:endParaRPr lang="de-DE" dirty="0">
              <a:solidFill>
                <a:srgbClr val="0000FF"/>
              </a:solidFill>
            </a:endParaRPr>
          </a:p>
          <a:p>
            <a:pPr lvl="1"/>
            <a:endParaRPr lang="de-DE" dirty="0" smtClean="0"/>
          </a:p>
          <a:p>
            <a:pPr lvl="2"/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1784955337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260648"/>
            <a:ext cx="9144000" cy="6641976"/>
          </a:xfrm>
        </p:spPr>
        <p:txBody>
          <a:bodyPr/>
          <a:lstStyle/>
          <a:p>
            <a:r>
              <a:rPr lang="de-DE" sz="2800" dirty="0" smtClean="0"/>
              <a:t>IV. Die Gottesgerechtigkeit (für aller Menschen) und die Frage nach der Verwerfung und Rettung Israels </a:t>
            </a:r>
            <a:r>
              <a:rPr lang="de-DE" sz="2800" dirty="0" smtClean="0">
                <a:solidFill>
                  <a:srgbClr val="0000FF"/>
                </a:solidFill>
              </a:rPr>
              <a:t>K. 9-11</a:t>
            </a:r>
          </a:p>
          <a:p>
            <a:pPr lvl="1"/>
            <a:r>
              <a:rPr lang="de-DE" dirty="0"/>
              <a:t>A. </a:t>
            </a:r>
            <a:r>
              <a:rPr lang="de-DE" u="sng" dirty="0"/>
              <a:t>Das</a:t>
            </a:r>
            <a:r>
              <a:rPr lang="de-DE" dirty="0"/>
              <a:t> </a:t>
            </a:r>
            <a:r>
              <a:rPr lang="de-DE" u="sng" dirty="0"/>
              <a:t>Problem</a:t>
            </a:r>
            <a:r>
              <a:rPr lang="de-DE" dirty="0"/>
              <a:t> der Verwerfung Israels: </a:t>
            </a:r>
            <a:r>
              <a:rPr lang="de-DE" dirty="0" smtClean="0">
                <a:solidFill>
                  <a:srgbClr val="0000FF"/>
                </a:solidFill>
              </a:rPr>
              <a:t>Nicht aufgrund von Ungerechtigkeit Gottes</a:t>
            </a:r>
            <a:r>
              <a:rPr lang="de-DE" dirty="0" smtClean="0"/>
              <a:t> 9,1-33</a:t>
            </a:r>
          </a:p>
          <a:p>
            <a:pPr lvl="2"/>
            <a:r>
              <a:rPr lang="de-DE" dirty="0" smtClean="0"/>
              <a:t>1. </a:t>
            </a:r>
            <a:r>
              <a:rPr lang="de-DE" dirty="0"/>
              <a:t>Die Sorge des Apostels um Israel  </a:t>
            </a:r>
            <a:r>
              <a:rPr lang="de-DE" dirty="0" smtClean="0">
                <a:solidFill>
                  <a:srgbClr val="0070C0"/>
                </a:solidFill>
              </a:rPr>
              <a:t>9,1-5</a:t>
            </a:r>
          </a:p>
          <a:p>
            <a:pPr lvl="2"/>
            <a:r>
              <a:rPr lang="de-DE" dirty="0" smtClean="0"/>
              <a:t>2. </a:t>
            </a:r>
            <a:r>
              <a:rPr lang="de-DE" dirty="0"/>
              <a:t>Warum Israels teilweiser Ausschluss vom Heil trotz seiner Vorrechte möglich ist  </a:t>
            </a:r>
            <a:r>
              <a:rPr lang="de-DE" dirty="0">
                <a:solidFill>
                  <a:srgbClr val="0070C0"/>
                </a:solidFill>
              </a:rPr>
              <a:t>9,6-13</a:t>
            </a:r>
          </a:p>
          <a:p>
            <a:pPr lvl="2"/>
            <a:r>
              <a:rPr lang="de-DE" dirty="0" smtClean="0"/>
              <a:t>3. Warum </a:t>
            </a:r>
            <a:r>
              <a:rPr lang="de-DE" dirty="0"/>
              <a:t>Israels teilweiser Ausschluss vom Heil gerecht ist  </a:t>
            </a:r>
            <a:r>
              <a:rPr lang="de-DE" dirty="0" smtClean="0">
                <a:solidFill>
                  <a:srgbClr val="0070C0"/>
                </a:solidFill>
              </a:rPr>
              <a:t>9,14-29 </a:t>
            </a:r>
          </a:p>
          <a:p>
            <a:pPr lvl="2"/>
            <a:r>
              <a:rPr lang="de-DE" dirty="0" smtClean="0"/>
              <a:t>4. Die Lösung </a:t>
            </a:r>
            <a:r>
              <a:rPr lang="de-DE" dirty="0" smtClean="0">
                <a:solidFill>
                  <a:srgbClr val="0070C0"/>
                </a:solidFill>
              </a:rPr>
              <a:t>9,30-33</a:t>
            </a:r>
          </a:p>
          <a:p>
            <a:pPr marL="457200" lvl="1" indent="0">
              <a:buNone/>
            </a:pPr>
            <a:endParaRPr lang="de-DE" dirty="0" smtClean="0"/>
          </a:p>
          <a:p>
            <a:pPr lvl="2"/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112533414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260648"/>
            <a:ext cx="9144000" cy="6641976"/>
          </a:xfrm>
        </p:spPr>
        <p:txBody>
          <a:bodyPr/>
          <a:lstStyle/>
          <a:p>
            <a:r>
              <a:rPr lang="de-DE" sz="2800" dirty="0" smtClean="0"/>
              <a:t>IV. Die Gottesgerechtigkeit (für aller Menschen) und die Frage nach der Verwerfung und Rettung Israels </a:t>
            </a:r>
            <a:r>
              <a:rPr lang="de-DE" sz="2800" dirty="0" smtClean="0">
                <a:solidFill>
                  <a:srgbClr val="0000FF"/>
                </a:solidFill>
              </a:rPr>
              <a:t>K. 9-11</a:t>
            </a:r>
          </a:p>
          <a:p>
            <a:pPr lvl="1"/>
            <a:r>
              <a:rPr lang="de-DE" dirty="0"/>
              <a:t>A. </a:t>
            </a:r>
            <a:r>
              <a:rPr lang="de-DE" u="sng" dirty="0"/>
              <a:t>Das</a:t>
            </a:r>
            <a:r>
              <a:rPr lang="de-DE" dirty="0"/>
              <a:t> </a:t>
            </a:r>
            <a:r>
              <a:rPr lang="de-DE" u="sng" dirty="0"/>
              <a:t>Problem</a:t>
            </a:r>
            <a:r>
              <a:rPr lang="de-DE" dirty="0"/>
              <a:t> der Verwerfung </a:t>
            </a:r>
            <a:r>
              <a:rPr lang="de-DE" dirty="0" smtClean="0"/>
              <a:t>Israels </a:t>
            </a:r>
            <a:r>
              <a:rPr lang="de-DE" dirty="0" smtClean="0">
                <a:solidFill>
                  <a:srgbClr val="0000FF"/>
                </a:solidFill>
              </a:rPr>
              <a:t>9,1-33</a:t>
            </a:r>
          </a:p>
          <a:p>
            <a:pPr lvl="1"/>
            <a:r>
              <a:rPr lang="de-DE" dirty="0" smtClean="0"/>
              <a:t>B</a:t>
            </a:r>
            <a:r>
              <a:rPr lang="de-DE" dirty="0"/>
              <a:t>. </a:t>
            </a:r>
            <a:r>
              <a:rPr lang="de-DE" u="sng" dirty="0"/>
              <a:t>Der</a:t>
            </a:r>
            <a:r>
              <a:rPr lang="de-DE" dirty="0"/>
              <a:t> </a:t>
            </a:r>
            <a:r>
              <a:rPr lang="de-DE" u="sng" dirty="0"/>
              <a:t>Grund</a:t>
            </a:r>
            <a:r>
              <a:rPr lang="de-DE" dirty="0"/>
              <a:t> für die Verwerfung </a:t>
            </a:r>
            <a:r>
              <a:rPr lang="de-DE" dirty="0" smtClean="0"/>
              <a:t>Israels: </a:t>
            </a:r>
            <a:r>
              <a:rPr lang="de-DE" dirty="0" smtClean="0">
                <a:solidFill>
                  <a:srgbClr val="0000FF"/>
                </a:solidFill>
              </a:rPr>
              <a:t>Unglaube</a:t>
            </a:r>
            <a:r>
              <a:rPr lang="de-DE" dirty="0" smtClean="0"/>
              <a:t> </a:t>
            </a:r>
            <a:r>
              <a:rPr lang="de-DE" dirty="0" smtClean="0">
                <a:solidFill>
                  <a:srgbClr val="0000FF"/>
                </a:solidFill>
              </a:rPr>
              <a:t>10,1-21</a:t>
            </a:r>
          </a:p>
          <a:p>
            <a:pPr lvl="2"/>
            <a:r>
              <a:rPr lang="de-DE" dirty="0" smtClean="0"/>
              <a:t>1. Einleitendes 10,1.2A</a:t>
            </a:r>
            <a:endParaRPr lang="de-DE" dirty="0"/>
          </a:p>
          <a:p>
            <a:pPr lvl="2"/>
            <a:r>
              <a:rPr lang="de-DE" dirty="0" smtClean="0"/>
              <a:t>2. Erster Grund: Israels </a:t>
            </a:r>
            <a:r>
              <a:rPr lang="de-DE" dirty="0"/>
              <a:t>Eifer ist nicht nach Erkenntnis. </a:t>
            </a:r>
            <a:r>
              <a:rPr lang="de-DE" dirty="0" smtClean="0"/>
              <a:t>10,2-13</a:t>
            </a:r>
          </a:p>
          <a:p>
            <a:pPr lvl="3"/>
            <a:r>
              <a:rPr lang="de-DE" dirty="0" smtClean="0"/>
              <a:t>a. Sie wollen die eigene Gerechtigkeit aufrichten. V. 3. </a:t>
            </a:r>
          </a:p>
          <a:p>
            <a:pPr lvl="3"/>
            <a:r>
              <a:rPr lang="de-DE" dirty="0" smtClean="0"/>
              <a:t>b. Sie erkennen nicht den Zweck des Gesetzes. V. 4</a:t>
            </a:r>
          </a:p>
          <a:p>
            <a:pPr lvl="3"/>
            <a:r>
              <a:rPr lang="de-DE" dirty="0" smtClean="0"/>
              <a:t>c. Sie erkennen nicht das Wesen der Glaubensgerechtigkeit. V. 5-13</a:t>
            </a:r>
          </a:p>
          <a:p>
            <a:pPr lvl="2"/>
            <a:r>
              <a:rPr lang="de-DE" dirty="0" smtClean="0"/>
              <a:t>3. Zweiter Grund: Gottes </a:t>
            </a:r>
            <a:r>
              <a:rPr lang="de-DE" dirty="0"/>
              <a:t>Bemühen bleibt umsonst. 10,14-21</a:t>
            </a:r>
            <a:endParaRPr lang="de-DE" dirty="0" smtClean="0"/>
          </a:p>
          <a:p>
            <a:pPr lvl="3"/>
            <a:r>
              <a:rPr lang="de-DE" dirty="0" smtClean="0"/>
              <a:t>a. Es liegt nicht am M</a:t>
            </a:r>
            <a:r>
              <a:rPr lang="de-DE" dirty="0"/>
              <a:t>angel einer Möglichkeit zu glauben. </a:t>
            </a:r>
            <a:r>
              <a:rPr lang="de-DE" dirty="0" smtClean="0"/>
              <a:t>V. 14-17</a:t>
            </a:r>
          </a:p>
          <a:p>
            <a:pPr lvl="3"/>
            <a:r>
              <a:rPr lang="de-DE" dirty="0" smtClean="0"/>
              <a:t>b. </a:t>
            </a:r>
            <a:r>
              <a:rPr lang="de-DE" dirty="0"/>
              <a:t>Es liegt nicht am Mangel an Kenntnis. </a:t>
            </a:r>
            <a:r>
              <a:rPr lang="de-DE" dirty="0" smtClean="0"/>
              <a:t>V. 18-20</a:t>
            </a:r>
          </a:p>
          <a:p>
            <a:pPr lvl="3"/>
            <a:r>
              <a:rPr lang="de-DE" dirty="0" smtClean="0"/>
              <a:t>c. </a:t>
            </a:r>
            <a:r>
              <a:rPr lang="de-DE" dirty="0"/>
              <a:t>Es liegt nicht </a:t>
            </a:r>
            <a:r>
              <a:rPr lang="de-DE" dirty="0" smtClean="0"/>
              <a:t>an Mangel an Beharrlichkeit Gottes. V. 21A</a:t>
            </a:r>
          </a:p>
          <a:p>
            <a:pPr lvl="3"/>
            <a:r>
              <a:rPr lang="de-DE" dirty="0" smtClean="0"/>
              <a:t>d. Es liegt am Unglauben Israels. V. 21</a:t>
            </a:r>
          </a:p>
          <a:p>
            <a:pPr lvl="2"/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16792028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188640"/>
            <a:ext cx="9144000" cy="6669360"/>
          </a:xfrm>
        </p:spPr>
        <p:txBody>
          <a:bodyPr/>
          <a:lstStyle/>
          <a:p>
            <a:r>
              <a:rPr lang="de-DE" sz="2800" dirty="0"/>
              <a:t>IV. Die Gottesgerechtigkeit (für aller Menschen) und die Frage nach der Verwerfung und Rettung Israels K. 9-11</a:t>
            </a:r>
          </a:p>
          <a:p>
            <a:pPr lvl="1"/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</a:t>
            </a:r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de-DE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Das</a:t>
            </a:r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Problem</a:t>
            </a:r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der Verwerfung 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Israels 9,1-33</a:t>
            </a:r>
          </a:p>
          <a:p>
            <a:pPr lvl="1"/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</a:t>
            </a:r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de-DE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Der</a:t>
            </a:r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Grund</a:t>
            </a:r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für die Verwerfung 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Israels 10,1-21</a:t>
            </a:r>
          </a:p>
          <a:p>
            <a:pPr lvl="1"/>
            <a:r>
              <a:rPr lang="de-DE" cap="small" dirty="0" smtClean="0"/>
              <a:t>C</a:t>
            </a:r>
            <a:r>
              <a:rPr lang="de-DE" cap="small" dirty="0"/>
              <a:t>. </a:t>
            </a:r>
            <a:r>
              <a:rPr lang="de-DE" u="sng" dirty="0" smtClean="0"/>
              <a:t>Die</a:t>
            </a:r>
            <a:r>
              <a:rPr lang="de-DE" dirty="0" smtClean="0"/>
              <a:t> </a:t>
            </a:r>
            <a:r>
              <a:rPr lang="de-DE" u="sng" dirty="0"/>
              <a:t>Grenzen</a:t>
            </a:r>
            <a:r>
              <a:rPr lang="de-DE" dirty="0"/>
              <a:t> der Verwerfung Israels: </a:t>
            </a:r>
            <a:r>
              <a:rPr lang="de-DE" dirty="0" smtClean="0">
                <a:solidFill>
                  <a:srgbClr val="0000FF"/>
                </a:solidFill>
              </a:rPr>
              <a:t>Nicht </a:t>
            </a:r>
            <a:r>
              <a:rPr lang="de-DE" dirty="0">
                <a:solidFill>
                  <a:srgbClr val="0000FF"/>
                </a:solidFill>
              </a:rPr>
              <a:t>gänzlich und nicht </a:t>
            </a:r>
            <a:r>
              <a:rPr lang="de-DE" dirty="0" smtClean="0">
                <a:solidFill>
                  <a:srgbClr val="0000FF"/>
                </a:solidFill>
              </a:rPr>
              <a:t>endgültig</a:t>
            </a:r>
            <a:r>
              <a:rPr lang="de-DE" dirty="0" smtClean="0"/>
              <a:t> </a:t>
            </a:r>
            <a:r>
              <a:rPr lang="de-DE" dirty="0" smtClean="0">
                <a:solidFill>
                  <a:srgbClr val="0000FF"/>
                </a:solidFill>
              </a:rPr>
              <a:t>11,1-32</a:t>
            </a:r>
            <a:endParaRPr lang="de-DE" dirty="0">
              <a:solidFill>
                <a:srgbClr val="0000FF"/>
              </a:solidFill>
            </a:endParaRPr>
          </a:p>
          <a:p>
            <a:pPr lvl="2"/>
            <a:r>
              <a:rPr lang="de-DE" dirty="0"/>
              <a:t>1. Die Verwerfung gilt </a:t>
            </a:r>
            <a:r>
              <a:rPr lang="de-DE" dirty="0" smtClean="0"/>
              <a:t>dem ungläubigen </a:t>
            </a:r>
            <a:r>
              <a:rPr lang="de-DE" dirty="0"/>
              <a:t>Teil des Volkes. </a:t>
            </a:r>
            <a:r>
              <a:rPr lang="de-DE" dirty="0">
                <a:solidFill>
                  <a:srgbClr val="0000FF"/>
                </a:solidFill>
              </a:rPr>
              <a:t>11.1-10</a:t>
            </a:r>
          </a:p>
          <a:p>
            <a:pPr lvl="2"/>
            <a:r>
              <a:rPr lang="de-DE" dirty="0" smtClean="0"/>
              <a:t>2. Die Verwerfung ist nicht endgültig. </a:t>
            </a:r>
            <a:r>
              <a:rPr lang="de-DE" dirty="0" smtClean="0">
                <a:solidFill>
                  <a:srgbClr val="0000FF"/>
                </a:solidFill>
              </a:rPr>
              <a:t>11,11-32</a:t>
            </a:r>
          </a:p>
          <a:p>
            <a:pPr lvl="3"/>
            <a:r>
              <a:rPr lang="de-DE" dirty="0" smtClean="0"/>
              <a:t>a. Die </a:t>
            </a:r>
            <a:r>
              <a:rPr lang="de-DE" dirty="0"/>
              <a:t>Bedeutung der </a:t>
            </a:r>
            <a:r>
              <a:rPr lang="de-DE" dirty="0" err="1"/>
              <a:t>Eifersuchtreizung</a:t>
            </a:r>
            <a:r>
              <a:rPr lang="de-DE" dirty="0"/>
              <a:t> des verhärteten Teils Israels </a:t>
            </a:r>
            <a:r>
              <a:rPr lang="de-DE" dirty="0" smtClean="0">
                <a:solidFill>
                  <a:srgbClr val="0070C0"/>
                </a:solidFill>
              </a:rPr>
              <a:t>11,11-15</a:t>
            </a:r>
          </a:p>
          <a:p>
            <a:pPr lvl="3"/>
            <a:r>
              <a:rPr lang="de-DE" dirty="0" smtClean="0"/>
              <a:t>b. </a:t>
            </a:r>
            <a:r>
              <a:rPr lang="de-DE" dirty="0"/>
              <a:t>Die Bedeutung der nicht endgültigen Verwerfung Israels für die Einstellung nichtisraelitischer </a:t>
            </a:r>
            <a:r>
              <a:rPr lang="de-DE" dirty="0" smtClean="0"/>
              <a:t>Christen </a:t>
            </a:r>
            <a:r>
              <a:rPr lang="de-DE" dirty="0" smtClean="0">
                <a:solidFill>
                  <a:srgbClr val="0070C0"/>
                </a:solidFill>
              </a:rPr>
              <a:t>11,16-24</a:t>
            </a:r>
          </a:p>
          <a:p>
            <a:pPr lvl="3"/>
            <a:r>
              <a:rPr lang="de-DE" dirty="0" smtClean="0"/>
              <a:t>c. Die Rettung von „ganz Israel“ </a:t>
            </a:r>
            <a:r>
              <a:rPr lang="de-DE" dirty="0" smtClean="0">
                <a:solidFill>
                  <a:srgbClr val="0070C0"/>
                </a:solidFill>
              </a:rPr>
              <a:t>11,25-27</a:t>
            </a:r>
          </a:p>
          <a:p>
            <a:pPr lvl="3"/>
            <a:r>
              <a:rPr lang="de-DE" dirty="0"/>
              <a:t>d. </a:t>
            </a:r>
            <a:r>
              <a:rPr lang="de-DE" dirty="0" smtClean="0"/>
              <a:t>Nachwort: Gott </a:t>
            </a:r>
            <a:r>
              <a:rPr lang="de-DE" dirty="0"/>
              <a:t>bleibt seinen Vorsätzen </a:t>
            </a:r>
            <a:r>
              <a:rPr lang="de-DE" dirty="0" smtClean="0"/>
              <a:t>und Verheißungen </a:t>
            </a:r>
            <a:r>
              <a:rPr lang="de-DE" dirty="0"/>
              <a:t>treu. </a:t>
            </a:r>
            <a:r>
              <a:rPr lang="de-DE" dirty="0" smtClean="0">
                <a:solidFill>
                  <a:srgbClr val="0070C0"/>
                </a:solidFill>
              </a:rPr>
              <a:t>11,28-32</a:t>
            </a:r>
          </a:p>
          <a:p>
            <a:pPr lvl="1"/>
            <a:r>
              <a:rPr lang="de-DE" dirty="0" smtClean="0"/>
              <a:t>D. Lobpreis  der Wege Gottes </a:t>
            </a:r>
            <a:r>
              <a:rPr lang="de-DE" dirty="0" smtClean="0">
                <a:solidFill>
                  <a:srgbClr val="0000FF"/>
                </a:solidFill>
              </a:rPr>
              <a:t>11,33-36</a:t>
            </a:r>
          </a:p>
        </p:txBody>
      </p:sp>
    </p:spTree>
    <p:extLst>
      <p:ext uri="{BB962C8B-B14F-4D97-AF65-F5344CB8AC3E}">
        <p14:creationId xmlns:p14="http://schemas.microsoft.com/office/powerpoint/2010/main" val="325283190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188640"/>
            <a:ext cx="9144000" cy="6669360"/>
          </a:xfrm>
        </p:spPr>
        <p:txBody>
          <a:bodyPr/>
          <a:lstStyle/>
          <a:p>
            <a:r>
              <a:rPr lang="de-DE" sz="2800" dirty="0" smtClean="0"/>
              <a:t>V</a:t>
            </a:r>
            <a:r>
              <a:rPr lang="de-DE" sz="2800" dirty="0"/>
              <a:t>. Die </a:t>
            </a:r>
            <a:r>
              <a:rPr lang="de-DE" sz="2800" dirty="0" smtClean="0"/>
              <a:t>Gottesgerechtigkeit – wie man sie im praktischen Leben anwendet </a:t>
            </a:r>
            <a:r>
              <a:rPr lang="de-DE" sz="2800" dirty="0" smtClean="0">
                <a:solidFill>
                  <a:srgbClr val="0000FF"/>
                </a:solidFill>
              </a:rPr>
              <a:t>12,1- 15,13</a:t>
            </a:r>
          </a:p>
          <a:p>
            <a:pPr lvl="1"/>
            <a:r>
              <a:rPr lang="de-DE" sz="2400" dirty="0"/>
              <a:t>A. Aufruf zu Hingabe und Dienst </a:t>
            </a:r>
            <a:r>
              <a:rPr lang="de-DE" sz="2400" dirty="0" smtClean="0">
                <a:solidFill>
                  <a:srgbClr val="0000FF"/>
                </a:solidFill>
              </a:rPr>
              <a:t>12,1-8</a:t>
            </a:r>
          </a:p>
          <a:p>
            <a:pPr lvl="1"/>
            <a:r>
              <a:rPr lang="de-DE" sz="2400" dirty="0" smtClean="0"/>
              <a:t>B. Aufforderungen </a:t>
            </a:r>
            <a:r>
              <a:rPr lang="de-DE" sz="2400" dirty="0"/>
              <a:t>zur Liebe </a:t>
            </a:r>
            <a:r>
              <a:rPr lang="de-DE" sz="2400" dirty="0">
                <a:solidFill>
                  <a:srgbClr val="0000FF"/>
                </a:solidFill>
              </a:rPr>
              <a:t>12,9- </a:t>
            </a:r>
            <a:r>
              <a:rPr lang="de-DE" sz="2400" dirty="0" smtClean="0">
                <a:solidFill>
                  <a:srgbClr val="0000FF"/>
                </a:solidFill>
              </a:rPr>
              <a:t>13,14</a:t>
            </a:r>
          </a:p>
          <a:p>
            <a:pPr lvl="2"/>
            <a:r>
              <a:rPr lang="de-DE" sz="2200" dirty="0"/>
              <a:t>1. Ungeheuchelte </a:t>
            </a:r>
            <a:r>
              <a:rPr lang="de-DE" sz="2200" dirty="0" smtClean="0"/>
              <a:t>Liebe 12,9-13</a:t>
            </a:r>
          </a:p>
          <a:p>
            <a:pPr lvl="2"/>
            <a:r>
              <a:rPr lang="de-DE" sz="2200" dirty="0"/>
              <a:t>2. Liebe auch zu den Unbequemen </a:t>
            </a:r>
            <a:r>
              <a:rPr lang="de-DE" sz="2200" dirty="0" smtClean="0"/>
              <a:t>12,14-21</a:t>
            </a:r>
          </a:p>
          <a:p>
            <a:pPr lvl="2"/>
            <a:r>
              <a:rPr lang="de-DE" sz="2200" dirty="0"/>
              <a:t>3. Über das Verhältnis des Christen zur </a:t>
            </a:r>
            <a:r>
              <a:rPr lang="de-DE" sz="2200" dirty="0" smtClean="0"/>
              <a:t>Obrigkeit13,1-7</a:t>
            </a:r>
          </a:p>
          <a:p>
            <a:pPr lvl="2"/>
            <a:r>
              <a:rPr lang="de-DE" sz="2200" dirty="0" smtClean="0"/>
              <a:t>4. </a:t>
            </a:r>
            <a:r>
              <a:rPr lang="de-DE" sz="2200" dirty="0"/>
              <a:t>Weitere Aufforderungen zur </a:t>
            </a:r>
            <a:r>
              <a:rPr lang="de-DE" sz="2200" dirty="0" smtClean="0"/>
              <a:t>Bruderliebe 13,8-14</a:t>
            </a:r>
          </a:p>
          <a:p>
            <a:pPr lvl="1"/>
            <a:r>
              <a:rPr lang="de-DE" sz="2400" dirty="0" smtClean="0"/>
              <a:t>C. Vom </a:t>
            </a:r>
            <a:r>
              <a:rPr lang="de-DE" sz="2400" dirty="0"/>
              <a:t>Verhalten der Starken und der Schwachen im </a:t>
            </a:r>
            <a:r>
              <a:rPr lang="de-DE" sz="2400" dirty="0" smtClean="0"/>
              <a:t>Glauben </a:t>
            </a:r>
            <a:r>
              <a:rPr lang="de-DE" sz="2400" dirty="0"/>
              <a:t>und ihr Vorbild </a:t>
            </a:r>
            <a:r>
              <a:rPr lang="de-DE" sz="2400" dirty="0">
                <a:solidFill>
                  <a:srgbClr val="0000FF"/>
                </a:solidFill>
              </a:rPr>
              <a:t>14,1 - </a:t>
            </a:r>
            <a:r>
              <a:rPr lang="de-DE" sz="2400" dirty="0" smtClean="0">
                <a:solidFill>
                  <a:srgbClr val="0000FF"/>
                </a:solidFill>
              </a:rPr>
              <a:t>15,13</a:t>
            </a:r>
          </a:p>
          <a:p>
            <a:pPr lvl="2"/>
            <a:r>
              <a:rPr lang="de-DE" sz="2200" dirty="0"/>
              <a:t>1. Der Apostel fordert zu Verständnis und gegenseitiger Annahme auf. </a:t>
            </a:r>
            <a:r>
              <a:rPr lang="de-DE" sz="2200" dirty="0" smtClean="0"/>
              <a:t>14,1-13A</a:t>
            </a:r>
          </a:p>
          <a:p>
            <a:pPr lvl="2"/>
            <a:r>
              <a:rPr lang="de-DE" sz="2200" dirty="0"/>
              <a:t>2. Der Apostel fordert zur Liebe, zu sorgfältigem Umgang miteinander auf. </a:t>
            </a:r>
            <a:r>
              <a:rPr lang="de-DE" sz="2200" dirty="0" smtClean="0"/>
              <a:t>14,13M-21</a:t>
            </a:r>
          </a:p>
          <a:p>
            <a:pPr lvl="2"/>
            <a:r>
              <a:rPr lang="de-DE" sz="2200" dirty="0"/>
              <a:t>3. Der Apostel bietet Hilfen für das Verhalten aller an. 14,22 -15,13</a:t>
            </a:r>
          </a:p>
        </p:txBody>
      </p:sp>
    </p:spTree>
    <p:extLst>
      <p:ext uri="{BB962C8B-B14F-4D97-AF65-F5344CB8AC3E}">
        <p14:creationId xmlns:p14="http://schemas.microsoft.com/office/powerpoint/2010/main" val="186305340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Thomas Jettel\Documents\0TJ\My Dropbox\Arbeitsraum HJ\2 In Arbeit THOMAS\GUTE Karten\paulthird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37864" y="-1"/>
            <a:ext cx="9026669" cy="8109521"/>
          </a:xfrm>
          <a:prstGeom prst="rect">
            <a:avLst/>
          </a:prstGeom>
          <a:noFill/>
        </p:spPr>
      </p:pic>
      <p:sp>
        <p:nvSpPr>
          <p:cNvPr id="3" name="Rechteck 2"/>
          <p:cNvSpPr/>
          <p:nvPr/>
        </p:nvSpPr>
        <p:spPr>
          <a:xfrm>
            <a:off x="251520" y="4653136"/>
            <a:ext cx="2880320" cy="19442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Dritte </a:t>
            </a:r>
            <a:r>
              <a:rPr lang="de-DE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Missionsreise des </a:t>
            </a:r>
            <a:r>
              <a:rPr lang="de-DE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Paulus</a:t>
            </a:r>
          </a:p>
          <a:p>
            <a:r>
              <a:rPr lang="de-DE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52-57 n. Chr. </a:t>
            </a:r>
            <a:endParaRPr lang="de-DE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8193158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188640"/>
            <a:ext cx="9144000" cy="6669360"/>
          </a:xfrm>
        </p:spPr>
        <p:txBody>
          <a:bodyPr/>
          <a:lstStyle/>
          <a:p>
            <a:r>
              <a:rPr lang="de-DE" sz="2800" dirty="0" smtClean="0"/>
              <a:t>Briefschluss: </a:t>
            </a:r>
            <a:r>
              <a:rPr lang="de-DE" sz="2800" dirty="0"/>
              <a:t>Missionarisches Anliegen </a:t>
            </a:r>
            <a:r>
              <a:rPr lang="de-DE" sz="2800" dirty="0" smtClean="0"/>
              <a:t>u Grüße </a:t>
            </a:r>
            <a:r>
              <a:rPr lang="de-DE" sz="2800" dirty="0">
                <a:solidFill>
                  <a:srgbClr val="0000FF"/>
                </a:solidFill>
              </a:rPr>
              <a:t>15,14- </a:t>
            </a:r>
            <a:r>
              <a:rPr lang="de-DE" sz="2800" dirty="0" smtClean="0">
                <a:solidFill>
                  <a:srgbClr val="0000FF"/>
                </a:solidFill>
              </a:rPr>
              <a:t>16,27</a:t>
            </a:r>
          </a:p>
          <a:p>
            <a:pPr lvl="1"/>
            <a:r>
              <a:rPr lang="de-DE" sz="2400" dirty="0"/>
              <a:t>A. Bemerkungen zu seinem apostolischen Dienst </a:t>
            </a:r>
            <a:r>
              <a:rPr lang="de-DE" sz="2400" dirty="0" smtClean="0">
                <a:solidFill>
                  <a:srgbClr val="0000FF"/>
                </a:solidFill>
              </a:rPr>
              <a:t>15,14-33</a:t>
            </a:r>
          </a:p>
          <a:p>
            <a:pPr lvl="2"/>
            <a:r>
              <a:rPr lang="de-DE" dirty="0"/>
              <a:t>1. Bemerkungen zu seinem Schreiben 15,14-16</a:t>
            </a:r>
          </a:p>
          <a:p>
            <a:pPr lvl="2"/>
            <a:r>
              <a:rPr lang="de-DE" dirty="0"/>
              <a:t>2. </a:t>
            </a:r>
            <a:r>
              <a:rPr lang="de-DE" dirty="0" smtClean="0"/>
              <a:t>.. zu </a:t>
            </a:r>
            <a:r>
              <a:rPr lang="de-DE" dirty="0"/>
              <a:t>seinem bisherigen Dienst 15,17-21</a:t>
            </a:r>
          </a:p>
          <a:p>
            <a:pPr lvl="2"/>
            <a:r>
              <a:rPr lang="de-DE" dirty="0"/>
              <a:t>3. </a:t>
            </a:r>
            <a:r>
              <a:rPr lang="de-DE" dirty="0" smtClean="0"/>
              <a:t>.. zu </a:t>
            </a:r>
            <a:r>
              <a:rPr lang="de-DE" dirty="0"/>
              <a:t>seinen Reiseplänen 15,22-29</a:t>
            </a:r>
          </a:p>
          <a:p>
            <a:pPr lvl="2"/>
            <a:r>
              <a:rPr lang="de-DE" dirty="0"/>
              <a:t>4. </a:t>
            </a:r>
            <a:r>
              <a:rPr lang="de-DE" dirty="0" smtClean="0"/>
              <a:t>.. zum </a:t>
            </a:r>
            <a:r>
              <a:rPr lang="de-DE" dirty="0"/>
              <a:t>Thema Fürbitte </a:t>
            </a:r>
            <a:r>
              <a:rPr lang="de-DE" dirty="0" smtClean="0"/>
              <a:t>15,30-33</a:t>
            </a:r>
          </a:p>
          <a:p>
            <a:pPr lvl="1"/>
            <a:r>
              <a:rPr lang="de-DE" dirty="0"/>
              <a:t>B. </a:t>
            </a:r>
            <a:r>
              <a:rPr lang="de-DE" dirty="0" err="1"/>
              <a:t>Schlussgrüsse</a:t>
            </a:r>
            <a:r>
              <a:rPr lang="de-DE" dirty="0"/>
              <a:t> und Schlussworte </a:t>
            </a:r>
            <a:r>
              <a:rPr lang="de-DE" dirty="0" smtClean="0">
                <a:solidFill>
                  <a:srgbClr val="0000FF"/>
                </a:solidFill>
              </a:rPr>
              <a:t>16,1-27</a:t>
            </a:r>
          </a:p>
          <a:p>
            <a:pPr lvl="2"/>
            <a:r>
              <a:rPr lang="de-DE" dirty="0"/>
              <a:t>1. Empfehlung der </a:t>
            </a:r>
            <a:r>
              <a:rPr lang="de-DE" dirty="0" smtClean="0"/>
              <a:t>Phoebe </a:t>
            </a:r>
            <a:r>
              <a:rPr lang="de-DE" dirty="0"/>
              <a:t>16,1.2</a:t>
            </a:r>
            <a:endParaRPr lang="de-DE" sz="1400" dirty="0"/>
          </a:p>
          <a:p>
            <a:pPr lvl="2"/>
            <a:r>
              <a:rPr lang="de-DE" dirty="0"/>
              <a:t>2. </a:t>
            </a:r>
            <a:r>
              <a:rPr lang="de-DE" dirty="0" smtClean="0"/>
              <a:t>Eigene </a:t>
            </a:r>
            <a:r>
              <a:rPr lang="de-DE" dirty="0"/>
              <a:t>Grüße </a:t>
            </a:r>
            <a:r>
              <a:rPr lang="de-DE" dirty="0" smtClean="0"/>
              <a:t>16,3-15</a:t>
            </a:r>
          </a:p>
          <a:p>
            <a:pPr lvl="2"/>
            <a:r>
              <a:rPr lang="de-DE" dirty="0"/>
              <a:t>3. Aufruf, einander zu grüßen 16,16</a:t>
            </a:r>
            <a:endParaRPr lang="de-DE" sz="1400" dirty="0"/>
          </a:p>
          <a:p>
            <a:pPr lvl="2"/>
            <a:r>
              <a:rPr lang="de-DE" dirty="0"/>
              <a:t>4. </a:t>
            </a:r>
            <a:r>
              <a:rPr lang="de-DE" dirty="0" smtClean="0"/>
              <a:t>Aufruf </a:t>
            </a:r>
            <a:r>
              <a:rPr lang="de-DE" dirty="0"/>
              <a:t>und Warnung vor spaltenden Brüdern 16,17-19</a:t>
            </a:r>
            <a:endParaRPr lang="de-DE" sz="1400" dirty="0"/>
          </a:p>
          <a:p>
            <a:pPr lvl="2"/>
            <a:r>
              <a:rPr lang="de-DE" dirty="0"/>
              <a:t>5. Ermutigung für die Leser 16,20</a:t>
            </a:r>
            <a:endParaRPr lang="de-DE" sz="1400" dirty="0"/>
          </a:p>
          <a:p>
            <a:pPr lvl="2"/>
            <a:r>
              <a:rPr lang="de-DE" dirty="0" smtClean="0"/>
              <a:t>6</a:t>
            </a:r>
            <a:r>
              <a:rPr lang="de-DE" dirty="0"/>
              <a:t>. Grüße von anderen und Abschlussgruß 16,21-24</a:t>
            </a:r>
            <a:endParaRPr lang="de-DE" sz="1400" dirty="0"/>
          </a:p>
          <a:p>
            <a:pPr lvl="2"/>
            <a:r>
              <a:rPr lang="de-DE" dirty="0"/>
              <a:t>7. Eine letzte Widmung 16,25-27</a:t>
            </a:r>
            <a:endParaRPr lang="de-DE" sz="1400" dirty="0"/>
          </a:p>
          <a:p>
            <a:pPr lvl="2"/>
            <a:endParaRPr lang="de-DE" sz="2200" dirty="0" smtClean="0"/>
          </a:p>
        </p:txBody>
      </p:sp>
    </p:spTree>
    <p:extLst>
      <p:ext uri="{BB962C8B-B14F-4D97-AF65-F5344CB8AC3E}">
        <p14:creationId xmlns:p14="http://schemas.microsoft.com/office/powerpoint/2010/main" val="719793206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7355748"/>
              </p:ext>
            </p:extLst>
          </p:nvPr>
        </p:nvGraphicFramePr>
        <p:xfrm>
          <a:off x="-2" y="530229"/>
          <a:ext cx="9144000" cy="55630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1682"/>
                <a:gridCol w="1512168"/>
                <a:gridCol w="1800200"/>
                <a:gridCol w="1368152"/>
                <a:gridCol w="1512168"/>
                <a:gridCol w="1259630"/>
              </a:tblGrid>
              <a:tr h="366095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1800" b="1" dirty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Eph 4,7-16</a:t>
                      </a:r>
                      <a:endParaRPr lang="de-DE" sz="1200" b="1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1800" b="1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1Kr 12,28-30</a:t>
                      </a:r>
                      <a:endParaRPr lang="de-DE" sz="1200" b="1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1800" b="1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1Kr 12,4-11</a:t>
                      </a:r>
                      <a:endParaRPr lang="de-DE" sz="1200" b="1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1800" b="1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1Kr 14</a:t>
                      </a:r>
                      <a:endParaRPr lang="de-DE" sz="1200" b="1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1800" b="1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Rm 12,1-8</a:t>
                      </a:r>
                      <a:endParaRPr lang="de-DE" sz="1200" b="1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1800" b="1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1P 4,10f</a:t>
                      </a:r>
                      <a:endParaRPr lang="de-DE" sz="1200" b="1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44450" marR="44450" marT="0" marB="0"/>
                </a:tc>
              </a:tr>
              <a:tr h="273685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1800" b="1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Apostel</a:t>
                      </a:r>
                      <a:endParaRPr lang="de-DE" sz="1200" b="1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1800" b="1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1. Apostel</a:t>
                      </a:r>
                      <a:endParaRPr lang="de-DE" sz="1200" b="1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1800" b="1" dirty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 </a:t>
                      </a:r>
                      <a:endParaRPr lang="de-DE" sz="1200" b="1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1800" b="1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 </a:t>
                      </a:r>
                      <a:endParaRPr lang="de-DE" sz="1200" b="1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1800" b="1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 </a:t>
                      </a:r>
                      <a:endParaRPr lang="de-DE" sz="1200" b="1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1800" b="1" i="1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Reden</a:t>
                      </a:r>
                      <a:endParaRPr lang="de-DE" sz="1200" b="1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44450" marR="44450" marT="0" marB="0"/>
                </a:tc>
              </a:tr>
              <a:tr h="284346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1800" b="1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Propheten</a:t>
                      </a:r>
                      <a:endParaRPr lang="de-DE" sz="1200" b="1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1800" b="1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2. Propheten</a:t>
                      </a:r>
                      <a:endParaRPr lang="de-DE" sz="1200" b="1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1800" b="1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Prophetie</a:t>
                      </a:r>
                      <a:endParaRPr lang="de-DE" sz="1200" b="1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1800" b="1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Prophetie</a:t>
                      </a:r>
                      <a:endParaRPr lang="de-DE" sz="1200" b="1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1800" b="1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Prophet</a:t>
                      </a:r>
                      <a:endParaRPr lang="de-DE" sz="1200" b="1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1800" b="1" i="1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Reden</a:t>
                      </a:r>
                      <a:endParaRPr lang="de-DE" sz="1200" b="1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44450" marR="44450" marT="0" marB="0"/>
                </a:tc>
              </a:tr>
              <a:tr h="284346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1800" b="1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Evangelisten</a:t>
                      </a:r>
                      <a:endParaRPr lang="de-DE" sz="1200" b="1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1800" b="1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 </a:t>
                      </a:r>
                      <a:endParaRPr lang="de-DE" sz="1200" b="1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1800" b="1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 </a:t>
                      </a:r>
                      <a:endParaRPr lang="de-DE" sz="1200" b="1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1800" b="1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 </a:t>
                      </a:r>
                      <a:endParaRPr lang="de-DE" sz="1200" b="1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1800" b="1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 </a:t>
                      </a:r>
                      <a:endParaRPr lang="de-DE" sz="1200" b="1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1800" b="1" i="1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Reden</a:t>
                      </a:r>
                      <a:endParaRPr lang="de-DE" sz="1200" b="1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44450" marR="44450" marT="0" marB="0"/>
                </a:tc>
              </a:tr>
              <a:tr h="284346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1800" b="1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Hirten u. Lehrer</a:t>
                      </a:r>
                      <a:endParaRPr lang="de-DE" sz="1200" b="1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1800" b="1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3. Lehrer</a:t>
                      </a:r>
                      <a:endParaRPr lang="de-DE" sz="1200" b="1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1800" b="1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 </a:t>
                      </a:r>
                      <a:endParaRPr lang="de-DE" sz="1200" b="1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1800" b="1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Lehre</a:t>
                      </a:r>
                      <a:endParaRPr lang="de-DE" sz="1200" b="1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1800" b="1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Lehrer</a:t>
                      </a:r>
                      <a:endParaRPr lang="de-DE" sz="1200" b="1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1800" b="1" i="1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Reden</a:t>
                      </a:r>
                      <a:endParaRPr lang="de-DE" sz="1200" b="1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44450" marR="44450" marT="0" marB="0"/>
                </a:tc>
              </a:tr>
              <a:tr h="284346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1800" b="1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 </a:t>
                      </a:r>
                      <a:endParaRPr lang="de-DE" sz="1200" b="1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18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Wundertäter</a:t>
                      </a:r>
                      <a:endParaRPr lang="de-DE" sz="12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1800" b="1" dirty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Wunderkräfte</a:t>
                      </a:r>
                      <a:endParaRPr lang="de-DE" sz="1200" b="1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1800" b="1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 </a:t>
                      </a:r>
                      <a:endParaRPr lang="de-DE" sz="1200" b="1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1800" b="1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 </a:t>
                      </a:r>
                      <a:endParaRPr lang="de-DE" sz="1200" b="1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1800" b="1" i="1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Dienen</a:t>
                      </a:r>
                      <a:endParaRPr lang="de-DE" sz="1200" b="1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44450" marR="44450" marT="0" marB="0"/>
                </a:tc>
              </a:tr>
              <a:tr h="284346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1800" b="1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 </a:t>
                      </a:r>
                      <a:endParaRPr lang="de-DE" sz="1200" b="1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1800" b="1" dirty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Heilungen</a:t>
                      </a:r>
                      <a:endParaRPr lang="de-DE" sz="1200" b="1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1800" b="1" dirty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G. des Heilens</a:t>
                      </a:r>
                      <a:endParaRPr lang="de-DE" sz="1200" b="1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1800" b="1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 </a:t>
                      </a:r>
                      <a:endParaRPr lang="de-DE" sz="1200" b="1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1800" b="1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 </a:t>
                      </a:r>
                      <a:endParaRPr lang="de-DE" sz="1200" b="1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1800" b="1" i="1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Dienen</a:t>
                      </a:r>
                      <a:endParaRPr lang="de-DE" sz="1200" b="1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44450" marR="44450" marT="0" marB="0"/>
                </a:tc>
              </a:tr>
              <a:tr h="284346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1800" b="1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 </a:t>
                      </a:r>
                      <a:endParaRPr lang="de-DE" sz="1200" b="1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1600" b="1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Hilfeleistungen</a:t>
                      </a:r>
                      <a:endParaRPr lang="de-DE" sz="1200" b="1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1800" b="1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 </a:t>
                      </a:r>
                      <a:endParaRPr lang="de-DE" sz="1200" b="1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1800" b="1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 </a:t>
                      </a:r>
                      <a:endParaRPr lang="de-DE" sz="1200" b="1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1800" b="1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Dienen</a:t>
                      </a:r>
                      <a:endParaRPr lang="de-DE" sz="1200" b="1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1800" b="1" i="1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Dienen</a:t>
                      </a:r>
                      <a:endParaRPr lang="de-DE" sz="1200" b="1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44450" marR="44450" marT="0" marB="0"/>
                </a:tc>
              </a:tr>
              <a:tr h="284346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1600" b="1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(Hirten u. Lehrer)</a:t>
                      </a:r>
                      <a:endParaRPr lang="de-DE" sz="1200" b="1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1800" b="1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Lenkungen</a:t>
                      </a:r>
                      <a:endParaRPr lang="de-DE" sz="1200" b="1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1800" b="1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 </a:t>
                      </a:r>
                      <a:endParaRPr lang="de-DE" sz="1200" b="1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1800" b="1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 </a:t>
                      </a:r>
                      <a:endParaRPr lang="de-DE" sz="1200" b="1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1800" b="1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Vorstehen</a:t>
                      </a:r>
                      <a:endParaRPr lang="de-DE" sz="1200" b="1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1800" b="1" i="1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 </a:t>
                      </a:r>
                      <a:endParaRPr lang="de-DE" sz="1200" b="1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44450" marR="44450" marT="0" marB="0"/>
                </a:tc>
              </a:tr>
              <a:tr h="284346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1600" b="1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(Hirten u. Lehrer)</a:t>
                      </a:r>
                      <a:endParaRPr lang="de-DE" sz="1200" b="1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1800" b="1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 </a:t>
                      </a:r>
                      <a:endParaRPr lang="de-DE" sz="1200" b="1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1800" b="1" dirty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 </a:t>
                      </a:r>
                      <a:endParaRPr lang="de-DE" sz="1200" b="1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1800" b="1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 </a:t>
                      </a:r>
                      <a:endParaRPr lang="de-DE" sz="1200" b="1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1800" b="1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Zusprechen</a:t>
                      </a:r>
                      <a:endParaRPr lang="de-DE" sz="1200" b="1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1800" b="1" i="1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Reden</a:t>
                      </a:r>
                      <a:endParaRPr lang="de-DE" sz="1200" b="1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44450" marR="44450" marT="0" marB="0"/>
                </a:tc>
              </a:tr>
              <a:tr h="284346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1800" b="1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 </a:t>
                      </a:r>
                      <a:endParaRPr lang="de-DE" sz="1200" b="1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1800" b="1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 </a:t>
                      </a:r>
                      <a:endParaRPr lang="de-DE" sz="1200" b="1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1800" b="1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 </a:t>
                      </a:r>
                      <a:endParaRPr lang="de-DE" sz="1200" b="1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1800" b="1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 </a:t>
                      </a:r>
                      <a:endParaRPr lang="de-DE" sz="1200" b="1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1800" b="1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Geben</a:t>
                      </a:r>
                      <a:endParaRPr lang="de-DE" sz="1200" b="1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1800" b="1" i="1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Dienen</a:t>
                      </a:r>
                      <a:endParaRPr lang="de-DE" sz="1200" b="1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44450" marR="44450" marT="0" marB="0"/>
                </a:tc>
              </a:tr>
              <a:tr h="284346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1800" b="1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 </a:t>
                      </a:r>
                      <a:endParaRPr lang="de-DE" sz="1200" b="1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1800" b="1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 </a:t>
                      </a:r>
                      <a:endParaRPr lang="de-DE" sz="1200" b="1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1800" b="1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 </a:t>
                      </a:r>
                      <a:endParaRPr lang="de-DE" sz="1200" b="1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1800" b="1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 </a:t>
                      </a:r>
                      <a:endParaRPr lang="de-DE" sz="1200" b="1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1800" b="1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Barmherzigkeit </a:t>
                      </a:r>
                      <a:endParaRPr lang="de-DE" sz="1200" b="1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1800" b="1" i="1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 </a:t>
                      </a:r>
                      <a:endParaRPr lang="de-DE" sz="1200" b="1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44450" marR="44450" marT="0" marB="0"/>
                </a:tc>
              </a:tr>
              <a:tr h="284346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1800" b="1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 </a:t>
                      </a:r>
                      <a:endParaRPr lang="de-DE" sz="1200" b="1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1800" b="1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 </a:t>
                      </a:r>
                      <a:endParaRPr lang="de-DE" sz="1200" b="1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1800" b="1" dirty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Wort </a:t>
                      </a:r>
                      <a:r>
                        <a:rPr lang="de-DE" sz="1800" b="1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d </a:t>
                      </a:r>
                      <a:r>
                        <a:rPr lang="de-DE" sz="1800" b="1" dirty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Weisheit</a:t>
                      </a:r>
                      <a:endParaRPr lang="de-DE" sz="1200" b="1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1800" b="1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 </a:t>
                      </a:r>
                      <a:endParaRPr lang="de-DE" sz="1200" b="1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1800" b="1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 </a:t>
                      </a:r>
                      <a:endParaRPr lang="de-DE" sz="1200" b="1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1800" b="1" i="1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Reden</a:t>
                      </a:r>
                      <a:endParaRPr lang="de-DE" sz="1200" b="1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44450" marR="44450" marT="0" marB="0"/>
                </a:tc>
              </a:tr>
              <a:tr h="284346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1800" b="1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 </a:t>
                      </a:r>
                      <a:endParaRPr lang="de-DE" sz="1200" b="1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1800" b="1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 </a:t>
                      </a:r>
                      <a:endParaRPr lang="de-DE" sz="1200" b="1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1800" b="1" dirty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Wort </a:t>
                      </a:r>
                      <a:r>
                        <a:rPr lang="de-DE" sz="1800" b="1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Kenntnis</a:t>
                      </a:r>
                      <a:endParaRPr lang="de-DE" sz="1200" b="1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1800" b="1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 </a:t>
                      </a:r>
                      <a:endParaRPr lang="de-DE" sz="1200" b="1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1800" b="1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 </a:t>
                      </a:r>
                      <a:endParaRPr lang="de-DE" sz="1200" b="1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1800" b="1" i="1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Reden</a:t>
                      </a:r>
                      <a:endParaRPr lang="de-DE" sz="1200" b="1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44450" marR="44450" marT="0" marB="0"/>
                </a:tc>
              </a:tr>
              <a:tr h="284346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1800" b="1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 </a:t>
                      </a:r>
                      <a:endParaRPr lang="de-DE" sz="1200" b="1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1800" b="1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 </a:t>
                      </a:r>
                      <a:endParaRPr lang="de-DE" sz="1200" b="1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1800" b="1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Glaube</a:t>
                      </a:r>
                      <a:endParaRPr lang="de-DE" sz="1200" b="1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1800" b="1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 </a:t>
                      </a:r>
                      <a:endParaRPr lang="de-DE" sz="1200" b="1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1800" b="1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 </a:t>
                      </a:r>
                      <a:endParaRPr lang="de-DE" sz="1200" b="1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1800" b="1" i="1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 </a:t>
                      </a:r>
                      <a:endParaRPr lang="de-DE" sz="1200" b="1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44450" marR="44450" marT="0" marB="0"/>
                </a:tc>
              </a:tr>
              <a:tr h="541620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1800" b="1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 </a:t>
                      </a:r>
                      <a:endParaRPr lang="de-DE" sz="1200" b="1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1800" b="1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 </a:t>
                      </a:r>
                      <a:endParaRPr lang="de-DE" sz="1200" b="1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1800" b="1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Unterscheidungen </a:t>
                      </a:r>
                      <a:r>
                        <a:rPr lang="de-DE" sz="1800" b="1" dirty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von Geistern</a:t>
                      </a:r>
                      <a:endParaRPr lang="de-DE" sz="1200" b="1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1800" b="1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 </a:t>
                      </a:r>
                      <a:endParaRPr lang="de-DE" sz="1200" b="1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1800" b="1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 </a:t>
                      </a:r>
                      <a:endParaRPr lang="de-DE" sz="1200" b="1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1800" b="1" i="1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Reden</a:t>
                      </a:r>
                      <a:endParaRPr lang="de-DE" sz="1200" b="1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44450" marR="44450" marT="0" marB="0"/>
                </a:tc>
              </a:tr>
              <a:tr h="311419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1800" b="1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 </a:t>
                      </a:r>
                      <a:endParaRPr lang="de-DE" sz="1200" b="1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1800" b="1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Sprachenrede</a:t>
                      </a:r>
                      <a:endParaRPr lang="de-DE" sz="1200" b="1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1800" b="1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Sprachenrede</a:t>
                      </a:r>
                      <a:endParaRPr lang="de-DE" sz="1200" b="1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1800" b="1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Sprachenrede</a:t>
                      </a:r>
                      <a:endParaRPr lang="de-DE" sz="1200" b="1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1800" b="1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 </a:t>
                      </a:r>
                      <a:endParaRPr lang="de-DE" sz="1200" b="1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1800" b="1" i="1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Reden</a:t>
                      </a:r>
                      <a:endParaRPr lang="de-DE" sz="1200" b="1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44450" marR="44450" marT="0" marB="0"/>
                </a:tc>
              </a:tr>
              <a:tr h="366095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1800" b="1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 </a:t>
                      </a:r>
                      <a:endParaRPr lang="de-DE" sz="1200" b="1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1800" b="1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Übersetzung</a:t>
                      </a:r>
                      <a:endParaRPr lang="de-DE" sz="1200" b="1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1800" b="1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Übersetzung</a:t>
                      </a:r>
                      <a:endParaRPr lang="de-DE" sz="1200" b="1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1800" b="1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Übersetzung</a:t>
                      </a:r>
                      <a:endParaRPr lang="de-DE" sz="1200" b="1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1800" b="1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 </a:t>
                      </a:r>
                      <a:endParaRPr lang="de-DE" sz="1200" b="1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1800" b="1" i="1" dirty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Reden</a:t>
                      </a:r>
                      <a:endParaRPr lang="de-DE" sz="1200" b="1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44450" marR="4445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0996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0" dirty="0">
                <a:solidFill>
                  <a:srgbClr val="00B0F0"/>
                </a:solidFill>
              </a:rPr>
              <a:t>Exkurs: </a:t>
            </a:r>
            <a:r>
              <a:rPr lang="de-DE" b="0" dirty="0" smtClean="0">
                <a:solidFill>
                  <a:srgbClr val="00B0F0"/>
                </a:solidFill>
              </a:rPr>
              <a:t>Dienst-Gnadengaben </a:t>
            </a:r>
            <a:r>
              <a:rPr lang="de-DE" b="0" dirty="0">
                <a:solidFill>
                  <a:srgbClr val="00B0F0"/>
                </a:solidFill>
              </a:rPr>
              <a:t>der </a:t>
            </a:r>
            <a:r>
              <a:rPr lang="de-DE" b="0" dirty="0" smtClean="0">
                <a:solidFill>
                  <a:srgbClr val="00B0F0"/>
                </a:solidFill>
              </a:rPr>
              <a:t>Führung</a:t>
            </a:r>
            <a:endParaRPr lang="de-DE" dirty="0">
              <a:solidFill>
                <a:srgbClr val="00B0F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>
                <a:effectLst/>
              </a:rPr>
              <a:t>1</a:t>
            </a:r>
            <a:r>
              <a:rPr lang="de-DE" dirty="0">
                <a:effectLst/>
              </a:rPr>
              <a:t>. </a:t>
            </a:r>
            <a:r>
              <a:rPr lang="de-DE" cap="all" dirty="0">
                <a:effectLst/>
              </a:rPr>
              <a:t>Apostel</a:t>
            </a:r>
            <a:endParaRPr lang="de-DE" dirty="0">
              <a:effectLst/>
            </a:endParaRPr>
          </a:p>
          <a:p>
            <a:r>
              <a:rPr lang="de-DE" dirty="0">
                <a:effectLst/>
              </a:rPr>
              <a:t>2. PROPHETEN</a:t>
            </a:r>
          </a:p>
          <a:p>
            <a:r>
              <a:rPr lang="de-DE" dirty="0" smtClean="0">
                <a:effectLst/>
              </a:rPr>
              <a:t>3. </a:t>
            </a:r>
            <a:r>
              <a:rPr lang="de-DE" cap="all" dirty="0" err="1">
                <a:effectLst/>
              </a:rPr>
              <a:t>EvangelisTen</a:t>
            </a:r>
            <a:endParaRPr lang="de-DE" dirty="0">
              <a:effectLst/>
            </a:endParaRPr>
          </a:p>
          <a:p>
            <a:r>
              <a:rPr lang="de-DE" dirty="0" smtClean="0">
                <a:effectLst/>
              </a:rPr>
              <a:t>4. </a:t>
            </a:r>
            <a:r>
              <a:rPr lang="de-DE" cap="all" dirty="0">
                <a:effectLst/>
              </a:rPr>
              <a:t>Hirten </a:t>
            </a:r>
            <a:r>
              <a:rPr lang="de-DE" cap="all" dirty="0" smtClean="0">
                <a:effectLst/>
              </a:rPr>
              <a:t> und Lehrer </a:t>
            </a:r>
            <a:r>
              <a:rPr lang="de-DE" cap="all" dirty="0">
                <a:effectLst/>
              </a:rPr>
              <a:t> </a:t>
            </a:r>
            <a:r>
              <a:rPr lang="de-DE" cap="all" dirty="0" smtClean="0">
                <a:effectLst/>
              </a:rPr>
              <a:t>( Vorsteher )</a:t>
            </a:r>
            <a:endParaRPr lang="de-DE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81826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0" dirty="0">
                <a:solidFill>
                  <a:srgbClr val="00B0F0"/>
                </a:solidFill>
              </a:rPr>
              <a:t>Exkurs: Dienst-</a:t>
            </a:r>
            <a:r>
              <a:rPr lang="de-DE" b="0" dirty="0" smtClean="0">
                <a:solidFill>
                  <a:srgbClr val="00B0F0"/>
                </a:solidFill>
              </a:rPr>
              <a:t>Gnadengaben </a:t>
            </a:r>
            <a:r>
              <a:rPr lang="de-DE" b="0" dirty="0">
                <a:solidFill>
                  <a:srgbClr val="00B0F0"/>
                </a:solidFill>
              </a:rPr>
              <a:t>des </a:t>
            </a:r>
            <a:r>
              <a:rPr lang="de-DE" b="0" dirty="0" smtClean="0">
                <a:solidFill>
                  <a:srgbClr val="00B0F0"/>
                </a:solidFill>
              </a:rPr>
              <a:t>Wortes</a:t>
            </a:r>
            <a:endParaRPr lang="de-DE" dirty="0">
              <a:solidFill>
                <a:srgbClr val="00B0F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>
                <a:effectLst/>
              </a:rPr>
              <a:t>1</a:t>
            </a:r>
            <a:r>
              <a:rPr lang="de-DE" dirty="0">
                <a:effectLst/>
              </a:rPr>
              <a:t>. </a:t>
            </a:r>
            <a:r>
              <a:rPr lang="de-DE" cap="all" dirty="0">
                <a:effectLst/>
              </a:rPr>
              <a:t>Prophezeien</a:t>
            </a:r>
            <a:endParaRPr lang="de-DE" dirty="0">
              <a:effectLst/>
            </a:endParaRPr>
          </a:p>
          <a:p>
            <a:r>
              <a:rPr lang="de-DE" dirty="0">
                <a:effectLst/>
              </a:rPr>
              <a:t>2. </a:t>
            </a:r>
            <a:r>
              <a:rPr lang="de-DE" cap="all" dirty="0">
                <a:effectLst/>
              </a:rPr>
              <a:t>Lehren</a:t>
            </a:r>
            <a:endParaRPr lang="de-DE" dirty="0">
              <a:effectLst/>
            </a:endParaRPr>
          </a:p>
          <a:p>
            <a:r>
              <a:rPr lang="de-DE" dirty="0">
                <a:effectLst/>
              </a:rPr>
              <a:t>3. Wort der </a:t>
            </a:r>
            <a:r>
              <a:rPr lang="de-DE" cap="all" dirty="0">
                <a:effectLst/>
              </a:rPr>
              <a:t>Erkenntnis</a:t>
            </a:r>
            <a:endParaRPr lang="de-DE" dirty="0">
              <a:effectLst/>
            </a:endParaRPr>
          </a:p>
          <a:p>
            <a:r>
              <a:rPr lang="de-DE" dirty="0">
                <a:effectLst/>
              </a:rPr>
              <a:t>4. Wort der </a:t>
            </a:r>
            <a:r>
              <a:rPr lang="de-DE" cap="all" dirty="0">
                <a:effectLst/>
              </a:rPr>
              <a:t>Weisheit</a:t>
            </a:r>
            <a:endParaRPr lang="de-DE" dirty="0">
              <a:effectLst/>
            </a:endParaRPr>
          </a:p>
          <a:p>
            <a:r>
              <a:rPr lang="de-DE" dirty="0">
                <a:effectLst/>
              </a:rPr>
              <a:t>5. </a:t>
            </a:r>
            <a:r>
              <a:rPr lang="de-DE" cap="all" dirty="0">
                <a:effectLst/>
              </a:rPr>
              <a:t>Aufrufen [= Zusprechen]</a:t>
            </a:r>
            <a:endParaRPr lang="de-DE" dirty="0">
              <a:effectLst/>
            </a:endParaRPr>
          </a:p>
          <a:p>
            <a:r>
              <a:rPr lang="de-DE" dirty="0">
                <a:effectLst/>
              </a:rPr>
              <a:t>[6. </a:t>
            </a:r>
            <a:r>
              <a:rPr lang="de-DE" cap="all" dirty="0">
                <a:effectLst/>
              </a:rPr>
              <a:t>Sprachenreden]</a:t>
            </a:r>
            <a:endParaRPr lang="de-DE" dirty="0">
              <a:effectLst/>
            </a:endParaRPr>
          </a:p>
          <a:p>
            <a:r>
              <a:rPr lang="de-DE" dirty="0">
                <a:effectLst/>
              </a:rPr>
              <a:t>[7. </a:t>
            </a:r>
            <a:r>
              <a:rPr lang="de-DE" cap="all" dirty="0">
                <a:effectLst/>
              </a:rPr>
              <a:t>Übersetzung</a:t>
            </a:r>
            <a:r>
              <a:rPr lang="de-DE" dirty="0">
                <a:effectLst/>
              </a:rPr>
              <a:t> des Sprachenredens</a:t>
            </a:r>
            <a:r>
              <a:rPr lang="de-DE" dirty="0" smtClean="0">
                <a:effectLst/>
              </a:rPr>
              <a:t>]</a:t>
            </a:r>
            <a:endParaRPr lang="de-DE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51248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0" dirty="0">
                <a:solidFill>
                  <a:srgbClr val="00B0F0"/>
                </a:solidFill>
              </a:rPr>
              <a:t>Exkurs: Dienst-</a:t>
            </a:r>
            <a:r>
              <a:rPr lang="de-DE" b="0" dirty="0" smtClean="0">
                <a:solidFill>
                  <a:srgbClr val="00B0F0"/>
                </a:solidFill>
              </a:rPr>
              <a:t>Gnadengaben </a:t>
            </a:r>
            <a:r>
              <a:rPr lang="de-DE" b="0" dirty="0">
                <a:solidFill>
                  <a:srgbClr val="00B0F0"/>
                </a:solidFill>
              </a:rPr>
              <a:t>der </a:t>
            </a:r>
            <a:r>
              <a:rPr lang="de-DE" b="0" dirty="0" smtClean="0">
                <a:solidFill>
                  <a:srgbClr val="00B0F0"/>
                </a:solidFill>
              </a:rPr>
              <a:t>Mithilfe</a:t>
            </a:r>
            <a:endParaRPr lang="de-DE" dirty="0">
              <a:solidFill>
                <a:srgbClr val="00B0F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>
                <a:effectLst/>
              </a:rPr>
              <a:t>1</a:t>
            </a:r>
            <a:r>
              <a:rPr lang="de-DE" dirty="0">
                <a:effectLst/>
              </a:rPr>
              <a:t>. </a:t>
            </a:r>
            <a:r>
              <a:rPr lang="de-DE" cap="all" dirty="0">
                <a:effectLst/>
              </a:rPr>
              <a:t>Unterscheiden von Geistern</a:t>
            </a:r>
            <a:endParaRPr lang="de-DE" dirty="0">
              <a:effectLst/>
            </a:endParaRPr>
          </a:p>
          <a:p>
            <a:r>
              <a:rPr lang="de-DE" dirty="0">
                <a:effectLst/>
              </a:rPr>
              <a:t>[2. Gnadengaben des </a:t>
            </a:r>
            <a:r>
              <a:rPr lang="de-DE" cap="all" dirty="0">
                <a:effectLst/>
              </a:rPr>
              <a:t>Heilens]</a:t>
            </a:r>
            <a:endParaRPr lang="de-DE" dirty="0">
              <a:effectLst/>
            </a:endParaRPr>
          </a:p>
          <a:p>
            <a:r>
              <a:rPr lang="de-DE" dirty="0">
                <a:effectLst/>
              </a:rPr>
              <a:t>[3. </a:t>
            </a:r>
            <a:r>
              <a:rPr lang="de-DE" cap="all" dirty="0" err="1">
                <a:effectLst/>
              </a:rPr>
              <a:t>KraftwirkungEN</a:t>
            </a:r>
            <a:r>
              <a:rPr lang="de-DE" cap="all" dirty="0">
                <a:effectLst/>
              </a:rPr>
              <a:t>]</a:t>
            </a:r>
            <a:endParaRPr lang="de-DE" dirty="0">
              <a:effectLst/>
            </a:endParaRPr>
          </a:p>
          <a:p>
            <a:r>
              <a:rPr lang="de-DE" dirty="0">
                <a:effectLst/>
              </a:rPr>
              <a:t>4. </a:t>
            </a:r>
            <a:r>
              <a:rPr lang="de-DE" cap="all" dirty="0">
                <a:effectLst/>
              </a:rPr>
              <a:t>Dienen</a:t>
            </a:r>
            <a:r>
              <a:rPr lang="de-DE" dirty="0">
                <a:effectLst/>
              </a:rPr>
              <a:t> / H</a:t>
            </a:r>
            <a:r>
              <a:rPr lang="de-DE" cap="all" dirty="0">
                <a:effectLst/>
              </a:rPr>
              <a:t>elfen</a:t>
            </a:r>
            <a:endParaRPr lang="de-DE" dirty="0">
              <a:effectLst/>
            </a:endParaRPr>
          </a:p>
          <a:p>
            <a:r>
              <a:rPr lang="de-DE" dirty="0">
                <a:effectLst/>
              </a:rPr>
              <a:t>5. </a:t>
            </a:r>
            <a:r>
              <a:rPr lang="de-DE" cap="all" dirty="0">
                <a:effectLst/>
              </a:rPr>
              <a:t>Geben</a:t>
            </a:r>
            <a:endParaRPr lang="de-DE" dirty="0">
              <a:effectLst/>
            </a:endParaRPr>
          </a:p>
          <a:p>
            <a:r>
              <a:rPr lang="de-DE" dirty="0">
                <a:effectLst/>
              </a:rPr>
              <a:t>6. </a:t>
            </a:r>
            <a:r>
              <a:rPr lang="de-DE" cap="all" dirty="0">
                <a:effectLst/>
              </a:rPr>
              <a:t>Barmherzigkeit Üben</a:t>
            </a:r>
            <a:endParaRPr lang="de-DE" dirty="0">
              <a:effectLst/>
            </a:endParaRPr>
          </a:p>
          <a:p>
            <a:r>
              <a:rPr lang="de-DE" dirty="0">
                <a:effectLst/>
              </a:rPr>
              <a:t>7. </a:t>
            </a:r>
            <a:r>
              <a:rPr lang="de-DE" cap="all" dirty="0" smtClean="0">
                <a:effectLst/>
              </a:rPr>
              <a:t>Glaube</a:t>
            </a:r>
            <a:endParaRPr lang="de-DE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04892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0" dirty="0" smtClean="0">
                <a:solidFill>
                  <a:srgbClr val="00B0F0"/>
                </a:solidFill>
              </a:rPr>
              <a:t>Exkurs: Allgemeine Lebens-Gaben</a:t>
            </a:r>
            <a:endParaRPr lang="de-DE" dirty="0">
              <a:solidFill>
                <a:srgbClr val="00B0F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>
                <a:effectLst/>
              </a:rPr>
              <a:t>1</a:t>
            </a:r>
            <a:r>
              <a:rPr lang="de-DE" dirty="0">
                <a:effectLst/>
              </a:rPr>
              <a:t>. Die Gnadengabe des </a:t>
            </a:r>
            <a:r>
              <a:rPr lang="de-DE" cap="all" dirty="0">
                <a:effectLst/>
              </a:rPr>
              <a:t>ewigen Lebens </a:t>
            </a:r>
            <a:r>
              <a:rPr lang="de-DE" dirty="0">
                <a:effectLst/>
              </a:rPr>
              <a:t>Rm 6,23</a:t>
            </a:r>
          </a:p>
          <a:p>
            <a:r>
              <a:rPr lang="de-DE" dirty="0">
                <a:effectLst/>
              </a:rPr>
              <a:t>2. Die Gnadengabe der GERECHTIGKEIT Rm 5,15-17</a:t>
            </a:r>
          </a:p>
          <a:p>
            <a:r>
              <a:rPr lang="de-DE" dirty="0">
                <a:effectLst/>
              </a:rPr>
              <a:t>3. Die </a:t>
            </a:r>
            <a:r>
              <a:rPr lang="de-DE" sz="2800" dirty="0" smtClean="0">
                <a:effectLst/>
              </a:rPr>
              <a:t>Gnadengabe </a:t>
            </a:r>
            <a:r>
              <a:rPr lang="de-DE" dirty="0">
                <a:effectLst/>
              </a:rPr>
              <a:t>des </a:t>
            </a:r>
            <a:r>
              <a:rPr lang="de-DE" cap="all" dirty="0">
                <a:effectLst/>
              </a:rPr>
              <a:t>natürlichen Lebens</a:t>
            </a:r>
            <a:r>
              <a:rPr lang="de-DE" dirty="0">
                <a:effectLst/>
              </a:rPr>
              <a:t> Rm 6,23</a:t>
            </a:r>
          </a:p>
          <a:p>
            <a:r>
              <a:rPr lang="de-DE" dirty="0">
                <a:effectLst/>
              </a:rPr>
              <a:t>4. Die Gnadengabe der </a:t>
            </a:r>
            <a:r>
              <a:rPr lang="de-DE" cap="all" dirty="0">
                <a:effectLst/>
              </a:rPr>
              <a:t>Ehe</a:t>
            </a:r>
            <a:r>
              <a:rPr lang="de-DE" dirty="0">
                <a:effectLst/>
              </a:rPr>
              <a:t> 1Kr 7,7</a:t>
            </a:r>
          </a:p>
          <a:p>
            <a:r>
              <a:rPr lang="de-DE" dirty="0">
                <a:effectLst/>
              </a:rPr>
              <a:t>5. Die Gnadengabe der </a:t>
            </a:r>
            <a:r>
              <a:rPr lang="de-DE" cap="all" dirty="0">
                <a:effectLst/>
              </a:rPr>
              <a:t>Ehelosigkeit</a:t>
            </a:r>
            <a:r>
              <a:rPr lang="de-DE" dirty="0">
                <a:effectLst/>
              </a:rPr>
              <a:t> 1Kr </a:t>
            </a:r>
            <a:r>
              <a:rPr lang="de-DE" dirty="0" smtClean="0">
                <a:effectLst/>
              </a:rPr>
              <a:t>7,7</a:t>
            </a:r>
            <a:endParaRPr lang="de-DE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74082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918939"/>
          </a:xfrm>
        </p:spPr>
        <p:txBody>
          <a:bodyPr/>
          <a:lstStyle/>
          <a:p>
            <a:r>
              <a:rPr lang="de-CH" sz="3600" dirty="0" smtClean="0"/>
              <a:t>„einander“ </a:t>
            </a:r>
            <a:r>
              <a:rPr lang="de-CH" sz="2800" dirty="0" smtClean="0"/>
              <a:t>[zu 8. und 9.]</a:t>
            </a:r>
            <a:endParaRPr lang="de-CH" sz="2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7504" y="1268760"/>
            <a:ext cx="9036496" cy="5589240"/>
          </a:xfrm>
        </p:spPr>
        <p:txBody>
          <a:bodyPr/>
          <a:lstStyle/>
          <a:p>
            <a:r>
              <a:rPr lang="de-DE" sz="2800" dirty="0" smtClean="0">
                <a:effectLst/>
              </a:rPr>
              <a:t>einander grüßen </a:t>
            </a:r>
            <a:r>
              <a:rPr lang="de-DE" sz="2400" dirty="0" err="1" smtClean="0">
                <a:solidFill>
                  <a:srgbClr val="0000FF"/>
                </a:solidFill>
                <a:effectLst/>
              </a:rPr>
              <a:t>Röm</a:t>
            </a:r>
            <a:r>
              <a:rPr lang="de-DE" sz="2400" dirty="0" smtClean="0">
                <a:solidFill>
                  <a:srgbClr val="0000FF"/>
                </a:solidFill>
                <a:effectLst/>
              </a:rPr>
              <a:t> 16:16</a:t>
            </a:r>
            <a:endParaRPr lang="de-CH" sz="2800" dirty="0" smtClean="0">
              <a:solidFill>
                <a:srgbClr val="0000FF"/>
              </a:solidFill>
              <a:effectLst/>
            </a:endParaRPr>
          </a:p>
          <a:p>
            <a:r>
              <a:rPr lang="de-DE" sz="2800" dirty="0" smtClean="0"/>
              <a:t>.. aufnehmen (w: zu euch hin nehmen) </a:t>
            </a:r>
            <a:r>
              <a:rPr lang="de-DE" sz="2400" dirty="0" err="1" smtClean="0">
                <a:solidFill>
                  <a:srgbClr val="0000FF"/>
                </a:solidFill>
              </a:rPr>
              <a:t>Röm</a:t>
            </a:r>
            <a:r>
              <a:rPr lang="de-DE" sz="2400" dirty="0" smtClean="0">
                <a:solidFill>
                  <a:srgbClr val="0000FF"/>
                </a:solidFill>
              </a:rPr>
              <a:t> 15:7</a:t>
            </a:r>
            <a:endParaRPr lang="de-CH" sz="2800" dirty="0" smtClean="0">
              <a:solidFill>
                <a:srgbClr val="0000FF"/>
              </a:solidFill>
            </a:endParaRPr>
          </a:p>
          <a:p>
            <a:r>
              <a:rPr lang="de-DE" sz="2800" dirty="0" smtClean="0"/>
              <a:t>.. wertschätzen </a:t>
            </a:r>
            <a:r>
              <a:rPr lang="de-DE" sz="2400" dirty="0" err="1" smtClean="0">
                <a:solidFill>
                  <a:srgbClr val="0000FF"/>
                </a:solidFill>
              </a:rPr>
              <a:t>Röm</a:t>
            </a:r>
            <a:r>
              <a:rPr lang="de-DE" sz="2400" dirty="0" smtClean="0">
                <a:solidFill>
                  <a:srgbClr val="0000FF"/>
                </a:solidFill>
              </a:rPr>
              <a:t> 12:10; Phil. 2,3</a:t>
            </a:r>
            <a:endParaRPr lang="de-CH" sz="2400" dirty="0" smtClean="0">
              <a:solidFill>
                <a:srgbClr val="0000FF"/>
              </a:solidFill>
            </a:endParaRPr>
          </a:p>
          <a:p>
            <a:r>
              <a:rPr lang="de-DE" sz="2800" dirty="0" smtClean="0"/>
              <a:t>.. ehren </a:t>
            </a:r>
            <a:r>
              <a:rPr lang="de-DE" sz="2400" dirty="0" err="1" smtClean="0">
                <a:solidFill>
                  <a:srgbClr val="0000FF"/>
                </a:solidFill>
              </a:rPr>
              <a:t>Röm</a:t>
            </a:r>
            <a:r>
              <a:rPr lang="de-DE" sz="2400" dirty="0" smtClean="0">
                <a:solidFill>
                  <a:srgbClr val="0000FF"/>
                </a:solidFill>
              </a:rPr>
              <a:t> 12:10</a:t>
            </a:r>
            <a:endParaRPr lang="de-CH" sz="2400" dirty="0" smtClean="0">
              <a:solidFill>
                <a:srgbClr val="0000FF"/>
              </a:solidFill>
            </a:endParaRPr>
          </a:p>
          <a:p>
            <a:r>
              <a:rPr lang="de-DE" sz="2800" dirty="0" smtClean="0"/>
              <a:t>.. höher achten </a:t>
            </a:r>
            <a:r>
              <a:rPr lang="de-DE" sz="2400" dirty="0" smtClean="0">
                <a:solidFill>
                  <a:srgbClr val="0000FF"/>
                </a:solidFill>
              </a:rPr>
              <a:t>Phil 2:3</a:t>
            </a:r>
            <a:endParaRPr lang="de-CH" sz="2400" dirty="0" smtClean="0">
              <a:solidFill>
                <a:srgbClr val="0000FF"/>
              </a:solidFill>
            </a:endParaRPr>
          </a:p>
          <a:p>
            <a:r>
              <a:rPr lang="de-DE" sz="2800" dirty="0" smtClean="0"/>
              <a:t>.. unterordnen </a:t>
            </a:r>
            <a:r>
              <a:rPr lang="de-DE" sz="2400" dirty="0" smtClean="0">
                <a:solidFill>
                  <a:srgbClr val="0000FF"/>
                </a:solidFill>
              </a:rPr>
              <a:t>Eph 5:21; 1. Petr. 5,5</a:t>
            </a:r>
            <a:endParaRPr lang="de-CH" sz="2800" dirty="0" smtClean="0">
              <a:solidFill>
                <a:srgbClr val="0000FF"/>
              </a:solidFill>
            </a:endParaRPr>
          </a:p>
          <a:p>
            <a:r>
              <a:rPr lang="de-DE" sz="2800" dirty="0" smtClean="0"/>
              <a:t>.. </a:t>
            </a:r>
            <a:r>
              <a:rPr lang="de-DE" sz="2800" i="1" dirty="0" smtClean="0"/>
              <a:t>wie Sklaven</a:t>
            </a:r>
            <a:r>
              <a:rPr lang="de-DE" sz="2800" dirty="0" smtClean="0"/>
              <a:t> dienen </a:t>
            </a:r>
            <a:r>
              <a:rPr lang="de-DE" sz="2400" dirty="0" smtClean="0">
                <a:solidFill>
                  <a:srgbClr val="0000FF"/>
                </a:solidFill>
              </a:rPr>
              <a:t>Gal 5:13</a:t>
            </a:r>
            <a:endParaRPr lang="de-CH" sz="2400" dirty="0" smtClean="0">
              <a:solidFill>
                <a:srgbClr val="0000FF"/>
              </a:solidFill>
            </a:endParaRPr>
          </a:p>
          <a:p>
            <a:r>
              <a:rPr lang="de-DE" sz="2800" dirty="0" smtClean="0"/>
              <a:t>.. Lasten tragen </a:t>
            </a:r>
            <a:r>
              <a:rPr lang="de-DE" sz="2400" dirty="0" smtClean="0">
                <a:solidFill>
                  <a:srgbClr val="0000FF"/>
                </a:solidFill>
              </a:rPr>
              <a:t>Gal 6:2</a:t>
            </a:r>
          </a:p>
          <a:p>
            <a:r>
              <a:rPr lang="de-DE" sz="2800" dirty="0" smtClean="0">
                <a:effectLst/>
              </a:rPr>
              <a:t>.. ertragen </a:t>
            </a:r>
            <a:r>
              <a:rPr lang="de-DE" sz="2400" dirty="0" smtClean="0">
                <a:solidFill>
                  <a:srgbClr val="0000FF"/>
                </a:solidFill>
                <a:effectLst/>
              </a:rPr>
              <a:t>Eph 4:2; Kol 3:13 </a:t>
            </a:r>
            <a:endParaRPr lang="de-CH" sz="2800" dirty="0" smtClean="0">
              <a:solidFill>
                <a:srgbClr val="0000FF"/>
              </a:solidFill>
              <a:effectLst/>
            </a:endParaRPr>
          </a:p>
          <a:p>
            <a:r>
              <a:rPr lang="de-DE" sz="2800" dirty="0" smtClean="0">
                <a:effectLst/>
              </a:rPr>
              <a:t>.. die Füße waschen </a:t>
            </a:r>
            <a:r>
              <a:rPr lang="de-DE" sz="2400" dirty="0" smtClean="0">
                <a:solidFill>
                  <a:srgbClr val="0000FF"/>
                </a:solidFill>
                <a:effectLst/>
              </a:rPr>
              <a:t>Joh 13:14 (1Tm 5,10)</a:t>
            </a:r>
            <a:endParaRPr lang="de-DE" sz="2800" dirty="0" smtClean="0">
              <a:solidFill>
                <a:srgbClr val="0000FF"/>
              </a:solidFill>
              <a:effectLst/>
            </a:endParaRPr>
          </a:p>
          <a:p>
            <a:pPr lvl="0"/>
            <a:r>
              <a:rPr lang="de-DE" sz="2800" dirty="0" smtClean="0"/>
              <a:t>.. vergeben </a:t>
            </a:r>
            <a:r>
              <a:rPr lang="de-DE" sz="2400" dirty="0" smtClean="0">
                <a:solidFill>
                  <a:srgbClr val="0000FF"/>
                </a:solidFill>
              </a:rPr>
              <a:t>Eph 4:32; Kol 3:13;</a:t>
            </a:r>
          </a:p>
        </p:txBody>
      </p:sp>
    </p:spTree>
    <p:extLst>
      <p:ext uri="{BB962C8B-B14F-4D97-AF65-F5344CB8AC3E}">
        <p14:creationId xmlns:p14="http://schemas.microsoft.com/office/powerpoint/2010/main" val="4020844194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846931"/>
          </a:xfrm>
        </p:spPr>
        <p:txBody>
          <a:bodyPr/>
          <a:lstStyle/>
          <a:p>
            <a:r>
              <a:rPr lang="de-CH" sz="3600" dirty="0" smtClean="0"/>
              <a:t>„einander“ </a:t>
            </a:r>
            <a:r>
              <a:rPr lang="de-CH" sz="2800" dirty="0" smtClean="0"/>
              <a:t>[zu 8. und 9.]</a:t>
            </a:r>
            <a:endParaRPr lang="de-CH" sz="2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</p:spPr>
        <p:txBody>
          <a:bodyPr/>
          <a:lstStyle/>
          <a:p>
            <a:r>
              <a:rPr lang="de-DE" sz="2800" dirty="0" smtClean="0"/>
              <a:t>.. Gnade geben </a:t>
            </a:r>
            <a:r>
              <a:rPr lang="de-DE" sz="2400" dirty="0" smtClean="0">
                <a:solidFill>
                  <a:srgbClr val="0000FF"/>
                </a:solidFill>
              </a:rPr>
              <a:t>Eph 4,29</a:t>
            </a:r>
            <a:endParaRPr lang="de-CH" sz="2800" dirty="0" smtClean="0">
              <a:solidFill>
                <a:srgbClr val="0000FF"/>
              </a:solidFill>
            </a:endParaRPr>
          </a:p>
          <a:p>
            <a:pPr lvl="0"/>
            <a:r>
              <a:rPr lang="de-DE" sz="2800" dirty="0" smtClean="0"/>
              <a:t>.. ermuntern, trösten </a:t>
            </a:r>
            <a:r>
              <a:rPr lang="de-DE" sz="2400" dirty="0" smtClean="0">
                <a:solidFill>
                  <a:srgbClr val="0000FF"/>
                </a:solidFill>
              </a:rPr>
              <a:t>1Thes 4:18; 5,14</a:t>
            </a:r>
            <a:endParaRPr lang="de-CH" sz="2800" dirty="0" smtClean="0">
              <a:solidFill>
                <a:srgbClr val="0000FF"/>
              </a:solidFill>
            </a:endParaRPr>
          </a:p>
          <a:p>
            <a:pPr lvl="0"/>
            <a:r>
              <a:rPr lang="de-DE" sz="2800" dirty="0" smtClean="0"/>
              <a:t>.. ermahnen, zurechtweisen </a:t>
            </a:r>
            <a:r>
              <a:rPr lang="de-DE" sz="28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(</a:t>
            </a:r>
            <a:r>
              <a:rPr lang="de-DE" sz="2800" i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nouthetein</a:t>
            </a:r>
            <a:r>
              <a:rPr lang="de-DE" sz="28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) </a:t>
            </a:r>
            <a:r>
              <a:rPr lang="de-DE" sz="2400" dirty="0" err="1" smtClean="0">
                <a:solidFill>
                  <a:srgbClr val="0000FF"/>
                </a:solidFill>
              </a:rPr>
              <a:t>Röm</a:t>
            </a:r>
            <a:r>
              <a:rPr lang="de-DE" sz="2400" dirty="0" smtClean="0">
                <a:solidFill>
                  <a:srgbClr val="0000FF"/>
                </a:solidFill>
              </a:rPr>
              <a:t> 15:14; Kol 3:16</a:t>
            </a:r>
            <a:endParaRPr lang="de-CH" sz="2800" dirty="0" smtClean="0">
              <a:solidFill>
                <a:srgbClr val="0000FF"/>
              </a:solidFill>
            </a:endParaRPr>
          </a:p>
          <a:p>
            <a:pPr lvl="0"/>
            <a:r>
              <a:rPr lang="de-DE" sz="2800" dirty="0" smtClean="0"/>
              <a:t>.. aufrufen </a:t>
            </a:r>
            <a:r>
              <a:rPr lang="de-DE" sz="28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(</a:t>
            </a:r>
            <a:r>
              <a:rPr lang="de-DE" sz="2800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parakalein</a:t>
            </a:r>
            <a:r>
              <a:rPr lang="de-DE" sz="28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) </a:t>
            </a:r>
            <a:r>
              <a:rPr lang="de-DE" sz="2400" dirty="0" smtClean="0">
                <a:solidFill>
                  <a:srgbClr val="0000FF"/>
                </a:solidFill>
              </a:rPr>
              <a:t>1Thes 5:11; </a:t>
            </a:r>
            <a:r>
              <a:rPr lang="de-DE" sz="2400" dirty="0" err="1" smtClean="0">
                <a:solidFill>
                  <a:srgbClr val="0000FF"/>
                </a:solidFill>
              </a:rPr>
              <a:t>Röm</a:t>
            </a:r>
            <a:r>
              <a:rPr lang="de-DE" sz="2400" dirty="0" smtClean="0">
                <a:solidFill>
                  <a:srgbClr val="0000FF"/>
                </a:solidFill>
              </a:rPr>
              <a:t> 1:12</a:t>
            </a:r>
            <a:endParaRPr lang="de-CH" sz="2800" dirty="0" smtClean="0">
              <a:solidFill>
                <a:srgbClr val="0000FF"/>
              </a:solidFill>
            </a:endParaRPr>
          </a:p>
          <a:p>
            <a:pPr lvl="0"/>
            <a:r>
              <a:rPr lang="de-DE" sz="2800" dirty="0" smtClean="0"/>
              <a:t>.. lehren </a:t>
            </a:r>
            <a:r>
              <a:rPr lang="de-DE" sz="2400" dirty="0" smtClean="0">
                <a:solidFill>
                  <a:srgbClr val="0000FF"/>
                </a:solidFill>
              </a:rPr>
              <a:t>Kol 3:16</a:t>
            </a:r>
            <a:endParaRPr lang="de-CH" sz="2400" dirty="0" smtClean="0">
              <a:solidFill>
                <a:srgbClr val="0000FF"/>
              </a:solidFill>
            </a:endParaRPr>
          </a:p>
          <a:p>
            <a:r>
              <a:rPr lang="de-DE" sz="2800" dirty="0" smtClean="0"/>
              <a:t>.. bauen </a:t>
            </a:r>
            <a:r>
              <a:rPr lang="de-DE" sz="2400" dirty="0" err="1" smtClean="0">
                <a:solidFill>
                  <a:srgbClr val="0000FF"/>
                </a:solidFill>
              </a:rPr>
              <a:t>Röm</a:t>
            </a:r>
            <a:r>
              <a:rPr lang="de-DE" sz="2400" dirty="0" smtClean="0">
                <a:solidFill>
                  <a:srgbClr val="0000FF"/>
                </a:solidFill>
              </a:rPr>
              <a:t> 14:19; 1Thes 5:11; 1Kr 14</a:t>
            </a:r>
            <a:endParaRPr lang="de-CH" sz="2800" dirty="0" smtClean="0">
              <a:solidFill>
                <a:srgbClr val="0000FF"/>
              </a:solidFill>
            </a:endParaRPr>
          </a:p>
          <a:p>
            <a:pPr lvl="0"/>
            <a:r>
              <a:rPr lang="de-DE" sz="2800" dirty="0" smtClean="0"/>
              <a:t>.. die Sünden bekennen </a:t>
            </a:r>
            <a:r>
              <a:rPr lang="de-DE" sz="2400" dirty="0" smtClean="0">
                <a:solidFill>
                  <a:srgbClr val="0000FF"/>
                </a:solidFill>
              </a:rPr>
              <a:t>Jak 5:16</a:t>
            </a:r>
            <a:endParaRPr lang="de-CH" sz="2800" dirty="0" smtClean="0">
              <a:solidFill>
                <a:srgbClr val="0000FF"/>
              </a:solidFill>
            </a:endParaRPr>
          </a:p>
          <a:p>
            <a:r>
              <a:rPr lang="de-DE" sz="2800" dirty="0" smtClean="0">
                <a:effectLst/>
              </a:rPr>
              <a:t>aufeinander warten </a:t>
            </a:r>
            <a:r>
              <a:rPr lang="de-DE" sz="2400" dirty="0" smtClean="0">
                <a:solidFill>
                  <a:srgbClr val="0000FF"/>
                </a:solidFill>
                <a:effectLst/>
              </a:rPr>
              <a:t>1Kor 11:33</a:t>
            </a:r>
            <a:endParaRPr lang="de-CH" sz="2400" dirty="0" smtClean="0">
              <a:solidFill>
                <a:srgbClr val="0000FF"/>
              </a:solidFill>
              <a:effectLst/>
            </a:endParaRPr>
          </a:p>
          <a:p>
            <a:r>
              <a:rPr lang="de-DE" sz="2800" dirty="0" smtClean="0">
                <a:effectLst/>
              </a:rPr>
              <a:t>aufeinander </a:t>
            </a:r>
            <a:r>
              <a:rPr lang="de-DE" sz="2800" dirty="0"/>
              <a:t>A</a:t>
            </a:r>
            <a:r>
              <a:rPr lang="de-DE" sz="2800" dirty="0" smtClean="0">
                <a:effectLst/>
              </a:rPr>
              <a:t>cht haben </a:t>
            </a:r>
            <a:r>
              <a:rPr lang="de-DE" sz="2400" dirty="0" smtClean="0">
                <a:solidFill>
                  <a:srgbClr val="0000FF"/>
                </a:solidFill>
                <a:effectLst/>
              </a:rPr>
              <a:t>Heb 10:24; 12,15; </a:t>
            </a:r>
            <a:endParaRPr lang="de-DE" sz="2800" dirty="0" smtClean="0">
              <a:solidFill>
                <a:srgbClr val="0000FF"/>
              </a:solidFill>
              <a:effectLst/>
            </a:endParaRPr>
          </a:p>
          <a:p>
            <a:r>
              <a:rPr lang="de-DE" sz="2800" dirty="0" smtClean="0"/>
              <a:t>füreinander sorgen </a:t>
            </a:r>
            <a:r>
              <a:rPr lang="de-DE" sz="2400" dirty="0" smtClean="0">
                <a:solidFill>
                  <a:srgbClr val="0000FF"/>
                </a:solidFill>
              </a:rPr>
              <a:t>1.Kor 12:25; Spr</a:t>
            </a:r>
            <a:r>
              <a:rPr lang="de-DE" sz="2400" dirty="0">
                <a:solidFill>
                  <a:srgbClr val="0000FF"/>
                </a:solidFill>
              </a:rPr>
              <a:t>. 27,23</a:t>
            </a:r>
            <a:endParaRPr lang="de-CH" sz="2400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44465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</p:spPr>
        <p:txBody>
          <a:bodyPr/>
          <a:lstStyle/>
          <a:p>
            <a:r>
              <a:rPr lang="de-DE" sz="2800" dirty="0" smtClean="0">
                <a:effectLst/>
              </a:rPr>
              <a:t>miteinander weinen/leiden </a:t>
            </a:r>
            <a:r>
              <a:rPr lang="de-DE" sz="2400" dirty="0" smtClean="0">
                <a:solidFill>
                  <a:srgbClr val="0000FF"/>
                </a:solidFill>
                <a:effectLst/>
              </a:rPr>
              <a:t>Rm 12:15; Heb 13:3; 1Kr 12:26</a:t>
            </a:r>
            <a:endParaRPr lang="de-CH" sz="2400" dirty="0" smtClean="0">
              <a:solidFill>
                <a:srgbClr val="0000FF"/>
              </a:solidFill>
              <a:effectLst/>
            </a:endParaRPr>
          </a:p>
          <a:p>
            <a:pPr lvl="0"/>
            <a:r>
              <a:rPr lang="de-DE" sz="2800" dirty="0" smtClean="0"/>
              <a:t>miteinander erbaulich reden </a:t>
            </a:r>
            <a:r>
              <a:rPr lang="de-DE" sz="2400" dirty="0" smtClean="0">
                <a:solidFill>
                  <a:srgbClr val="0000FF"/>
                </a:solidFill>
              </a:rPr>
              <a:t>Eph 5:19</a:t>
            </a:r>
            <a:endParaRPr lang="de-CH" sz="2800" dirty="0" smtClean="0">
              <a:solidFill>
                <a:srgbClr val="0000FF"/>
              </a:solidFill>
            </a:endParaRPr>
          </a:p>
          <a:p>
            <a:r>
              <a:rPr lang="de-DE" sz="2800" dirty="0" smtClean="0">
                <a:effectLst/>
              </a:rPr>
              <a:t>untereinander Frieden halten </a:t>
            </a:r>
            <a:r>
              <a:rPr lang="de-DE" sz="2400" dirty="0" smtClean="0">
                <a:solidFill>
                  <a:srgbClr val="0000FF"/>
                </a:solidFill>
                <a:effectLst/>
              </a:rPr>
              <a:t>Mk 9:50</a:t>
            </a:r>
            <a:endParaRPr lang="de-CH" sz="2800" dirty="0" smtClean="0">
              <a:solidFill>
                <a:srgbClr val="0000FF"/>
              </a:solidFill>
              <a:effectLst/>
            </a:endParaRPr>
          </a:p>
          <a:p>
            <a:r>
              <a:rPr lang="de-DE" sz="2800" dirty="0" smtClean="0">
                <a:effectLst/>
              </a:rPr>
              <a:t>sich mit einander freuen </a:t>
            </a:r>
            <a:r>
              <a:rPr lang="de-DE" sz="2400" dirty="0" err="1" smtClean="0">
                <a:solidFill>
                  <a:srgbClr val="0000FF"/>
                </a:solidFill>
                <a:effectLst/>
              </a:rPr>
              <a:t>Röm</a:t>
            </a:r>
            <a:r>
              <a:rPr lang="de-DE" sz="2400" dirty="0" smtClean="0">
                <a:solidFill>
                  <a:srgbClr val="0000FF"/>
                </a:solidFill>
                <a:effectLst/>
              </a:rPr>
              <a:t> 12:15; 1.Kor 12:26</a:t>
            </a:r>
            <a:endParaRPr lang="de-CH" sz="2800" dirty="0" smtClean="0">
              <a:solidFill>
                <a:srgbClr val="0000FF"/>
              </a:solidFill>
              <a:effectLst/>
            </a:endParaRPr>
          </a:p>
          <a:p>
            <a:r>
              <a:rPr lang="de-DE" sz="2800" dirty="0" smtClean="0">
                <a:effectLst/>
              </a:rPr>
              <a:t>zueinander freundlich und feinfühlig sein  </a:t>
            </a:r>
            <a:r>
              <a:rPr lang="de-DE" sz="2400" dirty="0" smtClean="0">
                <a:solidFill>
                  <a:srgbClr val="0000FF"/>
                </a:solidFill>
                <a:effectLst/>
              </a:rPr>
              <a:t>Eph 4:32</a:t>
            </a:r>
            <a:endParaRPr lang="de-DE" sz="2800" dirty="0" smtClean="0">
              <a:solidFill>
                <a:srgbClr val="0000FF"/>
              </a:solidFill>
              <a:effectLst/>
            </a:endParaRPr>
          </a:p>
          <a:p>
            <a:r>
              <a:rPr lang="de-DE" sz="2800" dirty="0" smtClean="0">
                <a:effectLst/>
              </a:rPr>
              <a:t>gegen einander gleichgesinnt sein (in Absicht und Ziel) </a:t>
            </a:r>
            <a:r>
              <a:rPr lang="de-DE" sz="2400" dirty="0" err="1" smtClean="0">
                <a:solidFill>
                  <a:srgbClr val="0000FF"/>
                </a:solidFill>
                <a:effectLst/>
              </a:rPr>
              <a:t>Röm</a:t>
            </a:r>
            <a:r>
              <a:rPr lang="de-DE" sz="2400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de-DE" sz="2400" dirty="0" smtClean="0">
                <a:solidFill>
                  <a:srgbClr val="0000FF"/>
                </a:solidFill>
                <a:effectLst/>
              </a:rPr>
              <a:t>12:16; 15:5; Apg 4,32; Ps. 133</a:t>
            </a:r>
            <a:endParaRPr lang="de-CH" sz="2400" dirty="0" smtClean="0">
              <a:solidFill>
                <a:srgbClr val="0000FF"/>
              </a:solidFill>
              <a:effectLst/>
            </a:endParaRPr>
          </a:p>
          <a:p>
            <a:r>
              <a:rPr lang="de-DE" sz="2800" dirty="0" smtClean="0"/>
              <a:t>gegen einander gastfrei sein  </a:t>
            </a:r>
            <a:r>
              <a:rPr lang="de-DE" sz="2400" dirty="0" smtClean="0">
                <a:solidFill>
                  <a:srgbClr val="0000FF"/>
                </a:solidFill>
              </a:rPr>
              <a:t>1.Petr 4:9; Heb 13,2</a:t>
            </a:r>
            <a:endParaRPr lang="de-CH" sz="2800" dirty="0" smtClean="0">
              <a:solidFill>
                <a:srgbClr val="0000FF"/>
              </a:solidFill>
            </a:endParaRPr>
          </a:p>
          <a:p>
            <a:pPr lvl="0"/>
            <a:r>
              <a:rPr lang="de-DE" sz="2800" dirty="0" smtClean="0"/>
              <a:t>dem Guten nachstreben gegen einander </a:t>
            </a:r>
            <a:r>
              <a:rPr lang="de-DE" sz="2400" dirty="0" smtClean="0">
                <a:solidFill>
                  <a:srgbClr val="0000FF"/>
                </a:solidFill>
              </a:rPr>
              <a:t>1Thes 5:15</a:t>
            </a:r>
            <a:endParaRPr lang="de-DE" sz="2800" dirty="0" smtClean="0">
              <a:solidFill>
                <a:srgbClr val="0000FF"/>
              </a:solidFill>
            </a:endParaRPr>
          </a:p>
          <a:p>
            <a:r>
              <a:rPr lang="de-DE" sz="2800" dirty="0" smtClean="0"/>
              <a:t>das Leben für einander geben </a:t>
            </a:r>
            <a:r>
              <a:rPr lang="de-DE" sz="2400" dirty="0" smtClean="0">
                <a:solidFill>
                  <a:srgbClr val="0000FF"/>
                </a:solidFill>
              </a:rPr>
              <a:t>1.Joh 3:16</a:t>
            </a:r>
            <a:endParaRPr lang="de-CH" sz="2800" dirty="0" smtClean="0">
              <a:solidFill>
                <a:srgbClr val="0000FF"/>
              </a:solidFill>
            </a:endParaRPr>
          </a:p>
          <a:p>
            <a:pPr marL="0" lvl="0" indent="0" hangingPunct="0">
              <a:buNone/>
            </a:pPr>
            <a:r>
              <a:rPr lang="de-DE" sz="2800" dirty="0" smtClean="0">
                <a:solidFill>
                  <a:srgbClr val="00B0F0"/>
                </a:solidFill>
              </a:rPr>
              <a:t>Mit </a:t>
            </a:r>
            <a:r>
              <a:rPr lang="de-DE" sz="2800" i="1" dirty="0" smtClean="0">
                <a:solidFill>
                  <a:srgbClr val="00B0F0"/>
                </a:solidFill>
              </a:rPr>
              <a:t>einem</a:t>
            </a:r>
            <a:r>
              <a:rPr lang="de-DE" sz="2800" dirty="0" smtClean="0">
                <a:solidFill>
                  <a:srgbClr val="00B0F0"/>
                </a:solidFill>
              </a:rPr>
              <a:t> Wort: </a:t>
            </a:r>
            <a:r>
              <a:rPr lang="de-DE" sz="2800" b="1" dirty="0" smtClean="0">
                <a:solidFill>
                  <a:srgbClr val="C00000"/>
                </a:solidFill>
              </a:rPr>
              <a:t>einander lieben, wie Christus uns</a:t>
            </a:r>
            <a:r>
              <a:rPr lang="de-DE" sz="2800" dirty="0" smtClean="0">
                <a:solidFill>
                  <a:srgbClr val="C00000"/>
                </a:solidFill>
              </a:rPr>
              <a:t> </a:t>
            </a:r>
            <a:r>
              <a:rPr lang="de-DE" sz="2400" dirty="0" smtClean="0">
                <a:solidFill>
                  <a:srgbClr val="0000FF"/>
                </a:solidFill>
              </a:rPr>
              <a:t>Joh 13:34</a:t>
            </a:r>
            <a:endParaRPr lang="de-CH" sz="2400" dirty="0" smtClean="0">
              <a:solidFill>
                <a:srgbClr val="0000FF"/>
              </a:solidFill>
            </a:endParaRPr>
          </a:p>
          <a:p>
            <a:pPr>
              <a:buNone/>
            </a:pPr>
            <a:endParaRPr lang="de-CH" sz="2800" dirty="0"/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846931"/>
          </a:xfrm>
        </p:spPr>
        <p:txBody>
          <a:bodyPr/>
          <a:lstStyle/>
          <a:p>
            <a:r>
              <a:rPr lang="de-CH" sz="3600" dirty="0" smtClean="0"/>
              <a:t>„einander“ </a:t>
            </a:r>
            <a:r>
              <a:rPr lang="de-CH" sz="2800" dirty="0" smtClean="0"/>
              <a:t>[zu 8. und 9.]</a:t>
            </a:r>
            <a:endParaRPr lang="de-CH" sz="2800" dirty="0"/>
          </a:p>
        </p:txBody>
      </p:sp>
    </p:spTree>
    <p:extLst>
      <p:ext uri="{BB962C8B-B14F-4D97-AF65-F5344CB8AC3E}">
        <p14:creationId xmlns:p14="http://schemas.microsoft.com/office/powerpoint/2010/main" val="3507730237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5550136"/>
      </p:ext>
    </p:extLst>
  </p:cSld>
  <p:clrMapOvr>
    <a:masterClrMapping/>
  </p:clrMapOvr>
  <p:transition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Thomas Jettel\Documents\0TJ\My Dropbox\Arbeitsraum HJ\2 In Arbeit THOMAS\GUTE Karten\paulrom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68560" y="-133719"/>
            <a:ext cx="9727160" cy="7205070"/>
          </a:xfrm>
          <a:prstGeom prst="rect">
            <a:avLst/>
          </a:prstGeom>
          <a:noFill/>
        </p:spPr>
      </p:pic>
      <p:sp>
        <p:nvSpPr>
          <p:cNvPr id="3" name="Rechteck 2"/>
          <p:cNvSpPr/>
          <p:nvPr/>
        </p:nvSpPr>
        <p:spPr>
          <a:xfrm>
            <a:off x="2771800" y="5373216"/>
            <a:ext cx="3960440" cy="148478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Die </a:t>
            </a:r>
            <a:r>
              <a:rPr lang="de-DE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4. Reise </a:t>
            </a:r>
            <a:r>
              <a:rPr lang="de-DE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des </a:t>
            </a:r>
            <a:r>
              <a:rPr lang="de-DE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Paulus als Gefangener nach Rom; </a:t>
            </a:r>
          </a:p>
          <a:p>
            <a:r>
              <a:rPr lang="de-DE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Herbst 59 - Frühling 60</a:t>
            </a:r>
            <a:endParaRPr lang="de-DE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7069214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504056"/>
          </a:xfrm>
        </p:spPr>
        <p:txBody>
          <a:bodyPr/>
          <a:lstStyle/>
          <a:p>
            <a:r>
              <a:rPr lang="de-DE" sz="4000" b="0" dirty="0" smtClean="0">
                <a:solidFill>
                  <a:srgbClr val="00B0F0"/>
                </a:solidFill>
              </a:rPr>
              <a:t>Exkurs: Der Leib Christi ist … </a:t>
            </a:r>
            <a:endParaRPr lang="de-DE" sz="4000" b="0" dirty="0">
              <a:solidFill>
                <a:srgbClr val="00B0F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6093296"/>
          </a:xfrm>
        </p:spPr>
        <p:txBody>
          <a:bodyPr/>
          <a:lstStyle/>
          <a:p>
            <a:r>
              <a:rPr lang="de-DE" sz="2800" dirty="0">
                <a:solidFill>
                  <a:schemeClr val="tx1"/>
                </a:solidFill>
              </a:rPr>
              <a:t>1. </a:t>
            </a:r>
            <a:r>
              <a:rPr lang="de-DE" sz="2800" dirty="0" smtClean="0">
                <a:solidFill>
                  <a:schemeClr val="tx1"/>
                </a:solidFill>
              </a:rPr>
              <a:t>… nur </a:t>
            </a:r>
            <a:r>
              <a:rPr lang="de-DE" sz="2800" i="1" dirty="0" smtClean="0">
                <a:solidFill>
                  <a:schemeClr val="tx1"/>
                </a:solidFill>
              </a:rPr>
              <a:t>einer</a:t>
            </a:r>
            <a:r>
              <a:rPr lang="de-DE" sz="2800" dirty="0" smtClean="0">
                <a:solidFill>
                  <a:schemeClr val="tx1"/>
                </a:solidFill>
              </a:rPr>
              <a:t>. </a:t>
            </a:r>
            <a:r>
              <a:rPr lang="de-DE" sz="2800" dirty="0">
                <a:solidFill>
                  <a:srgbClr val="0070C0"/>
                </a:solidFill>
              </a:rPr>
              <a:t>Eph </a:t>
            </a:r>
            <a:r>
              <a:rPr lang="de-DE" sz="2800" dirty="0" smtClean="0">
                <a:solidFill>
                  <a:srgbClr val="0070C0"/>
                </a:solidFill>
              </a:rPr>
              <a:t>4,4; Kol 3,15</a:t>
            </a:r>
          </a:p>
          <a:p>
            <a:r>
              <a:rPr lang="de-DE" sz="2800" dirty="0">
                <a:solidFill>
                  <a:schemeClr val="tx1"/>
                </a:solidFill>
              </a:rPr>
              <a:t>2. </a:t>
            </a:r>
            <a:r>
              <a:rPr lang="de-DE" sz="2800" dirty="0" smtClean="0">
                <a:solidFill>
                  <a:schemeClr val="tx1"/>
                </a:solidFill>
              </a:rPr>
              <a:t>.. ein </a:t>
            </a:r>
            <a:r>
              <a:rPr lang="de-DE" sz="2800" dirty="0" smtClean="0">
                <a:solidFill>
                  <a:schemeClr val="tx1"/>
                </a:solidFill>
                <a:ea typeface="Times New Roman"/>
              </a:rPr>
              <a:t>Organismus, nicht Organisation. </a:t>
            </a:r>
            <a:r>
              <a:rPr lang="de-DE" sz="2800" dirty="0" smtClean="0">
                <a:solidFill>
                  <a:srgbClr val="0070C0"/>
                </a:solidFill>
                <a:ea typeface="Times New Roman"/>
              </a:rPr>
              <a:t>Eph 4,16; 1Kr 12</a:t>
            </a:r>
          </a:p>
          <a:p>
            <a:r>
              <a:rPr lang="de-DE" sz="2800" dirty="0" smtClean="0">
                <a:solidFill>
                  <a:schemeClr val="tx1"/>
                </a:solidFill>
                <a:ea typeface="Times New Roman"/>
              </a:rPr>
              <a:t>3. .. eine Einheit mit Christus + untereinander. </a:t>
            </a:r>
            <a:r>
              <a:rPr lang="de-DE" sz="2600" dirty="0" smtClean="0">
                <a:solidFill>
                  <a:srgbClr val="0070C0"/>
                </a:solidFill>
                <a:ea typeface="Times New Roman"/>
              </a:rPr>
              <a:t>Eph 4,4.16</a:t>
            </a:r>
          </a:p>
          <a:p>
            <a:r>
              <a:rPr lang="de-DE" sz="2800" dirty="0" smtClean="0">
                <a:solidFill>
                  <a:schemeClr val="tx1"/>
                </a:solidFill>
                <a:ea typeface="Times New Roman"/>
              </a:rPr>
              <a:t>4. </a:t>
            </a:r>
            <a:r>
              <a:rPr lang="de-DE" sz="2800" dirty="0" smtClean="0">
                <a:solidFill>
                  <a:schemeClr val="tx1"/>
                </a:solidFill>
              </a:rPr>
              <a:t>.. mit verschiedenen Gliedern.</a:t>
            </a:r>
            <a:r>
              <a:rPr lang="de-DE" sz="2800" dirty="0" smtClean="0">
                <a:solidFill>
                  <a:srgbClr val="FFC000"/>
                </a:solidFill>
              </a:rPr>
              <a:t> </a:t>
            </a:r>
            <a:r>
              <a:rPr lang="de-DE" sz="2800" dirty="0" smtClean="0">
                <a:solidFill>
                  <a:srgbClr val="0070C0"/>
                </a:solidFill>
              </a:rPr>
              <a:t>Eph 4; 1Kr 12,4-6</a:t>
            </a:r>
          </a:p>
          <a:p>
            <a:r>
              <a:rPr lang="de-DE" sz="2800" dirty="0" smtClean="0">
                <a:solidFill>
                  <a:schemeClr val="tx1"/>
                </a:solidFill>
                <a:ea typeface="Times New Roman"/>
              </a:rPr>
              <a:t>5. </a:t>
            </a:r>
            <a:r>
              <a:rPr lang="de-DE" sz="2800" dirty="0" smtClean="0">
                <a:solidFill>
                  <a:schemeClr val="tx1"/>
                </a:solidFill>
              </a:rPr>
              <a:t>.. eine </a:t>
            </a:r>
            <a:r>
              <a:rPr lang="de-DE" sz="2800" dirty="0">
                <a:solidFill>
                  <a:schemeClr val="tx1"/>
                </a:solidFill>
              </a:rPr>
              <a:t>Versorgungs- und Pflegestätte</a:t>
            </a:r>
            <a:r>
              <a:rPr lang="de-DE" sz="2800" dirty="0" smtClean="0">
                <a:solidFill>
                  <a:schemeClr val="tx1"/>
                </a:solidFill>
              </a:rPr>
              <a:t>.</a:t>
            </a:r>
            <a:r>
              <a:rPr lang="de-DE" sz="2800" dirty="0" smtClean="0">
                <a:solidFill>
                  <a:srgbClr val="FFC000"/>
                </a:solidFill>
              </a:rPr>
              <a:t> </a:t>
            </a:r>
          </a:p>
          <a:p>
            <a:pPr lvl="1"/>
            <a:r>
              <a:rPr lang="de-DE" dirty="0">
                <a:solidFill>
                  <a:schemeClr val="accent6">
                    <a:lumMod val="75000"/>
                  </a:schemeClr>
                </a:solidFill>
              </a:rPr>
              <a:t>Der Herr: </a:t>
            </a:r>
            <a:r>
              <a:rPr lang="de-DE" dirty="0">
                <a:solidFill>
                  <a:srgbClr val="0070C0"/>
                </a:solidFill>
              </a:rPr>
              <a:t>Eph </a:t>
            </a:r>
            <a:r>
              <a:rPr lang="de-DE" dirty="0" smtClean="0">
                <a:solidFill>
                  <a:srgbClr val="0070C0"/>
                </a:solidFill>
              </a:rPr>
              <a:t>5,29; 1,22; </a:t>
            </a:r>
          </a:p>
          <a:p>
            <a:pPr lvl="1"/>
            <a:r>
              <a:rPr lang="de-DE" dirty="0" smtClean="0">
                <a:solidFill>
                  <a:schemeClr val="accent6">
                    <a:lumMod val="75000"/>
                  </a:schemeClr>
                </a:solidFill>
              </a:rPr>
              <a:t>Die Glieder: </a:t>
            </a:r>
            <a:r>
              <a:rPr lang="de-DE" dirty="0" smtClean="0">
                <a:solidFill>
                  <a:srgbClr val="0070C0"/>
                </a:solidFill>
              </a:rPr>
              <a:t>4,16E</a:t>
            </a:r>
            <a:r>
              <a:rPr lang="de-DE" dirty="0" smtClean="0"/>
              <a:t> </a:t>
            </a:r>
            <a:r>
              <a:rPr lang="de-CH" sz="2400" dirty="0" smtClean="0">
                <a:solidFill>
                  <a:srgbClr val="002060"/>
                </a:solidFill>
              </a:rPr>
              <a:t>- nur Arbeiter, keine Individualisten </a:t>
            </a:r>
            <a:r>
              <a:rPr lang="de-CH" dirty="0" smtClean="0">
                <a:solidFill>
                  <a:srgbClr val="0070C0"/>
                </a:solidFill>
              </a:rPr>
              <a:t>1Kr 14.26</a:t>
            </a:r>
            <a:endParaRPr lang="de-DE" dirty="0" smtClean="0">
              <a:solidFill>
                <a:srgbClr val="0070C0"/>
              </a:solidFill>
              <a:ea typeface="Times New Roman"/>
            </a:endParaRPr>
          </a:p>
          <a:p>
            <a:r>
              <a:rPr lang="de-DE" sz="2800" dirty="0">
                <a:solidFill>
                  <a:schemeClr val="tx1"/>
                </a:solidFill>
                <a:ea typeface="Times New Roman"/>
              </a:rPr>
              <a:t>5. </a:t>
            </a:r>
            <a:r>
              <a:rPr lang="de-DE" sz="2800" dirty="0">
                <a:solidFill>
                  <a:schemeClr val="tx1"/>
                </a:solidFill>
              </a:rPr>
              <a:t>.. </a:t>
            </a:r>
            <a:r>
              <a:rPr lang="de-DE" sz="2800" dirty="0" smtClean="0">
                <a:solidFill>
                  <a:schemeClr val="tx1"/>
                </a:solidFill>
              </a:rPr>
              <a:t>eine Dienstgemeinschaft. </a:t>
            </a:r>
            <a:r>
              <a:rPr lang="de-DE" sz="2800" dirty="0" smtClean="0">
                <a:solidFill>
                  <a:srgbClr val="0070C0"/>
                </a:solidFill>
              </a:rPr>
              <a:t>Eph 4,11-16</a:t>
            </a:r>
          </a:p>
          <a:p>
            <a:r>
              <a:rPr lang="de-DE" sz="2800" dirty="0" smtClean="0">
                <a:solidFill>
                  <a:schemeClr val="tx1"/>
                </a:solidFill>
              </a:rPr>
              <a:t>6. .. auf </a:t>
            </a:r>
            <a:r>
              <a:rPr lang="de-DE" sz="2800" dirty="0">
                <a:solidFill>
                  <a:schemeClr val="tx1"/>
                </a:solidFill>
              </a:rPr>
              <a:t>Abhängigkeit </a:t>
            </a:r>
            <a:r>
              <a:rPr lang="de-DE" sz="2800" dirty="0" smtClean="0">
                <a:solidFill>
                  <a:schemeClr val="tx1"/>
                </a:solidFill>
              </a:rPr>
              <a:t>angelegt. </a:t>
            </a:r>
            <a:endParaRPr lang="de-DE" sz="2800" dirty="0" smtClean="0">
              <a:solidFill>
                <a:srgbClr val="0070C0"/>
              </a:solidFill>
            </a:endParaRPr>
          </a:p>
          <a:p>
            <a:pPr lvl="1"/>
            <a:r>
              <a:rPr lang="de-DE" dirty="0" smtClean="0">
                <a:solidFill>
                  <a:schemeClr val="accent6">
                    <a:lumMod val="75000"/>
                  </a:schemeClr>
                </a:solidFill>
              </a:rPr>
              <a:t>vom Haupt </a:t>
            </a:r>
            <a:r>
              <a:rPr lang="de-DE" dirty="0" smtClean="0">
                <a:solidFill>
                  <a:srgbClr val="0070C0"/>
                </a:solidFill>
              </a:rPr>
              <a:t>4,16A </a:t>
            </a:r>
            <a:r>
              <a:rPr lang="de-DE" dirty="0" smtClean="0">
                <a:solidFill>
                  <a:schemeClr val="accent6">
                    <a:lumMod val="75000"/>
                  </a:schemeClr>
                </a:solidFill>
              </a:rPr>
              <a:t>und</a:t>
            </a:r>
            <a:r>
              <a:rPr lang="de-DE" dirty="0" smtClean="0">
                <a:solidFill>
                  <a:srgbClr val="0070C0"/>
                </a:solidFill>
              </a:rPr>
              <a:t> </a:t>
            </a:r>
            <a:r>
              <a:rPr lang="de-DE" dirty="0" smtClean="0">
                <a:solidFill>
                  <a:schemeClr val="accent6">
                    <a:lumMod val="75000"/>
                  </a:schemeClr>
                </a:solidFill>
              </a:rPr>
              <a:t>untereinander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smtClean="0">
                <a:solidFill>
                  <a:srgbClr val="0070C0"/>
                </a:solidFill>
              </a:rPr>
              <a:t>4,16 </a:t>
            </a:r>
          </a:p>
          <a:p>
            <a:r>
              <a:rPr lang="de-DE" dirty="0" smtClean="0">
                <a:solidFill>
                  <a:srgbClr val="0070C0"/>
                </a:solidFill>
              </a:rPr>
              <a:t>7. </a:t>
            </a:r>
            <a:r>
              <a:rPr lang="de-DE" dirty="0" smtClean="0">
                <a:solidFill>
                  <a:schemeClr val="tx1"/>
                </a:solidFill>
              </a:rPr>
              <a:t>.. strukturiert </a:t>
            </a:r>
            <a:endParaRPr lang="de-DE" sz="2800" dirty="0">
              <a:solidFill>
                <a:schemeClr val="tx1"/>
              </a:solidFill>
            </a:endParaRPr>
          </a:p>
          <a:p>
            <a:pPr lvl="1"/>
            <a:r>
              <a:rPr lang="de-DE" i="1" dirty="0" smtClean="0">
                <a:solidFill>
                  <a:schemeClr val="accent6">
                    <a:lumMod val="75000"/>
                  </a:schemeClr>
                </a:solidFill>
              </a:rPr>
              <a:t>Leibes-Struktur</a:t>
            </a:r>
            <a:r>
              <a:rPr lang="de-DE" dirty="0">
                <a:solidFill>
                  <a:schemeClr val="accent6">
                    <a:lumMod val="75000"/>
                  </a:schemeClr>
                </a:solidFill>
              </a:rPr>
              <a:t>:</a:t>
            </a:r>
            <a:r>
              <a:rPr lang="de-DE" dirty="0" smtClean="0">
                <a:solidFill>
                  <a:schemeClr val="accent6">
                    <a:lumMod val="75000"/>
                  </a:schemeClr>
                </a:solidFill>
              </a:rPr>
              <a:t> gelenkt durch</a:t>
            </a:r>
            <a:r>
              <a:rPr lang="de-DE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de-DE" dirty="0" smtClean="0">
                <a:solidFill>
                  <a:schemeClr val="accent6">
                    <a:lumMod val="75000"/>
                  </a:schemeClr>
                </a:solidFill>
              </a:rPr>
              <a:t>das Haupt </a:t>
            </a:r>
            <a:r>
              <a:rPr lang="de-DE" dirty="0" smtClean="0">
                <a:solidFill>
                  <a:schemeClr val="tx1"/>
                </a:solidFill>
              </a:rPr>
              <a:t>+ </a:t>
            </a:r>
            <a:r>
              <a:rPr lang="de-DE" dirty="0" smtClean="0">
                <a:solidFill>
                  <a:schemeClr val="accent6">
                    <a:lumMod val="75000"/>
                  </a:schemeClr>
                </a:solidFill>
              </a:rPr>
              <a:t>durch Begabungen</a:t>
            </a:r>
            <a:endParaRPr lang="de-DE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91029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7537369"/>
              </p:ext>
            </p:extLst>
          </p:nvPr>
        </p:nvGraphicFramePr>
        <p:xfrm>
          <a:off x="107504" y="493608"/>
          <a:ext cx="8894760" cy="5887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8952"/>
                <a:gridCol w="1778952"/>
                <a:gridCol w="1778952"/>
                <a:gridCol w="1778952"/>
                <a:gridCol w="1778952"/>
              </a:tblGrid>
              <a:tr h="370840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2400" b="1" dirty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Eph 4,7-16</a:t>
                      </a:r>
                      <a:endParaRPr lang="de-DE" sz="24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2400" b="1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1.Kor 12,28-30</a:t>
                      </a:r>
                      <a:endParaRPr lang="de-DE" sz="240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2400" b="1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1.Kor 12,4-11</a:t>
                      </a:r>
                      <a:endParaRPr lang="de-DE" sz="240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2400" b="1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Röm 12,1-8</a:t>
                      </a:r>
                      <a:endParaRPr lang="de-DE" sz="240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2400" b="1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1.Petr 4,10-11</a:t>
                      </a:r>
                      <a:endParaRPr lang="de-DE" sz="240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44450" marR="44450" marT="0" marB="0"/>
                </a:tc>
              </a:tr>
              <a:tr h="370840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2400" dirty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Apostel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2400" dirty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1. Apostel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240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 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2400" b="1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 </a:t>
                      </a:r>
                      <a:endParaRPr lang="de-DE" sz="240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2400" i="1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Reden</a:t>
                      </a:r>
                      <a:endParaRPr lang="de-DE" sz="240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44450" marR="44450" marT="0" marB="0"/>
                </a:tc>
              </a:tr>
              <a:tr h="370840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240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Propheten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2400" dirty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2. Propheten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2400" dirty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Prophetie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2400" b="1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Propheten</a:t>
                      </a:r>
                      <a:endParaRPr lang="de-DE" sz="240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2400" i="1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Reden</a:t>
                      </a:r>
                      <a:endParaRPr lang="de-DE" sz="240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44450" marR="44450" marT="0" marB="0"/>
                </a:tc>
              </a:tr>
              <a:tr h="370840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240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Evangelisten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240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3. Lehrer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2400" dirty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 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2400" b="1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 </a:t>
                      </a:r>
                      <a:endParaRPr lang="de-DE" sz="240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2400" i="1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Reden</a:t>
                      </a:r>
                      <a:endParaRPr lang="de-DE" sz="240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44450" marR="44450" marT="0" marB="0"/>
                </a:tc>
              </a:tr>
              <a:tr h="370840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240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 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240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Hilfeleistungen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2400" dirty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 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2400" b="1" dirty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Diener</a:t>
                      </a:r>
                      <a:endParaRPr lang="de-DE" sz="24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2400" i="1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Dienen</a:t>
                      </a:r>
                      <a:endParaRPr lang="de-DE" sz="240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44450" marR="44450" marT="0" marB="0"/>
                </a:tc>
              </a:tr>
              <a:tr h="370840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240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Hirten u. Lehrer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240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3. Lehrer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240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Wort der Weisheit bzw der Kenntnis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2400" b="1" dirty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Lehrer</a:t>
                      </a:r>
                      <a:endParaRPr lang="de-DE" sz="24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2400" i="1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Reden</a:t>
                      </a:r>
                      <a:endParaRPr lang="de-DE" sz="240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44450" marR="44450" marT="0" marB="0"/>
                </a:tc>
              </a:tr>
              <a:tr h="370840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240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 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240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Lenkungen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240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 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2400" b="1" dirty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Vorsteher</a:t>
                      </a:r>
                      <a:endParaRPr lang="de-DE" sz="24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2400" i="1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 </a:t>
                      </a:r>
                      <a:endParaRPr lang="de-DE" sz="24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44450" marR="44450" marT="0" marB="0"/>
                </a:tc>
              </a:tr>
              <a:tr h="370840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240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 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240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 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240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 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2400" b="1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Zusprecher</a:t>
                      </a:r>
                      <a:endParaRPr lang="de-DE" sz="240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2400" b="1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Aufrufer</a:t>
                      </a:r>
                      <a:endParaRPr lang="de-DE" sz="240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2400" i="1" dirty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Reden</a:t>
                      </a:r>
                      <a:endParaRPr lang="de-DE" sz="24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44450" marR="44450" marT="0" marB="0"/>
                </a:tc>
              </a:tr>
              <a:tr h="370840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240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 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240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 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240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 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2400" b="1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Geber</a:t>
                      </a:r>
                      <a:endParaRPr lang="de-DE" sz="240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2400" i="1" dirty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Dienen</a:t>
                      </a:r>
                      <a:endParaRPr lang="de-DE" sz="24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44450" marR="44450" marT="0" marB="0"/>
                </a:tc>
              </a:tr>
              <a:tr h="370840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240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 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240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 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240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 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2400" b="1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Barmherzig-</a:t>
                      </a:r>
                      <a:r>
                        <a:rPr lang="de-DE" sz="2400" b="1" dirty="0" err="1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keit</a:t>
                      </a:r>
                      <a:r>
                        <a:rPr lang="de-DE" sz="2400" b="1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 </a:t>
                      </a:r>
                      <a:r>
                        <a:rPr lang="de-DE" sz="2400" b="1" dirty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Übende</a:t>
                      </a:r>
                      <a:endParaRPr lang="de-DE" sz="24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2400" i="1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Dienen</a:t>
                      </a:r>
                      <a:endParaRPr lang="de-DE" sz="24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44450" marR="44450" marT="0" marB="0"/>
                </a:tc>
              </a:tr>
              <a:tr h="370840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240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 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240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 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240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Glaube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2400" b="1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 </a:t>
                      </a:r>
                      <a:endParaRPr lang="de-DE" sz="240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de-DE" sz="2400" i="1" dirty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 </a:t>
                      </a:r>
                      <a:endParaRPr lang="de-DE" sz="24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44450" marR="4445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4780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0" dirty="0" smtClean="0">
                <a:solidFill>
                  <a:srgbClr val="00B0F0"/>
                </a:solidFill>
              </a:rPr>
              <a:t>Exkurs: Die Struktur der Gemeinde</a:t>
            </a:r>
            <a:endParaRPr lang="de-DE" b="0" dirty="0">
              <a:solidFill>
                <a:srgbClr val="00B0F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512" y="1268760"/>
            <a:ext cx="8964488" cy="5589240"/>
          </a:xfrm>
        </p:spPr>
        <p:txBody>
          <a:bodyPr/>
          <a:lstStyle/>
          <a:p>
            <a:r>
              <a:rPr lang="de-DE" dirty="0">
                <a:solidFill>
                  <a:schemeClr val="tx1"/>
                </a:solidFill>
              </a:rPr>
              <a:t>Die Struktur der </a:t>
            </a:r>
            <a:r>
              <a:rPr lang="de-DE" dirty="0" smtClean="0">
                <a:solidFill>
                  <a:schemeClr val="tx1"/>
                </a:solidFill>
              </a:rPr>
              <a:t>Gemeinde ist die eines LEIBES. </a:t>
            </a:r>
          </a:p>
          <a:p>
            <a:r>
              <a:rPr lang="de-CH" dirty="0" smtClean="0">
                <a:solidFill>
                  <a:schemeClr val="tx1"/>
                </a:solidFill>
              </a:rPr>
              <a:t>Regierung</a:t>
            </a:r>
            <a:r>
              <a:rPr lang="de-CH" dirty="0" smtClean="0">
                <a:solidFill>
                  <a:srgbClr val="00B0F0"/>
                </a:solidFill>
              </a:rPr>
              <a:t> durch das Haupt</a:t>
            </a:r>
          </a:p>
          <a:p>
            <a:r>
              <a:rPr lang="de-CH" dirty="0" smtClean="0">
                <a:solidFill>
                  <a:schemeClr val="tx1"/>
                </a:solidFill>
              </a:rPr>
              <a:t>Lenkung</a:t>
            </a:r>
            <a:r>
              <a:rPr lang="de-CH" dirty="0" smtClean="0">
                <a:solidFill>
                  <a:srgbClr val="00B0F0"/>
                </a:solidFill>
              </a:rPr>
              <a:t> </a:t>
            </a:r>
            <a:r>
              <a:rPr lang="de-CH" dirty="0">
                <a:solidFill>
                  <a:srgbClr val="00B0F0"/>
                </a:solidFill>
              </a:rPr>
              <a:t>durch mit Gnadengaben begabte Glieder</a:t>
            </a:r>
          </a:p>
          <a:p>
            <a:pPr lvl="1"/>
            <a:r>
              <a:rPr lang="de-CH" dirty="0" err="1"/>
              <a:t>Eph</a:t>
            </a:r>
            <a:r>
              <a:rPr lang="de-CH" dirty="0"/>
              <a:t> </a:t>
            </a:r>
            <a:r>
              <a:rPr lang="de-CH" dirty="0" smtClean="0"/>
              <a:t>4,11; 1Kr 12,28; </a:t>
            </a:r>
            <a:r>
              <a:rPr lang="de-CH" dirty="0" err="1" smtClean="0"/>
              <a:t>Rm</a:t>
            </a:r>
            <a:r>
              <a:rPr lang="de-CH" dirty="0" smtClean="0"/>
              <a:t> 12,8</a:t>
            </a:r>
          </a:p>
          <a:p>
            <a:pPr marL="457200" lvl="1" indent="0">
              <a:buNone/>
            </a:pPr>
            <a:r>
              <a:rPr lang="de-CH" dirty="0" smtClean="0">
                <a:solidFill>
                  <a:srgbClr val="0000FF"/>
                </a:solidFill>
              </a:rPr>
              <a:t>Hirten </a:t>
            </a:r>
            <a:r>
              <a:rPr lang="de-CH" dirty="0" smtClean="0">
                <a:solidFill>
                  <a:srgbClr val="C00000"/>
                </a:solidFill>
              </a:rPr>
              <a:t>regieren nicht </a:t>
            </a:r>
            <a:r>
              <a:rPr lang="de-CH" dirty="0">
                <a:solidFill>
                  <a:srgbClr val="0000FF"/>
                </a:solidFill>
              </a:rPr>
              <a:t>(2Kr 1,24; 1P 5,4, 1Th 5,12.13</a:t>
            </a:r>
            <a:r>
              <a:rPr lang="de-CH" dirty="0" smtClean="0">
                <a:solidFill>
                  <a:srgbClr val="0000FF"/>
                </a:solidFill>
              </a:rPr>
              <a:t>), </a:t>
            </a:r>
          </a:p>
          <a:p>
            <a:pPr marL="457200" lvl="1" indent="0">
              <a:buNone/>
            </a:pPr>
            <a:r>
              <a:rPr lang="de-CH" dirty="0" smtClean="0">
                <a:solidFill>
                  <a:srgbClr val="C00000"/>
                </a:solidFill>
              </a:rPr>
              <a:t>sondern</a:t>
            </a:r>
            <a:r>
              <a:rPr lang="de-CH" dirty="0" smtClean="0">
                <a:solidFill>
                  <a:srgbClr val="0000FF"/>
                </a:solidFill>
              </a:rPr>
              <a:t> </a:t>
            </a:r>
          </a:p>
          <a:p>
            <a:pPr marL="457200" lvl="1" indent="0">
              <a:buNone/>
            </a:pPr>
            <a:r>
              <a:rPr lang="de-CH" dirty="0" smtClean="0">
                <a:solidFill>
                  <a:srgbClr val="0000FF"/>
                </a:solidFill>
              </a:rPr>
              <a:t>dienen, gehen voran, steuern</a:t>
            </a:r>
            <a:r>
              <a:rPr lang="de-CH" dirty="0">
                <a:solidFill>
                  <a:srgbClr val="0000FF"/>
                </a:solidFill>
              </a:rPr>
              <a:t>, </a:t>
            </a:r>
            <a:endParaRPr lang="de-CH" dirty="0" smtClean="0">
              <a:solidFill>
                <a:srgbClr val="0000FF"/>
              </a:solidFill>
            </a:endParaRPr>
          </a:p>
          <a:p>
            <a:pPr marL="457200" lvl="1" indent="0">
              <a:buNone/>
            </a:pPr>
            <a:r>
              <a:rPr lang="de-CH" dirty="0" smtClean="0">
                <a:solidFill>
                  <a:srgbClr val="0000FF"/>
                </a:solidFill>
              </a:rPr>
              <a:t>weiden</a:t>
            </a:r>
            <a:r>
              <a:rPr lang="de-CH" dirty="0">
                <a:solidFill>
                  <a:srgbClr val="0000FF"/>
                </a:solidFill>
              </a:rPr>
              <a:t>, schützen, rüsten zu, </a:t>
            </a:r>
            <a:endParaRPr lang="de-CH" dirty="0" smtClean="0">
              <a:solidFill>
                <a:srgbClr val="0000FF"/>
              </a:solidFill>
            </a:endParaRPr>
          </a:p>
          <a:p>
            <a:pPr marL="457200" lvl="1" indent="0">
              <a:buNone/>
            </a:pPr>
            <a:r>
              <a:rPr lang="de-CH" dirty="0" smtClean="0">
                <a:solidFill>
                  <a:srgbClr val="0000FF"/>
                </a:solidFill>
              </a:rPr>
              <a:t>helfen</a:t>
            </a:r>
            <a:r>
              <a:rPr lang="de-CH" dirty="0">
                <a:solidFill>
                  <a:srgbClr val="0000FF"/>
                </a:solidFill>
              </a:rPr>
              <a:t>, raten, ermuntern, </a:t>
            </a:r>
            <a:endParaRPr lang="de-CH" dirty="0" smtClean="0">
              <a:solidFill>
                <a:srgbClr val="0000FF"/>
              </a:solidFill>
            </a:endParaRPr>
          </a:p>
          <a:p>
            <a:pPr marL="457200" lvl="1" indent="0">
              <a:buNone/>
            </a:pPr>
            <a:r>
              <a:rPr lang="de-CH" dirty="0" smtClean="0">
                <a:solidFill>
                  <a:srgbClr val="0000FF"/>
                </a:solidFill>
              </a:rPr>
              <a:t>rufen </a:t>
            </a:r>
            <a:r>
              <a:rPr lang="de-CH" dirty="0">
                <a:solidFill>
                  <a:srgbClr val="0000FF"/>
                </a:solidFill>
              </a:rPr>
              <a:t>auf, </a:t>
            </a:r>
            <a:r>
              <a:rPr lang="de-CH" dirty="0" smtClean="0">
                <a:solidFill>
                  <a:srgbClr val="0000FF"/>
                </a:solidFill>
              </a:rPr>
              <a:t>korrigieren</a:t>
            </a:r>
            <a:r>
              <a:rPr lang="de-CH" dirty="0">
                <a:solidFill>
                  <a:srgbClr val="0000FF"/>
                </a:solidFill>
              </a:rPr>
              <a:t>, erinnern, ermahnen, warnen </a:t>
            </a:r>
          </a:p>
        </p:txBody>
      </p:sp>
    </p:spTree>
    <p:extLst>
      <p:ext uri="{BB962C8B-B14F-4D97-AF65-F5344CB8AC3E}">
        <p14:creationId xmlns:p14="http://schemas.microsoft.com/office/powerpoint/2010/main" val="4117517823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b="0" dirty="0" smtClean="0">
                <a:solidFill>
                  <a:srgbClr val="00B0F0"/>
                </a:solidFill>
              </a:rPr>
              <a:t>Exkurs: Bilder von der Gemeinde </a:t>
            </a:r>
            <a:endParaRPr lang="de-CH" b="0" dirty="0">
              <a:solidFill>
                <a:srgbClr val="00B0F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472608"/>
          </a:xfrm>
        </p:spPr>
        <p:txBody>
          <a:bodyPr numCol="2"/>
          <a:lstStyle/>
          <a:p>
            <a:pPr hangingPunct="0"/>
            <a:r>
              <a:rPr lang="de-DE" sz="2800" b="1" dirty="0" smtClean="0"/>
              <a:t>1. Gottes </a:t>
            </a:r>
            <a:r>
              <a:rPr lang="de-DE" sz="2800" b="1" dirty="0" smtClean="0">
                <a:solidFill>
                  <a:srgbClr val="00B0F0"/>
                </a:solidFill>
              </a:rPr>
              <a:t>Bau</a:t>
            </a:r>
            <a:endParaRPr lang="de-CH" sz="2800" b="1" dirty="0" smtClean="0"/>
          </a:p>
          <a:p>
            <a:pPr lvl="1" hangingPunct="0"/>
            <a:r>
              <a:rPr lang="de-DE" sz="2400" dirty="0" smtClean="0">
                <a:solidFill>
                  <a:srgbClr val="C00000"/>
                </a:solidFill>
              </a:rPr>
              <a:t>Haus</a:t>
            </a:r>
            <a:endParaRPr lang="de-CH" sz="2400" dirty="0" smtClean="0">
              <a:solidFill>
                <a:srgbClr val="C00000"/>
              </a:solidFill>
            </a:endParaRPr>
          </a:p>
          <a:p>
            <a:pPr lvl="1" hangingPunct="0"/>
            <a:r>
              <a:rPr lang="de-DE" sz="2400" dirty="0" smtClean="0">
                <a:solidFill>
                  <a:srgbClr val="C00000"/>
                </a:solidFill>
              </a:rPr>
              <a:t>Heiligtum </a:t>
            </a:r>
            <a:endParaRPr lang="de-CH" sz="2400" dirty="0" smtClean="0">
              <a:solidFill>
                <a:srgbClr val="C00000"/>
              </a:solidFill>
            </a:endParaRPr>
          </a:p>
          <a:p>
            <a:pPr lvl="1" hangingPunct="0"/>
            <a:r>
              <a:rPr lang="de-DE" sz="2400" dirty="0" smtClean="0">
                <a:solidFill>
                  <a:srgbClr val="C00000"/>
                </a:solidFill>
              </a:rPr>
              <a:t>Wohnstätte</a:t>
            </a:r>
            <a:endParaRPr lang="de-CH" sz="2400" dirty="0" smtClean="0">
              <a:solidFill>
                <a:srgbClr val="C00000"/>
              </a:solidFill>
            </a:endParaRPr>
          </a:p>
          <a:p>
            <a:pPr lvl="1" hangingPunct="0"/>
            <a:r>
              <a:rPr lang="de-DE" sz="2400" dirty="0" smtClean="0">
                <a:solidFill>
                  <a:srgbClr val="C00000"/>
                </a:solidFill>
              </a:rPr>
              <a:t>Bethaus</a:t>
            </a:r>
          </a:p>
          <a:p>
            <a:pPr lvl="1" hangingPunct="0"/>
            <a:r>
              <a:rPr lang="de-DE" sz="2400" dirty="0" smtClean="0">
                <a:solidFill>
                  <a:srgbClr val="C00000"/>
                </a:solidFill>
              </a:rPr>
              <a:t>Pfeiler / Säule </a:t>
            </a:r>
          </a:p>
          <a:p>
            <a:pPr lvl="1" hangingPunct="0"/>
            <a:endParaRPr lang="de-CH" sz="2400" dirty="0" smtClean="0"/>
          </a:p>
          <a:p>
            <a:r>
              <a:rPr lang="de-DE" sz="2800" b="1" dirty="0" smtClean="0"/>
              <a:t>2. Christi </a:t>
            </a:r>
            <a:r>
              <a:rPr lang="de-DE" sz="2800" b="1" dirty="0" smtClean="0">
                <a:solidFill>
                  <a:srgbClr val="00B0F0"/>
                </a:solidFill>
              </a:rPr>
              <a:t>Leib</a:t>
            </a:r>
            <a:r>
              <a:rPr lang="de-DE" sz="2800" b="1" dirty="0" smtClean="0"/>
              <a:t> </a:t>
            </a:r>
            <a:endParaRPr lang="de-DE" sz="2800" b="1" dirty="0"/>
          </a:p>
          <a:p>
            <a:pPr hangingPunct="0"/>
            <a:endParaRPr lang="de-DE" sz="2800" b="1" dirty="0" smtClean="0"/>
          </a:p>
          <a:p>
            <a:pPr hangingPunct="0"/>
            <a:endParaRPr lang="de-DE" sz="2800" b="1" dirty="0" smtClean="0"/>
          </a:p>
          <a:p>
            <a:pPr hangingPunct="0"/>
            <a:endParaRPr lang="de-DE" sz="2800" b="1" dirty="0"/>
          </a:p>
          <a:p>
            <a:pPr hangingPunct="0"/>
            <a:r>
              <a:rPr lang="de-DE" sz="2800" b="1" dirty="0" smtClean="0"/>
              <a:t>3. Eine </a:t>
            </a:r>
            <a:r>
              <a:rPr lang="de-DE" sz="2800" b="1" dirty="0" smtClean="0">
                <a:solidFill>
                  <a:srgbClr val="00B0F0"/>
                </a:solidFill>
              </a:rPr>
              <a:t>Geliebte</a:t>
            </a:r>
            <a:endParaRPr lang="de-CH" sz="2800" b="1" dirty="0" smtClean="0">
              <a:solidFill>
                <a:srgbClr val="00B0F0"/>
              </a:solidFill>
            </a:endParaRPr>
          </a:p>
          <a:p>
            <a:pPr lvl="1" hangingPunct="0"/>
            <a:r>
              <a:rPr lang="de-DE" sz="2400" dirty="0" smtClean="0">
                <a:solidFill>
                  <a:srgbClr val="C00000"/>
                </a:solidFill>
              </a:rPr>
              <a:t>Verlobte </a:t>
            </a:r>
            <a:endParaRPr lang="de-CH" sz="2400" dirty="0" smtClean="0">
              <a:solidFill>
                <a:srgbClr val="C00000"/>
              </a:solidFill>
            </a:endParaRPr>
          </a:p>
          <a:p>
            <a:pPr lvl="1" hangingPunct="0"/>
            <a:r>
              <a:rPr lang="de-DE" sz="2400" dirty="0" smtClean="0">
                <a:solidFill>
                  <a:srgbClr val="C00000"/>
                </a:solidFill>
              </a:rPr>
              <a:t>Ehefrau </a:t>
            </a:r>
          </a:p>
          <a:p>
            <a:pPr hangingPunct="0"/>
            <a:r>
              <a:rPr lang="de-DE" sz="2800" b="1" dirty="0" smtClean="0"/>
              <a:t>4</a:t>
            </a:r>
            <a:r>
              <a:rPr lang="de-DE" sz="2800" dirty="0" smtClean="0"/>
              <a:t>. Eine </a:t>
            </a:r>
            <a:r>
              <a:rPr lang="de-DE" sz="2800" b="1" dirty="0" smtClean="0">
                <a:solidFill>
                  <a:srgbClr val="00B0F0"/>
                </a:solidFill>
              </a:rPr>
              <a:t>Familie</a:t>
            </a:r>
            <a:r>
              <a:rPr lang="de-DE" sz="2400" b="1" dirty="0" smtClean="0"/>
              <a:t> </a:t>
            </a:r>
            <a:endParaRPr lang="de-CH" sz="2400" dirty="0" smtClean="0"/>
          </a:p>
          <a:p>
            <a:pPr lvl="1" hangingPunct="0"/>
            <a:r>
              <a:rPr lang="de-DE" sz="2400" dirty="0" smtClean="0">
                <a:solidFill>
                  <a:srgbClr val="C00000"/>
                </a:solidFill>
              </a:rPr>
              <a:t>Bruderschaft</a:t>
            </a:r>
            <a:endParaRPr lang="de-CH" sz="2400" dirty="0" smtClean="0">
              <a:solidFill>
                <a:srgbClr val="C00000"/>
              </a:solidFill>
            </a:endParaRPr>
          </a:p>
          <a:p>
            <a:pPr lvl="1" hangingPunct="0"/>
            <a:r>
              <a:rPr lang="de-DE" sz="2400" dirty="0" smtClean="0">
                <a:solidFill>
                  <a:srgbClr val="C00000"/>
                </a:solidFill>
              </a:rPr>
              <a:t>Volk</a:t>
            </a:r>
            <a:endParaRPr lang="de-CH" sz="2400" dirty="0" smtClean="0">
              <a:solidFill>
                <a:srgbClr val="C00000"/>
              </a:solidFill>
            </a:endParaRPr>
          </a:p>
          <a:p>
            <a:pPr hangingPunct="0"/>
            <a:r>
              <a:rPr lang="de-DE" sz="2800" b="1" dirty="0" smtClean="0"/>
              <a:t>5</a:t>
            </a:r>
            <a:r>
              <a:rPr lang="de-DE" sz="2800" dirty="0" smtClean="0"/>
              <a:t>. Eine </a:t>
            </a:r>
            <a:r>
              <a:rPr lang="de-DE" sz="2800" b="1" dirty="0" smtClean="0">
                <a:solidFill>
                  <a:srgbClr val="00B0F0"/>
                </a:solidFill>
              </a:rPr>
              <a:t>Herde</a:t>
            </a:r>
            <a:r>
              <a:rPr lang="de-DE" sz="2800" dirty="0" smtClean="0"/>
              <a:t> </a:t>
            </a:r>
            <a:endParaRPr lang="de-CH" sz="2800" dirty="0" smtClean="0"/>
          </a:p>
          <a:p>
            <a:pPr hangingPunct="0"/>
            <a:r>
              <a:rPr lang="de-DE" sz="2800" b="1" dirty="0" smtClean="0"/>
              <a:t>6</a:t>
            </a:r>
            <a:r>
              <a:rPr lang="de-DE" sz="2800" dirty="0" smtClean="0"/>
              <a:t>. Eine </a:t>
            </a:r>
            <a:r>
              <a:rPr lang="de-DE" sz="2800" b="1" dirty="0" smtClean="0">
                <a:solidFill>
                  <a:srgbClr val="00B0F0"/>
                </a:solidFill>
              </a:rPr>
              <a:t>Priesterschaft</a:t>
            </a:r>
            <a:r>
              <a:rPr lang="de-DE" sz="2800" dirty="0" smtClean="0"/>
              <a:t> </a:t>
            </a:r>
            <a:endParaRPr lang="de-CH" sz="2800" dirty="0" smtClean="0"/>
          </a:p>
          <a:p>
            <a:pPr hangingPunct="0"/>
            <a:r>
              <a:rPr lang="de-DE" sz="2800" b="1" dirty="0" smtClean="0"/>
              <a:t>7</a:t>
            </a:r>
            <a:r>
              <a:rPr lang="de-DE" sz="2800" dirty="0" smtClean="0"/>
              <a:t>. Ein </a:t>
            </a:r>
            <a:r>
              <a:rPr lang="de-DE" sz="2800" b="1" dirty="0" smtClean="0">
                <a:solidFill>
                  <a:srgbClr val="00B0F0"/>
                </a:solidFill>
              </a:rPr>
              <a:t>Königreich</a:t>
            </a:r>
            <a:r>
              <a:rPr lang="de-DE" sz="2800" dirty="0" smtClean="0"/>
              <a:t> </a:t>
            </a:r>
            <a:endParaRPr lang="de-CH" sz="2800" dirty="0" smtClean="0"/>
          </a:p>
          <a:p>
            <a:pPr hangingPunct="0"/>
            <a:r>
              <a:rPr lang="de-DE" sz="2800" b="1" dirty="0" smtClean="0"/>
              <a:t>8</a:t>
            </a:r>
            <a:r>
              <a:rPr lang="de-DE" sz="2800" dirty="0" smtClean="0"/>
              <a:t>. Ein </a:t>
            </a:r>
            <a:r>
              <a:rPr lang="de-DE" sz="2800" b="1" dirty="0" smtClean="0">
                <a:solidFill>
                  <a:srgbClr val="00B0F0"/>
                </a:solidFill>
              </a:rPr>
              <a:t>neuer</a:t>
            </a:r>
            <a:r>
              <a:rPr lang="de-DE" sz="2800" b="1" dirty="0" smtClean="0">
                <a:solidFill>
                  <a:schemeClr val="accent1"/>
                </a:solidFill>
              </a:rPr>
              <a:t> </a:t>
            </a:r>
            <a:r>
              <a:rPr lang="de-DE" sz="2800" b="1" dirty="0" smtClean="0">
                <a:solidFill>
                  <a:srgbClr val="00B0F0"/>
                </a:solidFill>
              </a:rPr>
              <a:t>Mensch</a:t>
            </a:r>
            <a:endParaRPr lang="de-DE" sz="2800" dirty="0" smtClean="0"/>
          </a:p>
        </p:txBody>
      </p:sp>
    </p:spTree>
    <p:extLst>
      <p:ext uri="{BB962C8B-B14F-4D97-AF65-F5344CB8AC3E}">
        <p14:creationId xmlns:p14="http://schemas.microsoft.com/office/powerpoint/2010/main" val="191881884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44624"/>
            <a:ext cx="8784976" cy="648072"/>
          </a:xfrm>
        </p:spPr>
        <p:txBody>
          <a:bodyPr/>
          <a:lstStyle/>
          <a:p>
            <a:r>
              <a:rPr lang="de-DE" sz="3600" b="0" dirty="0" smtClean="0">
                <a:solidFill>
                  <a:srgbClr val="00B0F0"/>
                </a:solidFill>
              </a:rPr>
              <a:t>Exkurs: Gemeindebau: </a:t>
            </a:r>
            <a:r>
              <a:rPr lang="de-DE" sz="3600" b="0" dirty="0" smtClean="0">
                <a:solidFill>
                  <a:srgbClr val="00B0F0"/>
                </a:solidFill>
                <a:effectLst/>
              </a:rPr>
              <a:t>Was </a:t>
            </a:r>
            <a:r>
              <a:rPr lang="de-DE" sz="3600" b="0" dirty="0">
                <a:solidFill>
                  <a:srgbClr val="00B0F0"/>
                </a:solidFill>
                <a:effectLst/>
              </a:rPr>
              <a:t>wir beachten </a:t>
            </a:r>
            <a:r>
              <a:rPr lang="de-DE" sz="3600" b="0" dirty="0" smtClean="0">
                <a:solidFill>
                  <a:srgbClr val="00B0F0"/>
                </a:solidFill>
                <a:effectLst/>
              </a:rPr>
              <a:t>wollen:</a:t>
            </a:r>
            <a:endParaRPr lang="de-DE" sz="3600" b="0" dirty="0">
              <a:solidFill>
                <a:srgbClr val="00B0F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792088"/>
            <a:ext cx="9144000" cy="6065912"/>
          </a:xfrm>
        </p:spPr>
        <p:txBody>
          <a:bodyPr/>
          <a:lstStyle/>
          <a:p>
            <a:r>
              <a:rPr lang="de-DE" i="1" dirty="0">
                <a:solidFill>
                  <a:srgbClr val="0070C0"/>
                </a:solidFill>
              </a:rPr>
              <a:t>1. Das </a:t>
            </a:r>
            <a:r>
              <a:rPr lang="de-DE" i="1" dirty="0" smtClean="0">
                <a:solidFill>
                  <a:srgbClr val="0070C0"/>
                </a:solidFill>
              </a:rPr>
              <a:t>Musterbild des NT prägen.</a:t>
            </a:r>
            <a:endParaRPr lang="de-DE" b="1" i="1" dirty="0">
              <a:solidFill>
                <a:srgbClr val="0070C0"/>
              </a:solidFill>
            </a:endParaRPr>
          </a:p>
          <a:p>
            <a:r>
              <a:rPr lang="de-DE" i="1" dirty="0">
                <a:solidFill>
                  <a:srgbClr val="0070C0"/>
                </a:solidFill>
              </a:rPr>
              <a:t>2. </a:t>
            </a:r>
            <a:r>
              <a:rPr lang="de-DE" i="1" dirty="0" smtClean="0">
                <a:solidFill>
                  <a:srgbClr val="0070C0"/>
                </a:solidFill>
              </a:rPr>
              <a:t>Fokus: nicht Methoden, </a:t>
            </a:r>
            <a:r>
              <a:rPr lang="de-DE" i="1" dirty="0">
                <a:solidFill>
                  <a:srgbClr val="0070C0"/>
                </a:solidFill>
              </a:rPr>
              <a:t>sondern </a:t>
            </a:r>
            <a:r>
              <a:rPr lang="de-DE" i="1" dirty="0" smtClean="0">
                <a:solidFill>
                  <a:srgbClr val="0070C0"/>
                </a:solidFill>
              </a:rPr>
              <a:t>Personen </a:t>
            </a:r>
            <a:r>
              <a:rPr lang="de-DE" i="1" dirty="0">
                <a:solidFill>
                  <a:srgbClr val="0070C0"/>
                </a:solidFill>
              </a:rPr>
              <a:t>– und </a:t>
            </a:r>
            <a:r>
              <a:rPr lang="de-DE" i="1" dirty="0" smtClean="0">
                <a:solidFill>
                  <a:srgbClr val="0070C0"/>
                </a:solidFill>
              </a:rPr>
              <a:t>Liebe.</a:t>
            </a:r>
            <a:endParaRPr lang="de-DE" b="1" i="1" dirty="0">
              <a:solidFill>
                <a:srgbClr val="0070C0"/>
              </a:solidFill>
            </a:endParaRPr>
          </a:p>
          <a:p>
            <a:r>
              <a:rPr lang="de-DE" i="1" dirty="0">
                <a:solidFill>
                  <a:srgbClr val="0070C0"/>
                </a:solidFill>
              </a:rPr>
              <a:t>3. Hellwach bleiben, </a:t>
            </a:r>
            <a:r>
              <a:rPr lang="de-DE" i="1" dirty="0" smtClean="0">
                <a:solidFill>
                  <a:srgbClr val="0070C0"/>
                </a:solidFill>
              </a:rPr>
              <a:t>forschen, </a:t>
            </a:r>
            <a:r>
              <a:rPr lang="de-DE" i="1" dirty="0">
                <a:solidFill>
                  <a:srgbClr val="0070C0"/>
                </a:solidFill>
              </a:rPr>
              <a:t>viel </a:t>
            </a:r>
            <a:r>
              <a:rPr lang="de-DE" i="1" dirty="0" smtClean="0">
                <a:solidFill>
                  <a:srgbClr val="0070C0"/>
                </a:solidFill>
              </a:rPr>
              <a:t>mit IHM sprechen.</a:t>
            </a:r>
            <a:endParaRPr lang="de-DE" b="1" i="1" dirty="0">
              <a:solidFill>
                <a:srgbClr val="0070C0"/>
              </a:solidFill>
            </a:endParaRPr>
          </a:p>
          <a:p>
            <a:r>
              <a:rPr lang="de-DE" i="1" dirty="0">
                <a:solidFill>
                  <a:srgbClr val="0070C0"/>
                </a:solidFill>
              </a:rPr>
              <a:t>4. In das Leben des anderen hineinbauen, </a:t>
            </a:r>
            <a:r>
              <a:rPr lang="de-DE" i="1" dirty="0" smtClean="0">
                <a:solidFill>
                  <a:srgbClr val="0070C0"/>
                </a:solidFill>
              </a:rPr>
              <a:t>was zu ihrer Charakterveränderung </a:t>
            </a:r>
            <a:r>
              <a:rPr lang="de-DE" i="1" dirty="0">
                <a:solidFill>
                  <a:srgbClr val="0070C0"/>
                </a:solidFill>
              </a:rPr>
              <a:t>zur Christusähnlichkeit beiträgt. </a:t>
            </a:r>
            <a:endParaRPr lang="de-DE" i="1" dirty="0" smtClean="0">
              <a:solidFill>
                <a:srgbClr val="0070C0"/>
              </a:solidFill>
            </a:endParaRPr>
          </a:p>
          <a:p>
            <a:r>
              <a:rPr lang="de-DE" i="1" dirty="0">
                <a:solidFill>
                  <a:srgbClr val="0070C0"/>
                </a:solidFill>
              </a:rPr>
              <a:t>5. </a:t>
            </a:r>
            <a:r>
              <a:rPr lang="de-DE" i="1" dirty="0" smtClean="0">
                <a:solidFill>
                  <a:srgbClr val="0070C0"/>
                </a:solidFill>
              </a:rPr>
              <a:t>Zum Mahl</a:t>
            </a:r>
            <a:r>
              <a:rPr lang="de-DE" i="1" dirty="0">
                <a:solidFill>
                  <a:srgbClr val="0070C0"/>
                </a:solidFill>
              </a:rPr>
              <a:t>, </a:t>
            </a:r>
            <a:r>
              <a:rPr lang="de-DE" i="1" dirty="0" smtClean="0">
                <a:solidFill>
                  <a:srgbClr val="0070C0"/>
                </a:solidFill>
              </a:rPr>
              <a:t>Beten, Bibellesen treffen. Nicht zanken. </a:t>
            </a:r>
            <a:endParaRPr lang="de-DE" i="1" dirty="0">
              <a:solidFill>
                <a:srgbClr val="0070C0"/>
              </a:solidFill>
            </a:endParaRPr>
          </a:p>
          <a:p>
            <a:r>
              <a:rPr lang="de-DE" i="1" dirty="0">
                <a:solidFill>
                  <a:srgbClr val="0070C0"/>
                </a:solidFill>
              </a:rPr>
              <a:t>6. Evangelisieren, Zeugnis </a:t>
            </a:r>
            <a:r>
              <a:rPr lang="de-DE" i="1" dirty="0" smtClean="0">
                <a:solidFill>
                  <a:srgbClr val="0070C0"/>
                </a:solidFill>
              </a:rPr>
              <a:t>geben, Bekehrte taufen</a:t>
            </a:r>
            <a:r>
              <a:rPr lang="de-DE" i="1" dirty="0">
                <a:solidFill>
                  <a:srgbClr val="0070C0"/>
                </a:solidFill>
              </a:rPr>
              <a:t>. </a:t>
            </a:r>
          </a:p>
          <a:p>
            <a:r>
              <a:rPr lang="de-DE" i="1" dirty="0">
                <a:solidFill>
                  <a:srgbClr val="0070C0"/>
                </a:solidFill>
              </a:rPr>
              <a:t>7. Das „Leibleben“ </a:t>
            </a:r>
            <a:r>
              <a:rPr lang="de-DE" i="1" dirty="0" smtClean="0">
                <a:solidFill>
                  <a:srgbClr val="0070C0"/>
                </a:solidFill>
              </a:rPr>
              <a:t>leben. Um </a:t>
            </a:r>
            <a:r>
              <a:rPr lang="de-DE" i="1" dirty="0">
                <a:solidFill>
                  <a:srgbClr val="0070C0"/>
                </a:solidFill>
              </a:rPr>
              <a:t>die </a:t>
            </a:r>
            <a:r>
              <a:rPr lang="de-DE" i="1" dirty="0" smtClean="0">
                <a:solidFill>
                  <a:srgbClr val="0070C0"/>
                </a:solidFill>
              </a:rPr>
              <a:t>Einzelnen </a:t>
            </a:r>
            <a:r>
              <a:rPr lang="de-DE" i="1" dirty="0">
                <a:solidFill>
                  <a:srgbClr val="0070C0"/>
                </a:solidFill>
              </a:rPr>
              <a:t>kümmern. </a:t>
            </a:r>
          </a:p>
          <a:p>
            <a:r>
              <a:rPr lang="de-DE" i="1" dirty="0">
                <a:solidFill>
                  <a:srgbClr val="0070C0"/>
                </a:solidFill>
              </a:rPr>
              <a:t>8. Uns </a:t>
            </a:r>
            <a:r>
              <a:rPr lang="de-DE" i="1" dirty="0" smtClean="0">
                <a:solidFill>
                  <a:srgbClr val="0070C0"/>
                </a:solidFill>
              </a:rPr>
              <a:t>von solchen trennen</a:t>
            </a:r>
            <a:r>
              <a:rPr lang="de-DE" i="1" dirty="0">
                <a:solidFill>
                  <a:srgbClr val="0070C0"/>
                </a:solidFill>
              </a:rPr>
              <a:t>, die nicht nach der Überlieferung der Apostel leben und lehren. </a:t>
            </a:r>
          </a:p>
          <a:p>
            <a:r>
              <a:rPr lang="de-DE" i="1" dirty="0">
                <a:solidFill>
                  <a:srgbClr val="0070C0"/>
                </a:solidFill>
              </a:rPr>
              <a:t>9. Leidens- und opferbereit sein</a:t>
            </a:r>
            <a:r>
              <a:rPr lang="de-DE" i="1" dirty="0" smtClean="0">
                <a:solidFill>
                  <a:srgbClr val="0070C0"/>
                </a:solidFill>
              </a:rPr>
              <a:t>.</a:t>
            </a:r>
            <a:endParaRPr lang="de-DE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370784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8273216"/>
      </p:ext>
    </p:extLst>
  </p:cSld>
  <p:clrMapOvr>
    <a:masterClrMapping/>
  </p:clrMapOvr>
  <p:transition>
    <p:wipe dir="d"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Thomas Jettel\Documents\0TJ\My Dropbox\Arbeitsraum HJ\2 In Arbeit THOMAS\GUTE Karten\Map%20-%20Paul's%20Voyage%20to%20Rome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579936" y="-48604"/>
            <a:ext cx="11760448" cy="76540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9319528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idx="1"/>
          </p:nvPr>
        </p:nvSpPr>
        <p:spPr>
          <a:xfrm>
            <a:off x="467544" y="-27384"/>
            <a:ext cx="8219256" cy="464953"/>
          </a:xfrm>
        </p:spPr>
        <p:txBody>
          <a:bodyPr/>
          <a:lstStyle/>
          <a:p>
            <a:pPr marL="0" indent="0">
              <a:buNone/>
            </a:pPr>
            <a:r>
              <a:rPr lang="de-DE" b="1" dirty="0" smtClean="0"/>
              <a:t>Die 7 Gemeinden in Asien</a:t>
            </a:r>
            <a:endParaRPr lang="de-DE" b="1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6468" y="476672"/>
            <a:ext cx="9480468" cy="6684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494533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Epheserbrief und </a:t>
            </a:r>
            <a:r>
              <a:rPr lang="de-DE" dirty="0" err="1" smtClean="0"/>
              <a:t>Römerbief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323528" y="1600200"/>
            <a:ext cx="4172272" cy="4525963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Römerbrief: </a:t>
            </a:r>
          </a:p>
          <a:p>
            <a:r>
              <a:rPr lang="de-DE" dirty="0">
                <a:solidFill>
                  <a:srgbClr val="00B050"/>
                </a:solidFill>
              </a:rPr>
              <a:t>Das Heil in Christus </a:t>
            </a:r>
            <a:r>
              <a:rPr lang="de-DE" dirty="0" smtClean="0">
                <a:solidFill>
                  <a:srgbClr val="00B050"/>
                </a:solidFill>
              </a:rPr>
              <a:t>Jesus </a:t>
            </a:r>
          </a:p>
          <a:p>
            <a:r>
              <a:rPr lang="de-DE" b="0" dirty="0" smtClean="0">
                <a:solidFill>
                  <a:srgbClr val="00B050"/>
                </a:solidFill>
              </a:rPr>
              <a:t>Wie wird man gerettet? </a:t>
            </a:r>
          </a:p>
          <a:p>
            <a:r>
              <a:rPr lang="de-DE" b="0" dirty="0">
                <a:solidFill>
                  <a:srgbClr val="00B050"/>
                </a:solidFill>
              </a:rPr>
              <a:t>W</a:t>
            </a:r>
            <a:r>
              <a:rPr lang="de-DE" b="0" dirty="0" smtClean="0">
                <a:solidFill>
                  <a:srgbClr val="00B050"/>
                </a:solidFill>
              </a:rPr>
              <a:t>orin besteht das Heil?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495800" cy="4525963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Epheserbrief: </a:t>
            </a:r>
          </a:p>
          <a:p>
            <a:r>
              <a:rPr lang="de-DE" dirty="0" smtClean="0">
                <a:solidFill>
                  <a:srgbClr val="007A37"/>
                </a:solidFill>
              </a:rPr>
              <a:t>Das Heil im Leben der Geretteten</a:t>
            </a:r>
          </a:p>
          <a:p>
            <a:r>
              <a:rPr lang="de-DE" b="0" dirty="0">
                <a:solidFill>
                  <a:srgbClr val="007A37"/>
                </a:solidFill>
              </a:rPr>
              <a:t>Was haben </a:t>
            </a:r>
            <a:r>
              <a:rPr lang="de-DE" b="0" dirty="0" smtClean="0">
                <a:solidFill>
                  <a:srgbClr val="007A37"/>
                </a:solidFill>
              </a:rPr>
              <a:t>sie in Christus? </a:t>
            </a:r>
          </a:p>
          <a:p>
            <a:r>
              <a:rPr lang="de-DE" b="0" dirty="0" smtClean="0">
                <a:solidFill>
                  <a:srgbClr val="007A37"/>
                </a:solidFill>
              </a:rPr>
              <a:t>Wie sollen sie wandeln?</a:t>
            </a:r>
            <a:endParaRPr lang="de-DE" b="0" dirty="0">
              <a:solidFill>
                <a:srgbClr val="007A3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27585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44624"/>
            <a:ext cx="8784976" cy="432048"/>
          </a:xfrm>
        </p:spPr>
        <p:txBody>
          <a:bodyPr/>
          <a:lstStyle/>
          <a:p>
            <a:r>
              <a:rPr lang="de-DE" sz="3600" dirty="0" smtClean="0"/>
              <a:t>Chronologie Paulus</a:t>
            </a:r>
            <a:endParaRPr lang="de-DE" sz="3600" b="0" dirty="0"/>
          </a:p>
        </p:txBody>
      </p:sp>
      <p:graphicFrame>
        <p:nvGraphicFramePr>
          <p:cNvPr id="5" name="Inhaltsplatzhalt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0766583"/>
              </p:ext>
            </p:extLst>
          </p:nvPr>
        </p:nvGraphicFramePr>
        <p:xfrm>
          <a:off x="35496" y="548680"/>
          <a:ext cx="8964612" cy="63398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7056908"/>
                <a:gridCol w="1907704"/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20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Kreuzigung Jesu</a:t>
                      </a:r>
                      <a:endParaRPr lang="de-DE" sz="20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30 n. Chr. </a:t>
                      </a:r>
                      <a:endParaRPr lang="de-DE" sz="24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200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1. Jerusalembesuch  Gal. 1,18-19</a:t>
                      </a:r>
                      <a:endParaRPr lang="de-DE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b="1" dirty="0" smtClean="0">
                          <a:latin typeface="Arial" pitchFamily="34" charset="0"/>
                          <a:cs typeface="Arial" pitchFamily="34" charset="0"/>
                        </a:rPr>
                        <a:t>?35</a:t>
                      </a:r>
                      <a:endParaRPr lang="de-DE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200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In Tarsus  Apg 9,30; Gal. 1,21 </a:t>
                      </a:r>
                      <a:endParaRPr lang="de-DE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b="1" dirty="0" smtClean="0">
                          <a:latin typeface="Arial" pitchFamily="34" charset="0"/>
                          <a:cs typeface="Arial" pitchFamily="34" charset="0"/>
                        </a:rPr>
                        <a:t>?35-43</a:t>
                      </a:r>
                      <a:endParaRPr lang="de-DE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2000" b="1" dirty="0" smtClean="0">
                          <a:latin typeface="Arial" pitchFamily="34" charset="0"/>
                          <a:cs typeface="Arial" pitchFamily="34" charset="0"/>
                        </a:rPr>
                        <a:t>Mit </a:t>
                      </a:r>
                      <a:r>
                        <a:rPr lang="de-DE" sz="200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Barnabas nach Antiochien  Apg 11,25.26</a:t>
                      </a:r>
                      <a:endParaRPr lang="de-DE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b="1" dirty="0" smtClean="0">
                          <a:latin typeface="Arial" pitchFamily="34" charset="0"/>
                          <a:cs typeface="Arial" pitchFamily="34" charset="0"/>
                        </a:rPr>
                        <a:t>43</a:t>
                      </a:r>
                      <a:endParaRPr lang="de-DE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200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1. Missionsreise Apg 13,1- 14,28</a:t>
                      </a:r>
                      <a:endParaRPr lang="de-DE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b="1" dirty="0" err="1" smtClean="0">
                          <a:latin typeface="Arial" pitchFamily="34" charset="0"/>
                          <a:cs typeface="Arial" pitchFamily="34" charset="0"/>
                        </a:rPr>
                        <a:t>zw</a:t>
                      </a:r>
                      <a:r>
                        <a:rPr lang="de-DE" sz="2000" b="1" baseline="0" dirty="0" smtClean="0">
                          <a:latin typeface="Arial" pitchFamily="34" charset="0"/>
                          <a:cs typeface="Arial" pitchFamily="34" charset="0"/>
                        </a:rPr>
                        <a:t> 46 u 48</a:t>
                      </a:r>
                      <a:endParaRPr lang="de-DE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Jerusalembesuch  Apg 15 = Gal. 2</a:t>
                      </a:r>
                      <a:endParaRPr lang="de-DE" sz="2000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b="1" dirty="0" smtClean="0">
                          <a:latin typeface="Arial" pitchFamily="34" charset="0"/>
                          <a:cs typeface="Arial" pitchFamily="34" charset="0"/>
                        </a:rPr>
                        <a:t>49</a:t>
                      </a:r>
                      <a:endParaRPr lang="de-DE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200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2. Missionsreise Apg 16,1- 18,22;</a:t>
                      </a:r>
                      <a:r>
                        <a:rPr lang="de-DE" sz="2000" b="1" kern="12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Gal-</a:t>
                      </a:r>
                      <a:r>
                        <a:rPr lang="de-DE" sz="2000" b="1" kern="1200" baseline="0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Brf</a:t>
                      </a:r>
                      <a:r>
                        <a:rPr lang="de-DE" sz="2000" b="1" kern="12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1/2Thess.brf.</a:t>
                      </a:r>
                      <a:endParaRPr lang="de-DE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b="1" dirty="0" smtClean="0">
                          <a:latin typeface="Arial" pitchFamily="34" charset="0"/>
                          <a:cs typeface="Arial" pitchFamily="34" charset="0"/>
                        </a:rPr>
                        <a:t>49-51/52</a:t>
                      </a:r>
                      <a:endParaRPr lang="de-DE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200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3. Missionsreise Apg 18,23- 21,14</a:t>
                      </a:r>
                      <a:endParaRPr lang="de-DE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b="1" dirty="0" smtClean="0">
                          <a:latin typeface="Arial" pitchFamily="34" charset="0"/>
                          <a:cs typeface="Arial" pitchFamily="34" charset="0"/>
                        </a:rPr>
                        <a:t>53-57</a:t>
                      </a:r>
                      <a:endParaRPr lang="de-DE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2000" b="1" dirty="0" smtClean="0">
                          <a:latin typeface="Arial" pitchFamily="34" charset="0"/>
                          <a:cs typeface="Arial" pitchFamily="34" charset="0"/>
                        </a:rPr>
                        <a:t>In Ephesus Apg 18,24 -19,10</a:t>
                      </a:r>
                      <a:endParaRPr lang="de-DE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b="1" dirty="0" smtClean="0">
                          <a:latin typeface="Arial" pitchFamily="34" charset="0"/>
                          <a:cs typeface="Arial" pitchFamily="34" charset="0"/>
                        </a:rPr>
                        <a:t>53-</a:t>
                      </a:r>
                      <a:r>
                        <a:rPr lang="de-DE" sz="2400" b="1" baseline="0" dirty="0" smtClean="0">
                          <a:latin typeface="Arial" pitchFamily="34" charset="0"/>
                          <a:cs typeface="Arial" pitchFamily="34" charset="0"/>
                        </a:rPr>
                        <a:t> 56</a:t>
                      </a:r>
                      <a:endParaRPr lang="de-DE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2000" b="1" dirty="0" smtClean="0">
                          <a:latin typeface="Arial" pitchFamily="34" charset="0"/>
                          <a:cs typeface="Arial" pitchFamily="34" charset="0"/>
                        </a:rPr>
                        <a:t>1Kor</a:t>
                      </a:r>
                      <a:r>
                        <a:rPr lang="de-DE" sz="2000" b="1" baseline="0" dirty="0" smtClean="0">
                          <a:latin typeface="Arial" pitchFamily="34" charset="0"/>
                          <a:cs typeface="Arial" pitchFamily="34" charset="0"/>
                        </a:rPr>
                        <a:t>.brf. / 2. </a:t>
                      </a:r>
                      <a:r>
                        <a:rPr lang="de-DE" sz="2000" b="1" baseline="0" dirty="0" err="1" smtClean="0">
                          <a:latin typeface="Arial" pitchFamily="34" charset="0"/>
                          <a:cs typeface="Arial" pitchFamily="34" charset="0"/>
                        </a:rPr>
                        <a:t>Kor.brf</a:t>
                      </a:r>
                      <a:r>
                        <a:rPr lang="de-DE" sz="2000" b="1" baseline="0" dirty="0" smtClean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de-DE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b="1" dirty="0" smtClean="0">
                          <a:latin typeface="Arial" pitchFamily="34" charset="0"/>
                          <a:cs typeface="Arial" pitchFamily="34" charset="0"/>
                        </a:rPr>
                        <a:t>56</a:t>
                      </a:r>
                      <a:endParaRPr lang="de-DE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2000" b="1" baseline="0" dirty="0" err="1" smtClean="0">
                          <a:latin typeface="Arial" pitchFamily="34" charset="0"/>
                          <a:cs typeface="Arial" pitchFamily="34" charset="0"/>
                        </a:rPr>
                        <a:t>Achaja</a:t>
                      </a:r>
                      <a:r>
                        <a:rPr lang="de-DE" sz="2000" b="1" baseline="0" dirty="0" smtClean="0">
                          <a:latin typeface="Arial" pitchFamily="34" charset="0"/>
                          <a:cs typeface="Arial" pitchFamily="34" charset="0"/>
                        </a:rPr>
                        <a:t>; Korinth; Apg 20,1-2</a:t>
                      </a:r>
                      <a:endParaRPr lang="de-DE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b="1" dirty="0" smtClean="0">
                          <a:latin typeface="Arial" pitchFamily="34" charset="0"/>
                          <a:cs typeface="Arial" pitchFamily="34" charset="0"/>
                        </a:rPr>
                        <a:t>56 / </a:t>
                      </a:r>
                      <a:r>
                        <a:rPr lang="de-DE" sz="2400" b="0" dirty="0" smtClean="0">
                          <a:latin typeface="Arial" pitchFamily="34" charset="0"/>
                          <a:cs typeface="Arial" pitchFamily="34" charset="0"/>
                        </a:rPr>
                        <a:t>Anf</a:t>
                      </a:r>
                      <a:r>
                        <a:rPr lang="de-DE" sz="2400" b="1" dirty="0" smtClean="0">
                          <a:latin typeface="Arial" pitchFamily="34" charset="0"/>
                          <a:cs typeface="Arial" pitchFamily="34" charset="0"/>
                        </a:rPr>
                        <a:t>. 57</a:t>
                      </a:r>
                      <a:endParaRPr lang="de-DE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b="1" dirty="0" smtClean="0">
                          <a:latin typeface="Arial" pitchFamily="34" charset="0"/>
                          <a:cs typeface="Arial" pitchFamily="34" charset="0"/>
                        </a:rPr>
                        <a:t>Rückkehr</a:t>
                      </a:r>
                      <a:r>
                        <a:rPr lang="de-DE" sz="2000" b="1" baseline="0" dirty="0" smtClean="0">
                          <a:latin typeface="Arial" pitchFamily="34" charset="0"/>
                          <a:cs typeface="Arial" pitchFamily="34" charset="0"/>
                        </a:rPr>
                        <a:t> nach Jerusalem (Vorher: </a:t>
                      </a:r>
                      <a:r>
                        <a:rPr lang="de-DE" sz="2000" b="1" dirty="0" err="1" smtClean="0">
                          <a:latin typeface="Arial" pitchFamily="34" charset="0"/>
                          <a:cs typeface="Arial" pitchFamily="34" charset="0"/>
                        </a:rPr>
                        <a:t>Röm.brf</a:t>
                      </a:r>
                      <a:r>
                        <a:rPr lang="de-DE" sz="2000" b="1" dirty="0" smtClean="0">
                          <a:latin typeface="Arial" pitchFamily="34" charset="0"/>
                          <a:cs typeface="Arial" pitchFamily="34" charset="0"/>
                        </a:rPr>
                        <a:t> -</a:t>
                      </a:r>
                      <a:r>
                        <a:rPr lang="de-DE" sz="2000" b="1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de-DE" sz="2000" b="1" dirty="0" smtClean="0">
                          <a:latin typeface="Arial" pitchFamily="34" charset="0"/>
                          <a:cs typeface="Arial" pitchFamily="34" charset="0"/>
                        </a:rPr>
                        <a:t>in Korinth)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b="0" dirty="0" smtClean="0">
                          <a:latin typeface="Arial" pitchFamily="34" charset="0"/>
                          <a:cs typeface="Arial" pitchFamily="34" charset="0"/>
                        </a:rPr>
                        <a:t>Pfingsten</a:t>
                      </a:r>
                      <a:r>
                        <a:rPr lang="de-DE" sz="2400" b="1" dirty="0" smtClean="0">
                          <a:latin typeface="Arial" pitchFamily="34" charset="0"/>
                          <a:cs typeface="Arial" pitchFamily="34" charset="0"/>
                        </a:rPr>
                        <a:t> 57</a:t>
                      </a:r>
                      <a:endParaRPr lang="de-DE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2000" b="1" dirty="0" smtClean="0">
                          <a:latin typeface="Arial" pitchFamily="34" charset="0"/>
                          <a:cs typeface="Arial" pitchFamily="34" charset="0"/>
                        </a:rPr>
                        <a:t>Gefangenschaft in </a:t>
                      </a:r>
                      <a:r>
                        <a:rPr lang="de-DE" sz="2000" b="1" dirty="0" err="1" smtClean="0">
                          <a:latin typeface="Arial" pitchFamily="34" charset="0"/>
                          <a:cs typeface="Arial" pitchFamily="34" charset="0"/>
                        </a:rPr>
                        <a:t>Cäsaräa</a:t>
                      </a:r>
                      <a:r>
                        <a:rPr lang="de-DE" sz="2000" b="1" dirty="0" smtClean="0">
                          <a:latin typeface="Arial" pitchFamily="34" charset="0"/>
                          <a:cs typeface="Arial" pitchFamily="34" charset="0"/>
                        </a:rPr>
                        <a:t> Apg 23,23 – K. 26</a:t>
                      </a:r>
                      <a:endParaRPr lang="de-DE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b="1" dirty="0" smtClean="0">
                          <a:latin typeface="Arial" pitchFamily="34" charset="0"/>
                          <a:cs typeface="Arial" pitchFamily="34" charset="0"/>
                        </a:rPr>
                        <a:t>57- </a:t>
                      </a:r>
                      <a:r>
                        <a:rPr lang="de-DE" sz="2000" b="0" dirty="0" smtClean="0">
                          <a:latin typeface="Arial" pitchFamily="34" charset="0"/>
                          <a:cs typeface="Arial" pitchFamily="34" charset="0"/>
                        </a:rPr>
                        <a:t>Herbst</a:t>
                      </a:r>
                      <a:r>
                        <a:rPr lang="de-DE" sz="2000" b="1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de-DE" sz="2400" b="1" dirty="0" smtClean="0">
                          <a:latin typeface="Arial" pitchFamily="34" charset="0"/>
                          <a:cs typeface="Arial" pitchFamily="34" charset="0"/>
                        </a:rPr>
                        <a:t>59</a:t>
                      </a:r>
                      <a:endParaRPr lang="de-DE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2000" b="1" dirty="0" smtClean="0">
                          <a:latin typeface="Arial" pitchFamily="34" charset="0"/>
                          <a:cs typeface="Arial" pitchFamily="34" charset="0"/>
                        </a:rPr>
                        <a:t>Gefangenschaft</a:t>
                      </a:r>
                      <a:r>
                        <a:rPr lang="de-DE" sz="2000" b="1" baseline="0" dirty="0" smtClean="0">
                          <a:latin typeface="Arial" pitchFamily="34" charset="0"/>
                          <a:cs typeface="Arial" pitchFamily="34" charset="0"/>
                        </a:rPr>
                        <a:t> in Rom Apg 28</a:t>
                      </a:r>
                      <a:endParaRPr lang="de-DE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b="1" dirty="0" smtClean="0">
                          <a:latin typeface="Arial" pitchFamily="34" charset="0"/>
                          <a:cs typeface="Arial" pitchFamily="34" charset="0"/>
                        </a:rPr>
                        <a:t>60-62</a:t>
                      </a:r>
                      <a:endParaRPr lang="de-DE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5423614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512" y="0"/>
            <a:ext cx="8964488" cy="6858000"/>
          </a:xfrm>
        </p:spPr>
        <p:txBody>
          <a:bodyPr/>
          <a:lstStyle/>
          <a:p>
            <a:r>
              <a:rPr lang="de-DE" sz="3200" cap="small" dirty="0"/>
              <a:t>Über die Abfassung des Briefes</a:t>
            </a:r>
            <a:endParaRPr lang="de-DE" sz="2000" cap="small" dirty="0"/>
          </a:p>
          <a:p>
            <a:pPr lvl="1"/>
            <a:r>
              <a:rPr lang="de-DE" sz="2800" i="1" dirty="0"/>
              <a:t>Die Gemeinde</a:t>
            </a:r>
            <a:endParaRPr lang="de-DE" sz="1600" i="1" dirty="0"/>
          </a:p>
          <a:p>
            <a:pPr lvl="1"/>
            <a:r>
              <a:rPr lang="de-DE" sz="2800" i="1" dirty="0"/>
              <a:t>Die Zeit der Abfassung</a:t>
            </a:r>
            <a:endParaRPr lang="de-DE" sz="1600" i="1" dirty="0"/>
          </a:p>
          <a:p>
            <a:pPr lvl="1"/>
            <a:r>
              <a:rPr lang="de-DE" sz="2800" i="1" dirty="0"/>
              <a:t>Der Zweck des Schreibens</a:t>
            </a:r>
            <a:endParaRPr lang="de-DE" sz="1600" i="1" dirty="0"/>
          </a:p>
        </p:txBody>
      </p:sp>
    </p:spTree>
    <p:extLst>
      <p:ext uri="{BB962C8B-B14F-4D97-AF65-F5344CB8AC3E}">
        <p14:creationId xmlns:p14="http://schemas.microsoft.com/office/powerpoint/2010/main" val="20314735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512" y="0"/>
            <a:ext cx="8964488" cy="6858000"/>
          </a:xfrm>
        </p:spPr>
        <p:txBody>
          <a:bodyPr/>
          <a:lstStyle/>
          <a:p>
            <a:pPr marL="457200" lvl="1" indent="0">
              <a:buNone/>
            </a:pPr>
            <a:r>
              <a:rPr lang="de-DE" sz="2800" i="1" dirty="0" smtClean="0"/>
              <a:t>Begriffe</a:t>
            </a:r>
          </a:p>
          <a:p>
            <a:pPr lvl="2"/>
            <a:r>
              <a:rPr lang="de-DE" b="0" dirty="0" smtClean="0">
                <a:solidFill>
                  <a:srgbClr val="0000FF"/>
                </a:solidFill>
              </a:rPr>
              <a:t>Recht</a:t>
            </a:r>
            <a:r>
              <a:rPr lang="de-DE" b="0" dirty="0">
                <a:solidFill>
                  <a:srgbClr val="0000FF"/>
                </a:solidFill>
              </a:rPr>
              <a:t>, gerecht, Gerechtigkeit </a:t>
            </a:r>
            <a:r>
              <a:rPr lang="de-DE" b="0" dirty="0" err="1">
                <a:solidFill>
                  <a:srgbClr val="0000FF"/>
                </a:solidFill>
              </a:rPr>
              <a:t>etc</a:t>
            </a:r>
            <a:r>
              <a:rPr lang="de-DE" b="0" dirty="0">
                <a:solidFill>
                  <a:srgbClr val="0000FF"/>
                </a:solidFill>
              </a:rPr>
              <a:t>: </a:t>
            </a:r>
            <a:r>
              <a:rPr lang="de-DE" dirty="0">
                <a:solidFill>
                  <a:srgbClr val="0000FF"/>
                </a:solidFill>
              </a:rPr>
              <a:t>59 </a:t>
            </a:r>
            <a:r>
              <a:rPr lang="de-DE" b="0" dirty="0" smtClean="0">
                <a:solidFill>
                  <a:srgbClr val="0000FF"/>
                </a:solidFill>
              </a:rPr>
              <a:t>mal</a:t>
            </a:r>
            <a:endParaRPr lang="de-DE" b="0" dirty="0">
              <a:solidFill>
                <a:srgbClr val="0000FF"/>
              </a:solidFill>
            </a:endParaRPr>
          </a:p>
          <a:p>
            <a:pPr lvl="2"/>
            <a:r>
              <a:rPr lang="de-DE" b="0" dirty="0">
                <a:solidFill>
                  <a:srgbClr val="0000FF"/>
                </a:solidFill>
              </a:rPr>
              <a:t>g</a:t>
            </a:r>
            <a:r>
              <a:rPr lang="de-DE" b="0" dirty="0" smtClean="0">
                <a:solidFill>
                  <a:srgbClr val="0000FF"/>
                </a:solidFill>
              </a:rPr>
              <a:t>erecht</a:t>
            </a:r>
            <a:r>
              <a:rPr lang="de-DE" dirty="0">
                <a:solidFill>
                  <a:srgbClr val="0000FF"/>
                </a:solidFill>
              </a:rPr>
              <a:t>: </a:t>
            </a:r>
            <a:r>
              <a:rPr lang="de-DE" dirty="0" smtClean="0">
                <a:solidFill>
                  <a:srgbClr val="0000FF"/>
                </a:solidFill>
              </a:rPr>
              <a:t>46</a:t>
            </a:r>
            <a:r>
              <a:rPr lang="de-DE" b="0" dirty="0" smtClean="0">
                <a:solidFill>
                  <a:srgbClr val="0000FF"/>
                </a:solidFill>
              </a:rPr>
              <a:t> mal</a:t>
            </a:r>
            <a:r>
              <a:rPr lang="de-DE" dirty="0" smtClean="0">
                <a:solidFill>
                  <a:srgbClr val="0000FF"/>
                </a:solidFill>
              </a:rPr>
              <a:t> </a:t>
            </a:r>
            <a:endParaRPr lang="de-DE" dirty="0">
              <a:solidFill>
                <a:srgbClr val="0000FF"/>
              </a:solidFill>
            </a:endParaRPr>
          </a:p>
          <a:p>
            <a:pPr lvl="2"/>
            <a:r>
              <a:rPr lang="de-DE" b="0" dirty="0">
                <a:solidFill>
                  <a:srgbClr val="0000FF"/>
                </a:solidFill>
              </a:rPr>
              <a:t>Heil, retten </a:t>
            </a:r>
            <a:r>
              <a:rPr lang="de-DE" b="0" dirty="0" err="1">
                <a:solidFill>
                  <a:srgbClr val="0000FF"/>
                </a:solidFill>
              </a:rPr>
              <a:t>etc</a:t>
            </a:r>
            <a:r>
              <a:rPr lang="de-DE" b="0" dirty="0">
                <a:solidFill>
                  <a:srgbClr val="0000FF"/>
                </a:solidFill>
              </a:rPr>
              <a:t>: </a:t>
            </a:r>
            <a:r>
              <a:rPr lang="de-DE" dirty="0" smtClean="0">
                <a:solidFill>
                  <a:srgbClr val="0000FF"/>
                </a:solidFill>
              </a:rPr>
              <a:t>16</a:t>
            </a:r>
            <a:r>
              <a:rPr lang="de-DE" b="0" dirty="0" smtClean="0">
                <a:solidFill>
                  <a:srgbClr val="0000FF"/>
                </a:solidFill>
              </a:rPr>
              <a:t> mal</a:t>
            </a:r>
            <a:r>
              <a:rPr lang="de-DE" dirty="0" smtClean="0">
                <a:solidFill>
                  <a:srgbClr val="0000FF"/>
                </a:solidFill>
              </a:rPr>
              <a:t> </a:t>
            </a:r>
            <a:endParaRPr lang="de-DE" dirty="0">
              <a:solidFill>
                <a:srgbClr val="0000FF"/>
              </a:solidFill>
            </a:endParaRPr>
          </a:p>
          <a:p>
            <a:pPr lvl="2"/>
            <a:r>
              <a:rPr lang="de-DE" b="0" u="sng" dirty="0" smtClean="0">
                <a:solidFill>
                  <a:srgbClr val="0000FF"/>
                </a:solidFill>
              </a:rPr>
              <a:t>Gerechtigkeit, gerecht </a:t>
            </a:r>
            <a:r>
              <a:rPr lang="de-DE" b="0" u="sng" dirty="0">
                <a:solidFill>
                  <a:srgbClr val="0000FF"/>
                </a:solidFill>
              </a:rPr>
              <a:t>und Heil zusammen: </a:t>
            </a:r>
            <a:r>
              <a:rPr lang="de-DE" u="sng" dirty="0" smtClean="0">
                <a:solidFill>
                  <a:srgbClr val="0000FF"/>
                </a:solidFill>
              </a:rPr>
              <a:t>121 mal</a:t>
            </a:r>
            <a:endParaRPr lang="de-DE" dirty="0">
              <a:solidFill>
                <a:srgbClr val="0000FF"/>
              </a:solidFill>
            </a:endParaRPr>
          </a:p>
          <a:p>
            <a:pPr lvl="2"/>
            <a:r>
              <a:rPr lang="de-DE" b="0" dirty="0" smtClean="0">
                <a:solidFill>
                  <a:srgbClr val="0000FF"/>
                </a:solidFill>
              </a:rPr>
              <a:t>Sünde</a:t>
            </a:r>
            <a:r>
              <a:rPr lang="de-DE" dirty="0">
                <a:solidFill>
                  <a:srgbClr val="0000FF"/>
                </a:solidFill>
              </a:rPr>
              <a:t>: </a:t>
            </a:r>
            <a:r>
              <a:rPr lang="de-DE" dirty="0" smtClean="0">
                <a:solidFill>
                  <a:srgbClr val="0000FF"/>
                </a:solidFill>
              </a:rPr>
              <a:t>47 </a:t>
            </a:r>
            <a:r>
              <a:rPr lang="de-DE" b="0" dirty="0">
                <a:solidFill>
                  <a:srgbClr val="0000FF"/>
                </a:solidFill>
              </a:rPr>
              <a:t>mal</a:t>
            </a:r>
            <a:r>
              <a:rPr lang="de-DE" dirty="0">
                <a:solidFill>
                  <a:srgbClr val="0000FF"/>
                </a:solidFill>
              </a:rPr>
              <a:t> (in </a:t>
            </a:r>
            <a:r>
              <a:rPr lang="de-DE" dirty="0" smtClean="0">
                <a:solidFill>
                  <a:srgbClr val="0000FF"/>
                </a:solidFill>
              </a:rPr>
              <a:t>K. 6-8</a:t>
            </a:r>
            <a:r>
              <a:rPr lang="de-DE" dirty="0">
                <a:solidFill>
                  <a:srgbClr val="0000FF"/>
                </a:solidFill>
              </a:rPr>
              <a:t>: 37mal)</a:t>
            </a:r>
          </a:p>
          <a:p>
            <a:pPr lvl="2"/>
            <a:r>
              <a:rPr lang="de-DE" b="0" dirty="0">
                <a:solidFill>
                  <a:srgbClr val="0000FF"/>
                </a:solidFill>
              </a:rPr>
              <a:t>Glaube</a:t>
            </a:r>
            <a:r>
              <a:rPr lang="de-DE" dirty="0">
                <a:solidFill>
                  <a:srgbClr val="0000FF"/>
                </a:solidFill>
              </a:rPr>
              <a:t>, </a:t>
            </a:r>
            <a:r>
              <a:rPr lang="de-DE" b="0" dirty="0">
                <a:solidFill>
                  <a:srgbClr val="0000FF"/>
                </a:solidFill>
              </a:rPr>
              <a:t>glauben</a:t>
            </a:r>
            <a:r>
              <a:rPr lang="de-DE" dirty="0">
                <a:solidFill>
                  <a:srgbClr val="0000FF"/>
                </a:solidFill>
              </a:rPr>
              <a:t>: </a:t>
            </a:r>
            <a:r>
              <a:rPr lang="de-DE" dirty="0" smtClean="0">
                <a:solidFill>
                  <a:srgbClr val="0000FF"/>
                </a:solidFill>
              </a:rPr>
              <a:t>55</a:t>
            </a:r>
            <a:r>
              <a:rPr lang="de-DE" b="0" dirty="0" smtClean="0">
                <a:solidFill>
                  <a:srgbClr val="0000FF"/>
                </a:solidFill>
              </a:rPr>
              <a:t>mal</a:t>
            </a:r>
            <a:endParaRPr lang="de-DE" b="0" dirty="0">
              <a:solidFill>
                <a:srgbClr val="0000FF"/>
              </a:solidFill>
            </a:endParaRPr>
          </a:p>
          <a:p>
            <a:pPr lvl="2"/>
            <a:r>
              <a:rPr lang="de-DE" dirty="0">
                <a:solidFill>
                  <a:srgbClr val="0000FF"/>
                </a:solidFill>
              </a:rPr>
              <a:t>Gesetz: </a:t>
            </a:r>
            <a:r>
              <a:rPr lang="de-DE" dirty="0" smtClean="0">
                <a:solidFill>
                  <a:srgbClr val="0000FF"/>
                </a:solidFill>
              </a:rPr>
              <a:t>56 </a:t>
            </a:r>
            <a:r>
              <a:rPr lang="de-DE" b="0" dirty="0" smtClean="0">
                <a:solidFill>
                  <a:srgbClr val="0000FF"/>
                </a:solidFill>
              </a:rPr>
              <a:t>mal</a:t>
            </a:r>
            <a:r>
              <a:rPr lang="de-DE" dirty="0" smtClean="0">
                <a:solidFill>
                  <a:srgbClr val="0000FF"/>
                </a:solidFill>
              </a:rPr>
              <a:t> </a:t>
            </a:r>
            <a:endParaRPr lang="de-DE" dirty="0">
              <a:solidFill>
                <a:srgbClr val="0000FF"/>
              </a:solidFill>
            </a:endParaRPr>
          </a:p>
          <a:p>
            <a:pPr lvl="1"/>
            <a:r>
              <a:rPr lang="de-DE" dirty="0" smtClean="0"/>
              <a:t>Gott: Schöpfer, Richter, Retter</a:t>
            </a:r>
            <a:endParaRPr lang="de-DE" dirty="0"/>
          </a:p>
          <a:p>
            <a:pPr lvl="1"/>
            <a:r>
              <a:rPr lang="de-DE" dirty="0" smtClean="0"/>
              <a:t>Der Mensch: </a:t>
            </a:r>
          </a:p>
          <a:p>
            <a:pPr lvl="2"/>
            <a:r>
              <a:rPr lang="de-DE" dirty="0" smtClean="0"/>
              <a:t>in Adam</a:t>
            </a:r>
          </a:p>
          <a:p>
            <a:pPr lvl="2"/>
            <a:r>
              <a:rPr lang="de-DE" dirty="0" smtClean="0"/>
              <a:t>in Christus</a:t>
            </a:r>
          </a:p>
          <a:p>
            <a:pPr lvl="1"/>
            <a:r>
              <a:rPr lang="de-DE" dirty="0" smtClean="0"/>
              <a:t>Synonyme Begriffe: </a:t>
            </a:r>
          </a:p>
          <a:p>
            <a:pPr lvl="2"/>
            <a:r>
              <a:rPr lang="de-DE" dirty="0" smtClean="0"/>
              <a:t>Heil ↔ Gerechtigkeit</a:t>
            </a:r>
          </a:p>
          <a:p>
            <a:pPr lvl="2"/>
            <a:r>
              <a:rPr lang="de-DE" dirty="0" smtClean="0"/>
              <a:t>Sünde ↔ Ungerechtigkeit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81971638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ömung">
  <a:themeElements>
    <a:clrScheme name="Elementar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Strömung">
      <a:majorFont>
        <a:latin typeface="Garamond"/>
        <a:ea typeface=""/>
        <a:cs typeface="Arial"/>
      </a:majorFont>
      <a:minorFont>
        <a:latin typeface="Garamond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ömung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ömung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ömung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ömung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ömung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ömung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ömung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ömung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ömung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0</TotalTime>
  <Words>3659</Words>
  <Application>Microsoft Office PowerPoint</Application>
  <PresentationFormat>Bildschirmpräsentation (4:3)</PresentationFormat>
  <Paragraphs>684</Paragraphs>
  <Slides>57</Slides>
  <Notes>57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57</vt:i4>
      </vt:variant>
    </vt:vector>
  </HeadingPairs>
  <TitlesOfParts>
    <vt:vector size="58" baseType="lpstr">
      <vt:lpstr>Strömung</vt:lpstr>
      <vt:lpstr>Der Römerbrief</vt:lpstr>
      <vt:lpstr>PowerPoint-Präsentation</vt:lpstr>
      <vt:lpstr>PowerPoint-Präsentation</vt:lpstr>
      <vt:lpstr>PowerPoint-Präsentation</vt:lpstr>
      <vt:lpstr>PowerPoint-Präsentation</vt:lpstr>
      <vt:lpstr>Epheserbrief und Römerbief</vt:lpstr>
      <vt:lpstr>Chronologie Paulus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Thema des Röm: Die Gerechtigkeit Gottes</vt:lpstr>
      <vt:lpstr>Rm Struktur</vt:lpstr>
      <vt:lpstr>PowerPoint-Präsentation</vt:lpstr>
      <vt:lpstr>PowerPoint-Präsentation</vt:lpstr>
      <vt:lpstr>Römerbrief: Gliederung  anhand des Stichwortes 'Rettung‘</vt:lpstr>
      <vt:lpstr>Römerbrief: Gliederung  anhand des Stichwortes 'Rettung‘</vt:lpstr>
      <vt:lpstr>Römerbrief: Das Heil</vt:lpstr>
      <vt:lpstr>Römerbrief: Das Heil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Rm 6 Sinnabschnitte</vt:lpstr>
      <vt:lpstr>Rm 6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Wie erreicht Gott mit den Seinen das Ziel der Christusähnlichkeit? 8,29.30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Exkurs: Dienst-Gnadengaben der Führung</vt:lpstr>
      <vt:lpstr>Exkurs: Dienst-Gnadengaben des Wortes</vt:lpstr>
      <vt:lpstr>Exkurs: Dienst-Gnadengaben der Mithilfe</vt:lpstr>
      <vt:lpstr>Exkurs: Allgemeine Lebens-Gaben</vt:lpstr>
      <vt:lpstr>„einander“ [zu 8. und 9.]</vt:lpstr>
      <vt:lpstr>„einander“ [zu 8. und 9.]</vt:lpstr>
      <vt:lpstr>„einander“ [zu 8. und 9.]</vt:lpstr>
      <vt:lpstr>PowerPoint-Präsentation</vt:lpstr>
      <vt:lpstr>Exkurs: Der Leib Christi ist … </vt:lpstr>
      <vt:lpstr>PowerPoint-Präsentation</vt:lpstr>
      <vt:lpstr>Exkurs: Die Struktur der Gemeinde</vt:lpstr>
      <vt:lpstr>Exkurs: Bilder von der Gemeinde </vt:lpstr>
      <vt:lpstr>Exkurs: Gemeindebau: Was wir beachten wollen: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Der Römerbrief - Die Gerechtigkeit Gottes</dc:title>
  <dc:creator>Thomas Jettel</dc:creator>
  <cp:lastModifiedBy>Me</cp:lastModifiedBy>
  <cp:revision>378</cp:revision>
  <dcterms:created xsi:type="dcterms:W3CDTF">2011-01-16T16:56:34Z</dcterms:created>
  <dcterms:modified xsi:type="dcterms:W3CDTF">2014-03-18T09:34:13Z</dcterms:modified>
</cp:coreProperties>
</file>