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10"/>
  </p:notesMasterIdLst>
  <p:sldIdLst>
    <p:sldId id="306" r:id="rId2"/>
    <p:sldId id="532" r:id="rId3"/>
    <p:sldId id="601" r:id="rId4"/>
    <p:sldId id="602" r:id="rId5"/>
    <p:sldId id="603" r:id="rId6"/>
    <p:sldId id="607" r:id="rId7"/>
    <p:sldId id="611" r:id="rId8"/>
    <p:sldId id="614" r:id="rId9"/>
    <p:sldId id="511" r:id="rId10"/>
    <p:sldId id="513" r:id="rId11"/>
    <p:sldId id="521" r:id="rId12"/>
    <p:sldId id="512" r:id="rId13"/>
    <p:sldId id="522" r:id="rId14"/>
    <p:sldId id="531" r:id="rId15"/>
    <p:sldId id="537" r:id="rId16"/>
    <p:sldId id="587" r:id="rId17"/>
    <p:sldId id="588" r:id="rId18"/>
    <p:sldId id="524" r:id="rId19"/>
    <p:sldId id="591" r:id="rId20"/>
    <p:sldId id="654" r:id="rId21"/>
    <p:sldId id="528" r:id="rId22"/>
    <p:sldId id="541" r:id="rId23"/>
    <p:sldId id="627" r:id="rId24"/>
    <p:sldId id="629" r:id="rId25"/>
    <p:sldId id="625" r:id="rId26"/>
    <p:sldId id="628" r:id="rId27"/>
    <p:sldId id="630" r:id="rId28"/>
    <p:sldId id="546" r:id="rId29"/>
    <p:sldId id="631" r:id="rId30"/>
    <p:sldId id="632" r:id="rId31"/>
    <p:sldId id="552" r:id="rId32"/>
    <p:sldId id="577" r:id="rId33"/>
    <p:sldId id="653" r:id="rId34"/>
    <p:sldId id="640" r:id="rId35"/>
    <p:sldId id="617" r:id="rId36"/>
    <p:sldId id="657" r:id="rId37"/>
    <p:sldId id="658" r:id="rId38"/>
    <p:sldId id="659" r:id="rId39"/>
    <p:sldId id="660" r:id="rId40"/>
    <p:sldId id="661" r:id="rId41"/>
    <p:sldId id="662" r:id="rId42"/>
    <p:sldId id="663" r:id="rId43"/>
    <p:sldId id="618" r:id="rId44"/>
    <p:sldId id="644" r:id="rId45"/>
    <p:sldId id="645" r:id="rId46"/>
    <p:sldId id="646" r:id="rId47"/>
    <p:sldId id="647" r:id="rId48"/>
    <p:sldId id="664" r:id="rId49"/>
    <p:sldId id="619" r:id="rId50"/>
    <p:sldId id="665" r:id="rId51"/>
    <p:sldId id="666" r:id="rId52"/>
    <p:sldId id="667" r:id="rId53"/>
    <p:sldId id="670" r:id="rId54"/>
    <p:sldId id="669" r:id="rId55"/>
    <p:sldId id="543" r:id="rId56"/>
    <p:sldId id="668" r:id="rId57"/>
    <p:sldId id="655" r:id="rId58"/>
    <p:sldId id="620" r:id="rId59"/>
    <p:sldId id="656" r:id="rId60"/>
    <p:sldId id="671" r:id="rId61"/>
    <p:sldId id="650" r:id="rId62"/>
    <p:sldId id="624" r:id="rId63"/>
    <p:sldId id="621" r:id="rId64"/>
    <p:sldId id="565" r:id="rId65"/>
    <p:sldId id="622" r:id="rId66"/>
    <p:sldId id="623" r:id="rId67"/>
    <p:sldId id="672" r:id="rId68"/>
    <p:sldId id="553" r:id="rId69"/>
    <p:sldId id="554" r:id="rId70"/>
    <p:sldId id="555" r:id="rId71"/>
    <p:sldId id="556" r:id="rId72"/>
    <p:sldId id="544" r:id="rId73"/>
    <p:sldId id="685" r:id="rId74"/>
    <p:sldId id="683" r:id="rId75"/>
    <p:sldId id="684" r:id="rId76"/>
    <p:sldId id="676" r:id="rId77"/>
    <p:sldId id="559" r:id="rId78"/>
    <p:sldId id="686" r:id="rId79"/>
    <p:sldId id="687" r:id="rId80"/>
    <p:sldId id="688" r:id="rId81"/>
    <p:sldId id="689" r:id="rId82"/>
    <p:sldId id="560" r:id="rId83"/>
    <p:sldId id="691" r:id="rId84"/>
    <p:sldId id="692" r:id="rId85"/>
    <p:sldId id="693" r:id="rId86"/>
    <p:sldId id="580" r:id="rId87"/>
    <p:sldId id="690" r:id="rId88"/>
    <p:sldId id="675" r:id="rId89"/>
    <p:sldId id="581" r:id="rId90"/>
    <p:sldId id="677" r:id="rId91"/>
    <p:sldId id="582" r:id="rId92"/>
    <p:sldId id="678" r:id="rId93"/>
    <p:sldId id="579" r:id="rId94"/>
    <p:sldId id="679" r:id="rId95"/>
    <p:sldId id="680" r:id="rId96"/>
    <p:sldId id="584" r:id="rId97"/>
    <p:sldId id="594" r:id="rId98"/>
    <p:sldId id="566" r:id="rId99"/>
    <p:sldId id="571" r:id="rId100"/>
    <p:sldId id="681" r:id="rId101"/>
    <p:sldId id="529" r:id="rId102"/>
    <p:sldId id="595" r:id="rId103"/>
    <p:sldId id="508" r:id="rId104"/>
    <p:sldId id="509" r:id="rId105"/>
    <p:sldId id="507" r:id="rId106"/>
    <p:sldId id="616" r:id="rId107"/>
    <p:sldId id="648" r:id="rId108"/>
    <p:sldId id="682" r:id="rId109"/>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Garamond" pitchFamily="18" charset="0"/>
        <a:ea typeface="+mn-ea"/>
        <a:cs typeface="Arial" charset="0"/>
      </a:defRPr>
    </a:lvl1pPr>
    <a:lvl2pPr marL="457200" algn="l" rtl="0" fontAlgn="base">
      <a:spcBef>
        <a:spcPct val="0"/>
      </a:spcBef>
      <a:spcAft>
        <a:spcPct val="0"/>
      </a:spcAft>
      <a:defRPr kern="1200">
        <a:solidFill>
          <a:schemeClr val="tx1"/>
        </a:solidFill>
        <a:latin typeface="Garamond" pitchFamily="18" charset="0"/>
        <a:ea typeface="+mn-ea"/>
        <a:cs typeface="Arial" charset="0"/>
      </a:defRPr>
    </a:lvl2pPr>
    <a:lvl3pPr marL="914400" algn="l" rtl="0" fontAlgn="base">
      <a:spcBef>
        <a:spcPct val="0"/>
      </a:spcBef>
      <a:spcAft>
        <a:spcPct val="0"/>
      </a:spcAft>
      <a:defRPr kern="1200">
        <a:solidFill>
          <a:schemeClr val="tx1"/>
        </a:solidFill>
        <a:latin typeface="Garamond" pitchFamily="18" charset="0"/>
        <a:ea typeface="+mn-ea"/>
        <a:cs typeface="Arial" charset="0"/>
      </a:defRPr>
    </a:lvl3pPr>
    <a:lvl4pPr marL="1371600" algn="l" rtl="0" fontAlgn="base">
      <a:spcBef>
        <a:spcPct val="0"/>
      </a:spcBef>
      <a:spcAft>
        <a:spcPct val="0"/>
      </a:spcAft>
      <a:defRPr kern="1200">
        <a:solidFill>
          <a:schemeClr val="tx1"/>
        </a:solidFill>
        <a:latin typeface="Garamond" pitchFamily="18" charset="0"/>
        <a:ea typeface="+mn-ea"/>
        <a:cs typeface="Arial" charset="0"/>
      </a:defRPr>
    </a:lvl4pPr>
    <a:lvl5pPr marL="1828800" algn="l" rtl="0"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B0A3"/>
    <a:srgbClr val="7DDDFF"/>
    <a:srgbClr val="F97F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gitternetz">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11" autoAdjust="0"/>
    <p:restoredTop sz="86464" autoAdjust="0"/>
  </p:normalViewPr>
  <p:slideViewPr>
    <p:cSldViewPr>
      <p:cViewPr>
        <p:scale>
          <a:sx n="140" d="100"/>
          <a:sy n="140" d="100"/>
        </p:scale>
        <p:origin x="-786" y="-72"/>
      </p:cViewPr>
      <p:guideLst>
        <p:guide orient="horz" pos="2160"/>
        <p:guide pos="2880"/>
      </p:guideLst>
    </p:cSldViewPr>
  </p:slideViewPr>
  <p:outlineViewPr>
    <p:cViewPr>
      <p:scale>
        <a:sx n="33" d="100"/>
        <a:sy n="33" d="100"/>
      </p:scale>
      <p:origin x="120" y="1604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theme" Target="theme/theme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charset="0"/>
              </a:defRPr>
            </a:lvl1pPr>
          </a:lstStyle>
          <a:p>
            <a:pPr>
              <a:defRPr/>
            </a:pPr>
            <a:endParaRPr lang="de-CH"/>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Arial" charset="0"/>
              </a:defRPr>
            </a:lvl1pPr>
          </a:lstStyle>
          <a:p>
            <a:pPr>
              <a:defRPr/>
            </a:pPr>
            <a:fld id="{8AC6EDA6-24DC-4BE3-92A8-FDAB1EF70573}" type="datetimeFigureOut">
              <a:rPr lang="de-CH"/>
              <a:pPr>
                <a:defRPr/>
              </a:pPr>
              <a:t>14.07.2012</a:t>
            </a:fld>
            <a:endParaRPr lang="de-CH"/>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CH" noProof="0" smtClean="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CH" noProof="0" smtClean="0"/>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Arial" charset="0"/>
              </a:defRPr>
            </a:lvl1pPr>
          </a:lstStyle>
          <a:p>
            <a:pPr>
              <a:defRPr/>
            </a:pPr>
            <a:endParaRPr lang="de-CH"/>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Arial" charset="0"/>
              </a:defRPr>
            </a:lvl1pPr>
          </a:lstStyle>
          <a:p>
            <a:pPr>
              <a:defRPr/>
            </a:pPr>
            <a:fld id="{548FAA0F-548E-42DE-A447-3F22FC10F20C}" type="slidenum">
              <a:rPr lang="de-CH"/>
              <a:pPr>
                <a:defRPr/>
              </a:pPr>
              <a:t>‹Nr.›</a:t>
            </a:fld>
            <a:endParaRPr lang="de-CH"/>
          </a:p>
        </p:txBody>
      </p:sp>
    </p:spTree>
    <p:extLst>
      <p:ext uri="{BB962C8B-B14F-4D97-AF65-F5344CB8AC3E}">
        <p14:creationId xmlns:p14="http://schemas.microsoft.com/office/powerpoint/2010/main" val="18503479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bildplatzhalter 1"/>
          <p:cNvSpPr>
            <a:spLocks noGrp="1" noRot="1" noChangeAspect="1" noTextEdit="1"/>
          </p:cNvSpPr>
          <p:nvPr>
            <p:ph type="sldImg"/>
          </p:nvPr>
        </p:nvSpPr>
        <p:spPr bwMode="auto">
          <a:noFill/>
          <a:ln>
            <a:solidFill>
              <a:srgbClr val="000000"/>
            </a:solidFill>
            <a:miter lim="800000"/>
            <a:headEnd/>
            <a:tailEnd/>
          </a:ln>
        </p:spPr>
      </p:sp>
      <p:sp>
        <p:nvSpPr>
          <p:cNvPr id="31747" name="Notizenplatzhal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CH" smtClean="0"/>
          </a:p>
        </p:txBody>
      </p:sp>
      <p:sp>
        <p:nvSpPr>
          <p:cNvPr id="3174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79789BE-DF69-485D-96E1-80B027270284}" type="slidenum">
              <a:rPr lang="de-CH" smtClean="0"/>
              <a:pPr/>
              <a:t>1</a:t>
            </a:fld>
            <a:endParaRPr lang="de-CH"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a:p>
        </p:txBody>
      </p:sp>
      <p:sp>
        <p:nvSpPr>
          <p:cNvPr id="4" name="Foliennummernplatzhalter 3"/>
          <p:cNvSpPr>
            <a:spLocks noGrp="1"/>
          </p:cNvSpPr>
          <p:nvPr>
            <p:ph type="sldNum" sz="quarter" idx="10"/>
          </p:nvPr>
        </p:nvSpPr>
        <p:spPr/>
        <p:txBody>
          <a:bodyPr/>
          <a:lstStyle/>
          <a:p>
            <a:pPr>
              <a:defRPr/>
            </a:pPr>
            <a:fld id="{548FAA0F-548E-42DE-A447-3F22FC10F20C}" type="slidenum">
              <a:rPr lang="de-CH" smtClean="0"/>
              <a:pPr>
                <a:defRPr/>
              </a:pPr>
              <a:t>103</a:t>
            </a:fld>
            <a:endParaRPr lang="de-CH"/>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a:p>
        </p:txBody>
      </p:sp>
      <p:sp>
        <p:nvSpPr>
          <p:cNvPr id="4" name="Foliennummernplatzhalter 3"/>
          <p:cNvSpPr>
            <a:spLocks noGrp="1"/>
          </p:cNvSpPr>
          <p:nvPr>
            <p:ph type="sldNum" sz="quarter" idx="10"/>
          </p:nvPr>
        </p:nvSpPr>
        <p:spPr/>
        <p:txBody>
          <a:bodyPr/>
          <a:lstStyle/>
          <a:p>
            <a:pPr>
              <a:defRPr/>
            </a:pPr>
            <a:fld id="{548FAA0F-548E-42DE-A447-3F22FC10F20C}" type="slidenum">
              <a:rPr lang="de-CH" smtClean="0"/>
              <a:pPr>
                <a:defRPr/>
              </a:pPr>
              <a:t>104</a:t>
            </a:fld>
            <a:endParaRPr lang="de-CH"/>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a:p>
        </p:txBody>
      </p:sp>
      <p:sp>
        <p:nvSpPr>
          <p:cNvPr id="4" name="Foliennummernplatzhalter 3"/>
          <p:cNvSpPr>
            <a:spLocks noGrp="1"/>
          </p:cNvSpPr>
          <p:nvPr>
            <p:ph type="sldNum" sz="quarter" idx="10"/>
          </p:nvPr>
        </p:nvSpPr>
        <p:spPr/>
        <p:txBody>
          <a:bodyPr/>
          <a:lstStyle/>
          <a:p>
            <a:pPr>
              <a:defRPr/>
            </a:pPr>
            <a:fld id="{548FAA0F-548E-42DE-A447-3F22FC10F20C}" type="slidenum">
              <a:rPr lang="de-CH" smtClean="0"/>
              <a:pPr>
                <a:defRPr/>
              </a:pPr>
              <a:t>105</a:t>
            </a:fld>
            <a:endParaRPr lang="de-CH"/>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p:spPr>
            <p:txBody>
              <a:bodyPr/>
              <a:lstStyle/>
              <a:p>
                <a:pPr>
                  <a:defRPr/>
                </a:pPr>
                <a:endParaRPr lang="de-DE"/>
              </a:p>
            </p:txBody>
          </p:sp>
          <p:sp>
            <p:nvSpPr>
              <p:cNvPr id="9"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p:spPr>
            <p:txBody>
              <a:bodyPr/>
              <a:lstStyle/>
              <a:p>
                <a:pPr>
                  <a:defRPr/>
                </a:pPr>
                <a:endParaRPr lang="de-DE"/>
              </a:p>
            </p:txBody>
          </p:sp>
          <p:sp>
            <p:nvSpPr>
              <p:cNvPr id="10"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p:spPr>
            <p:txBody>
              <a:bodyPr/>
              <a:lstStyle/>
              <a:p>
                <a:pPr>
                  <a:defRPr/>
                </a:pPr>
                <a:endParaRPr lang="de-DE"/>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pPr>
                  <a:defRPr/>
                </a:pPr>
                <a:endParaRPr lang="de-CH"/>
              </a:p>
            </p:txBody>
          </p:sp>
          <p:sp>
            <p:nvSpPr>
              <p:cNvPr id="12"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p:spPr>
            <p:txBody>
              <a:bodyPr/>
              <a:lstStyle/>
              <a:p>
                <a:pPr>
                  <a:defRPr/>
                </a:pPr>
                <a:endParaRPr lang="de-DE"/>
              </a:p>
            </p:txBody>
          </p:sp>
        </p:grpSp>
        <p:sp>
          <p:nvSpPr>
            <p:cNvPr id="6"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p:spPr>
          <p:txBody>
            <a:bodyPr/>
            <a:lstStyle/>
            <a:p>
              <a:pPr>
                <a:defRPr/>
              </a:pPr>
              <a:endParaRPr lang="de-DE"/>
            </a:p>
          </p:txBody>
        </p:sp>
        <p:sp>
          <p:nvSpPr>
            <p:cNvPr id="7" name="Freeform 10"/>
            <p:cNvSpPr>
              <a:spLocks/>
            </p:cNvSpPr>
            <p:nvPr/>
          </p:nvSpPr>
          <p:spPr bwMode="hidden">
            <a:xfrm>
              <a:off x="0" y="0"/>
              <a:ext cx="5758" cy="1776"/>
            </a:xfrm>
            <a:custGeom>
              <a:avLst/>
              <a:gdLst>
                <a:gd name="T0" fmla="*/ 0 w 5740"/>
                <a:gd name="T1" fmla="*/ 0 h 1906"/>
                <a:gd name="T2" fmla="*/ 0 w 5740"/>
                <a:gd name="T3" fmla="*/ 1776 h 1906"/>
                <a:gd name="T4" fmla="*/ 5758 w 5740"/>
                <a:gd name="T5" fmla="*/ 1776 h 1906"/>
                <a:gd name="T6" fmla="*/ 575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de-CH"/>
            </a:p>
          </p:txBody>
        </p:sp>
      </p:grpSp>
      <p:sp>
        <p:nvSpPr>
          <p:cNvPr id="5131" name="Rectangle 11"/>
          <p:cNvSpPr>
            <a:spLocks noGrp="1" noChangeArrowheads="1"/>
          </p:cNvSpPr>
          <p:nvPr>
            <p:ph type="ctrTitle" sz="quarter"/>
          </p:nvPr>
        </p:nvSpPr>
        <p:spPr>
          <a:xfrm>
            <a:off x="685800" y="1736725"/>
            <a:ext cx="7772400" cy="1920875"/>
          </a:xfrm>
        </p:spPr>
        <p:txBody>
          <a:bodyPr/>
          <a:lstStyle>
            <a:lvl1pPr>
              <a:defRPr sz="5400"/>
            </a:lvl1pPr>
          </a:lstStyle>
          <a:p>
            <a:pPr lvl="0"/>
            <a:r>
              <a:rPr lang="de-DE" noProof="0" dirty="0" smtClean="0"/>
              <a:t>Titelmasterformat durch Klicken bearbeiten</a:t>
            </a:r>
          </a:p>
        </p:txBody>
      </p:sp>
      <p:sp>
        <p:nvSpPr>
          <p:cNvPr id="51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de-DE" noProof="0" smtClean="0"/>
              <a:t>Formatvorlage des Untertitelmasters durch Klicken bearbeiten</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de-DE"/>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de-DE"/>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A4C8C152-2F56-4E6C-9D58-1F137EE8A962}" type="slidenum">
              <a:rPr lang="de-DE"/>
              <a:pPr>
                <a:defRPr/>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2"/>
          <p:cNvSpPr>
            <a:spLocks noGrp="1" noChangeArrowheads="1"/>
          </p:cNvSpPr>
          <p:nvPr>
            <p:ph type="dt" sz="half" idx="10"/>
          </p:nvPr>
        </p:nvSpPr>
        <p:spPr>
          <a:ln/>
        </p:spPr>
        <p:txBody>
          <a:bodyPr/>
          <a:lstStyle>
            <a:lvl1pPr>
              <a:defRPr/>
            </a:lvl1pPr>
          </a:lstStyle>
          <a:p>
            <a:pPr>
              <a:defRPr/>
            </a:pPr>
            <a:endParaRPr lang="de-DE"/>
          </a:p>
        </p:txBody>
      </p:sp>
      <p:sp>
        <p:nvSpPr>
          <p:cNvPr id="5" name="Rectangle 3"/>
          <p:cNvSpPr>
            <a:spLocks noGrp="1" noChangeArrowheads="1"/>
          </p:cNvSpPr>
          <p:nvPr>
            <p:ph type="sldNum" sz="quarter" idx="11"/>
          </p:nvPr>
        </p:nvSpPr>
        <p:spPr>
          <a:ln/>
        </p:spPr>
        <p:txBody>
          <a:bodyPr/>
          <a:lstStyle>
            <a:lvl1pPr>
              <a:defRPr/>
            </a:lvl1pPr>
          </a:lstStyle>
          <a:p>
            <a:pPr>
              <a:defRPr/>
            </a:pPr>
            <a:fld id="{EEF98C29-58FC-46E7-8031-34606E6C2971}" type="slidenum">
              <a:rPr lang="de-DE"/>
              <a:pPr>
                <a:defRPr/>
              </a:pPr>
              <a:t>‹Nr.›</a:t>
            </a:fld>
            <a:endParaRPr lang="de-DE"/>
          </a:p>
        </p:txBody>
      </p:sp>
      <p:sp>
        <p:nvSpPr>
          <p:cNvPr id="6" name="Rectangle 14"/>
          <p:cNvSpPr>
            <a:spLocks noGrp="1" noChangeArrowheads="1"/>
          </p:cNvSpPr>
          <p:nvPr>
            <p:ph type="ftr" sz="quarter" idx="12"/>
          </p:nvPr>
        </p:nvSpPr>
        <p:spPr>
          <a:ln/>
        </p:spPr>
        <p:txBody>
          <a:bodyPr/>
          <a:lstStyle>
            <a:lvl1pPr>
              <a:defRPr/>
            </a:lvl1pPr>
          </a:lstStyle>
          <a:p>
            <a:pPr>
              <a:defRPr/>
            </a:pPr>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2"/>
          <p:cNvSpPr>
            <a:spLocks noGrp="1" noChangeArrowheads="1"/>
          </p:cNvSpPr>
          <p:nvPr>
            <p:ph type="dt" sz="half" idx="10"/>
          </p:nvPr>
        </p:nvSpPr>
        <p:spPr>
          <a:ln/>
        </p:spPr>
        <p:txBody>
          <a:bodyPr/>
          <a:lstStyle>
            <a:lvl1pPr>
              <a:defRPr/>
            </a:lvl1pPr>
          </a:lstStyle>
          <a:p>
            <a:pPr>
              <a:defRPr/>
            </a:pPr>
            <a:endParaRPr lang="de-DE"/>
          </a:p>
        </p:txBody>
      </p:sp>
      <p:sp>
        <p:nvSpPr>
          <p:cNvPr id="5" name="Rectangle 3"/>
          <p:cNvSpPr>
            <a:spLocks noGrp="1" noChangeArrowheads="1"/>
          </p:cNvSpPr>
          <p:nvPr>
            <p:ph type="sldNum" sz="quarter" idx="11"/>
          </p:nvPr>
        </p:nvSpPr>
        <p:spPr>
          <a:ln/>
        </p:spPr>
        <p:txBody>
          <a:bodyPr/>
          <a:lstStyle>
            <a:lvl1pPr>
              <a:defRPr/>
            </a:lvl1pPr>
          </a:lstStyle>
          <a:p>
            <a:pPr>
              <a:defRPr/>
            </a:pPr>
            <a:fld id="{844A96E3-193D-454D-BF56-8481830A0B54}" type="slidenum">
              <a:rPr lang="de-DE"/>
              <a:pPr>
                <a:defRPr/>
              </a:pPr>
              <a:t>‹Nr.›</a:t>
            </a:fld>
            <a:endParaRPr lang="de-DE"/>
          </a:p>
        </p:txBody>
      </p:sp>
      <p:sp>
        <p:nvSpPr>
          <p:cNvPr id="6" name="Rectangle 14"/>
          <p:cNvSpPr>
            <a:spLocks noGrp="1" noChangeArrowheads="1"/>
          </p:cNvSpPr>
          <p:nvPr>
            <p:ph type="ftr" sz="quarter" idx="12"/>
          </p:nvPr>
        </p:nvSpPr>
        <p:spPr>
          <a:ln/>
        </p:spPr>
        <p:txBody>
          <a:bodyPr/>
          <a:lstStyle>
            <a:lvl1pPr>
              <a:defRPr/>
            </a:lvl1pPr>
          </a:lstStyle>
          <a:p>
            <a:pPr>
              <a:defRPr/>
            </a:pPr>
            <a:endParaRPr lang="de-DE"/>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baseline="0">
                <a:latin typeface="Arial Narrow" pitchFamily="34" charset="0"/>
              </a:defRPr>
            </a:lvl1p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Rectangle 2"/>
          <p:cNvSpPr>
            <a:spLocks noGrp="1" noChangeArrowheads="1"/>
          </p:cNvSpPr>
          <p:nvPr>
            <p:ph type="dt" sz="half" idx="10"/>
          </p:nvPr>
        </p:nvSpPr>
        <p:spPr>
          <a:ln/>
        </p:spPr>
        <p:txBody>
          <a:bodyPr/>
          <a:lstStyle>
            <a:lvl1pPr>
              <a:defRPr/>
            </a:lvl1pPr>
          </a:lstStyle>
          <a:p>
            <a:pPr>
              <a:defRPr/>
            </a:pPr>
            <a:endParaRPr lang="de-DE"/>
          </a:p>
        </p:txBody>
      </p:sp>
      <p:sp>
        <p:nvSpPr>
          <p:cNvPr id="5" name="Rectangle 3"/>
          <p:cNvSpPr>
            <a:spLocks noGrp="1" noChangeArrowheads="1"/>
          </p:cNvSpPr>
          <p:nvPr>
            <p:ph type="sldNum" sz="quarter" idx="11"/>
          </p:nvPr>
        </p:nvSpPr>
        <p:spPr>
          <a:ln/>
        </p:spPr>
        <p:txBody>
          <a:bodyPr/>
          <a:lstStyle>
            <a:lvl1pPr>
              <a:defRPr/>
            </a:lvl1pPr>
          </a:lstStyle>
          <a:p>
            <a:pPr>
              <a:defRPr/>
            </a:pPr>
            <a:fld id="{FE3B8302-567E-4F51-92BC-CE61CB028D98}" type="slidenum">
              <a:rPr lang="de-DE"/>
              <a:pPr>
                <a:defRPr/>
              </a:pPr>
              <a:t>‹Nr.›</a:t>
            </a:fld>
            <a:endParaRPr lang="de-DE"/>
          </a:p>
        </p:txBody>
      </p:sp>
      <p:sp>
        <p:nvSpPr>
          <p:cNvPr id="6" name="Rectangle 14"/>
          <p:cNvSpPr>
            <a:spLocks noGrp="1" noChangeArrowheads="1"/>
          </p:cNvSpPr>
          <p:nvPr>
            <p:ph type="ftr" sz="quarter" idx="12"/>
          </p:nvPr>
        </p:nvSpPr>
        <p:spPr>
          <a:ln/>
        </p:spPr>
        <p:txBody>
          <a:bodyPr/>
          <a:lstStyle>
            <a:lvl1pPr>
              <a:defRPr/>
            </a:lvl1pPr>
          </a:lstStyle>
          <a:p>
            <a:pPr>
              <a:defRPr/>
            </a:pPr>
            <a:endParaRPr lang="de-DE"/>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2"/>
          <p:cNvSpPr>
            <a:spLocks noGrp="1" noChangeArrowheads="1"/>
          </p:cNvSpPr>
          <p:nvPr>
            <p:ph type="dt" sz="half" idx="10"/>
          </p:nvPr>
        </p:nvSpPr>
        <p:spPr>
          <a:ln/>
        </p:spPr>
        <p:txBody>
          <a:bodyPr/>
          <a:lstStyle>
            <a:lvl1pPr>
              <a:defRPr/>
            </a:lvl1pPr>
          </a:lstStyle>
          <a:p>
            <a:pPr>
              <a:defRPr/>
            </a:pPr>
            <a:endParaRPr lang="de-DE"/>
          </a:p>
        </p:txBody>
      </p:sp>
      <p:sp>
        <p:nvSpPr>
          <p:cNvPr id="5" name="Rectangle 3"/>
          <p:cNvSpPr>
            <a:spLocks noGrp="1" noChangeArrowheads="1"/>
          </p:cNvSpPr>
          <p:nvPr>
            <p:ph type="sldNum" sz="quarter" idx="11"/>
          </p:nvPr>
        </p:nvSpPr>
        <p:spPr>
          <a:ln/>
        </p:spPr>
        <p:txBody>
          <a:bodyPr/>
          <a:lstStyle>
            <a:lvl1pPr>
              <a:defRPr/>
            </a:lvl1pPr>
          </a:lstStyle>
          <a:p>
            <a:pPr>
              <a:defRPr/>
            </a:pPr>
            <a:fld id="{4FA619F2-68EB-49BC-98BA-74E0ED2B741C}" type="slidenum">
              <a:rPr lang="de-DE"/>
              <a:pPr>
                <a:defRPr/>
              </a:pPr>
              <a:t>‹Nr.›</a:t>
            </a:fld>
            <a:endParaRPr lang="de-DE"/>
          </a:p>
        </p:txBody>
      </p:sp>
      <p:sp>
        <p:nvSpPr>
          <p:cNvPr id="6" name="Rectangle 14"/>
          <p:cNvSpPr>
            <a:spLocks noGrp="1" noChangeArrowheads="1"/>
          </p:cNvSpPr>
          <p:nvPr>
            <p:ph type="ftr" sz="quarter" idx="12"/>
          </p:nvPr>
        </p:nvSpPr>
        <p:spPr>
          <a:ln/>
        </p:spPr>
        <p:txBody>
          <a:bodyPr/>
          <a:lstStyle>
            <a:lvl1pPr>
              <a:defRPr/>
            </a:lvl1pPr>
          </a:lstStyle>
          <a:p>
            <a:pPr>
              <a:defRPr/>
            </a:pPr>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Narrow" pitchFamily="34" charset="0"/>
                <a:cs typeface="Arial" pitchFamily="34" charset="0"/>
              </a:defRPr>
            </a:lvl1pPr>
          </a:lstStyle>
          <a:p>
            <a:r>
              <a:rPr lang="de-DE" dirty="0" smtClean="0"/>
              <a:t>Titelmasterformat durch Klicken bearbeiten</a:t>
            </a:r>
            <a:endParaRPr lang="de-DE" dirty="0"/>
          </a:p>
        </p:txBody>
      </p:sp>
      <p:sp>
        <p:nvSpPr>
          <p:cNvPr id="3" name="Inhaltsplatzhalter 2"/>
          <p:cNvSpPr>
            <a:spLocks noGrp="1"/>
          </p:cNvSpPr>
          <p:nvPr>
            <p:ph sz="half" idx="1"/>
          </p:nvPr>
        </p:nvSpPr>
        <p:spPr>
          <a:xfrm>
            <a:off x="457200" y="1600200"/>
            <a:ext cx="4038600" cy="4525963"/>
          </a:xfrm>
        </p:spPr>
        <p:txBody>
          <a:bodyPr/>
          <a:lstStyle>
            <a:lvl1pPr>
              <a:defRPr sz="2800">
                <a:latin typeface="Arial Narrow" pitchFamily="34" charset="0"/>
                <a:cs typeface="Arial" pitchFamily="34" charset="0"/>
              </a:defRPr>
            </a:lvl1pPr>
            <a:lvl2pPr>
              <a:defRPr sz="2400">
                <a:latin typeface="Arial Narrow"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Inhaltsplatzhalter 3"/>
          <p:cNvSpPr>
            <a:spLocks noGrp="1"/>
          </p:cNvSpPr>
          <p:nvPr>
            <p:ph sz="half" idx="2"/>
          </p:nvPr>
        </p:nvSpPr>
        <p:spPr>
          <a:xfrm>
            <a:off x="4648200" y="1600200"/>
            <a:ext cx="4038600" cy="4525963"/>
          </a:xfrm>
        </p:spPr>
        <p:txBody>
          <a:bodyPr/>
          <a:lstStyle>
            <a:lvl1pPr>
              <a:defRPr sz="2800">
                <a:latin typeface="Arial Narrow" pitchFamily="34" charset="0"/>
                <a:cs typeface="Arial" pitchFamily="34" charset="0"/>
              </a:defRPr>
            </a:lvl1pPr>
            <a:lvl2pPr>
              <a:defRPr sz="2400">
                <a:latin typeface="Arial Narrow"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Rectangle 2"/>
          <p:cNvSpPr>
            <a:spLocks noGrp="1" noChangeArrowheads="1"/>
          </p:cNvSpPr>
          <p:nvPr>
            <p:ph type="dt" sz="half" idx="10"/>
          </p:nvPr>
        </p:nvSpPr>
        <p:spPr>
          <a:ln/>
        </p:spPr>
        <p:txBody>
          <a:bodyPr/>
          <a:lstStyle>
            <a:lvl1pPr>
              <a:defRPr/>
            </a:lvl1pPr>
          </a:lstStyle>
          <a:p>
            <a:pPr>
              <a:defRPr/>
            </a:pPr>
            <a:endParaRPr lang="de-DE"/>
          </a:p>
        </p:txBody>
      </p:sp>
      <p:sp>
        <p:nvSpPr>
          <p:cNvPr id="6" name="Rectangle 3"/>
          <p:cNvSpPr>
            <a:spLocks noGrp="1" noChangeArrowheads="1"/>
          </p:cNvSpPr>
          <p:nvPr>
            <p:ph type="sldNum" sz="quarter" idx="11"/>
          </p:nvPr>
        </p:nvSpPr>
        <p:spPr>
          <a:ln/>
        </p:spPr>
        <p:txBody>
          <a:bodyPr/>
          <a:lstStyle>
            <a:lvl1pPr>
              <a:defRPr/>
            </a:lvl1pPr>
          </a:lstStyle>
          <a:p>
            <a:pPr>
              <a:defRPr/>
            </a:pPr>
            <a:fld id="{05E4D80E-93FE-4F98-9FD0-1C825ACEF2EB}" type="slidenum">
              <a:rPr lang="de-DE"/>
              <a:pPr>
                <a:defRPr/>
              </a:pPr>
              <a:t>‹Nr.›</a:t>
            </a:fld>
            <a:endParaRPr lang="de-DE"/>
          </a:p>
        </p:txBody>
      </p:sp>
      <p:sp>
        <p:nvSpPr>
          <p:cNvPr id="7" name="Rectangle 14"/>
          <p:cNvSpPr>
            <a:spLocks noGrp="1" noChangeArrowheads="1"/>
          </p:cNvSpPr>
          <p:nvPr>
            <p:ph type="ftr" sz="quarter" idx="12"/>
          </p:nvPr>
        </p:nvSpPr>
        <p:spPr>
          <a:ln/>
        </p:spPr>
        <p:txBody>
          <a:bodyPr/>
          <a:lstStyle>
            <a:lvl1pPr>
              <a:defRPr/>
            </a:lvl1pPr>
          </a:lstStyle>
          <a:p>
            <a:pPr>
              <a:defRPr/>
            </a:pPr>
            <a:endParaRPr lang="de-DE"/>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2"/>
          <p:cNvSpPr>
            <a:spLocks noGrp="1" noChangeArrowheads="1"/>
          </p:cNvSpPr>
          <p:nvPr>
            <p:ph type="dt" sz="half" idx="10"/>
          </p:nvPr>
        </p:nvSpPr>
        <p:spPr>
          <a:ln/>
        </p:spPr>
        <p:txBody>
          <a:bodyPr/>
          <a:lstStyle>
            <a:lvl1pPr>
              <a:defRPr/>
            </a:lvl1pPr>
          </a:lstStyle>
          <a:p>
            <a:pPr>
              <a:defRPr/>
            </a:pPr>
            <a:endParaRPr lang="de-DE"/>
          </a:p>
        </p:txBody>
      </p:sp>
      <p:sp>
        <p:nvSpPr>
          <p:cNvPr id="8" name="Rectangle 3"/>
          <p:cNvSpPr>
            <a:spLocks noGrp="1" noChangeArrowheads="1"/>
          </p:cNvSpPr>
          <p:nvPr>
            <p:ph type="sldNum" sz="quarter" idx="11"/>
          </p:nvPr>
        </p:nvSpPr>
        <p:spPr>
          <a:ln/>
        </p:spPr>
        <p:txBody>
          <a:bodyPr/>
          <a:lstStyle>
            <a:lvl1pPr>
              <a:defRPr/>
            </a:lvl1pPr>
          </a:lstStyle>
          <a:p>
            <a:pPr>
              <a:defRPr/>
            </a:pPr>
            <a:fld id="{D22BE6E7-5C6B-4FA1-A7B3-A879117BD376}" type="slidenum">
              <a:rPr lang="de-DE"/>
              <a:pPr>
                <a:defRPr/>
              </a:pPr>
              <a:t>‹Nr.›</a:t>
            </a:fld>
            <a:endParaRPr lang="de-DE"/>
          </a:p>
        </p:txBody>
      </p:sp>
      <p:sp>
        <p:nvSpPr>
          <p:cNvPr id="9" name="Rectangle 14"/>
          <p:cNvSpPr>
            <a:spLocks noGrp="1" noChangeArrowheads="1"/>
          </p:cNvSpPr>
          <p:nvPr>
            <p:ph type="ftr" sz="quarter" idx="12"/>
          </p:nvPr>
        </p:nvSpPr>
        <p:spPr>
          <a:ln/>
        </p:spPr>
        <p:txBody>
          <a:bodyPr/>
          <a:lstStyle>
            <a:lvl1pPr>
              <a:defRPr/>
            </a:lvl1pPr>
          </a:lstStyle>
          <a:p>
            <a:pPr>
              <a:defRPr/>
            </a:pPr>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2"/>
          <p:cNvSpPr>
            <a:spLocks noGrp="1" noChangeArrowheads="1"/>
          </p:cNvSpPr>
          <p:nvPr>
            <p:ph type="dt" sz="half" idx="10"/>
          </p:nvPr>
        </p:nvSpPr>
        <p:spPr>
          <a:ln/>
        </p:spPr>
        <p:txBody>
          <a:bodyPr/>
          <a:lstStyle>
            <a:lvl1pPr>
              <a:defRPr/>
            </a:lvl1pPr>
          </a:lstStyle>
          <a:p>
            <a:pPr>
              <a:defRPr/>
            </a:pPr>
            <a:endParaRPr lang="de-DE"/>
          </a:p>
        </p:txBody>
      </p:sp>
      <p:sp>
        <p:nvSpPr>
          <p:cNvPr id="4" name="Rectangle 3"/>
          <p:cNvSpPr>
            <a:spLocks noGrp="1" noChangeArrowheads="1"/>
          </p:cNvSpPr>
          <p:nvPr>
            <p:ph type="sldNum" sz="quarter" idx="11"/>
          </p:nvPr>
        </p:nvSpPr>
        <p:spPr>
          <a:ln/>
        </p:spPr>
        <p:txBody>
          <a:bodyPr/>
          <a:lstStyle>
            <a:lvl1pPr>
              <a:defRPr/>
            </a:lvl1pPr>
          </a:lstStyle>
          <a:p>
            <a:pPr>
              <a:defRPr/>
            </a:pPr>
            <a:fld id="{537DE6F0-AAC6-4EB2-A34B-11B962F04A41}" type="slidenum">
              <a:rPr lang="de-DE"/>
              <a:pPr>
                <a:defRPr/>
              </a:pPr>
              <a:t>‹Nr.›</a:t>
            </a:fld>
            <a:endParaRPr lang="de-DE"/>
          </a:p>
        </p:txBody>
      </p:sp>
      <p:sp>
        <p:nvSpPr>
          <p:cNvPr id="5" name="Rectangle 14"/>
          <p:cNvSpPr>
            <a:spLocks noGrp="1" noChangeArrowheads="1"/>
          </p:cNvSpPr>
          <p:nvPr>
            <p:ph type="ftr" sz="quarter" idx="12"/>
          </p:nvPr>
        </p:nvSpPr>
        <p:spPr>
          <a:ln/>
        </p:spPr>
        <p:txBody>
          <a:bodyPr/>
          <a:lstStyle>
            <a:lvl1pPr>
              <a:defRPr/>
            </a:lvl1pPr>
          </a:lstStyle>
          <a:p>
            <a:pPr>
              <a:defRPr/>
            </a:pPr>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de-DE"/>
          </a:p>
        </p:txBody>
      </p:sp>
      <p:sp>
        <p:nvSpPr>
          <p:cNvPr id="3" name="Rectangle 3"/>
          <p:cNvSpPr>
            <a:spLocks noGrp="1" noChangeArrowheads="1"/>
          </p:cNvSpPr>
          <p:nvPr>
            <p:ph type="sldNum" sz="quarter" idx="11"/>
          </p:nvPr>
        </p:nvSpPr>
        <p:spPr>
          <a:ln/>
        </p:spPr>
        <p:txBody>
          <a:bodyPr/>
          <a:lstStyle>
            <a:lvl1pPr>
              <a:defRPr/>
            </a:lvl1pPr>
          </a:lstStyle>
          <a:p>
            <a:pPr>
              <a:defRPr/>
            </a:pPr>
            <a:fld id="{732EEDBF-C2AB-4E34-AF32-1A5F26CDFB57}" type="slidenum">
              <a:rPr lang="de-DE"/>
              <a:pPr>
                <a:defRPr/>
              </a:pPr>
              <a:t>‹Nr.›</a:t>
            </a:fld>
            <a:endParaRPr lang="de-DE"/>
          </a:p>
        </p:txBody>
      </p:sp>
      <p:sp>
        <p:nvSpPr>
          <p:cNvPr id="4" name="Rectangle 14"/>
          <p:cNvSpPr>
            <a:spLocks noGrp="1" noChangeArrowheads="1"/>
          </p:cNvSpPr>
          <p:nvPr>
            <p:ph type="ftr" sz="quarter" idx="12"/>
          </p:nvPr>
        </p:nvSpPr>
        <p:spPr>
          <a:ln/>
        </p:spPr>
        <p:txBody>
          <a:bodyPr/>
          <a:lstStyle>
            <a:lvl1pPr>
              <a:defRPr/>
            </a:lvl1pPr>
          </a:lstStyle>
          <a:p>
            <a:pPr>
              <a:defRPr/>
            </a:pPr>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2"/>
          <p:cNvSpPr>
            <a:spLocks noGrp="1" noChangeArrowheads="1"/>
          </p:cNvSpPr>
          <p:nvPr>
            <p:ph type="dt" sz="half" idx="10"/>
          </p:nvPr>
        </p:nvSpPr>
        <p:spPr>
          <a:ln/>
        </p:spPr>
        <p:txBody>
          <a:bodyPr/>
          <a:lstStyle>
            <a:lvl1pPr>
              <a:defRPr/>
            </a:lvl1pPr>
          </a:lstStyle>
          <a:p>
            <a:pPr>
              <a:defRPr/>
            </a:pPr>
            <a:endParaRPr lang="de-DE"/>
          </a:p>
        </p:txBody>
      </p:sp>
      <p:sp>
        <p:nvSpPr>
          <p:cNvPr id="6" name="Rectangle 3"/>
          <p:cNvSpPr>
            <a:spLocks noGrp="1" noChangeArrowheads="1"/>
          </p:cNvSpPr>
          <p:nvPr>
            <p:ph type="sldNum" sz="quarter" idx="11"/>
          </p:nvPr>
        </p:nvSpPr>
        <p:spPr>
          <a:ln/>
        </p:spPr>
        <p:txBody>
          <a:bodyPr/>
          <a:lstStyle>
            <a:lvl1pPr>
              <a:defRPr/>
            </a:lvl1pPr>
          </a:lstStyle>
          <a:p>
            <a:pPr>
              <a:defRPr/>
            </a:pPr>
            <a:fld id="{E060BCF6-E31D-415E-91A3-E89E0DA0C7D0}" type="slidenum">
              <a:rPr lang="de-DE"/>
              <a:pPr>
                <a:defRPr/>
              </a:pPr>
              <a:t>‹Nr.›</a:t>
            </a:fld>
            <a:endParaRPr lang="de-DE"/>
          </a:p>
        </p:txBody>
      </p:sp>
      <p:sp>
        <p:nvSpPr>
          <p:cNvPr id="7" name="Rectangle 14"/>
          <p:cNvSpPr>
            <a:spLocks noGrp="1" noChangeArrowheads="1"/>
          </p:cNvSpPr>
          <p:nvPr>
            <p:ph type="ftr" sz="quarter" idx="12"/>
          </p:nvPr>
        </p:nvSpPr>
        <p:spPr>
          <a:ln/>
        </p:spPr>
        <p:txBody>
          <a:bodyPr/>
          <a:lstStyle>
            <a:lvl1pPr>
              <a:defRPr/>
            </a:lvl1pPr>
          </a:lstStyle>
          <a:p>
            <a:pPr>
              <a:defRPr/>
            </a:pPr>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2"/>
          <p:cNvSpPr>
            <a:spLocks noGrp="1" noChangeArrowheads="1"/>
          </p:cNvSpPr>
          <p:nvPr>
            <p:ph type="dt" sz="half" idx="10"/>
          </p:nvPr>
        </p:nvSpPr>
        <p:spPr>
          <a:ln/>
        </p:spPr>
        <p:txBody>
          <a:bodyPr/>
          <a:lstStyle>
            <a:lvl1pPr>
              <a:defRPr/>
            </a:lvl1pPr>
          </a:lstStyle>
          <a:p>
            <a:pPr>
              <a:defRPr/>
            </a:pPr>
            <a:endParaRPr lang="de-DE"/>
          </a:p>
        </p:txBody>
      </p:sp>
      <p:sp>
        <p:nvSpPr>
          <p:cNvPr id="6" name="Rectangle 3"/>
          <p:cNvSpPr>
            <a:spLocks noGrp="1" noChangeArrowheads="1"/>
          </p:cNvSpPr>
          <p:nvPr>
            <p:ph type="sldNum" sz="quarter" idx="11"/>
          </p:nvPr>
        </p:nvSpPr>
        <p:spPr>
          <a:ln/>
        </p:spPr>
        <p:txBody>
          <a:bodyPr/>
          <a:lstStyle>
            <a:lvl1pPr>
              <a:defRPr/>
            </a:lvl1pPr>
          </a:lstStyle>
          <a:p>
            <a:pPr>
              <a:defRPr/>
            </a:pPr>
            <a:fld id="{87C8B2C3-17F2-411D-A497-09240A13E58E}" type="slidenum">
              <a:rPr lang="de-DE"/>
              <a:pPr>
                <a:defRPr/>
              </a:pPr>
              <a:t>‹Nr.›</a:t>
            </a:fld>
            <a:endParaRPr lang="de-DE"/>
          </a:p>
        </p:txBody>
      </p:sp>
      <p:sp>
        <p:nvSpPr>
          <p:cNvPr id="7" name="Rectangle 14"/>
          <p:cNvSpPr>
            <a:spLocks noGrp="1" noChangeArrowheads="1"/>
          </p:cNvSpPr>
          <p:nvPr>
            <p:ph type="ftr" sz="quarter" idx="12"/>
          </p:nvPr>
        </p:nvSpPr>
        <p:spPr>
          <a:ln/>
        </p:spPr>
        <p:txBody>
          <a:bodyPr/>
          <a:lstStyle>
            <a:lvl1pPr>
              <a:defRPr/>
            </a:lvl1pPr>
          </a:lstStyle>
          <a:p>
            <a:pPr>
              <a:defRPr/>
            </a:pPr>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dt" sz="half" idx="2"/>
          </p:nvPr>
        </p:nvSpPr>
        <p:spPr bwMode="auto">
          <a:xfrm>
            <a:off x="457200" y="6251575"/>
            <a:ext cx="2133600" cy="4762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de-DE"/>
          </a:p>
        </p:txBody>
      </p:sp>
      <p:sp>
        <p:nvSpPr>
          <p:cNvPr id="4099" name="Rectangle 3"/>
          <p:cNvSpPr>
            <a:spLocks noGrp="1" noChangeArrowheads="1"/>
          </p:cNvSpPr>
          <p:nvPr>
            <p:ph type="sldNum" sz="quarter" idx="4"/>
          </p:nvPr>
        </p:nvSpPr>
        <p:spPr bwMode="auto">
          <a:xfrm>
            <a:off x="6553200" y="6248400"/>
            <a:ext cx="2133600" cy="4762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7436A971-A01A-48A8-AAF8-5515F4370E41}" type="slidenum">
              <a:rPr lang="de-DE"/>
              <a:pPr>
                <a:defRPr/>
              </a:pPr>
              <a:t>‹Nr.›</a:t>
            </a:fld>
            <a:endParaRPr lang="de-DE"/>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4102"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p:spPr>
            <p:txBody>
              <a:bodyPr/>
              <a:lstStyle/>
              <a:p>
                <a:pPr>
                  <a:defRPr/>
                </a:pPr>
                <a:endParaRPr lang="de-DE"/>
              </a:p>
            </p:txBody>
          </p:sp>
          <p:sp>
            <p:nvSpPr>
              <p:cNvPr id="4103"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p:spPr>
            <p:txBody>
              <a:bodyPr/>
              <a:lstStyle/>
              <a:p>
                <a:pPr>
                  <a:defRPr/>
                </a:pPr>
                <a:endParaRPr lang="de-DE"/>
              </a:p>
            </p:txBody>
          </p:sp>
          <p:sp>
            <p:nvSpPr>
              <p:cNvPr id="4104"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p:spPr>
            <p:txBody>
              <a:bodyPr/>
              <a:lstStyle/>
              <a:p>
                <a:pPr>
                  <a:defRPr/>
                </a:pPr>
                <a:endParaRPr lang="de-DE"/>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pPr>
                  <a:defRPr/>
                </a:pPr>
                <a:endParaRPr lang="de-CH"/>
              </a:p>
            </p:txBody>
          </p:sp>
          <p:sp>
            <p:nvSpPr>
              <p:cNvPr id="4106"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p:spPr>
            <p:txBody>
              <a:bodyPr/>
              <a:lstStyle/>
              <a:p>
                <a:pPr>
                  <a:defRPr/>
                </a:pPr>
                <a:endParaRPr lang="de-DE"/>
              </a:p>
            </p:txBody>
          </p:sp>
        </p:grpSp>
        <p:sp>
          <p:nvSpPr>
            <p:cNvPr id="4107"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p:spPr>
          <p:txBody>
            <a:bodyPr/>
            <a:lstStyle/>
            <a:p>
              <a:pPr>
                <a:defRPr/>
              </a:pPr>
              <a:endParaRPr lang="de-DE"/>
            </a:p>
          </p:txBody>
        </p:sp>
        <p:sp>
          <p:nvSpPr>
            <p:cNvPr id="1034" name="Freeform 12"/>
            <p:cNvSpPr>
              <a:spLocks/>
            </p:cNvSpPr>
            <p:nvPr/>
          </p:nvSpPr>
          <p:spPr bwMode="hidden">
            <a:xfrm>
              <a:off x="0" y="0"/>
              <a:ext cx="5758" cy="1776"/>
            </a:xfrm>
            <a:custGeom>
              <a:avLst/>
              <a:gdLst>
                <a:gd name="T0" fmla="*/ 0 w 5740"/>
                <a:gd name="T1" fmla="*/ 0 h 1906"/>
                <a:gd name="T2" fmla="*/ 0 w 5740"/>
                <a:gd name="T3" fmla="*/ 1776 h 1906"/>
                <a:gd name="T4" fmla="*/ 5758 w 5740"/>
                <a:gd name="T5" fmla="*/ 1776 h 1906"/>
                <a:gd name="T6" fmla="*/ 575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de-CH"/>
            </a:p>
          </p:txBody>
        </p:sp>
      </p:grpSp>
      <p:sp>
        <p:nvSpPr>
          <p:cNvPr id="4109" name="Rectangle 13"/>
          <p:cNvSpPr>
            <a:spLocks noGrp="1" noRot="1" noChangeArrowheads="1"/>
          </p:cNvSpPr>
          <p:nvPr>
            <p:ph type="title"/>
          </p:nvPr>
        </p:nvSpPr>
        <p:spPr bwMode="auto">
          <a:xfrm>
            <a:off x="457200" y="274638"/>
            <a:ext cx="8229600" cy="1143000"/>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de-DE" dirty="0" smtClean="0"/>
              <a:t>Titelmasterformat durch Klicken bearbeiten</a:t>
            </a:r>
          </a:p>
        </p:txBody>
      </p:sp>
      <p:sp>
        <p:nvSpPr>
          <p:cNvPr id="4110" name="Rectangle 14"/>
          <p:cNvSpPr>
            <a:spLocks noGrp="1" noChangeArrowheads="1"/>
          </p:cNvSpPr>
          <p:nvPr>
            <p:ph type="ftr" sz="quarter" idx="3"/>
          </p:nvPr>
        </p:nvSpPr>
        <p:spPr bwMode="auto">
          <a:xfrm>
            <a:off x="3124200" y="6248400"/>
            <a:ext cx="2895600" cy="4762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a:defRPr sz="1200">
                <a:latin typeface="Arial" charset="0"/>
                <a:cs typeface="Arial" charset="0"/>
              </a:defRPr>
            </a:lvl1pPr>
          </a:lstStyle>
          <a:p>
            <a:pPr>
              <a:defRPr/>
            </a:pPr>
            <a:endParaRPr lang="de-DE"/>
          </a:p>
        </p:txBody>
      </p:sp>
      <p:sp>
        <p:nvSpPr>
          <p:cNvPr id="4111" name="Rectangle 15"/>
          <p:cNvSpPr>
            <a:spLocks noGrp="1" noChangeArrowheads="1"/>
          </p:cNvSpPr>
          <p:nvPr>
            <p:ph type="body" idx="1"/>
          </p:nvPr>
        </p:nvSpPr>
        <p:spPr bwMode="auto">
          <a:xfrm>
            <a:off x="457200" y="1600200"/>
            <a:ext cx="8229600" cy="4525963"/>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Tree>
  </p:cSld>
  <p:clrMap bg1="dk2" tx1="lt1" bg2="dk1" tx2="lt2" accent1="accent1" accent2="accent2" accent3="accent3" accent4="accent4" accent5="accent5" accent6="accent6" hlink="hlink" folHlink="folHlink"/>
  <p:sldLayoutIdLst>
    <p:sldLayoutId id="2147483744"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Narrow" pitchFamily="34" charset="0"/>
          <a:ea typeface="+mj-ea"/>
          <a:cs typeface="Arial" pitchFamily="34" charset="0"/>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Arial Narrow" pitchFamily="34" charset="0"/>
          <a:ea typeface="+mn-ea"/>
          <a:cs typeface="Arial" pitchFamily="34" charset="0"/>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Arial Narrow" pitchFamily="34" charset="0"/>
          <a:cs typeface="Arial" pitchFamily="34" charset="0"/>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Arial Narrow" pitchFamily="34" charset="0"/>
          <a:cs typeface="Arial" pitchFamily="34" charset="0"/>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Arial" pitchFamily="34" charset="0"/>
          <a:cs typeface="Arial" pitchFamily="34" charset="0"/>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Arial" pitchFamily="34" charset="0"/>
          <a:cs typeface="Arial" pitchFamily="34" charset="0"/>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125538"/>
            <a:ext cx="7772400" cy="2532062"/>
          </a:xfrm>
        </p:spPr>
        <p:txBody>
          <a:bodyPr/>
          <a:lstStyle/>
          <a:p>
            <a:pPr eaLnBrk="1" hangingPunct="1">
              <a:defRPr/>
            </a:pPr>
            <a:r>
              <a:rPr lang="de-DE" sz="6600" dirty="0" smtClean="0">
                <a:solidFill>
                  <a:srgbClr val="F97F6B"/>
                </a:solidFill>
              </a:rPr>
              <a:t>Die </a:t>
            </a:r>
            <a:br>
              <a:rPr lang="de-DE" sz="6600" dirty="0" smtClean="0">
                <a:solidFill>
                  <a:srgbClr val="F97F6B"/>
                </a:solidFill>
              </a:rPr>
            </a:br>
            <a:r>
              <a:rPr lang="de-DE" sz="6600" dirty="0" smtClean="0">
                <a:solidFill>
                  <a:srgbClr val="F97F6B"/>
                </a:solidFill>
              </a:rPr>
              <a:t>Bergpredigt</a:t>
            </a:r>
          </a:p>
        </p:txBody>
      </p:sp>
      <p:sp>
        <p:nvSpPr>
          <p:cNvPr id="2051" name="Rectangle 3"/>
          <p:cNvSpPr>
            <a:spLocks noGrp="1" noChangeArrowheads="1"/>
          </p:cNvSpPr>
          <p:nvPr>
            <p:ph type="subTitle" idx="1"/>
          </p:nvPr>
        </p:nvSpPr>
        <p:spPr>
          <a:xfrm>
            <a:off x="971550" y="4149725"/>
            <a:ext cx="7345363" cy="2159000"/>
          </a:xfrm>
        </p:spPr>
        <p:txBody>
          <a:bodyPr/>
          <a:lstStyle/>
          <a:p>
            <a:pPr eaLnBrk="1" hangingPunct="1">
              <a:defRPr/>
            </a:pPr>
            <a:r>
              <a:rPr lang="de-DE" sz="6000" b="1" dirty="0" smtClean="0">
                <a:solidFill>
                  <a:srgbClr val="FFC000"/>
                </a:solidFill>
              </a:rPr>
              <a:t>Mt 5-7</a:t>
            </a:r>
          </a:p>
          <a:p>
            <a:pPr eaLnBrk="1" hangingPunct="1">
              <a:defRPr/>
            </a:pPr>
            <a:endParaRPr lang="de-DE" sz="900" dirty="0" smtClean="0"/>
          </a:p>
          <a:p>
            <a:pPr eaLnBrk="1" hangingPunct="1">
              <a:defRPr/>
            </a:pPr>
            <a:endParaRPr lang="de-DE" sz="1200" dirty="0" smtClean="0"/>
          </a:p>
          <a:p>
            <a:pPr eaLnBrk="1" hangingPunct="1">
              <a:defRPr/>
            </a:pPr>
            <a:r>
              <a:rPr lang="de-DE" sz="900" dirty="0" smtClean="0"/>
              <a:t>Thomas Jettel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0" dirty="0" smtClean="0">
                <a:solidFill>
                  <a:schemeClr val="accent2">
                    <a:lumMod val="60000"/>
                    <a:lumOff val="40000"/>
                  </a:schemeClr>
                </a:solidFill>
              </a:rPr>
              <a:t>Die 10 Worte von Eden</a:t>
            </a:r>
            <a:br>
              <a:rPr lang="de-DE" b="0" dirty="0" smtClean="0">
                <a:solidFill>
                  <a:schemeClr val="accent2">
                    <a:lumMod val="60000"/>
                    <a:lumOff val="40000"/>
                  </a:schemeClr>
                </a:solidFill>
              </a:rPr>
            </a:br>
            <a:r>
              <a:rPr lang="de-DE" sz="2000" dirty="0" smtClean="0"/>
              <a:t>(9 Gebote, 1 Verbot)</a:t>
            </a:r>
            <a:endParaRPr lang="de-DE" sz="2000" dirty="0"/>
          </a:p>
        </p:txBody>
      </p:sp>
      <p:sp>
        <p:nvSpPr>
          <p:cNvPr id="4" name="Inhaltsplatzhalter 3"/>
          <p:cNvSpPr>
            <a:spLocks noGrp="1"/>
          </p:cNvSpPr>
          <p:nvPr>
            <p:ph sz="half" idx="1"/>
          </p:nvPr>
        </p:nvSpPr>
        <p:spPr>
          <a:xfrm>
            <a:off x="0" y="1600200"/>
            <a:ext cx="4495800" cy="4525963"/>
          </a:xfrm>
        </p:spPr>
        <p:txBody>
          <a:bodyPr/>
          <a:lstStyle/>
          <a:p>
            <a:pPr marL="0" indent="0">
              <a:buNone/>
            </a:pPr>
            <a:r>
              <a:rPr lang="de-DE" dirty="0" smtClean="0"/>
              <a:t>1M 1,28: </a:t>
            </a:r>
          </a:p>
          <a:p>
            <a:r>
              <a:rPr lang="de-DE" dirty="0" smtClean="0">
                <a:solidFill>
                  <a:srgbClr val="FFFF00"/>
                </a:solidFill>
              </a:rPr>
              <a:t>Seid </a:t>
            </a:r>
            <a:r>
              <a:rPr lang="de-DE" dirty="0">
                <a:solidFill>
                  <a:srgbClr val="FFFF00"/>
                </a:solidFill>
              </a:rPr>
              <a:t>fruchtbar </a:t>
            </a:r>
            <a:endParaRPr lang="de-DE" dirty="0" smtClean="0">
              <a:solidFill>
                <a:srgbClr val="FFFF00"/>
              </a:solidFill>
            </a:endParaRPr>
          </a:p>
          <a:p>
            <a:r>
              <a:rPr lang="de-DE" dirty="0" smtClean="0"/>
              <a:t>und </a:t>
            </a:r>
            <a:r>
              <a:rPr lang="de-DE" dirty="0">
                <a:solidFill>
                  <a:srgbClr val="FFFF00"/>
                </a:solidFill>
              </a:rPr>
              <a:t>mehrt</a:t>
            </a:r>
            <a:r>
              <a:rPr lang="de-DE" dirty="0"/>
              <a:t> </a:t>
            </a:r>
            <a:r>
              <a:rPr lang="de-DE" dirty="0">
                <a:solidFill>
                  <a:srgbClr val="FFFF00"/>
                </a:solidFill>
              </a:rPr>
              <a:t>euch</a:t>
            </a:r>
            <a:r>
              <a:rPr lang="de-DE" dirty="0"/>
              <a:t> </a:t>
            </a:r>
            <a:endParaRPr lang="de-DE" dirty="0" smtClean="0"/>
          </a:p>
          <a:p>
            <a:r>
              <a:rPr lang="de-DE" dirty="0" smtClean="0"/>
              <a:t>und </a:t>
            </a:r>
            <a:r>
              <a:rPr lang="de-DE" dirty="0">
                <a:solidFill>
                  <a:srgbClr val="FFFF00"/>
                </a:solidFill>
              </a:rPr>
              <a:t>füllt</a:t>
            </a:r>
            <a:r>
              <a:rPr lang="de-DE" dirty="0"/>
              <a:t> die Erde </a:t>
            </a:r>
            <a:endParaRPr lang="de-DE" dirty="0" smtClean="0"/>
          </a:p>
          <a:p>
            <a:r>
              <a:rPr lang="de-DE" dirty="0" smtClean="0"/>
              <a:t>und </a:t>
            </a:r>
            <a:r>
              <a:rPr lang="de-DE" dirty="0">
                <a:solidFill>
                  <a:srgbClr val="FFFF00"/>
                </a:solidFill>
              </a:rPr>
              <a:t>macht</a:t>
            </a:r>
            <a:r>
              <a:rPr lang="de-DE" dirty="0"/>
              <a:t> sie </a:t>
            </a:r>
            <a:r>
              <a:rPr lang="de-DE" dirty="0" smtClean="0"/>
              <a:t>euch </a:t>
            </a:r>
            <a:r>
              <a:rPr lang="de-DE" dirty="0" smtClean="0">
                <a:solidFill>
                  <a:srgbClr val="FFFF00"/>
                </a:solidFill>
              </a:rPr>
              <a:t>untertan</a:t>
            </a:r>
          </a:p>
          <a:p>
            <a:r>
              <a:rPr lang="de-DE" dirty="0" smtClean="0"/>
              <a:t>und </a:t>
            </a:r>
            <a:r>
              <a:rPr lang="de-DE" dirty="0">
                <a:solidFill>
                  <a:srgbClr val="FFFF00"/>
                </a:solidFill>
              </a:rPr>
              <a:t>herrscht</a:t>
            </a:r>
          </a:p>
        </p:txBody>
      </p:sp>
      <p:sp>
        <p:nvSpPr>
          <p:cNvPr id="5" name="Inhaltsplatzhalter 4"/>
          <p:cNvSpPr>
            <a:spLocks noGrp="1"/>
          </p:cNvSpPr>
          <p:nvPr>
            <p:ph sz="half" idx="2"/>
          </p:nvPr>
        </p:nvSpPr>
        <p:spPr>
          <a:xfrm>
            <a:off x="4572000" y="1600200"/>
            <a:ext cx="4572000" cy="4525963"/>
          </a:xfrm>
        </p:spPr>
        <p:txBody>
          <a:bodyPr/>
          <a:lstStyle/>
          <a:p>
            <a:pPr marL="0" indent="0">
              <a:buNone/>
            </a:pPr>
            <a:r>
              <a:rPr lang="de-DE" dirty="0" smtClean="0"/>
              <a:t>1M 1,29,2,15.16:</a:t>
            </a:r>
          </a:p>
          <a:p>
            <a:r>
              <a:rPr lang="de-DE" dirty="0" smtClean="0"/>
              <a:t>… </a:t>
            </a:r>
            <a:r>
              <a:rPr lang="de-DE" dirty="0" smtClean="0">
                <a:solidFill>
                  <a:srgbClr val="FFFF00"/>
                </a:solidFill>
              </a:rPr>
              <a:t>soll</a:t>
            </a:r>
            <a:r>
              <a:rPr lang="de-DE" dirty="0" smtClean="0"/>
              <a:t> </a:t>
            </a:r>
            <a:r>
              <a:rPr lang="de-DE" dirty="0"/>
              <a:t>eure </a:t>
            </a:r>
            <a:r>
              <a:rPr lang="de-DE" dirty="0">
                <a:solidFill>
                  <a:srgbClr val="FFFF00"/>
                </a:solidFill>
              </a:rPr>
              <a:t>Speise </a:t>
            </a:r>
            <a:r>
              <a:rPr lang="de-DE" dirty="0" smtClean="0">
                <a:solidFill>
                  <a:srgbClr val="FFFF00"/>
                </a:solidFill>
              </a:rPr>
              <a:t>sein</a:t>
            </a:r>
            <a:endParaRPr lang="de-DE" dirty="0"/>
          </a:p>
          <a:p>
            <a:r>
              <a:rPr lang="de-DE" dirty="0" smtClean="0"/>
              <a:t>den Garten </a:t>
            </a:r>
            <a:r>
              <a:rPr lang="de-DE" dirty="0" smtClean="0">
                <a:solidFill>
                  <a:srgbClr val="FFFF00"/>
                </a:solidFill>
              </a:rPr>
              <a:t>bedienen</a:t>
            </a:r>
            <a:r>
              <a:rPr lang="de-DE" dirty="0" smtClean="0"/>
              <a:t> </a:t>
            </a:r>
          </a:p>
          <a:p>
            <a:r>
              <a:rPr lang="de-DE" dirty="0" smtClean="0"/>
              <a:t>und </a:t>
            </a:r>
            <a:r>
              <a:rPr lang="de-DE" dirty="0" smtClean="0">
                <a:solidFill>
                  <a:srgbClr val="FFFF00"/>
                </a:solidFill>
              </a:rPr>
              <a:t>bewahren</a:t>
            </a:r>
            <a:r>
              <a:rPr lang="de-DE" dirty="0" smtClean="0"/>
              <a:t> </a:t>
            </a:r>
            <a:endParaRPr lang="de-DE" dirty="0"/>
          </a:p>
          <a:p>
            <a:r>
              <a:rPr lang="de-DE" dirty="0"/>
              <a:t>V</a:t>
            </a:r>
            <a:r>
              <a:rPr lang="de-DE" dirty="0" smtClean="0"/>
              <a:t>on </a:t>
            </a:r>
            <a:r>
              <a:rPr lang="de-DE" dirty="0" err="1" smtClean="0"/>
              <a:t>jed</a:t>
            </a:r>
            <a:r>
              <a:rPr lang="de-DE" dirty="0" smtClean="0"/>
              <a:t>. </a:t>
            </a:r>
            <a:r>
              <a:rPr lang="de-DE" dirty="0"/>
              <a:t>Baum </a:t>
            </a:r>
            <a:r>
              <a:rPr lang="de-DE" dirty="0" smtClean="0">
                <a:solidFill>
                  <a:srgbClr val="FFFF00"/>
                </a:solidFill>
              </a:rPr>
              <a:t>darfst</a:t>
            </a:r>
            <a:r>
              <a:rPr lang="de-DE" dirty="0" smtClean="0"/>
              <a:t> </a:t>
            </a:r>
            <a:r>
              <a:rPr lang="de-DE" dirty="0"/>
              <a:t>du </a:t>
            </a:r>
            <a:r>
              <a:rPr lang="de-DE" dirty="0" smtClean="0">
                <a:solidFill>
                  <a:srgbClr val="FFFF00"/>
                </a:solidFill>
              </a:rPr>
              <a:t>essen</a:t>
            </a:r>
          </a:p>
          <a:p>
            <a:r>
              <a:rPr lang="de-DE" dirty="0" smtClean="0"/>
              <a:t>… sollst du </a:t>
            </a:r>
            <a:r>
              <a:rPr lang="de-DE" b="1" dirty="0" smtClean="0">
                <a:solidFill>
                  <a:srgbClr val="FBB0A3"/>
                </a:solidFill>
              </a:rPr>
              <a:t>nicht</a:t>
            </a:r>
            <a:r>
              <a:rPr lang="de-DE" dirty="0" smtClean="0">
                <a:solidFill>
                  <a:srgbClr val="FBB0A3"/>
                </a:solidFill>
              </a:rPr>
              <a:t> essen</a:t>
            </a:r>
          </a:p>
        </p:txBody>
      </p:sp>
    </p:spTree>
    <p:extLst>
      <p:ext uri="{BB962C8B-B14F-4D97-AF65-F5344CB8AC3E}">
        <p14:creationId xmlns:p14="http://schemas.microsoft.com/office/powerpoint/2010/main" val="4243482814"/>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endParaRPr lang="de-DE"/>
          </a:p>
        </p:txBody>
      </p:sp>
    </p:spTree>
    <p:extLst>
      <p:ext uri="{BB962C8B-B14F-4D97-AF65-F5344CB8AC3E}">
        <p14:creationId xmlns:p14="http://schemas.microsoft.com/office/powerpoint/2010/main" val="97013728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Im Folgenden einige nicht verwendete Folien</a:t>
            </a:r>
            <a:endParaRPr lang="de-DE" dirty="0"/>
          </a:p>
        </p:txBody>
      </p:sp>
      <p:sp>
        <p:nvSpPr>
          <p:cNvPr id="3" name="Inhaltsplatzhalter 2"/>
          <p:cNvSpPr>
            <a:spLocks noGrp="1"/>
          </p:cNvSpPr>
          <p:nvPr>
            <p:ph idx="1"/>
          </p:nvPr>
        </p:nvSpPr>
        <p:spPr/>
        <p:txBody>
          <a:bodyPr/>
          <a:lstStyle/>
          <a:p>
            <a:endParaRPr lang="de-DE"/>
          </a:p>
        </p:txBody>
      </p:sp>
    </p:spTree>
    <p:extLst>
      <p:ext uri="{BB962C8B-B14F-4D97-AF65-F5344CB8AC3E}">
        <p14:creationId xmlns:p14="http://schemas.microsoft.com/office/powerpoint/2010/main" val="217937464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16632"/>
            <a:ext cx="9144000" cy="792088"/>
          </a:xfrm>
        </p:spPr>
        <p:txBody>
          <a:bodyPr/>
          <a:lstStyle/>
          <a:p>
            <a:r>
              <a:rPr lang="de-DE" sz="3600" b="0" dirty="0" smtClean="0">
                <a:solidFill>
                  <a:srgbClr val="FFC000"/>
                </a:solidFill>
                <a:effectLst/>
              </a:rPr>
              <a:t>Hauptteil</a:t>
            </a:r>
            <a:r>
              <a:rPr lang="de-DE" sz="3600" b="0" dirty="0">
                <a:solidFill>
                  <a:srgbClr val="FFC000"/>
                </a:solidFill>
                <a:effectLst/>
              </a:rPr>
              <a:t>: 5,21 – 7,12: Die 10 Worte </a:t>
            </a:r>
            <a:r>
              <a:rPr lang="de-DE" sz="3600" b="0" dirty="0" smtClean="0">
                <a:solidFill>
                  <a:srgbClr val="FFC000"/>
                </a:solidFill>
                <a:effectLst/>
              </a:rPr>
              <a:t>Jesu</a:t>
            </a:r>
            <a:endParaRPr lang="de-DE" sz="4000" dirty="0">
              <a:solidFill>
                <a:srgbClr val="FFC000"/>
              </a:solidFill>
            </a:endParaRPr>
          </a:p>
        </p:txBody>
      </p:sp>
      <p:sp>
        <p:nvSpPr>
          <p:cNvPr id="3" name="Inhaltsplatzhalter 2"/>
          <p:cNvSpPr>
            <a:spLocks noGrp="1"/>
          </p:cNvSpPr>
          <p:nvPr>
            <p:ph idx="1"/>
          </p:nvPr>
        </p:nvSpPr>
        <p:spPr>
          <a:xfrm>
            <a:off x="0" y="836712"/>
            <a:ext cx="9144000" cy="6021288"/>
          </a:xfrm>
        </p:spPr>
        <p:txBody>
          <a:bodyPr/>
          <a:lstStyle/>
          <a:p>
            <a:r>
              <a:rPr lang="de-DE" sz="2400" dirty="0" smtClean="0">
                <a:solidFill>
                  <a:srgbClr val="FFFF00"/>
                </a:solidFill>
                <a:effectLst/>
              </a:rPr>
              <a:t>1</a:t>
            </a:r>
            <a:r>
              <a:rPr lang="de-DE" sz="2400" dirty="0">
                <a:solidFill>
                  <a:srgbClr val="FFFF00"/>
                </a:solidFill>
                <a:effectLst/>
              </a:rPr>
              <a:t>. </a:t>
            </a:r>
            <a:r>
              <a:rPr lang="de-DE" sz="2400" dirty="0" smtClean="0">
                <a:solidFill>
                  <a:srgbClr val="FFFF00"/>
                </a:solidFill>
                <a:effectLst/>
              </a:rPr>
              <a:t>Verhalten </a:t>
            </a:r>
            <a:r>
              <a:rPr lang="de-DE" sz="2400" dirty="0">
                <a:solidFill>
                  <a:srgbClr val="FFFF00"/>
                </a:solidFill>
                <a:effectLst/>
              </a:rPr>
              <a:t>zum </a:t>
            </a:r>
            <a:r>
              <a:rPr lang="de-DE" sz="2400" dirty="0" smtClean="0">
                <a:solidFill>
                  <a:srgbClr val="FFFF00"/>
                </a:solidFill>
                <a:effectLst/>
              </a:rPr>
              <a:t>Bruder: </a:t>
            </a:r>
            <a:r>
              <a:rPr lang="de-DE" sz="2400" dirty="0">
                <a:solidFill>
                  <a:srgbClr val="FFFF00"/>
                </a:solidFill>
                <a:effectLst/>
              </a:rPr>
              <a:t>Liebe </a:t>
            </a:r>
            <a:r>
              <a:rPr lang="de-DE" sz="2400" dirty="0" smtClean="0">
                <a:solidFill>
                  <a:srgbClr val="FFFF00"/>
                </a:solidFill>
                <a:effectLst/>
              </a:rPr>
              <a:t>5,21-26</a:t>
            </a:r>
            <a:endParaRPr lang="de-DE" sz="2400" dirty="0">
              <a:solidFill>
                <a:srgbClr val="FFFF00"/>
              </a:solidFill>
              <a:effectLst/>
            </a:endParaRPr>
          </a:p>
          <a:p>
            <a:r>
              <a:rPr lang="de-DE" sz="2400" dirty="0">
                <a:solidFill>
                  <a:srgbClr val="FFFF00"/>
                </a:solidFill>
                <a:effectLst/>
              </a:rPr>
              <a:t>2. </a:t>
            </a:r>
            <a:r>
              <a:rPr lang="de-DE" sz="2400" dirty="0" smtClean="0">
                <a:solidFill>
                  <a:srgbClr val="FFFF00"/>
                </a:solidFill>
                <a:effectLst/>
              </a:rPr>
              <a:t>Verhalten zur Frau: </a:t>
            </a:r>
            <a:r>
              <a:rPr lang="de-DE" sz="2400" dirty="0">
                <a:solidFill>
                  <a:srgbClr val="FFFF00"/>
                </a:solidFill>
                <a:effectLst/>
              </a:rPr>
              <a:t>[</a:t>
            </a:r>
            <a:r>
              <a:rPr lang="de-DE" sz="2400" i="1" dirty="0">
                <a:solidFill>
                  <a:srgbClr val="FFFF00"/>
                </a:solidFill>
                <a:effectLst/>
              </a:rPr>
              <a:t>Wenn dein rechtes Auge</a:t>
            </a:r>
            <a:r>
              <a:rPr lang="de-DE" sz="2400" dirty="0">
                <a:solidFill>
                  <a:srgbClr val="FFFF00"/>
                </a:solidFill>
                <a:effectLst/>
              </a:rPr>
              <a:t> …] 5,27-32</a:t>
            </a:r>
          </a:p>
          <a:p>
            <a:r>
              <a:rPr lang="de-DE" sz="2400" dirty="0">
                <a:solidFill>
                  <a:srgbClr val="FFFF00"/>
                </a:solidFill>
                <a:effectLst/>
              </a:rPr>
              <a:t>3. </a:t>
            </a:r>
            <a:r>
              <a:rPr lang="de-DE" sz="2400" dirty="0" smtClean="0">
                <a:solidFill>
                  <a:srgbClr val="FFFF00"/>
                </a:solidFill>
                <a:effectLst/>
              </a:rPr>
              <a:t>Reden: </a:t>
            </a:r>
            <a:r>
              <a:rPr lang="de-DE" sz="2400" cap="all" dirty="0" smtClean="0">
                <a:solidFill>
                  <a:srgbClr val="FFFF00"/>
                </a:solidFill>
                <a:effectLst/>
              </a:rPr>
              <a:t>Wahrhaftig</a:t>
            </a:r>
            <a:r>
              <a:rPr lang="de-DE" sz="2400" dirty="0" smtClean="0">
                <a:solidFill>
                  <a:srgbClr val="FFFF00"/>
                </a:solidFill>
                <a:effectLst/>
              </a:rPr>
              <a:t> gegenüber andere. </a:t>
            </a:r>
            <a:r>
              <a:rPr lang="de-DE" sz="2400" dirty="0">
                <a:solidFill>
                  <a:srgbClr val="FFFF00"/>
                </a:solidFill>
                <a:effectLst/>
              </a:rPr>
              <a:t>5,33-37</a:t>
            </a:r>
          </a:p>
          <a:p>
            <a:r>
              <a:rPr lang="de-DE" sz="2400" dirty="0">
                <a:solidFill>
                  <a:srgbClr val="FFFF00"/>
                </a:solidFill>
                <a:effectLst/>
              </a:rPr>
              <a:t>4. </a:t>
            </a:r>
            <a:r>
              <a:rPr lang="de-DE" sz="2400" dirty="0" smtClean="0">
                <a:solidFill>
                  <a:srgbClr val="FFFF00"/>
                </a:solidFill>
                <a:effectLst/>
              </a:rPr>
              <a:t>Vergelten</a:t>
            </a:r>
            <a:r>
              <a:rPr lang="de-DE" sz="2400" dirty="0">
                <a:solidFill>
                  <a:srgbClr val="FFFF00"/>
                </a:solidFill>
                <a:effectLst/>
              </a:rPr>
              <a:t>: [</a:t>
            </a:r>
            <a:r>
              <a:rPr lang="de-DE" sz="2400" i="1" dirty="0">
                <a:solidFill>
                  <a:srgbClr val="FFFF00"/>
                </a:solidFill>
                <a:effectLst/>
              </a:rPr>
              <a:t>Auge um Auge … rechte Wange</a:t>
            </a:r>
            <a:r>
              <a:rPr lang="de-DE" sz="2400" dirty="0">
                <a:solidFill>
                  <a:srgbClr val="FFFF00"/>
                </a:solidFill>
                <a:effectLst/>
              </a:rPr>
              <a:t>] 5,38-42</a:t>
            </a:r>
          </a:p>
          <a:p>
            <a:r>
              <a:rPr lang="de-DE" sz="2400" dirty="0">
                <a:solidFill>
                  <a:srgbClr val="FFFF00"/>
                </a:solidFill>
                <a:effectLst/>
              </a:rPr>
              <a:t>5. Verhalten zum </a:t>
            </a:r>
            <a:r>
              <a:rPr lang="de-DE" sz="2400" dirty="0" smtClean="0">
                <a:solidFill>
                  <a:srgbClr val="FFFF00"/>
                </a:solidFill>
                <a:effectLst/>
              </a:rPr>
              <a:t>Feind: Liebe 5,43-47</a:t>
            </a:r>
            <a:endParaRPr lang="de-DE" sz="2400" dirty="0">
              <a:solidFill>
                <a:srgbClr val="FFFF00"/>
              </a:solidFill>
              <a:effectLst/>
            </a:endParaRPr>
          </a:p>
          <a:p>
            <a:r>
              <a:rPr lang="de-DE" sz="2400" dirty="0" smtClean="0">
                <a:solidFill>
                  <a:srgbClr val="92D050"/>
                </a:solidFill>
                <a:effectLst/>
              </a:rPr>
              <a:t>→</a:t>
            </a:r>
            <a:r>
              <a:rPr lang="de-DE" sz="2400" dirty="0" smtClean="0">
                <a:solidFill>
                  <a:srgbClr val="FFFF00"/>
                </a:solidFill>
                <a:effectLst/>
              </a:rPr>
              <a:t> </a:t>
            </a:r>
            <a:r>
              <a:rPr lang="de-DE" sz="2400" dirty="0" smtClean="0">
                <a:solidFill>
                  <a:srgbClr val="92D050"/>
                </a:solidFill>
                <a:effectLst/>
              </a:rPr>
              <a:t>Fazit</a:t>
            </a:r>
            <a:r>
              <a:rPr lang="de-DE" sz="2400" dirty="0">
                <a:solidFill>
                  <a:srgbClr val="92D050"/>
                </a:solidFill>
                <a:effectLst/>
              </a:rPr>
              <a:t>: 5,48: Handelt wie der himmlische Vater</a:t>
            </a:r>
            <a:r>
              <a:rPr lang="de-DE" sz="2400" i="1" dirty="0">
                <a:solidFill>
                  <a:srgbClr val="92D050"/>
                </a:solidFill>
                <a:effectLst/>
              </a:rPr>
              <a:t> </a:t>
            </a:r>
            <a:endParaRPr lang="de-DE" sz="2400" dirty="0">
              <a:solidFill>
                <a:srgbClr val="92D050"/>
              </a:solidFill>
              <a:effectLst/>
            </a:endParaRPr>
          </a:p>
          <a:p>
            <a:r>
              <a:rPr lang="de-DE" sz="2400" dirty="0">
                <a:effectLst/>
              </a:rPr>
              <a:t>6. </a:t>
            </a:r>
            <a:r>
              <a:rPr lang="de-DE" sz="2400" dirty="0" smtClean="0">
                <a:effectLst/>
              </a:rPr>
              <a:t>Almosen</a:t>
            </a:r>
            <a:r>
              <a:rPr lang="de-DE" sz="2400" dirty="0">
                <a:effectLst/>
              </a:rPr>
              <a:t>, </a:t>
            </a:r>
            <a:r>
              <a:rPr lang="de-DE" sz="2400" dirty="0" smtClean="0">
                <a:effectLst/>
              </a:rPr>
              <a:t>Beten, Fasten</a:t>
            </a:r>
            <a:r>
              <a:rPr lang="de-DE" sz="2400" dirty="0">
                <a:effectLst/>
              </a:rPr>
              <a:t>: Nicht vor Menschen stehen. 6,1-18</a:t>
            </a:r>
          </a:p>
          <a:p>
            <a:r>
              <a:rPr lang="de-DE" sz="2400" dirty="0">
                <a:effectLst/>
              </a:rPr>
              <a:t>7. </a:t>
            </a:r>
            <a:r>
              <a:rPr lang="de-DE" sz="2400" dirty="0" smtClean="0">
                <a:effectLst/>
              </a:rPr>
              <a:t>Irdische Schätze: Nicht ansammeln </a:t>
            </a:r>
            <a:r>
              <a:rPr lang="de-DE" sz="2400" dirty="0">
                <a:effectLst/>
              </a:rPr>
              <a:t>6,19-34</a:t>
            </a:r>
          </a:p>
          <a:p>
            <a:r>
              <a:rPr lang="de-DE" sz="2400" dirty="0">
                <a:effectLst/>
              </a:rPr>
              <a:t>8. </a:t>
            </a:r>
            <a:r>
              <a:rPr lang="de-DE" sz="2400" dirty="0" smtClean="0">
                <a:effectLst/>
              </a:rPr>
              <a:t>Reden: Nicht Richtend, </a:t>
            </a:r>
            <a:r>
              <a:rPr lang="de-DE" sz="2400" cap="all" dirty="0" smtClean="0">
                <a:effectLst/>
              </a:rPr>
              <a:t>wahrhaftig</a:t>
            </a:r>
            <a:r>
              <a:rPr lang="de-DE" sz="2400" dirty="0" smtClean="0">
                <a:effectLst/>
              </a:rPr>
              <a:t> mit </a:t>
            </a:r>
            <a:r>
              <a:rPr lang="de-DE" sz="2400" dirty="0">
                <a:effectLst/>
              </a:rPr>
              <a:t>dir selbst. 7,1-5</a:t>
            </a:r>
          </a:p>
          <a:p>
            <a:r>
              <a:rPr lang="de-DE" sz="2400" dirty="0">
                <a:effectLst/>
              </a:rPr>
              <a:t>9. G</a:t>
            </a:r>
            <a:r>
              <a:rPr lang="de-DE" sz="2400" dirty="0" smtClean="0">
                <a:effectLst/>
              </a:rPr>
              <a:t>eistliche Perlen: Nicht </a:t>
            </a:r>
            <a:r>
              <a:rPr lang="de-DE" sz="2400" dirty="0">
                <a:effectLst/>
              </a:rPr>
              <a:t>vor Hunde und Schweine werfen. 7,6</a:t>
            </a:r>
          </a:p>
          <a:p>
            <a:r>
              <a:rPr lang="de-DE" sz="2400" dirty="0">
                <a:effectLst/>
              </a:rPr>
              <a:t>10. </a:t>
            </a:r>
            <a:r>
              <a:rPr lang="de-DE" sz="2400" dirty="0" smtClean="0">
                <a:effectLst/>
              </a:rPr>
              <a:t>Bitten</a:t>
            </a:r>
            <a:r>
              <a:rPr lang="de-DE" sz="2400" dirty="0">
                <a:effectLst/>
              </a:rPr>
              <a:t>, </a:t>
            </a:r>
            <a:r>
              <a:rPr lang="de-DE" sz="2400" dirty="0" smtClean="0">
                <a:effectLst/>
              </a:rPr>
              <a:t>Suchen, Anklopfen: Beständig </a:t>
            </a:r>
            <a:r>
              <a:rPr lang="de-DE" sz="2000" dirty="0" smtClean="0">
                <a:effectLst/>
              </a:rPr>
              <a:t>+ vertrauend </a:t>
            </a:r>
            <a:r>
              <a:rPr lang="de-DE" sz="2400" dirty="0" smtClean="0">
                <a:effectLst/>
              </a:rPr>
              <a:t>z. Vater kommen. </a:t>
            </a:r>
            <a:r>
              <a:rPr lang="de-DE" sz="2400" dirty="0">
                <a:effectLst/>
              </a:rPr>
              <a:t>7,7-11</a:t>
            </a:r>
          </a:p>
          <a:p>
            <a:r>
              <a:rPr lang="de-DE" sz="2400" dirty="0" smtClean="0">
                <a:solidFill>
                  <a:srgbClr val="92D050"/>
                </a:solidFill>
                <a:effectLst/>
              </a:rPr>
              <a:t>→</a:t>
            </a:r>
            <a:r>
              <a:rPr lang="de-DE" sz="2400" dirty="0" smtClean="0">
                <a:effectLst/>
              </a:rPr>
              <a:t> </a:t>
            </a:r>
            <a:r>
              <a:rPr lang="de-DE" sz="2400" dirty="0" smtClean="0">
                <a:solidFill>
                  <a:srgbClr val="92D050"/>
                </a:solidFill>
                <a:effectLst/>
              </a:rPr>
              <a:t>Fazit</a:t>
            </a:r>
            <a:r>
              <a:rPr lang="de-DE" sz="2400" dirty="0">
                <a:solidFill>
                  <a:srgbClr val="92D050"/>
                </a:solidFill>
                <a:effectLst/>
              </a:rPr>
              <a:t>: 7,12: Tut, was ihr wollt, dass euch die Menschen tun. Das ist das Gesetz und die Propheten</a:t>
            </a:r>
            <a:r>
              <a:rPr lang="de-DE" sz="2400" dirty="0" smtClean="0">
                <a:solidFill>
                  <a:srgbClr val="92D050"/>
                </a:solidFill>
                <a:effectLst/>
              </a:rPr>
              <a:t>.</a:t>
            </a:r>
            <a:endParaRPr lang="de-DE" sz="2400" dirty="0">
              <a:solidFill>
                <a:srgbClr val="92D050"/>
              </a:solidFill>
              <a:effectLst/>
            </a:endParaRPr>
          </a:p>
        </p:txBody>
      </p:sp>
    </p:spTree>
    <p:extLst>
      <p:ext uri="{BB962C8B-B14F-4D97-AF65-F5344CB8AC3E}">
        <p14:creationId xmlns:p14="http://schemas.microsoft.com/office/powerpoint/2010/main" val="178838071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504" y="274638"/>
            <a:ext cx="9036496" cy="1143000"/>
          </a:xfrm>
        </p:spPr>
        <p:txBody>
          <a:bodyPr/>
          <a:lstStyle/>
          <a:p>
            <a:r>
              <a:rPr lang="de-DE" dirty="0" smtClean="0"/>
              <a:t>Mt 5-7: Tafel 1</a:t>
            </a:r>
            <a:endParaRPr lang="de-DE" dirty="0"/>
          </a:p>
        </p:txBody>
      </p:sp>
      <p:sp>
        <p:nvSpPr>
          <p:cNvPr id="3" name="Inhaltsplatzhalter 2"/>
          <p:cNvSpPr>
            <a:spLocks noGrp="1"/>
          </p:cNvSpPr>
          <p:nvPr>
            <p:ph idx="1"/>
          </p:nvPr>
        </p:nvSpPr>
        <p:spPr>
          <a:xfrm>
            <a:off x="0" y="1600200"/>
            <a:ext cx="9144000" cy="5257800"/>
          </a:xfrm>
        </p:spPr>
        <p:txBody>
          <a:bodyPr/>
          <a:lstStyle/>
          <a:p>
            <a:r>
              <a:rPr lang="de-DE" sz="2800" b="1" dirty="0">
                <a:effectLst/>
              </a:rPr>
              <a:t>1</a:t>
            </a:r>
            <a:r>
              <a:rPr lang="de-DE" sz="2800" b="1" dirty="0" smtClean="0">
                <a:effectLst/>
              </a:rPr>
              <a:t>.</a:t>
            </a:r>
            <a:r>
              <a:rPr lang="de-DE" sz="2800" dirty="0" smtClean="0">
                <a:effectLst/>
              </a:rPr>
              <a:t> </a:t>
            </a:r>
            <a:r>
              <a:rPr lang="de-DE" sz="2800" b="1" dirty="0">
                <a:solidFill>
                  <a:srgbClr val="F97F6B"/>
                </a:solidFill>
                <a:effectLst/>
              </a:rPr>
              <a:t>Liebe</a:t>
            </a:r>
            <a:r>
              <a:rPr lang="de-DE" sz="2800" dirty="0">
                <a:solidFill>
                  <a:srgbClr val="F97F6B"/>
                </a:solidFill>
                <a:effectLst/>
              </a:rPr>
              <a:t> [zum Bruder, auch </a:t>
            </a:r>
            <a:r>
              <a:rPr lang="de-DE" sz="2800" dirty="0" smtClean="0">
                <a:solidFill>
                  <a:srgbClr val="F97F6B"/>
                </a:solidFill>
                <a:effectLst/>
              </a:rPr>
              <a:t>ein „Gegner“ geworden]</a:t>
            </a:r>
            <a:r>
              <a:rPr lang="de-DE" sz="2800" dirty="0" smtClean="0">
                <a:effectLst/>
              </a:rPr>
              <a:t> </a:t>
            </a:r>
            <a:r>
              <a:rPr lang="de-DE" sz="2800" dirty="0">
                <a:effectLst/>
              </a:rPr>
              <a:t>5,21-26</a:t>
            </a:r>
          </a:p>
          <a:p>
            <a:r>
              <a:rPr lang="de-DE" sz="2800" dirty="0">
                <a:effectLst/>
              </a:rPr>
              <a:t>  </a:t>
            </a:r>
            <a:r>
              <a:rPr lang="de-DE" sz="2800" b="1" dirty="0">
                <a:effectLst/>
              </a:rPr>
              <a:t>2</a:t>
            </a:r>
            <a:r>
              <a:rPr lang="de-DE" sz="2800" b="1" dirty="0" smtClean="0">
                <a:effectLst/>
              </a:rPr>
              <a:t>. </a:t>
            </a:r>
            <a:r>
              <a:rPr lang="de-DE" sz="2800" dirty="0">
                <a:solidFill>
                  <a:srgbClr val="00B0F0"/>
                </a:solidFill>
                <a:effectLst/>
              </a:rPr>
              <a:t>Vom</a:t>
            </a:r>
            <a:r>
              <a:rPr lang="de-DE" sz="2800" dirty="0">
                <a:effectLst/>
              </a:rPr>
              <a:t> </a:t>
            </a:r>
            <a:r>
              <a:rPr lang="de-DE" sz="2800" b="1" dirty="0">
                <a:solidFill>
                  <a:srgbClr val="00B0F0"/>
                </a:solidFill>
                <a:effectLst/>
              </a:rPr>
              <a:t>Ehebrechen</a:t>
            </a:r>
            <a:r>
              <a:rPr lang="de-DE" sz="2800" dirty="0">
                <a:effectLst/>
              </a:rPr>
              <a:t>: </a:t>
            </a:r>
            <a:r>
              <a:rPr lang="de-DE" sz="2800" dirty="0" smtClean="0">
                <a:effectLst/>
              </a:rPr>
              <a:t>[</a:t>
            </a:r>
            <a:r>
              <a:rPr lang="de-DE" sz="2800" i="1" dirty="0" smtClean="0">
                <a:effectLst/>
              </a:rPr>
              <a:t>dein </a:t>
            </a:r>
            <a:r>
              <a:rPr lang="de-DE" sz="2800" i="1" dirty="0">
                <a:solidFill>
                  <a:srgbClr val="00B0F0"/>
                </a:solidFill>
                <a:effectLst/>
              </a:rPr>
              <a:t>rechtes</a:t>
            </a:r>
            <a:r>
              <a:rPr lang="de-DE" sz="2800" i="1" dirty="0">
                <a:effectLst/>
              </a:rPr>
              <a:t> </a:t>
            </a:r>
            <a:r>
              <a:rPr lang="de-DE" sz="2800" i="1" dirty="0">
                <a:solidFill>
                  <a:srgbClr val="00B0F0"/>
                </a:solidFill>
                <a:effectLst/>
              </a:rPr>
              <a:t>Auge</a:t>
            </a:r>
            <a:r>
              <a:rPr lang="de-DE" sz="2800" dirty="0">
                <a:effectLst/>
              </a:rPr>
              <a:t> </a:t>
            </a:r>
            <a:r>
              <a:rPr lang="de-DE" sz="2800" dirty="0" smtClean="0">
                <a:effectLst/>
              </a:rPr>
              <a:t>] </a:t>
            </a:r>
            <a:r>
              <a:rPr lang="de-DE" sz="2800" dirty="0">
                <a:effectLst/>
              </a:rPr>
              <a:t>5,27-32</a:t>
            </a:r>
          </a:p>
          <a:p>
            <a:r>
              <a:rPr lang="de-DE" sz="2800" dirty="0">
                <a:effectLst/>
              </a:rPr>
              <a:t>    </a:t>
            </a:r>
            <a:r>
              <a:rPr lang="de-DE" sz="2800" b="1" dirty="0">
                <a:effectLst/>
              </a:rPr>
              <a:t>3</a:t>
            </a:r>
            <a:r>
              <a:rPr lang="de-DE" sz="2800" b="1" dirty="0" smtClean="0">
                <a:effectLst/>
              </a:rPr>
              <a:t>. </a:t>
            </a:r>
            <a:r>
              <a:rPr lang="de-DE" sz="2800" b="1" u="sng" dirty="0" smtClean="0">
                <a:solidFill>
                  <a:srgbClr val="FFFF00"/>
                </a:solidFill>
                <a:effectLst/>
              </a:rPr>
              <a:t>Reden</a:t>
            </a:r>
            <a:r>
              <a:rPr lang="de-DE" sz="2800" u="sng" dirty="0">
                <a:solidFill>
                  <a:srgbClr val="FFFF00"/>
                </a:solidFill>
                <a:effectLst/>
              </a:rPr>
              <a:t>:</a:t>
            </a:r>
            <a:r>
              <a:rPr lang="de-DE" sz="2800" dirty="0">
                <a:effectLst/>
              </a:rPr>
              <a:t> </a:t>
            </a:r>
            <a:r>
              <a:rPr lang="de-DE" sz="2800" cap="all" dirty="0">
                <a:solidFill>
                  <a:srgbClr val="FFFF00"/>
                </a:solidFill>
                <a:effectLst/>
              </a:rPr>
              <a:t>Wahrhaftig</a:t>
            </a:r>
            <a:r>
              <a:rPr lang="de-DE" sz="2800" dirty="0">
                <a:effectLst/>
              </a:rPr>
              <a:t> </a:t>
            </a:r>
            <a:r>
              <a:rPr lang="de-DE" sz="2800" dirty="0">
                <a:solidFill>
                  <a:srgbClr val="FFFF00"/>
                </a:solidFill>
                <a:effectLst/>
              </a:rPr>
              <a:t>sein</a:t>
            </a:r>
            <a:r>
              <a:rPr lang="de-DE" sz="2800" dirty="0">
                <a:effectLst/>
              </a:rPr>
              <a:t> </a:t>
            </a:r>
            <a:r>
              <a:rPr lang="de-DE" sz="2800" dirty="0" smtClean="0">
                <a:effectLst/>
              </a:rPr>
              <a:t>gegen andere </a:t>
            </a:r>
            <a:r>
              <a:rPr lang="de-DE" sz="2800" dirty="0">
                <a:effectLst/>
              </a:rPr>
              <a:t>5,33-37</a:t>
            </a:r>
          </a:p>
          <a:p>
            <a:r>
              <a:rPr lang="de-DE" sz="2800" dirty="0">
                <a:effectLst/>
              </a:rPr>
              <a:t>  </a:t>
            </a:r>
            <a:r>
              <a:rPr lang="de-DE" sz="2800" b="1" dirty="0">
                <a:effectLst/>
              </a:rPr>
              <a:t>4</a:t>
            </a:r>
            <a:r>
              <a:rPr lang="de-DE" sz="2800" b="1" dirty="0" smtClean="0">
                <a:effectLst/>
              </a:rPr>
              <a:t>.</a:t>
            </a:r>
            <a:r>
              <a:rPr lang="de-DE" sz="2800" dirty="0" smtClean="0">
                <a:effectLst/>
              </a:rPr>
              <a:t> </a:t>
            </a:r>
            <a:r>
              <a:rPr lang="de-DE" sz="2800" dirty="0">
                <a:solidFill>
                  <a:srgbClr val="00B0F0"/>
                </a:solidFill>
                <a:effectLst/>
              </a:rPr>
              <a:t>Vom</a:t>
            </a:r>
            <a:r>
              <a:rPr lang="de-DE" sz="2800" dirty="0">
                <a:effectLst/>
              </a:rPr>
              <a:t> </a:t>
            </a:r>
            <a:r>
              <a:rPr lang="de-DE" sz="2800" b="1" dirty="0">
                <a:solidFill>
                  <a:srgbClr val="00B0F0"/>
                </a:solidFill>
                <a:effectLst/>
              </a:rPr>
              <a:t>Vergelten</a:t>
            </a:r>
            <a:r>
              <a:rPr lang="de-DE" sz="2800" dirty="0">
                <a:effectLst/>
              </a:rPr>
              <a:t>: [</a:t>
            </a:r>
            <a:r>
              <a:rPr lang="de-DE" sz="2800" i="1" dirty="0">
                <a:solidFill>
                  <a:srgbClr val="00B0F0"/>
                </a:solidFill>
                <a:effectLst/>
              </a:rPr>
              <a:t>Auge</a:t>
            </a:r>
            <a:r>
              <a:rPr lang="de-DE" sz="2800" i="1" dirty="0">
                <a:effectLst/>
              </a:rPr>
              <a:t> </a:t>
            </a:r>
            <a:r>
              <a:rPr lang="de-DE" sz="2800" i="1" dirty="0" smtClean="0">
                <a:effectLst/>
              </a:rPr>
              <a:t>… </a:t>
            </a:r>
            <a:r>
              <a:rPr lang="de-DE" sz="2800" i="1" dirty="0">
                <a:solidFill>
                  <a:srgbClr val="00B0F0"/>
                </a:solidFill>
                <a:effectLst/>
              </a:rPr>
              <a:t>rechte</a:t>
            </a:r>
            <a:r>
              <a:rPr lang="de-DE" sz="2800" i="1" dirty="0">
                <a:effectLst/>
              </a:rPr>
              <a:t> Wange</a:t>
            </a:r>
            <a:r>
              <a:rPr lang="de-DE" sz="2800" dirty="0">
                <a:effectLst/>
              </a:rPr>
              <a:t>] </a:t>
            </a:r>
            <a:r>
              <a:rPr lang="de-DE" sz="2800" dirty="0" smtClean="0">
                <a:effectLst/>
              </a:rPr>
              <a:t>	5,38-42</a:t>
            </a:r>
            <a:endParaRPr lang="de-DE" sz="2800" dirty="0">
              <a:effectLst/>
            </a:endParaRPr>
          </a:p>
          <a:p>
            <a:r>
              <a:rPr lang="de-DE" sz="2800" b="1" dirty="0">
                <a:effectLst/>
              </a:rPr>
              <a:t>5</a:t>
            </a:r>
            <a:r>
              <a:rPr lang="de-DE" sz="2800" b="1" dirty="0" smtClean="0">
                <a:effectLst/>
              </a:rPr>
              <a:t>.</a:t>
            </a:r>
            <a:r>
              <a:rPr lang="de-DE" sz="2800" dirty="0" smtClean="0">
                <a:effectLst/>
              </a:rPr>
              <a:t> </a:t>
            </a:r>
            <a:r>
              <a:rPr lang="de-DE" sz="2800" b="1" dirty="0">
                <a:solidFill>
                  <a:srgbClr val="F97F6B"/>
                </a:solidFill>
                <a:effectLst/>
              </a:rPr>
              <a:t>Liebe</a:t>
            </a:r>
            <a:r>
              <a:rPr lang="de-DE" sz="2800" dirty="0">
                <a:solidFill>
                  <a:srgbClr val="F97F6B"/>
                </a:solidFill>
                <a:effectLst/>
              </a:rPr>
              <a:t> [zum Feind; auch </a:t>
            </a:r>
            <a:r>
              <a:rPr lang="de-DE" sz="2800" dirty="0" smtClean="0">
                <a:solidFill>
                  <a:srgbClr val="F97F6B"/>
                </a:solidFill>
                <a:effectLst/>
              </a:rPr>
              <a:t>wenn er ein Bruder war] </a:t>
            </a:r>
            <a:r>
              <a:rPr lang="de-DE" sz="2800" dirty="0" smtClean="0">
                <a:effectLst/>
              </a:rPr>
              <a:t>5,43-47</a:t>
            </a:r>
            <a:endParaRPr lang="de-DE" sz="2800" dirty="0">
              <a:effectLst/>
            </a:endParaRPr>
          </a:p>
        </p:txBody>
      </p:sp>
    </p:spTree>
    <p:extLst>
      <p:ext uri="{BB962C8B-B14F-4D97-AF65-F5344CB8AC3E}">
        <p14:creationId xmlns:p14="http://schemas.microsoft.com/office/powerpoint/2010/main" val="2107103262"/>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504" y="274638"/>
            <a:ext cx="9036496" cy="1143000"/>
          </a:xfrm>
        </p:spPr>
        <p:txBody>
          <a:bodyPr/>
          <a:lstStyle/>
          <a:p>
            <a:r>
              <a:rPr lang="de-DE" dirty="0" smtClean="0"/>
              <a:t>Mt 5-7: Tafel 2</a:t>
            </a:r>
            <a:endParaRPr lang="de-DE" dirty="0"/>
          </a:p>
        </p:txBody>
      </p:sp>
      <p:sp>
        <p:nvSpPr>
          <p:cNvPr id="3" name="Inhaltsplatzhalter 2"/>
          <p:cNvSpPr>
            <a:spLocks noGrp="1"/>
          </p:cNvSpPr>
          <p:nvPr>
            <p:ph idx="1"/>
          </p:nvPr>
        </p:nvSpPr>
        <p:spPr>
          <a:xfrm>
            <a:off x="0" y="1600200"/>
            <a:ext cx="9144000" cy="5257800"/>
          </a:xfrm>
        </p:spPr>
        <p:txBody>
          <a:bodyPr/>
          <a:lstStyle/>
          <a:p>
            <a:r>
              <a:rPr lang="de-DE" sz="2800" b="1" dirty="0" smtClean="0">
                <a:effectLst/>
              </a:rPr>
              <a:t>6.</a:t>
            </a:r>
            <a:r>
              <a:rPr lang="de-DE" sz="2800" dirty="0" smtClean="0">
                <a:effectLst/>
              </a:rPr>
              <a:t> Almosen, </a:t>
            </a:r>
            <a:r>
              <a:rPr lang="de-DE" sz="2800" b="1" dirty="0" smtClean="0">
                <a:solidFill>
                  <a:srgbClr val="FFC000"/>
                </a:solidFill>
                <a:effectLst/>
              </a:rPr>
              <a:t>Beten</a:t>
            </a:r>
            <a:r>
              <a:rPr lang="de-DE" sz="2800" dirty="0" smtClean="0">
                <a:solidFill>
                  <a:srgbClr val="FFC000"/>
                </a:solidFill>
                <a:effectLst/>
              </a:rPr>
              <a:t> (</a:t>
            </a:r>
            <a:r>
              <a:rPr lang="de-DE" sz="2800" b="1" dirty="0" smtClean="0">
                <a:solidFill>
                  <a:srgbClr val="FFC000"/>
                </a:solidFill>
                <a:effectLst/>
              </a:rPr>
              <a:t>Vater)</a:t>
            </a:r>
            <a:r>
              <a:rPr lang="de-DE" sz="2800" dirty="0" smtClean="0">
                <a:solidFill>
                  <a:srgbClr val="FFC000"/>
                </a:solidFill>
                <a:effectLst/>
              </a:rPr>
              <a:t> </a:t>
            </a:r>
            <a:r>
              <a:rPr lang="de-DE" sz="2800" dirty="0" smtClean="0">
                <a:effectLst/>
              </a:rPr>
              <a:t>Fasten: Nicht vor Menschen. 6,1-18</a:t>
            </a:r>
          </a:p>
          <a:p>
            <a:r>
              <a:rPr lang="de-DE" sz="2800" b="1" dirty="0" smtClean="0">
                <a:effectLst/>
              </a:rPr>
              <a:t>  7.</a:t>
            </a:r>
            <a:r>
              <a:rPr lang="de-DE" sz="2800" dirty="0" smtClean="0">
                <a:effectLst/>
              </a:rPr>
              <a:t> </a:t>
            </a:r>
            <a:r>
              <a:rPr lang="de-DE" sz="2800" b="1" dirty="0" smtClean="0">
                <a:solidFill>
                  <a:srgbClr val="7DDDFF"/>
                </a:solidFill>
                <a:effectLst/>
              </a:rPr>
              <a:t>Nicht</a:t>
            </a:r>
            <a:r>
              <a:rPr lang="de-DE" sz="2800" dirty="0" smtClean="0">
                <a:solidFill>
                  <a:srgbClr val="7DDDFF"/>
                </a:solidFill>
                <a:effectLst/>
              </a:rPr>
              <a:t> </a:t>
            </a:r>
            <a:r>
              <a:rPr lang="de-DE" sz="2800" dirty="0" err="1" smtClean="0">
                <a:solidFill>
                  <a:srgbClr val="7DDDFF"/>
                </a:solidFill>
                <a:effectLst/>
              </a:rPr>
              <a:t>ird</a:t>
            </a:r>
            <a:r>
              <a:rPr lang="de-DE" sz="2800" dirty="0" smtClean="0">
                <a:solidFill>
                  <a:srgbClr val="7DDDFF"/>
                </a:solidFill>
                <a:effectLst/>
              </a:rPr>
              <a:t>. </a:t>
            </a:r>
            <a:r>
              <a:rPr lang="de-DE" sz="2800" b="1" dirty="0" smtClean="0">
                <a:solidFill>
                  <a:srgbClr val="7DDDFF"/>
                </a:solidFill>
                <a:effectLst/>
              </a:rPr>
              <a:t>Schätze</a:t>
            </a:r>
            <a:r>
              <a:rPr lang="de-DE" sz="2800" dirty="0" smtClean="0">
                <a:solidFill>
                  <a:srgbClr val="7DDDFF"/>
                </a:solidFill>
                <a:effectLst/>
              </a:rPr>
              <a:t> </a:t>
            </a:r>
            <a:r>
              <a:rPr lang="de-DE" sz="2800" dirty="0" smtClean="0">
                <a:effectLst/>
              </a:rPr>
              <a:t>sammeln. 6,19-34</a:t>
            </a:r>
          </a:p>
          <a:p>
            <a:r>
              <a:rPr lang="de-DE" sz="2800" b="1" dirty="0" smtClean="0">
                <a:effectLst/>
              </a:rPr>
              <a:t>    8.</a:t>
            </a:r>
            <a:r>
              <a:rPr lang="de-DE" sz="2800" dirty="0" smtClean="0">
                <a:effectLst/>
              </a:rPr>
              <a:t> </a:t>
            </a:r>
            <a:r>
              <a:rPr lang="de-DE" sz="2800" b="1" u="sng" dirty="0" smtClean="0">
                <a:solidFill>
                  <a:srgbClr val="FFFF00"/>
                </a:solidFill>
                <a:effectLst/>
              </a:rPr>
              <a:t>Reden</a:t>
            </a:r>
            <a:r>
              <a:rPr lang="de-DE" sz="2800" u="sng" dirty="0" smtClean="0">
                <a:effectLst/>
              </a:rPr>
              <a:t>:</a:t>
            </a:r>
            <a:r>
              <a:rPr lang="de-DE" sz="2800" dirty="0" smtClean="0">
                <a:effectLst/>
              </a:rPr>
              <a:t> Nicht Richten, </a:t>
            </a:r>
            <a:r>
              <a:rPr lang="de-DE" sz="2800" cap="all" dirty="0" smtClean="0">
                <a:solidFill>
                  <a:srgbClr val="FFFF00"/>
                </a:solidFill>
                <a:effectLst/>
              </a:rPr>
              <a:t>wahrhaftig</a:t>
            </a:r>
            <a:r>
              <a:rPr lang="de-DE" sz="2800" dirty="0" smtClean="0">
                <a:effectLst/>
              </a:rPr>
              <a:t> </a:t>
            </a:r>
            <a:r>
              <a:rPr lang="de-DE" sz="2800" dirty="0" smtClean="0">
                <a:solidFill>
                  <a:srgbClr val="FFFF00"/>
                </a:solidFill>
                <a:effectLst/>
              </a:rPr>
              <a:t>sein</a:t>
            </a:r>
            <a:r>
              <a:rPr lang="de-DE" sz="2800" dirty="0" smtClean="0">
                <a:effectLst/>
              </a:rPr>
              <a:t> mit </a:t>
            </a:r>
            <a:r>
              <a:rPr lang="de-DE" sz="2800" dirty="0" err="1" smtClean="0">
                <a:effectLst/>
              </a:rPr>
              <a:t>s.selbst</a:t>
            </a:r>
            <a:r>
              <a:rPr lang="de-DE" sz="2800" dirty="0" smtClean="0">
                <a:effectLst/>
              </a:rPr>
              <a:t>. 7,1-5</a:t>
            </a:r>
          </a:p>
          <a:p>
            <a:r>
              <a:rPr lang="de-DE" sz="2800" b="1" dirty="0" smtClean="0">
                <a:effectLst/>
              </a:rPr>
              <a:t>  9.</a:t>
            </a:r>
            <a:r>
              <a:rPr lang="de-DE" sz="2800" dirty="0" smtClean="0">
                <a:effectLst/>
              </a:rPr>
              <a:t> </a:t>
            </a:r>
            <a:r>
              <a:rPr lang="de-DE" sz="2800" b="1" dirty="0" smtClean="0">
                <a:solidFill>
                  <a:srgbClr val="7DDDFF"/>
                </a:solidFill>
                <a:effectLst/>
              </a:rPr>
              <a:t>Nicht</a:t>
            </a:r>
            <a:r>
              <a:rPr lang="de-DE" sz="2800" dirty="0" smtClean="0">
                <a:solidFill>
                  <a:srgbClr val="7DDDFF"/>
                </a:solidFill>
                <a:effectLst/>
              </a:rPr>
              <a:t> [geistl.] </a:t>
            </a:r>
            <a:r>
              <a:rPr lang="de-DE" sz="2800" b="1" dirty="0" smtClean="0">
                <a:solidFill>
                  <a:srgbClr val="7DDDFF"/>
                </a:solidFill>
                <a:effectLst/>
              </a:rPr>
              <a:t>Schätze</a:t>
            </a:r>
            <a:r>
              <a:rPr lang="de-DE" sz="2800" dirty="0" smtClean="0">
                <a:solidFill>
                  <a:srgbClr val="7DDDFF"/>
                </a:solidFill>
                <a:effectLst/>
              </a:rPr>
              <a:t> </a:t>
            </a:r>
            <a:r>
              <a:rPr lang="de-DE" sz="2800" dirty="0" smtClean="0">
                <a:effectLst/>
              </a:rPr>
              <a:t>vor Hunde und Schweine werfen. 7,6</a:t>
            </a:r>
          </a:p>
          <a:p>
            <a:r>
              <a:rPr lang="de-DE" sz="2800" b="1" dirty="0" smtClean="0">
                <a:effectLst/>
              </a:rPr>
              <a:t>10.</a:t>
            </a:r>
            <a:r>
              <a:rPr lang="de-DE" sz="2800" dirty="0" smtClean="0">
                <a:effectLst/>
              </a:rPr>
              <a:t> </a:t>
            </a:r>
            <a:r>
              <a:rPr lang="de-DE" sz="2800" b="1" dirty="0" smtClean="0">
                <a:solidFill>
                  <a:srgbClr val="FFC000"/>
                </a:solidFill>
                <a:effectLst/>
              </a:rPr>
              <a:t>Bitten</a:t>
            </a:r>
            <a:r>
              <a:rPr lang="de-DE" sz="2800" dirty="0" smtClean="0">
                <a:solidFill>
                  <a:srgbClr val="FFC000"/>
                </a:solidFill>
                <a:effectLst/>
              </a:rPr>
              <a:t> (</a:t>
            </a:r>
            <a:r>
              <a:rPr lang="de-DE" sz="2800" b="1" dirty="0" smtClean="0">
                <a:solidFill>
                  <a:srgbClr val="FFC000"/>
                </a:solidFill>
                <a:effectLst/>
              </a:rPr>
              <a:t>Vater)</a:t>
            </a:r>
            <a:r>
              <a:rPr lang="de-DE" sz="2800" dirty="0" smtClean="0">
                <a:solidFill>
                  <a:srgbClr val="FFC000"/>
                </a:solidFill>
                <a:effectLst/>
              </a:rPr>
              <a:t>. </a:t>
            </a:r>
            <a:r>
              <a:rPr lang="de-DE" sz="2800" dirty="0" smtClean="0">
                <a:effectLst/>
              </a:rPr>
              <a:t>7,7-11</a:t>
            </a:r>
            <a:endParaRPr lang="de-DE" sz="2800" dirty="0">
              <a:effectLst/>
            </a:endParaRPr>
          </a:p>
        </p:txBody>
      </p:sp>
    </p:spTree>
    <p:extLst>
      <p:ext uri="{BB962C8B-B14F-4D97-AF65-F5344CB8AC3E}">
        <p14:creationId xmlns:p14="http://schemas.microsoft.com/office/powerpoint/2010/main" val="417821481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686800" cy="850106"/>
          </a:xfrm>
        </p:spPr>
        <p:txBody>
          <a:bodyPr/>
          <a:lstStyle/>
          <a:p>
            <a:r>
              <a:rPr lang="de-DE" dirty="0" smtClean="0"/>
              <a:t>2M 20: </a:t>
            </a:r>
            <a:r>
              <a:rPr lang="de-DE" b="0" dirty="0" smtClean="0"/>
              <a:t>Zusätzlich: Ein </a:t>
            </a:r>
            <a:r>
              <a:rPr lang="de-DE" b="0" dirty="0" smtClean="0">
                <a:effectLst/>
              </a:rPr>
              <a:t>10er Chiasmus</a:t>
            </a:r>
            <a:endParaRPr lang="de-DE" b="0" dirty="0"/>
          </a:p>
        </p:txBody>
      </p:sp>
      <p:sp>
        <p:nvSpPr>
          <p:cNvPr id="3" name="Inhaltsplatzhalter 2"/>
          <p:cNvSpPr>
            <a:spLocks noGrp="1"/>
          </p:cNvSpPr>
          <p:nvPr>
            <p:ph idx="1"/>
          </p:nvPr>
        </p:nvSpPr>
        <p:spPr>
          <a:xfrm>
            <a:off x="-396552" y="1196752"/>
            <a:ext cx="9540552" cy="5645844"/>
          </a:xfrm>
        </p:spPr>
        <p:txBody>
          <a:bodyPr/>
          <a:lstStyle/>
          <a:p>
            <a:r>
              <a:rPr lang="de-DE" sz="2800" dirty="0">
                <a:effectLst/>
              </a:rPr>
              <a:t> </a:t>
            </a:r>
            <a:r>
              <a:rPr lang="de-DE" sz="2800" dirty="0" smtClean="0">
                <a:effectLst/>
              </a:rPr>
              <a:t>1. Gott </a:t>
            </a:r>
            <a:r>
              <a:rPr lang="de-DE" sz="2800" dirty="0">
                <a:effectLst/>
              </a:rPr>
              <a:t>– und </a:t>
            </a:r>
            <a:r>
              <a:rPr lang="de-DE" sz="2800" b="1" dirty="0">
                <a:solidFill>
                  <a:srgbClr val="F97F6B"/>
                </a:solidFill>
                <a:effectLst/>
              </a:rPr>
              <a:t>nichts </a:t>
            </a:r>
            <a:r>
              <a:rPr lang="de-DE" sz="2800" b="1" dirty="0" smtClean="0">
                <a:solidFill>
                  <a:srgbClr val="F97F6B"/>
                </a:solidFill>
                <a:effectLst/>
              </a:rPr>
              <a:t>anderes</a:t>
            </a:r>
            <a:r>
              <a:rPr lang="de-DE" sz="2800" dirty="0" smtClean="0">
                <a:effectLst/>
              </a:rPr>
              <a:t> </a:t>
            </a:r>
            <a:r>
              <a:rPr lang="de-DE" sz="2800" dirty="0">
                <a:effectLst/>
              </a:rPr>
              <a:t>(</a:t>
            </a:r>
            <a:r>
              <a:rPr lang="de-DE" sz="2800" dirty="0" smtClean="0">
                <a:effectLst/>
              </a:rPr>
              <a:t>Kein </a:t>
            </a:r>
            <a:r>
              <a:rPr lang="de-DE" sz="2800" b="1" dirty="0" smtClean="0">
                <a:solidFill>
                  <a:srgbClr val="F97F6B"/>
                </a:solidFill>
                <a:effectLst/>
              </a:rPr>
              <a:t>Götzendienst !</a:t>
            </a:r>
            <a:r>
              <a:rPr lang="de-DE" sz="2800" dirty="0" smtClean="0">
                <a:effectLst/>
              </a:rPr>
              <a:t>)</a:t>
            </a:r>
            <a:endParaRPr lang="de-DE" sz="2800" dirty="0">
              <a:effectLst/>
            </a:endParaRPr>
          </a:p>
          <a:p>
            <a:r>
              <a:rPr lang="de-DE" sz="2800" dirty="0">
                <a:effectLst/>
              </a:rPr>
              <a:t>  </a:t>
            </a:r>
            <a:r>
              <a:rPr lang="de-DE" sz="2800" dirty="0" smtClean="0">
                <a:effectLst/>
              </a:rPr>
              <a:t> 2. Bild (weil: </a:t>
            </a:r>
            <a:r>
              <a:rPr lang="de-DE" sz="2800" b="1" dirty="0" smtClean="0">
                <a:solidFill>
                  <a:srgbClr val="00B0F0"/>
                </a:solidFill>
                <a:effectLst/>
              </a:rPr>
              <a:t>falsches Zeugnis von Gott</a:t>
            </a:r>
            <a:r>
              <a:rPr lang="de-DE" sz="2800" dirty="0" smtClean="0">
                <a:effectLst/>
              </a:rPr>
              <a:t>)</a:t>
            </a:r>
            <a:endParaRPr lang="de-DE" sz="2800" dirty="0">
              <a:effectLst/>
            </a:endParaRPr>
          </a:p>
          <a:p>
            <a:r>
              <a:rPr lang="de-DE" sz="2800" dirty="0">
                <a:effectLst/>
              </a:rPr>
              <a:t>   </a:t>
            </a:r>
            <a:r>
              <a:rPr lang="de-DE" sz="2800" dirty="0" smtClean="0">
                <a:effectLst/>
              </a:rPr>
              <a:t>  3. Name (= </a:t>
            </a:r>
            <a:r>
              <a:rPr lang="de-DE" sz="2800" b="1" dirty="0" smtClean="0">
                <a:solidFill>
                  <a:srgbClr val="92D050"/>
                </a:solidFill>
                <a:effectLst/>
              </a:rPr>
              <a:t>Eigentum</a:t>
            </a:r>
            <a:r>
              <a:rPr lang="de-DE" sz="2800" dirty="0" smtClean="0">
                <a:effectLst/>
              </a:rPr>
              <a:t>)</a:t>
            </a:r>
            <a:endParaRPr lang="de-DE" sz="2800" dirty="0">
              <a:effectLst/>
            </a:endParaRPr>
          </a:p>
          <a:p>
            <a:r>
              <a:rPr lang="de-DE" sz="2800" dirty="0">
                <a:effectLst/>
              </a:rPr>
              <a:t>      </a:t>
            </a:r>
            <a:r>
              <a:rPr lang="de-DE" sz="2800" dirty="0" smtClean="0">
                <a:effectLst/>
              </a:rPr>
              <a:t>4. </a:t>
            </a:r>
            <a:r>
              <a:rPr lang="de-DE" sz="2800" dirty="0" smtClean="0">
                <a:solidFill>
                  <a:srgbClr val="FFFF00"/>
                </a:solidFill>
                <a:effectLst/>
              </a:rPr>
              <a:t>Sabbat </a:t>
            </a:r>
            <a:r>
              <a:rPr lang="de-DE" sz="2800" b="1" dirty="0">
                <a:solidFill>
                  <a:srgbClr val="FFFF00"/>
                </a:solidFill>
                <a:effectLst/>
              </a:rPr>
              <a:t>heilig</a:t>
            </a:r>
            <a:r>
              <a:rPr lang="de-DE" sz="2800" dirty="0">
                <a:solidFill>
                  <a:srgbClr val="FFFF00"/>
                </a:solidFill>
                <a:effectLst/>
              </a:rPr>
              <a:t> </a:t>
            </a:r>
            <a:r>
              <a:rPr lang="de-DE" sz="2800" dirty="0" smtClean="0">
                <a:effectLst/>
              </a:rPr>
              <a:t>(</a:t>
            </a:r>
            <a:r>
              <a:rPr lang="de-DE" sz="2800" b="1" dirty="0" smtClean="0">
                <a:solidFill>
                  <a:srgbClr val="FFFF00"/>
                </a:solidFill>
                <a:effectLst/>
              </a:rPr>
              <a:t>Leib</a:t>
            </a:r>
            <a:r>
              <a:rPr lang="de-DE" sz="2800" dirty="0" smtClean="0">
                <a:effectLst/>
              </a:rPr>
              <a:t> → ruhen</a:t>
            </a:r>
            <a:r>
              <a:rPr lang="de-DE" sz="2800" dirty="0">
                <a:effectLst/>
              </a:rPr>
              <a:t>.)</a:t>
            </a:r>
          </a:p>
          <a:p>
            <a:r>
              <a:rPr lang="de-DE" sz="2800" dirty="0">
                <a:effectLst/>
              </a:rPr>
              <a:t>        </a:t>
            </a:r>
            <a:r>
              <a:rPr lang="de-DE" sz="2800" dirty="0" smtClean="0">
                <a:effectLst/>
              </a:rPr>
              <a:t>5. </a:t>
            </a:r>
            <a:r>
              <a:rPr lang="de-DE" sz="2800" dirty="0" smtClean="0">
                <a:solidFill>
                  <a:srgbClr val="F97F6B"/>
                </a:solidFill>
                <a:effectLst/>
              </a:rPr>
              <a:t>Eltern ehren</a:t>
            </a:r>
            <a:r>
              <a:rPr lang="de-DE" sz="2800" dirty="0">
                <a:effectLst/>
              </a:rPr>
              <a:t>, </a:t>
            </a:r>
            <a:r>
              <a:rPr lang="de-DE" sz="2800" dirty="0" smtClean="0">
                <a:effectLst/>
              </a:rPr>
              <a:t>damit du lange lebst</a:t>
            </a:r>
            <a:r>
              <a:rPr lang="de-DE" sz="2800" dirty="0">
                <a:effectLst/>
              </a:rPr>
              <a:t>. (</a:t>
            </a:r>
            <a:r>
              <a:rPr lang="de-DE" sz="2800" b="1" dirty="0">
                <a:solidFill>
                  <a:srgbClr val="F97F6B"/>
                </a:solidFill>
                <a:effectLst/>
              </a:rPr>
              <a:t>Dein</a:t>
            </a:r>
            <a:r>
              <a:rPr lang="de-DE" sz="2800" dirty="0">
                <a:solidFill>
                  <a:srgbClr val="F97F6B"/>
                </a:solidFill>
                <a:effectLst/>
              </a:rPr>
              <a:t> </a:t>
            </a:r>
            <a:r>
              <a:rPr lang="de-DE" sz="2800" b="1" dirty="0">
                <a:solidFill>
                  <a:srgbClr val="F97F6B"/>
                </a:solidFill>
                <a:effectLst/>
              </a:rPr>
              <a:t>Leben</a:t>
            </a:r>
            <a:r>
              <a:rPr lang="de-DE" sz="2800" dirty="0">
                <a:solidFill>
                  <a:srgbClr val="F97F6B"/>
                </a:solidFill>
                <a:effectLst/>
              </a:rPr>
              <a:t> </a:t>
            </a:r>
            <a:r>
              <a:rPr lang="de-DE" sz="2800" dirty="0" smtClean="0">
                <a:effectLst/>
              </a:rPr>
              <a:t>ist wichtig.)</a:t>
            </a:r>
            <a:endParaRPr lang="de-DE" sz="2800" dirty="0">
              <a:effectLst/>
            </a:endParaRPr>
          </a:p>
          <a:p>
            <a:r>
              <a:rPr lang="de-DE" sz="2800" dirty="0">
                <a:effectLst/>
              </a:rPr>
              <a:t> </a:t>
            </a:r>
            <a:r>
              <a:rPr lang="de-DE" sz="2800" dirty="0" smtClean="0">
                <a:effectLst/>
              </a:rPr>
              <a:t>       6. </a:t>
            </a:r>
            <a:r>
              <a:rPr lang="de-DE" sz="2800" dirty="0" smtClean="0">
                <a:solidFill>
                  <a:srgbClr val="F97F6B"/>
                </a:solidFill>
                <a:effectLst/>
              </a:rPr>
              <a:t>Nicht </a:t>
            </a:r>
            <a:r>
              <a:rPr lang="de-DE" sz="2800" dirty="0">
                <a:solidFill>
                  <a:srgbClr val="F97F6B"/>
                </a:solidFill>
                <a:effectLst/>
              </a:rPr>
              <a:t>töten</a:t>
            </a:r>
            <a:r>
              <a:rPr lang="de-DE" sz="2800" dirty="0">
                <a:effectLst/>
              </a:rPr>
              <a:t>. </a:t>
            </a:r>
            <a:r>
              <a:rPr lang="de-DE" sz="2800" dirty="0" smtClean="0">
                <a:effectLst/>
              </a:rPr>
              <a:t>(</a:t>
            </a:r>
            <a:r>
              <a:rPr lang="de-DE" sz="2800" b="1" dirty="0" smtClean="0">
                <a:solidFill>
                  <a:srgbClr val="F97F6B"/>
                </a:solidFill>
                <a:effectLst/>
              </a:rPr>
              <a:t>Das Leben</a:t>
            </a:r>
            <a:r>
              <a:rPr lang="de-DE" sz="2800" dirty="0" smtClean="0">
                <a:effectLst/>
              </a:rPr>
              <a:t> </a:t>
            </a:r>
            <a:r>
              <a:rPr lang="de-DE" sz="2800" dirty="0" smtClean="0">
                <a:solidFill>
                  <a:srgbClr val="F97F6B"/>
                </a:solidFill>
                <a:effectLst/>
              </a:rPr>
              <a:t>der </a:t>
            </a:r>
            <a:r>
              <a:rPr lang="de-DE" sz="2800" b="1" dirty="0">
                <a:solidFill>
                  <a:srgbClr val="F97F6B"/>
                </a:solidFill>
                <a:effectLst/>
              </a:rPr>
              <a:t>a</a:t>
            </a:r>
            <a:r>
              <a:rPr lang="de-DE" sz="2800" b="1" dirty="0" smtClean="0">
                <a:solidFill>
                  <a:srgbClr val="F97F6B"/>
                </a:solidFill>
                <a:effectLst/>
              </a:rPr>
              <a:t>nderen</a:t>
            </a:r>
            <a:r>
              <a:rPr lang="de-DE" sz="2800" dirty="0" smtClean="0">
                <a:solidFill>
                  <a:srgbClr val="F97F6B"/>
                </a:solidFill>
                <a:effectLst/>
              </a:rPr>
              <a:t> </a:t>
            </a:r>
            <a:r>
              <a:rPr lang="de-DE" sz="2800" dirty="0" smtClean="0">
                <a:effectLst/>
              </a:rPr>
              <a:t>ist wichtig.)</a:t>
            </a:r>
            <a:endParaRPr lang="de-DE" sz="2800" dirty="0">
              <a:effectLst/>
            </a:endParaRPr>
          </a:p>
          <a:p>
            <a:r>
              <a:rPr lang="de-DE" sz="2800" dirty="0">
                <a:effectLst/>
              </a:rPr>
              <a:t>      </a:t>
            </a:r>
            <a:r>
              <a:rPr lang="de-DE" sz="2800" dirty="0" smtClean="0">
                <a:effectLst/>
              </a:rPr>
              <a:t>7. </a:t>
            </a:r>
            <a:r>
              <a:rPr lang="de-DE" sz="2800" dirty="0" smtClean="0">
                <a:solidFill>
                  <a:srgbClr val="FFFF00"/>
                </a:solidFill>
                <a:effectLst/>
              </a:rPr>
              <a:t>Nicht </a:t>
            </a:r>
            <a:r>
              <a:rPr lang="de-DE" sz="2800" dirty="0">
                <a:solidFill>
                  <a:srgbClr val="FFFF00"/>
                </a:solidFill>
                <a:effectLst/>
              </a:rPr>
              <a:t>Ehebrechen</a:t>
            </a:r>
            <a:r>
              <a:rPr lang="de-DE" sz="2800" dirty="0">
                <a:effectLst/>
              </a:rPr>
              <a:t>. (</a:t>
            </a:r>
            <a:r>
              <a:rPr lang="de-DE" sz="2800" dirty="0">
                <a:solidFill>
                  <a:srgbClr val="FFFF00"/>
                </a:solidFill>
                <a:effectLst/>
              </a:rPr>
              <a:t>Ehe </a:t>
            </a:r>
            <a:r>
              <a:rPr lang="de-DE" sz="2800" b="1" dirty="0">
                <a:solidFill>
                  <a:srgbClr val="FFFF00"/>
                </a:solidFill>
                <a:effectLst/>
              </a:rPr>
              <a:t>heilig</a:t>
            </a:r>
            <a:r>
              <a:rPr lang="de-DE" sz="2800" dirty="0" smtClean="0">
                <a:effectLst/>
              </a:rPr>
              <a:t>. Sünde  geg. </a:t>
            </a:r>
            <a:r>
              <a:rPr lang="de-DE" sz="2800" b="1" dirty="0" smtClean="0">
                <a:solidFill>
                  <a:srgbClr val="FFFF00"/>
                </a:solidFill>
                <a:effectLst/>
              </a:rPr>
              <a:t>Leib</a:t>
            </a:r>
            <a:r>
              <a:rPr lang="de-DE" sz="2800" dirty="0">
                <a:effectLst/>
              </a:rPr>
              <a:t>, </a:t>
            </a:r>
            <a:r>
              <a:rPr lang="de-DE" sz="2800" dirty="0" smtClean="0">
                <a:effectLst/>
              </a:rPr>
              <a:t>1K6,18</a:t>
            </a:r>
            <a:r>
              <a:rPr lang="de-DE" sz="2800" dirty="0">
                <a:effectLst/>
              </a:rPr>
              <a:t>)</a:t>
            </a:r>
          </a:p>
          <a:p>
            <a:r>
              <a:rPr lang="de-DE" sz="2800" dirty="0">
                <a:effectLst/>
              </a:rPr>
              <a:t>  </a:t>
            </a:r>
            <a:r>
              <a:rPr lang="de-DE" sz="2800" dirty="0" smtClean="0">
                <a:effectLst/>
              </a:rPr>
              <a:t>   8. Nicht </a:t>
            </a:r>
            <a:r>
              <a:rPr lang="de-DE" sz="2800" dirty="0">
                <a:effectLst/>
              </a:rPr>
              <a:t>stehlen. (</a:t>
            </a:r>
            <a:r>
              <a:rPr lang="de-DE" sz="2800" b="1" dirty="0">
                <a:solidFill>
                  <a:srgbClr val="92D050"/>
                </a:solidFill>
                <a:effectLst/>
              </a:rPr>
              <a:t>Eigentum</a:t>
            </a:r>
            <a:r>
              <a:rPr lang="de-DE" sz="2800" dirty="0">
                <a:effectLst/>
              </a:rPr>
              <a:t>!)</a:t>
            </a:r>
          </a:p>
          <a:p>
            <a:r>
              <a:rPr lang="de-DE" sz="2800" dirty="0">
                <a:effectLst/>
              </a:rPr>
              <a:t>  </a:t>
            </a:r>
            <a:r>
              <a:rPr lang="de-DE" sz="2800" dirty="0" smtClean="0">
                <a:effectLst/>
              </a:rPr>
              <a:t> 9. Nicht </a:t>
            </a:r>
            <a:r>
              <a:rPr lang="de-DE" sz="2800" b="1" dirty="0">
                <a:solidFill>
                  <a:srgbClr val="00B0F0"/>
                </a:solidFill>
                <a:effectLst/>
              </a:rPr>
              <a:t>falsches </a:t>
            </a:r>
            <a:r>
              <a:rPr lang="de-DE" sz="2800" b="1" dirty="0" smtClean="0">
                <a:solidFill>
                  <a:srgbClr val="00B0F0"/>
                </a:solidFill>
                <a:effectLst/>
              </a:rPr>
              <a:t>Zeugnis gegen den Nächsten</a:t>
            </a:r>
            <a:r>
              <a:rPr lang="de-DE" sz="2800" dirty="0" smtClean="0">
                <a:solidFill>
                  <a:srgbClr val="00B0F0"/>
                </a:solidFill>
                <a:effectLst/>
              </a:rPr>
              <a:t> </a:t>
            </a:r>
            <a:r>
              <a:rPr lang="de-DE" sz="2800" dirty="0">
                <a:effectLst/>
              </a:rPr>
              <a:t>ablegen. </a:t>
            </a:r>
          </a:p>
          <a:p>
            <a:r>
              <a:rPr lang="de-DE" sz="2800" dirty="0" smtClean="0">
                <a:effectLst/>
              </a:rPr>
              <a:t>10. </a:t>
            </a:r>
            <a:r>
              <a:rPr lang="de-DE" sz="2800" b="1" dirty="0" smtClean="0">
                <a:solidFill>
                  <a:srgbClr val="F97F6B"/>
                </a:solidFill>
                <a:effectLst/>
              </a:rPr>
              <a:t>Nichts </a:t>
            </a:r>
            <a:r>
              <a:rPr lang="de-DE" sz="2800" b="1" dirty="0">
                <a:solidFill>
                  <a:srgbClr val="F97F6B"/>
                </a:solidFill>
                <a:effectLst/>
              </a:rPr>
              <a:t>anderes </a:t>
            </a:r>
            <a:r>
              <a:rPr lang="de-DE" sz="2800" dirty="0">
                <a:effectLst/>
              </a:rPr>
              <a:t>gelüsten lassen. (Habsucht </a:t>
            </a:r>
            <a:r>
              <a:rPr lang="de-DE" sz="2800" dirty="0" smtClean="0">
                <a:effectLst/>
              </a:rPr>
              <a:t>ist </a:t>
            </a:r>
            <a:r>
              <a:rPr lang="de-DE" sz="2800" b="1" dirty="0" smtClean="0">
                <a:solidFill>
                  <a:srgbClr val="F97F6B"/>
                </a:solidFill>
                <a:effectLst/>
              </a:rPr>
              <a:t>Götzendienst !</a:t>
            </a:r>
            <a:r>
              <a:rPr lang="de-DE" sz="2800" dirty="0" smtClean="0">
                <a:effectLst/>
              </a:rPr>
              <a:t>)</a:t>
            </a:r>
            <a:endParaRPr lang="de-DE" sz="2800" dirty="0">
              <a:effectLst/>
            </a:endParaRPr>
          </a:p>
        </p:txBody>
      </p:sp>
    </p:spTree>
    <p:extLst>
      <p:ext uri="{BB962C8B-B14F-4D97-AF65-F5344CB8AC3E}">
        <p14:creationId xmlns:p14="http://schemas.microsoft.com/office/powerpoint/2010/main" val="1079017016"/>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50106"/>
          </a:xfrm>
        </p:spPr>
        <p:txBody>
          <a:bodyPr/>
          <a:lstStyle/>
          <a:p>
            <a:r>
              <a:rPr lang="de-DE" b="0" dirty="0" smtClean="0">
                <a:solidFill>
                  <a:schemeClr val="accent2">
                    <a:lumMod val="60000"/>
                    <a:lumOff val="40000"/>
                  </a:schemeClr>
                </a:solidFill>
                <a:latin typeface="Arial Narrow" pitchFamily="34" charset="0"/>
              </a:rPr>
              <a:t>1. Die Seligpreisungen </a:t>
            </a:r>
            <a:r>
              <a:rPr lang="de-DE" b="0" dirty="0" smtClean="0">
                <a:latin typeface="Arial Narrow" pitchFamily="34" charset="0"/>
              </a:rPr>
              <a:t>Mt 5,3-12</a:t>
            </a:r>
            <a:endParaRPr lang="de-DE" b="0" dirty="0">
              <a:latin typeface="Arial Narrow" pitchFamily="34" charset="0"/>
            </a:endParaRPr>
          </a:p>
        </p:txBody>
      </p:sp>
      <p:sp>
        <p:nvSpPr>
          <p:cNvPr id="3" name="Inhaltsplatzhalter 2"/>
          <p:cNvSpPr>
            <a:spLocks noGrp="1"/>
          </p:cNvSpPr>
          <p:nvPr>
            <p:ph idx="1"/>
          </p:nvPr>
        </p:nvSpPr>
        <p:spPr>
          <a:xfrm>
            <a:off x="-324544" y="1268760"/>
            <a:ext cx="9468544" cy="5589240"/>
          </a:xfrm>
        </p:spPr>
        <p:txBody>
          <a:bodyPr/>
          <a:lstStyle/>
          <a:p>
            <a:r>
              <a:rPr lang="de-CH" sz="2000" dirty="0" smtClean="0">
                <a:effectLst/>
              </a:rPr>
              <a:t>1 die </a:t>
            </a:r>
            <a:r>
              <a:rPr lang="de-CH" sz="2000" dirty="0">
                <a:effectLst/>
              </a:rPr>
              <a:t>Armen im </a:t>
            </a:r>
            <a:r>
              <a:rPr lang="de-CH" sz="2000" dirty="0" smtClean="0">
                <a:effectLst/>
              </a:rPr>
              <a:t>Geiste </a:t>
            </a:r>
            <a:r>
              <a:rPr lang="de-CH" sz="2000" dirty="0">
                <a:effectLst/>
              </a:rPr>
              <a:t>– </a:t>
            </a:r>
            <a:r>
              <a:rPr lang="de-CH" sz="2000" dirty="0" smtClean="0">
                <a:effectLst/>
              </a:rPr>
              <a:t>vor </a:t>
            </a:r>
            <a:r>
              <a:rPr lang="de-CH" sz="2000" dirty="0" smtClean="0">
                <a:solidFill>
                  <a:srgbClr val="00B0F0"/>
                </a:solidFill>
                <a:effectLst/>
              </a:rPr>
              <a:t>GOTT</a:t>
            </a:r>
          </a:p>
          <a:p>
            <a:r>
              <a:rPr lang="de-CH" sz="2000" dirty="0" smtClean="0">
                <a:effectLst/>
              </a:rPr>
              <a:t>2 die Trauernden </a:t>
            </a:r>
            <a:r>
              <a:rPr lang="de-CH" sz="2000" dirty="0">
                <a:effectLst/>
              </a:rPr>
              <a:t>– </a:t>
            </a:r>
            <a:r>
              <a:rPr lang="de-DE" sz="2000" dirty="0" smtClean="0">
                <a:effectLst/>
              </a:rPr>
              <a:t> </a:t>
            </a:r>
            <a:r>
              <a:rPr lang="de-DE" sz="2000" dirty="0">
                <a:effectLst/>
              </a:rPr>
              <a:t>vor </a:t>
            </a:r>
            <a:r>
              <a:rPr lang="de-CH" sz="2000" dirty="0">
                <a:solidFill>
                  <a:srgbClr val="00B0F0"/>
                </a:solidFill>
                <a:effectLst/>
              </a:rPr>
              <a:t>GOTT</a:t>
            </a:r>
            <a:endParaRPr lang="de-DE" sz="2000" dirty="0">
              <a:solidFill>
                <a:srgbClr val="00B0F0"/>
              </a:solidFill>
              <a:effectLst/>
            </a:endParaRPr>
          </a:p>
          <a:p>
            <a:r>
              <a:rPr lang="de-CH" sz="2000" dirty="0" smtClean="0">
                <a:effectLst/>
              </a:rPr>
              <a:t>3 die Sanftmütigen </a:t>
            </a:r>
            <a:r>
              <a:rPr lang="de-CH" sz="2000" dirty="0">
                <a:effectLst/>
              </a:rPr>
              <a:t>– </a:t>
            </a:r>
            <a:r>
              <a:rPr lang="de-DE" sz="2000" dirty="0">
                <a:effectLst/>
              </a:rPr>
              <a:t> </a:t>
            </a:r>
            <a:r>
              <a:rPr lang="de-DE" sz="2000" dirty="0" smtClean="0">
                <a:effectLst/>
              </a:rPr>
              <a:t>gegenüber </a:t>
            </a:r>
            <a:r>
              <a:rPr lang="de-DE" sz="2000" dirty="0" smtClean="0">
                <a:solidFill>
                  <a:srgbClr val="FBB0A3"/>
                </a:solidFill>
                <a:effectLst/>
              </a:rPr>
              <a:t>GOTT und den NÄCHSTEN</a:t>
            </a:r>
            <a:endParaRPr lang="de-CH" sz="2000" dirty="0">
              <a:solidFill>
                <a:srgbClr val="FBB0A3"/>
              </a:solidFill>
              <a:effectLst/>
            </a:endParaRPr>
          </a:p>
          <a:p>
            <a:r>
              <a:rPr lang="de-CH" sz="2000" dirty="0" smtClean="0">
                <a:effectLst/>
              </a:rPr>
              <a:t>4 die Dürstenden </a:t>
            </a:r>
            <a:r>
              <a:rPr lang="de-CH" sz="1800" dirty="0">
                <a:effectLst/>
              </a:rPr>
              <a:t>– </a:t>
            </a:r>
            <a:r>
              <a:rPr lang="de-DE" sz="1800" dirty="0">
                <a:effectLst/>
              </a:rPr>
              <a:t> </a:t>
            </a:r>
            <a:r>
              <a:rPr lang="de-DE" sz="2000" dirty="0" smtClean="0">
                <a:effectLst/>
              </a:rPr>
              <a:t>nach </a:t>
            </a:r>
            <a:r>
              <a:rPr lang="de-CH" sz="2000" dirty="0" smtClean="0">
                <a:solidFill>
                  <a:srgbClr val="00B0F0"/>
                </a:solidFill>
                <a:effectLst/>
              </a:rPr>
              <a:t>GOTT</a:t>
            </a:r>
          </a:p>
          <a:p>
            <a:endParaRPr lang="de-DE" sz="2000" dirty="0">
              <a:solidFill>
                <a:srgbClr val="00B0F0"/>
              </a:solidFill>
              <a:effectLst/>
            </a:endParaRPr>
          </a:p>
          <a:p>
            <a:r>
              <a:rPr lang="de-CH" sz="2000" dirty="0" smtClean="0">
                <a:effectLst/>
              </a:rPr>
              <a:t>5 die Barmherzigen </a:t>
            </a:r>
            <a:r>
              <a:rPr lang="de-CH" sz="2000" dirty="0">
                <a:effectLst/>
              </a:rPr>
              <a:t>– </a:t>
            </a:r>
            <a:r>
              <a:rPr lang="de-DE" sz="2000" dirty="0">
                <a:effectLst/>
              </a:rPr>
              <a:t>gegenüber </a:t>
            </a:r>
            <a:r>
              <a:rPr lang="de-DE" sz="2000" dirty="0" smtClean="0">
                <a:effectLst/>
              </a:rPr>
              <a:t>den </a:t>
            </a:r>
            <a:r>
              <a:rPr lang="de-DE" sz="2000" dirty="0">
                <a:solidFill>
                  <a:srgbClr val="FFFF00"/>
                </a:solidFill>
                <a:effectLst/>
              </a:rPr>
              <a:t>NÄCHSTEN</a:t>
            </a:r>
            <a:endParaRPr lang="de-DE" sz="2000" dirty="0" smtClean="0">
              <a:solidFill>
                <a:srgbClr val="FFFF00"/>
              </a:solidFill>
              <a:effectLst/>
            </a:endParaRPr>
          </a:p>
          <a:p>
            <a:r>
              <a:rPr lang="de-CH" sz="2000" dirty="0" smtClean="0">
                <a:effectLst/>
              </a:rPr>
              <a:t>6 die </a:t>
            </a:r>
            <a:r>
              <a:rPr lang="de-CH" sz="2000" dirty="0">
                <a:effectLst/>
              </a:rPr>
              <a:t>Reinen </a:t>
            </a:r>
            <a:r>
              <a:rPr lang="de-CH" sz="2000" dirty="0" smtClean="0">
                <a:effectLst/>
              </a:rPr>
              <a:t>– </a:t>
            </a:r>
            <a:r>
              <a:rPr lang="de-CH" sz="2000" dirty="0">
                <a:effectLst/>
              </a:rPr>
              <a:t>vor </a:t>
            </a:r>
            <a:r>
              <a:rPr lang="de-CH" sz="2000" dirty="0" smtClean="0">
                <a:solidFill>
                  <a:srgbClr val="FBB0A3"/>
                </a:solidFill>
                <a:effectLst/>
              </a:rPr>
              <a:t>GOTT und dem NÄCHSTEN</a:t>
            </a:r>
            <a:endParaRPr lang="de-DE" sz="2000" dirty="0">
              <a:solidFill>
                <a:srgbClr val="FBB0A3"/>
              </a:solidFill>
              <a:effectLst/>
            </a:endParaRPr>
          </a:p>
          <a:p>
            <a:r>
              <a:rPr lang="de-CH" sz="2000" dirty="0" smtClean="0">
                <a:effectLst/>
              </a:rPr>
              <a:t>7 die Friedensstifter  – </a:t>
            </a:r>
            <a:r>
              <a:rPr lang="de-DE" sz="2000" dirty="0" smtClean="0">
                <a:effectLst/>
              </a:rPr>
              <a:t>mit dem </a:t>
            </a:r>
            <a:r>
              <a:rPr lang="de-DE" sz="2000" dirty="0">
                <a:solidFill>
                  <a:srgbClr val="FFFF00"/>
                </a:solidFill>
                <a:effectLst/>
              </a:rPr>
              <a:t>NÄCHSTEN</a:t>
            </a:r>
            <a:endParaRPr lang="de-CH" sz="2000" dirty="0">
              <a:solidFill>
                <a:srgbClr val="FFFF00"/>
              </a:solidFill>
              <a:effectLst/>
            </a:endParaRPr>
          </a:p>
          <a:p>
            <a:r>
              <a:rPr lang="de-CH" sz="2000" dirty="0" smtClean="0">
                <a:effectLst/>
              </a:rPr>
              <a:t>8 die Verfolgten – durch den </a:t>
            </a:r>
            <a:r>
              <a:rPr lang="de-DE" sz="2000" dirty="0">
                <a:solidFill>
                  <a:srgbClr val="FFFF00"/>
                </a:solidFill>
                <a:effectLst/>
              </a:rPr>
              <a:t>NÄCHSTEN</a:t>
            </a:r>
            <a:endParaRPr lang="de-DE" sz="2000" dirty="0">
              <a:solidFill>
                <a:srgbClr val="FFFF00"/>
              </a:solidFill>
            </a:endParaRPr>
          </a:p>
        </p:txBody>
      </p:sp>
    </p:spTree>
    <p:extLst>
      <p:ext uri="{BB962C8B-B14F-4D97-AF65-F5344CB8AC3E}">
        <p14:creationId xmlns:p14="http://schemas.microsoft.com/office/powerpoint/2010/main" val="388423229"/>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16632"/>
            <a:ext cx="9144000" cy="648072"/>
          </a:xfrm>
        </p:spPr>
        <p:txBody>
          <a:bodyPr/>
          <a:lstStyle/>
          <a:p>
            <a:r>
              <a:rPr lang="de-DE" sz="4000" b="0" dirty="0" smtClean="0">
                <a:solidFill>
                  <a:schemeClr val="accent2">
                    <a:lumMod val="60000"/>
                    <a:lumOff val="40000"/>
                  </a:schemeClr>
                </a:solidFill>
                <a:effectLst/>
                <a:latin typeface="Arial Narrow" pitchFamily="34" charset="0"/>
              </a:rPr>
              <a:t>Exkurs: </a:t>
            </a:r>
            <a:r>
              <a:rPr lang="x-none" sz="4000" b="0" smtClean="0">
                <a:solidFill>
                  <a:schemeClr val="accent2">
                    <a:lumMod val="60000"/>
                    <a:lumOff val="40000"/>
                  </a:schemeClr>
                </a:solidFill>
                <a:effectLst/>
                <a:latin typeface="Arial Narrow" pitchFamily="34" charset="0"/>
              </a:rPr>
              <a:t>Wie </a:t>
            </a:r>
            <a:r>
              <a:rPr lang="x-none" sz="4000" b="0">
                <a:solidFill>
                  <a:schemeClr val="accent2">
                    <a:lumMod val="60000"/>
                    <a:lumOff val="40000"/>
                  </a:schemeClr>
                </a:solidFill>
                <a:effectLst/>
                <a:latin typeface="Arial Narrow" pitchFamily="34" charset="0"/>
              </a:rPr>
              <a:t>bewahre ich mein Inneres rein? </a:t>
            </a:r>
            <a:endParaRPr lang="de-DE" sz="4000" b="0" dirty="0">
              <a:solidFill>
                <a:schemeClr val="accent2">
                  <a:lumMod val="60000"/>
                  <a:lumOff val="40000"/>
                </a:schemeClr>
              </a:solidFill>
              <a:latin typeface="Arial Narrow" pitchFamily="34" charset="0"/>
            </a:endParaRPr>
          </a:p>
        </p:txBody>
      </p:sp>
      <p:sp>
        <p:nvSpPr>
          <p:cNvPr id="3" name="Inhaltsplatzhalter 2"/>
          <p:cNvSpPr>
            <a:spLocks noGrp="1"/>
          </p:cNvSpPr>
          <p:nvPr>
            <p:ph idx="1"/>
          </p:nvPr>
        </p:nvSpPr>
        <p:spPr>
          <a:xfrm>
            <a:off x="-468560" y="764704"/>
            <a:ext cx="9612560" cy="6093296"/>
          </a:xfrm>
        </p:spPr>
        <p:txBody>
          <a:bodyPr/>
          <a:lstStyle/>
          <a:p>
            <a:pPr lvl="1"/>
            <a:r>
              <a:rPr lang="de-DE" dirty="0">
                <a:solidFill>
                  <a:srgbClr val="FFFF00"/>
                </a:solidFill>
                <a:effectLst>
                  <a:outerShdw blurRad="38100" dist="38100" dir="2700000" algn="tl">
                    <a:srgbClr val="000000">
                      <a:alpha val="43137"/>
                    </a:srgbClr>
                  </a:outerShdw>
                </a:effectLst>
              </a:rPr>
              <a:t>Die nach dem Geist </a:t>
            </a:r>
            <a:r>
              <a:rPr lang="de-DE" sz="2400" dirty="0">
                <a:solidFill>
                  <a:srgbClr val="FFFF00"/>
                </a:solidFill>
                <a:effectLst>
                  <a:outerShdw blurRad="38100" dist="38100" dir="2700000" algn="tl">
                    <a:srgbClr val="000000">
                      <a:alpha val="43137"/>
                    </a:srgbClr>
                  </a:outerShdw>
                </a:effectLst>
              </a:rPr>
              <a:t>sind</a:t>
            </a:r>
            <a:r>
              <a:rPr lang="de-DE" dirty="0">
                <a:solidFill>
                  <a:srgbClr val="FFFF00"/>
                </a:solidFill>
                <a:effectLst>
                  <a:outerShdw blurRad="38100" dist="38100" dir="2700000" algn="tl">
                    <a:srgbClr val="000000">
                      <a:alpha val="43137"/>
                    </a:srgbClr>
                  </a:outerShdw>
                </a:effectLst>
              </a:rPr>
              <a:t>, sinnen auf das, </a:t>
            </a:r>
            <a:r>
              <a:rPr lang="de-DE" sz="2400" dirty="0">
                <a:solidFill>
                  <a:srgbClr val="FFFF00"/>
                </a:solidFill>
                <a:effectLst>
                  <a:outerShdw blurRad="38100" dist="38100" dir="2700000" algn="tl">
                    <a:srgbClr val="000000">
                      <a:alpha val="43137"/>
                    </a:srgbClr>
                  </a:outerShdw>
                </a:effectLst>
              </a:rPr>
              <a:t>was </a:t>
            </a:r>
            <a:r>
              <a:rPr lang="de-DE" dirty="0">
                <a:solidFill>
                  <a:srgbClr val="FFFF00"/>
                </a:solidFill>
                <a:effectLst>
                  <a:outerShdw blurRad="38100" dist="38100" dir="2700000" algn="tl">
                    <a:srgbClr val="000000">
                      <a:alpha val="43137"/>
                    </a:srgbClr>
                  </a:outerShdw>
                </a:effectLst>
              </a:rPr>
              <a:t>des Geistes </a:t>
            </a:r>
            <a:r>
              <a:rPr lang="de-DE" sz="2400" dirty="0" smtClean="0">
                <a:solidFill>
                  <a:srgbClr val="FFFF00"/>
                </a:solidFill>
                <a:effectLst>
                  <a:outerShdw blurRad="38100" dist="38100" dir="2700000" algn="tl">
                    <a:srgbClr val="000000">
                      <a:alpha val="43137"/>
                    </a:srgbClr>
                  </a:outerShdw>
                </a:effectLst>
              </a:rPr>
              <a:t>ist</a:t>
            </a:r>
            <a:r>
              <a:rPr lang="de-DE" dirty="0" smtClean="0">
                <a:solidFill>
                  <a:srgbClr val="FFFF00"/>
                </a:solidFill>
                <a:effectLst>
                  <a:outerShdw blurRad="38100" dist="38100" dir="2700000" algn="tl">
                    <a:srgbClr val="000000">
                      <a:alpha val="43137"/>
                    </a:srgbClr>
                  </a:outerShdw>
                </a:effectLst>
              </a:rPr>
              <a:t>.</a:t>
            </a:r>
            <a:r>
              <a:rPr lang="de-DE" dirty="0" smtClean="0">
                <a:solidFill>
                  <a:srgbClr val="7DDDFF"/>
                </a:solidFill>
                <a:effectLst>
                  <a:outerShdw blurRad="38100" dist="38100" dir="2700000" algn="tl">
                    <a:srgbClr val="000000">
                      <a:alpha val="43137"/>
                    </a:srgbClr>
                  </a:outerShdw>
                </a:effectLst>
              </a:rPr>
              <a:t>Rm8,5</a:t>
            </a:r>
            <a:endParaRPr lang="de-DE" dirty="0" smtClean="0">
              <a:solidFill>
                <a:srgbClr val="FFFF00"/>
              </a:solidFill>
              <a:effectLst>
                <a:outerShdw blurRad="38100" dist="38100" dir="2700000" algn="tl">
                  <a:srgbClr val="000000">
                    <a:alpha val="43137"/>
                  </a:srgbClr>
                </a:outerShdw>
              </a:effectLst>
            </a:endParaRPr>
          </a:p>
          <a:p>
            <a:pPr lvl="2"/>
            <a:r>
              <a:rPr lang="de-DE" dirty="0" smtClean="0">
                <a:effectLst>
                  <a:outerShdw blurRad="38100" dist="38100" dir="2700000" algn="tl">
                    <a:srgbClr val="000000">
                      <a:alpha val="43137"/>
                    </a:srgbClr>
                  </a:outerShdw>
                </a:effectLst>
              </a:rPr>
              <a:t>Viel </a:t>
            </a:r>
            <a:r>
              <a:rPr lang="de-DE" dirty="0">
                <a:effectLst>
                  <a:outerShdw blurRad="38100" dist="38100" dir="2700000" algn="tl">
                    <a:srgbClr val="000000">
                      <a:alpha val="43137"/>
                    </a:srgbClr>
                  </a:outerShdw>
                </a:effectLst>
              </a:rPr>
              <a:t>mit </a:t>
            </a:r>
            <a:r>
              <a:rPr lang="de-DE" dirty="0" smtClean="0">
                <a:effectLst>
                  <a:outerShdw blurRad="38100" dist="38100" dir="2700000" algn="tl">
                    <a:srgbClr val="000000">
                      <a:alpha val="43137"/>
                    </a:srgbClr>
                  </a:outerShdw>
                </a:effectLst>
              </a:rPr>
              <a:t>dem </a:t>
            </a:r>
            <a:r>
              <a:rPr lang="de-DE" dirty="0">
                <a:effectLst>
                  <a:outerShdw blurRad="38100" dist="38100" dir="2700000" algn="tl">
                    <a:srgbClr val="000000">
                      <a:alpha val="43137"/>
                    </a:srgbClr>
                  </a:outerShdw>
                </a:effectLst>
              </a:rPr>
              <a:t>Wort Gottes beschäftigen</a:t>
            </a:r>
            <a:r>
              <a:rPr lang="de-DE" dirty="0" smtClean="0">
                <a:effectLst>
                  <a:outerShdw blurRad="38100" dist="38100" dir="2700000" algn="tl">
                    <a:srgbClr val="000000">
                      <a:alpha val="43137"/>
                    </a:srgbClr>
                  </a:outerShdw>
                </a:effectLst>
              </a:rPr>
              <a:t>. </a:t>
            </a:r>
            <a:r>
              <a:rPr lang="de-DE" dirty="0">
                <a:effectLst>
                  <a:outerShdw blurRad="38100" dist="38100" dir="2700000" algn="tl">
                    <a:srgbClr val="000000">
                      <a:alpha val="43137"/>
                    </a:srgbClr>
                  </a:outerShdw>
                </a:effectLst>
              </a:rPr>
              <a:t>Jh </a:t>
            </a:r>
            <a:r>
              <a:rPr lang="de-DE" dirty="0" smtClean="0">
                <a:effectLst>
                  <a:outerShdw blurRad="38100" dist="38100" dir="2700000" algn="tl">
                    <a:srgbClr val="000000">
                      <a:alpha val="43137"/>
                    </a:srgbClr>
                  </a:outerShdw>
                </a:effectLst>
              </a:rPr>
              <a:t>8,37</a:t>
            </a:r>
            <a:r>
              <a:rPr lang="de-DE" sz="2000" b="1" i="1" dirty="0"/>
              <a:t>mein Wort in euch nicht Raum </a:t>
            </a:r>
            <a:endParaRPr lang="de-DE" b="1" dirty="0">
              <a:effectLst>
                <a:outerShdw blurRad="38100" dist="38100" dir="2700000" algn="tl">
                  <a:srgbClr val="000000">
                    <a:alpha val="43137"/>
                  </a:srgbClr>
                </a:outerShdw>
              </a:effectLst>
            </a:endParaRPr>
          </a:p>
          <a:p>
            <a:pPr lvl="2"/>
            <a:r>
              <a:rPr lang="de-DE" dirty="0">
                <a:effectLst>
                  <a:outerShdw blurRad="38100" dist="38100" dir="2700000" algn="tl">
                    <a:srgbClr val="000000">
                      <a:alpha val="43137"/>
                    </a:srgbClr>
                  </a:outerShdw>
                </a:effectLst>
              </a:rPr>
              <a:t>An IHN denken. </a:t>
            </a:r>
            <a:r>
              <a:rPr lang="de-DE" dirty="0" smtClean="0">
                <a:effectLst>
                  <a:outerShdw blurRad="38100" dist="38100" dir="2700000" algn="tl">
                    <a:srgbClr val="000000">
                      <a:alpha val="43137"/>
                    </a:srgbClr>
                  </a:outerShdw>
                </a:effectLst>
              </a:rPr>
              <a:t>(Das „Denke-Nicht-An“-Experiment.) </a:t>
            </a:r>
            <a:endParaRPr lang="de-DE" dirty="0">
              <a:effectLst>
                <a:outerShdw blurRad="38100" dist="38100" dir="2700000" algn="tl">
                  <a:srgbClr val="000000">
                    <a:alpha val="43137"/>
                  </a:srgbClr>
                </a:outerShdw>
              </a:effectLst>
            </a:endParaRPr>
          </a:p>
          <a:p>
            <a:pPr lvl="1"/>
            <a:r>
              <a:rPr lang="de-DE" dirty="0" smtClean="0">
                <a:solidFill>
                  <a:srgbClr val="FFFF00"/>
                </a:solidFill>
                <a:effectLst>
                  <a:outerShdw blurRad="38100" dist="38100" dir="2700000" algn="tl">
                    <a:srgbClr val="000000">
                      <a:alpha val="43137"/>
                    </a:srgbClr>
                  </a:outerShdw>
                </a:effectLst>
              </a:rPr>
              <a:t>Die Freude </a:t>
            </a:r>
            <a:r>
              <a:rPr lang="de-DE" dirty="0">
                <a:solidFill>
                  <a:srgbClr val="FFFF00"/>
                </a:solidFill>
                <a:effectLst>
                  <a:outerShdw blurRad="38100" dist="38100" dir="2700000" algn="tl">
                    <a:srgbClr val="000000">
                      <a:alpha val="43137"/>
                    </a:srgbClr>
                  </a:outerShdw>
                </a:effectLst>
              </a:rPr>
              <a:t>am Herrn </a:t>
            </a:r>
            <a:r>
              <a:rPr lang="de-DE" dirty="0" smtClean="0">
                <a:solidFill>
                  <a:srgbClr val="FFFF00"/>
                </a:solidFill>
                <a:effectLst>
                  <a:outerShdw blurRad="38100" dist="38100" dir="2700000" algn="tl">
                    <a:srgbClr val="000000">
                      <a:alpha val="43137"/>
                    </a:srgbClr>
                  </a:outerShdw>
                </a:effectLst>
              </a:rPr>
              <a:t>ist unsere Stärke. </a:t>
            </a:r>
            <a:r>
              <a:rPr lang="de-DE" dirty="0">
                <a:solidFill>
                  <a:srgbClr val="7DDDFF"/>
                </a:solidFill>
                <a:effectLst>
                  <a:outerShdw blurRad="38100" dist="38100" dir="2700000" algn="tl">
                    <a:srgbClr val="000000">
                      <a:alpha val="43137"/>
                    </a:srgbClr>
                  </a:outerShdw>
                </a:effectLst>
              </a:rPr>
              <a:t>Neh 8,10</a:t>
            </a:r>
          </a:p>
          <a:p>
            <a:pPr lvl="1"/>
            <a:r>
              <a:rPr lang="de-DE" dirty="0">
                <a:solidFill>
                  <a:srgbClr val="FFFF00"/>
                </a:solidFill>
                <a:effectLst>
                  <a:outerShdw blurRad="38100" dist="38100" dir="2700000" algn="tl">
                    <a:srgbClr val="000000">
                      <a:alpha val="43137"/>
                    </a:srgbClr>
                  </a:outerShdw>
                </a:effectLst>
              </a:rPr>
              <a:t>Meidet das Böse in jeder Gestalt</a:t>
            </a:r>
            <a:r>
              <a:rPr lang="de-DE" dirty="0" smtClean="0">
                <a:solidFill>
                  <a:srgbClr val="7DDDFF"/>
                </a:solidFill>
                <a:effectLst>
                  <a:outerShdw blurRad="38100" dist="38100" dir="2700000" algn="tl">
                    <a:srgbClr val="000000">
                      <a:alpha val="43137"/>
                    </a:srgbClr>
                  </a:outerShdw>
                </a:effectLst>
              </a:rPr>
              <a:t>.</a:t>
            </a:r>
            <a:r>
              <a:rPr lang="de-DE" dirty="0">
                <a:effectLst>
                  <a:outerShdw blurRad="38100" dist="38100" dir="2700000" algn="tl">
                    <a:srgbClr val="000000">
                      <a:alpha val="43137"/>
                    </a:srgbClr>
                  </a:outerShdw>
                </a:effectLst>
              </a:rPr>
              <a:t> </a:t>
            </a:r>
            <a:r>
              <a:rPr lang="de-DE" dirty="0">
                <a:solidFill>
                  <a:srgbClr val="7DDDFF"/>
                </a:solidFill>
                <a:effectLst>
                  <a:outerShdw blurRad="38100" dist="38100" dir="2700000" algn="tl">
                    <a:srgbClr val="000000">
                      <a:alpha val="43137"/>
                    </a:srgbClr>
                  </a:outerShdw>
                </a:effectLst>
              </a:rPr>
              <a:t>1Th </a:t>
            </a:r>
            <a:r>
              <a:rPr lang="de-DE" dirty="0" smtClean="0">
                <a:solidFill>
                  <a:srgbClr val="7DDDFF"/>
                </a:solidFill>
                <a:effectLst>
                  <a:outerShdw blurRad="38100" dist="38100" dir="2700000" algn="tl">
                    <a:srgbClr val="000000">
                      <a:alpha val="43137"/>
                    </a:srgbClr>
                  </a:outerShdw>
                </a:effectLst>
              </a:rPr>
              <a:t>5,22 </a:t>
            </a:r>
          </a:p>
          <a:p>
            <a:pPr lvl="2"/>
            <a:r>
              <a:rPr lang="de-DE" i="1" dirty="0">
                <a:effectLst>
                  <a:outerShdw blurRad="38100" dist="38100" dir="2700000" algn="tl">
                    <a:srgbClr val="000000">
                      <a:alpha val="43137"/>
                    </a:srgbClr>
                  </a:outerShdw>
                </a:effectLst>
              </a:rPr>
              <a:t>Von jeder Gestalt des Bösen haltet euch fern</a:t>
            </a:r>
            <a:r>
              <a:rPr lang="de-DE" dirty="0">
                <a:effectLst>
                  <a:outerShdw blurRad="38100" dist="38100" dir="2700000" algn="tl">
                    <a:srgbClr val="000000">
                      <a:alpha val="43137"/>
                    </a:srgbClr>
                  </a:outerShdw>
                </a:effectLst>
              </a:rPr>
              <a:t>. </a:t>
            </a:r>
            <a:endParaRPr lang="de-DE" dirty="0" smtClean="0">
              <a:effectLst>
                <a:outerShdw blurRad="38100" dist="38100" dir="2700000" algn="tl">
                  <a:srgbClr val="000000">
                    <a:alpha val="43137"/>
                  </a:srgbClr>
                </a:outerShdw>
              </a:effectLst>
            </a:endParaRPr>
          </a:p>
          <a:p>
            <a:pPr lvl="2"/>
            <a:r>
              <a:rPr lang="de-DE" dirty="0" smtClean="0">
                <a:effectLst>
                  <a:outerShdw blurRad="38100" dist="38100" dir="2700000" algn="tl">
                    <a:srgbClr val="000000">
                      <a:alpha val="43137"/>
                    </a:srgbClr>
                  </a:outerShdw>
                </a:effectLst>
              </a:rPr>
              <a:t>Der </a:t>
            </a:r>
            <a:r>
              <a:rPr lang="de-DE" dirty="0">
                <a:effectLst>
                  <a:outerShdw blurRad="38100" dist="38100" dir="2700000" algn="tl">
                    <a:srgbClr val="000000">
                      <a:alpha val="43137"/>
                    </a:srgbClr>
                  </a:outerShdw>
                </a:effectLst>
              </a:rPr>
              <a:t>Versuchung keinen Raum geben. </a:t>
            </a:r>
            <a:r>
              <a:rPr lang="de-DE" dirty="0" smtClean="0">
                <a:effectLst>
                  <a:outerShdw blurRad="38100" dist="38100" dir="2700000" algn="tl">
                    <a:srgbClr val="000000">
                      <a:alpha val="43137"/>
                    </a:srgbClr>
                  </a:outerShdw>
                </a:effectLst>
              </a:rPr>
              <a:t>Vgl</a:t>
            </a:r>
            <a:r>
              <a:rPr lang="de-DE" dirty="0">
                <a:effectLst>
                  <a:outerShdw blurRad="38100" dist="38100" dir="2700000" algn="tl">
                    <a:srgbClr val="000000">
                      <a:alpha val="43137"/>
                    </a:srgbClr>
                  </a:outerShdw>
                </a:effectLst>
              </a:rPr>
              <a:t>. Eph 4,27: </a:t>
            </a:r>
            <a:r>
              <a:rPr lang="de-DE" i="1" dirty="0" smtClean="0">
                <a:effectLst>
                  <a:outerShdw blurRad="38100" dist="38100" dir="2700000" algn="tl">
                    <a:srgbClr val="000000">
                      <a:alpha val="43137"/>
                    </a:srgbClr>
                  </a:outerShdw>
                </a:effectLst>
              </a:rPr>
              <a:t>dem Teufel …</a:t>
            </a:r>
          </a:p>
          <a:p>
            <a:pPr lvl="1"/>
            <a:r>
              <a:rPr lang="de-DE" dirty="0" smtClean="0">
                <a:solidFill>
                  <a:srgbClr val="FFFF00"/>
                </a:solidFill>
                <a:effectLst>
                  <a:outerShdw blurRad="38100" dist="38100" dir="2700000" algn="tl">
                    <a:srgbClr val="000000">
                      <a:alpha val="43137"/>
                    </a:srgbClr>
                  </a:outerShdw>
                </a:effectLst>
              </a:rPr>
              <a:t>Flieht ‹stets› die Unzucht! </a:t>
            </a:r>
            <a:r>
              <a:rPr lang="de-DE" dirty="0">
                <a:solidFill>
                  <a:srgbClr val="7DDDFF"/>
                </a:solidFill>
                <a:effectLst>
                  <a:outerShdw blurRad="38100" dist="38100" dir="2700000" algn="tl">
                    <a:srgbClr val="000000">
                      <a:alpha val="43137"/>
                    </a:srgbClr>
                  </a:outerShdw>
                </a:effectLst>
              </a:rPr>
              <a:t>1Kr </a:t>
            </a:r>
            <a:r>
              <a:rPr lang="de-DE" dirty="0" smtClean="0">
                <a:solidFill>
                  <a:srgbClr val="7DDDFF"/>
                </a:solidFill>
                <a:effectLst>
                  <a:outerShdw blurRad="38100" dist="38100" dir="2700000" algn="tl">
                    <a:srgbClr val="000000">
                      <a:alpha val="43137"/>
                    </a:srgbClr>
                  </a:outerShdw>
                </a:effectLst>
              </a:rPr>
              <a:t>6,18.19 </a:t>
            </a:r>
            <a:r>
              <a:rPr lang="de-DE" dirty="0">
                <a:effectLst>
                  <a:outerShdw blurRad="38100" dist="38100" dir="2700000" algn="tl">
                    <a:srgbClr val="000000">
                      <a:alpha val="43137"/>
                    </a:srgbClr>
                  </a:outerShdw>
                </a:effectLst>
              </a:rPr>
              <a:t>(Leib: Tempel) </a:t>
            </a:r>
            <a:endParaRPr lang="de-DE" dirty="0">
              <a:solidFill>
                <a:srgbClr val="7DDDFF"/>
              </a:solidFill>
              <a:effectLst>
                <a:outerShdw blurRad="38100" dist="38100" dir="2700000" algn="tl">
                  <a:srgbClr val="000000">
                    <a:alpha val="43137"/>
                  </a:srgbClr>
                </a:outerShdw>
              </a:effectLst>
            </a:endParaRPr>
          </a:p>
          <a:p>
            <a:pPr lvl="2"/>
            <a:r>
              <a:rPr lang="de-DE" dirty="0" smtClean="0">
                <a:effectLst>
                  <a:outerShdw blurRad="38100" dist="38100" dir="2700000" algn="tl">
                    <a:srgbClr val="000000">
                      <a:alpha val="43137"/>
                    </a:srgbClr>
                  </a:outerShdw>
                </a:effectLst>
              </a:rPr>
              <a:t>„</a:t>
            </a:r>
            <a:r>
              <a:rPr lang="de-DE" i="1" dirty="0" smtClean="0">
                <a:effectLst>
                  <a:outerShdw blurRad="38100" dist="38100" dir="2700000" algn="tl">
                    <a:srgbClr val="000000">
                      <a:alpha val="43137"/>
                    </a:srgbClr>
                  </a:outerShdw>
                </a:effectLst>
              </a:rPr>
              <a:t>Fliehe </a:t>
            </a:r>
            <a:r>
              <a:rPr lang="de-DE" i="1" dirty="0">
                <a:effectLst>
                  <a:outerShdw blurRad="38100" dist="38100" dir="2700000" algn="tl">
                    <a:srgbClr val="000000">
                      <a:alpha val="43137"/>
                    </a:srgbClr>
                  </a:outerShdw>
                </a:effectLst>
              </a:rPr>
              <a:t>‹stets› </a:t>
            </a:r>
            <a:r>
              <a:rPr lang="de-DE" i="1" dirty="0" smtClean="0">
                <a:effectLst>
                  <a:outerShdw blurRad="38100" dist="38100" dir="2700000" algn="tl">
                    <a:srgbClr val="000000">
                      <a:alpha val="43137"/>
                    </a:srgbClr>
                  </a:outerShdw>
                </a:effectLst>
              </a:rPr>
              <a:t>die </a:t>
            </a:r>
            <a:r>
              <a:rPr lang="de-DE" i="1" dirty="0">
                <a:effectLst>
                  <a:outerShdw blurRad="38100" dist="38100" dir="2700000" algn="tl">
                    <a:srgbClr val="000000">
                      <a:alpha val="43137"/>
                    </a:srgbClr>
                  </a:outerShdw>
                </a:effectLst>
              </a:rPr>
              <a:t>jugendlichen </a:t>
            </a:r>
            <a:r>
              <a:rPr lang="de-DE" i="1" dirty="0" smtClean="0">
                <a:effectLst>
                  <a:outerShdw blurRad="38100" dist="38100" dir="2700000" algn="tl">
                    <a:srgbClr val="000000">
                      <a:alpha val="43137"/>
                    </a:srgbClr>
                  </a:outerShdw>
                </a:effectLst>
              </a:rPr>
              <a:t>Lüste</a:t>
            </a:r>
            <a:r>
              <a:rPr lang="de-DE" dirty="0" smtClean="0">
                <a:effectLst>
                  <a:outerShdw blurRad="38100" dist="38100" dir="2700000" algn="tl">
                    <a:srgbClr val="000000">
                      <a:alpha val="43137"/>
                    </a:srgbClr>
                  </a:outerShdw>
                </a:effectLst>
              </a:rPr>
              <a:t>.“ 2Tm </a:t>
            </a:r>
            <a:r>
              <a:rPr lang="de-DE" dirty="0">
                <a:effectLst>
                  <a:outerShdw blurRad="38100" dist="38100" dir="2700000" algn="tl">
                    <a:srgbClr val="000000">
                      <a:alpha val="43137"/>
                    </a:srgbClr>
                  </a:outerShdw>
                </a:effectLst>
              </a:rPr>
              <a:t>2,22</a:t>
            </a:r>
            <a:endParaRPr lang="de-DE" dirty="0" smtClean="0">
              <a:effectLst>
                <a:outerShdw blurRad="38100" dist="38100" dir="2700000" algn="tl">
                  <a:srgbClr val="000000">
                    <a:alpha val="43137"/>
                  </a:srgbClr>
                </a:outerShdw>
              </a:effectLst>
            </a:endParaRPr>
          </a:p>
          <a:p>
            <a:pPr lvl="1"/>
            <a:r>
              <a:rPr lang="de-DE" dirty="0" smtClean="0">
                <a:solidFill>
                  <a:srgbClr val="FFFF00"/>
                </a:solidFill>
              </a:rPr>
              <a:t>Freue </a:t>
            </a:r>
            <a:r>
              <a:rPr lang="de-DE" dirty="0">
                <a:solidFill>
                  <a:srgbClr val="FFFF00"/>
                </a:solidFill>
              </a:rPr>
              <a:t>dich an der Frau deiner </a:t>
            </a:r>
            <a:r>
              <a:rPr lang="de-DE" dirty="0" smtClean="0">
                <a:solidFill>
                  <a:srgbClr val="FFFF00"/>
                </a:solidFill>
              </a:rPr>
              <a:t>Jugend. </a:t>
            </a:r>
            <a:r>
              <a:rPr lang="de-DE" dirty="0" smtClean="0">
                <a:solidFill>
                  <a:srgbClr val="7DDDFF"/>
                </a:solidFill>
                <a:effectLst>
                  <a:outerShdw blurRad="38100" dist="38100" dir="2700000" algn="tl">
                    <a:srgbClr val="000000">
                      <a:alpha val="43137"/>
                    </a:srgbClr>
                  </a:outerShdw>
                </a:effectLst>
              </a:rPr>
              <a:t>Spr </a:t>
            </a:r>
            <a:r>
              <a:rPr lang="de-DE" dirty="0">
                <a:solidFill>
                  <a:srgbClr val="7DDDFF"/>
                </a:solidFill>
                <a:effectLst>
                  <a:outerShdw blurRad="38100" dist="38100" dir="2700000" algn="tl">
                    <a:srgbClr val="000000">
                      <a:alpha val="43137"/>
                    </a:srgbClr>
                  </a:outerShdw>
                </a:effectLst>
              </a:rPr>
              <a:t>5,18</a:t>
            </a:r>
            <a:endParaRPr lang="de-DE" dirty="0" smtClean="0"/>
          </a:p>
          <a:p>
            <a:pPr lvl="2"/>
            <a:r>
              <a:rPr lang="de-DE" dirty="0" smtClean="0">
                <a:effectLst>
                  <a:outerShdw blurRad="38100" dist="38100" dir="2700000" algn="tl">
                    <a:srgbClr val="000000">
                      <a:alpha val="43137"/>
                    </a:srgbClr>
                  </a:outerShdw>
                </a:effectLst>
              </a:rPr>
              <a:t>Erfüllte </a:t>
            </a:r>
            <a:r>
              <a:rPr lang="de-DE" dirty="0">
                <a:effectLst>
                  <a:outerShdw blurRad="38100" dist="38100" dir="2700000" algn="tl">
                    <a:srgbClr val="000000">
                      <a:alpha val="43137"/>
                    </a:srgbClr>
                  </a:outerShdw>
                </a:effectLst>
              </a:rPr>
              <a:t>Sexualität ausschließlich in der eigenen Ehe suchen</a:t>
            </a:r>
            <a:r>
              <a:rPr lang="de-DE" dirty="0" smtClean="0">
                <a:effectLst>
                  <a:outerShdw blurRad="38100" dist="38100" dir="2700000" algn="tl">
                    <a:srgbClr val="000000">
                      <a:alpha val="43137"/>
                    </a:srgbClr>
                  </a:outerShdw>
                </a:effectLst>
              </a:rPr>
              <a:t>. </a:t>
            </a:r>
            <a:r>
              <a:rPr lang="de-DE" dirty="0">
                <a:effectLst>
                  <a:outerShdw blurRad="38100" dist="38100" dir="2700000" algn="tl">
                    <a:srgbClr val="000000">
                      <a:alpha val="43137"/>
                    </a:srgbClr>
                  </a:outerShdw>
                </a:effectLst>
              </a:rPr>
              <a:t>1Kr </a:t>
            </a:r>
            <a:r>
              <a:rPr lang="de-DE" dirty="0" smtClean="0">
                <a:effectLst>
                  <a:outerShdw blurRad="38100" dist="38100" dir="2700000" algn="tl">
                    <a:srgbClr val="000000">
                      <a:alpha val="43137"/>
                    </a:srgbClr>
                  </a:outerShdw>
                </a:effectLst>
              </a:rPr>
              <a:t>7,3-6</a:t>
            </a:r>
            <a:r>
              <a:rPr lang="de-DE" sz="1800" dirty="0" smtClean="0">
                <a:effectLst/>
              </a:rPr>
              <a:t>.</a:t>
            </a:r>
          </a:p>
          <a:p>
            <a:pPr lvl="1"/>
            <a:r>
              <a:rPr lang="de-DE" dirty="0">
                <a:solidFill>
                  <a:srgbClr val="FFFF00"/>
                </a:solidFill>
              </a:rPr>
              <a:t>Enthaltet euch </a:t>
            </a:r>
            <a:r>
              <a:rPr lang="de-DE" dirty="0" smtClean="0">
                <a:solidFill>
                  <a:srgbClr val="FFFF00"/>
                </a:solidFill>
              </a:rPr>
              <a:t>der </a:t>
            </a:r>
            <a:r>
              <a:rPr lang="de-DE" dirty="0">
                <a:solidFill>
                  <a:srgbClr val="FFFF00"/>
                </a:solidFill>
              </a:rPr>
              <a:t>fleischlichen </a:t>
            </a:r>
            <a:r>
              <a:rPr lang="de-DE" dirty="0" smtClean="0">
                <a:solidFill>
                  <a:srgbClr val="FFFF00"/>
                </a:solidFill>
              </a:rPr>
              <a:t>Lüste – </a:t>
            </a:r>
            <a:r>
              <a:rPr lang="de-DE" dirty="0">
                <a:solidFill>
                  <a:srgbClr val="FFFF00"/>
                </a:solidFill>
              </a:rPr>
              <a:t>sie kämpfen gegen die </a:t>
            </a:r>
            <a:r>
              <a:rPr lang="de-DE" dirty="0" smtClean="0">
                <a:solidFill>
                  <a:srgbClr val="FFFF00"/>
                </a:solidFill>
              </a:rPr>
              <a:t>Seele. </a:t>
            </a:r>
            <a:r>
              <a:rPr lang="de-DE" dirty="0" smtClean="0">
                <a:solidFill>
                  <a:srgbClr val="7DDDFF"/>
                </a:solidFill>
              </a:rPr>
              <a:t>1P 2,11 </a:t>
            </a:r>
            <a:r>
              <a:rPr lang="de-DE" sz="2400" dirty="0" smtClean="0"/>
              <a:t>(Das höchste Glück liegt nicht darin. </a:t>
            </a:r>
            <a:r>
              <a:rPr lang="de-DE" sz="2400" dirty="0" smtClean="0">
                <a:effectLst/>
              </a:rPr>
              <a:t>Erwarte nicht zu viel.) </a:t>
            </a:r>
            <a:endParaRPr lang="de-DE" sz="2400" dirty="0">
              <a:effectLst/>
            </a:endParaRPr>
          </a:p>
        </p:txBody>
      </p:sp>
    </p:spTree>
    <p:extLst>
      <p:ext uri="{BB962C8B-B14F-4D97-AF65-F5344CB8AC3E}">
        <p14:creationId xmlns:p14="http://schemas.microsoft.com/office/powerpoint/2010/main" val="2620937253"/>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000" b="0" dirty="0" smtClean="0">
                <a:solidFill>
                  <a:srgbClr val="FFC000"/>
                </a:solidFill>
              </a:rPr>
              <a:t>Mt 6,19-24</a:t>
            </a:r>
            <a:endParaRPr lang="de-DE" sz="4000" b="0" dirty="0">
              <a:solidFill>
                <a:srgbClr val="FFC000"/>
              </a:solidFill>
            </a:endParaRPr>
          </a:p>
        </p:txBody>
      </p:sp>
      <p:sp>
        <p:nvSpPr>
          <p:cNvPr id="3" name="Inhaltsplatzhalter 2"/>
          <p:cNvSpPr>
            <a:spLocks noGrp="1"/>
          </p:cNvSpPr>
          <p:nvPr>
            <p:ph idx="1"/>
          </p:nvPr>
        </p:nvSpPr>
        <p:spPr/>
        <p:txBody>
          <a:bodyPr/>
          <a:lstStyle/>
          <a:p>
            <a:r>
              <a:rPr lang="de-DE" dirty="0">
                <a:effectLst/>
              </a:rPr>
              <a:t>. Z</a:t>
            </a:r>
            <a:r>
              <a:rPr lang="de-DE" dirty="0" smtClean="0">
                <a:effectLst/>
              </a:rPr>
              <a:t>weierlei Schätze 6,19-21</a:t>
            </a:r>
            <a:endParaRPr lang="de-DE" dirty="0">
              <a:effectLst/>
            </a:endParaRPr>
          </a:p>
          <a:p>
            <a:r>
              <a:rPr lang="de-DE" dirty="0" smtClean="0">
                <a:effectLst/>
              </a:rPr>
              <a:t>. Zweierlei Augen </a:t>
            </a:r>
            <a:r>
              <a:rPr lang="de-DE" dirty="0">
                <a:effectLst/>
              </a:rPr>
              <a:t>6,</a:t>
            </a:r>
            <a:r>
              <a:rPr lang="de-DE" dirty="0" smtClean="0">
                <a:effectLst/>
              </a:rPr>
              <a:t>22.23</a:t>
            </a:r>
            <a:endParaRPr lang="de-DE" dirty="0">
              <a:effectLst/>
            </a:endParaRPr>
          </a:p>
          <a:p>
            <a:r>
              <a:rPr lang="de-DE" dirty="0" smtClean="0">
                <a:effectLst/>
              </a:rPr>
              <a:t>. Zweierlei Herren </a:t>
            </a:r>
            <a:r>
              <a:rPr lang="de-DE" dirty="0">
                <a:effectLst/>
              </a:rPr>
              <a:t>6,</a:t>
            </a:r>
            <a:r>
              <a:rPr lang="de-DE" dirty="0" smtClean="0">
                <a:effectLst/>
              </a:rPr>
              <a:t>24</a:t>
            </a:r>
            <a:endParaRPr lang="de-DE" dirty="0">
              <a:effectLst/>
            </a:endParaRPr>
          </a:p>
          <a:p>
            <a:endParaRPr lang="de-DE" dirty="0"/>
          </a:p>
        </p:txBody>
      </p:sp>
    </p:spTree>
    <p:extLst>
      <p:ext uri="{BB962C8B-B14F-4D97-AF65-F5344CB8AC3E}">
        <p14:creationId xmlns:p14="http://schemas.microsoft.com/office/powerpoint/2010/main" val="18108710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0" dirty="0" smtClean="0">
                <a:solidFill>
                  <a:schemeClr val="accent2">
                    <a:lumMod val="60000"/>
                    <a:lumOff val="40000"/>
                  </a:schemeClr>
                </a:solidFill>
              </a:rPr>
              <a:t>Die 10 Worte vom </a:t>
            </a:r>
            <a:r>
              <a:rPr lang="de-DE" b="0" dirty="0">
                <a:solidFill>
                  <a:schemeClr val="accent2">
                    <a:lumMod val="60000"/>
                    <a:lumOff val="40000"/>
                  </a:schemeClr>
                </a:solidFill>
              </a:rPr>
              <a:t>Sinai</a:t>
            </a:r>
            <a:br>
              <a:rPr lang="de-DE" b="0" dirty="0">
                <a:solidFill>
                  <a:schemeClr val="accent2">
                    <a:lumMod val="60000"/>
                    <a:lumOff val="40000"/>
                  </a:schemeClr>
                </a:solidFill>
              </a:rPr>
            </a:br>
            <a:r>
              <a:rPr lang="de-DE" sz="2000" dirty="0"/>
              <a:t>(9 </a:t>
            </a:r>
            <a:r>
              <a:rPr lang="de-DE" sz="2000" dirty="0" smtClean="0"/>
              <a:t>Verbote</a:t>
            </a:r>
            <a:r>
              <a:rPr lang="de-DE" sz="2000" dirty="0"/>
              <a:t>, 1 </a:t>
            </a:r>
            <a:r>
              <a:rPr lang="de-DE" sz="2000" dirty="0" smtClean="0"/>
              <a:t>Gebot</a:t>
            </a:r>
            <a:r>
              <a:rPr lang="de-DE" sz="2000" dirty="0"/>
              <a:t>)</a:t>
            </a:r>
          </a:p>
        </p:txBody>
      </p:sp>
      <p:sp>
        <p:nvSpPr>
          <p:cNvPr id="4" name="Inhaltsplatzhalter 3"/>
          <p:cNvSpPr>
            <a:spLocks noGrp="1"/>
          </p:cNvSpPr>
          <p:nvPr>
            <p:ph sz="half" idx="1"/>
          </p:nvPr>
        </p:nvSpPr>
        <p:spPr>
          <a:xfrm>
            <a:off x="18474" y="1556792"/>
            <a:ext cx="4495800" cy="4525963"/>
          </a:xfrm>
        </p:spPr>
        <p:txBody>
          <a:bodyPr/>
          <a:lstStyle/>
          <a:p>
            <a:endParaRPr lang="de-DE" sz="2400" dirty="0" smtClean="0"/>
          </a:p>
          <a:p>
            <a:r>
              <a:rPr lang="de-DE" sz="2400" dirty="0" smtClean="0"/>
              <a:t>1</a:t>
            </a:r>
            <a:r>
              <a:rPr lang="de-DE" sz="2400" dirty="0"/>
              <a:t>. </a:t>
            </a:r>
            <a:r>
              <a:rPr lang="de-DE" sz="2400" b="1" dirty="0" smtClean="0"/>
              <a:t>Nicht</a:t>
            </a:r>
            <a:r>
              <a:rPr lang="de-DE" sz="2400" dirty="0" smtClean="0"/>
              <a:t> andere Götter neben mir…</a:t>
            </a:r>
            <a:endParaRPr lang="de-DE" sz="2400" dirty="0"/>
          </a:p>
          <a:p>
            <a:r>
              <a:rPr lang="de-DE" sz="2400" dirty="0"/>
              <a:t>2. </a:t>
            </a:r>
            <a:r>
              <a:rPr lang="de-DE" sz="2400" b="1" dirty="0" smtClean="0"/>
              <a:t>Nicht</a:t>
            </a:r>
            <a:r>
              <a:rPr lang="de-DE" sz="2400" dirty="0" smtClean="0"/>
              <a:t> ein Bild machen ...</a:t>
            </a:r>
            <a:endParaRPr lang="de-DE" sz="2400" dirty="0"/>
          </a:p>
          <a:p>
            <a:r>
              <a:rPr lang="de-DE" sz="2400" dirty="0"/>
              <a:t>3. </a:t>
            </a:r>
            <a:r>
              <a:rPr lang="de-DE" sz="2400" b="1" dirty="0" smtClean="0"/>
              <a:t>Nicht</a:t>
            </a:r>
            <a:r>
              <a:rPr lang="de-DE" sz="2400" dirty="0" smtClean="0"/>
              <a:t> den Namen … entehren. </a:t>
            </a:r>
            <a:endParaRPr lang="de-DE" sz="2000" dirty="0"/>
          </a:p>
          <a:p>
            <a:r>
              <a:rPr lang="de-DE" sz="2400" dirty="0" smtClean="0"/>
              <a:t>4. Gedenke </a:t>
            </a:r>
            <a:r>
              <a:rPr lang="de-DE" sz="2400" dirty="0"/>
              <a:t>des Sabbattages, ihn zu heiligen. </a:t>
            </a:r>
            <a:r>
              <a:rPr lang="de-DE" sz="2400" dirty="0" smtClean="0"/>
              <a:t>… </a:t>
            </a:r>
            <a:r>
              <a:rPr lang="de-DE" sz="2400" b="1" dirty="0" smtClean="0"/>
              <a:t>nicht</a:t>
            </a:r>
            <a:r>
              <a:rPr lang="de-DE" sz="2400" dirty="0" smtClean="0"/>
              <a:t> arbeiten.</a:t>
            </a:r>
            <a:endParaRPr lang="de-DE" sz="2400" dirty="0"/>
          </a:p>
          <a:p>
            <a:r>
              <a:rPr lang="de-DE" sz="2400" dirty="0"/>
              <a:t>5. </a:t>
            </a:r>
            <a:r>
              <a:rPr lang="de-DE" sz="2400" dirty="0" smtClean="0">
                <a:solidFill>
                  <a:srgbClr val="FBB0A3"/>
                </a:solidFill>
              </a:rPr>
              <a:t>Ehre deinen Vater </a:t>
            </a:r>
            <a:r>
              <a:rPr lang="de-DE" sz="2400" dirty="0">
                <a:solidFill>
                  <a:srgbClr val="FBB0A3"/>
                </a:solidFill>
              </a:rPr>
              <a:t>und </a:t>
            </a:r>
            <a:r>
              <a:rPr lang="de-DE" sz="2400" dirty="0" smtClean="0">
                <a:solidFill>
                  <a:srgbClr val="FBB0A3"/>
                </a:solidFill>
              </a:rPr>
              <a:t>deine Mutter</a:t>
            </a:r>
            <a:r>
              <a:rPr lang="de-DE" sz="2400" dirty="0" smtClean="0"/>
              <a:t>.</a:t>
            </a:r>
            <a:endParaRPr lang="de-DE" sz="2400" dirty="0"/>
          </a:p>
        </p:txBody>
      </p:sp>
      <p:sp>
        <p:nvSpPr>
          <p:cNvPr id="5" name="Inhaltsplatzhalter 4"/>
          <p:cNvSpPr>
            <a:spLocks noGrp="1"/>
          </p:cNvSpPr>
          <p:nvPr>
            <p:ph sz="half" idx="2"/>
          </p:nvPr>
        </p:nvSpPr>
        <p:spPr>
          <a:xfrm>
            <a:off x="4648200" y="1600200"/>
            <a:ext cx="4495800" cy="4525963"/>
          </a:xfrm>
        </p:spPr>
        <p:txBody>
          <a:bodyPr/>
          <a:lstStyle/>
          <a:p>
            <a:endParaRPr lang="de-DE" sz="2400" dirty="0" smtClean="0"/>
          </a:p>
          <a:p>
            <a:r>
              <a:rPr lang="de-DE" sz="2400" dirty="0" smtClean="0"/>
              <a:t>6</a:t>
            </a:r>
            <a:r>
              <a:rPr lang="de-DE" sz="2400" dirty="0"/>
              <a:t>. </a:t>
            </a:r>
            <a:r>
              <a:rPr lang="de-DE" sz="2400" b="1" dirty="0" smtClean="0"/>
              <a:t>Nicht</a:t>
            </a:r>
            <a:r>
              <a:rPr lang="de-DE" sz="2400" dirty="0" smtClean="0"/>
              <a:t> töten</a:t>
            </a:r>
            <a:r>
              <a:rPr lang="de-DE" sz="2400" dirty="0"/>
              <a:t>.</a:t>
            </a:r>
          </a:p>
          <a:p>
            <a:r>
              <a:rPr lang="de-DE" sz="2400" dirty="0"/>
              <a:t>7. </a:t>
            </a:r>
            <a:r>
              <a:rPr lang="de-DE" sz="2400" b="1" dirty="0"/>
              <a:t>Nicht</a:t>
            </a:r>
            <a:r>
              <a:rPr lang="de-DE" sz="2400" dirty="0"/>
              <a:t> </a:t>
            </a:r>
            <a:r>
              <a:rPr lang="de-DE" sz="2400" dirty="0" smtClean="0"/>
              <a:t>ehebrechen</a:t>
            </a:r>
            <a:r>
              <a:rPr lang="de-DE" sz="2400" dirty="0"/>
              <a:t>.</a:t>
            </a:r>
          </a:p>
          <a:p>
            <a:r>
              <a:rPr lang="de-DE" sz="2400" dirty="0"/>
              <a:t>8. </a:t>
            </a:r>
            <a:r>
              <a:rPr lang="de-DE" sz="2400" b="1" dirty="0"/>
              <a:t>Nicht</a:t>
            </a:r>
            <a:r>
              <a:rPr lang="de-DE" sz="2400" dirty="0"/>
              <a:t> </a:t>
            </a:r>
            <a:r>
              <a:rPr lang="de-DE" sz="2400" dirty="0" smtClean="0"/>
              <a:t>stehlen. </a:t>
            </a:r>
            <a:endParaRPr lang="de-DE" sz="2400" dirty="0"/>
          </a:p>
          <a:p>
            <a:r>
              <a:rPr lang="de-DE" sz="2400" dirty="0" smtClean="0"/>
              <a:t>9</a:t>
            </a:r>
            <a:r>
              <a:rPr lang="de-DE" sz="2400" dirty="0"/>
              <a:t>. </a:t>
            </a:r>
            <a:r>
              <a:rPr lang="de-DE" sz="2400" b="1" dirty="0"/>
              <a:t>Nicht</a:t>
            </a:r>
            <a:r>
              <a:rPr lang="de-DE" sz="2400" dirty="0"/>
              <a:t> </a:t>
            </a:r>
            <a:r>
              <a:rPr lang="de-DE" sz="2400" dirty="0" smtClean="0"/>
              <a:t>ein falsches Zeugnis ablegen gegen deinen Nächsten.</a:t>
            </a:r>
            <a:endParaRPr lang="de-DE" sz="2400" dirty="0"/>
          </a:p>
          <a:p>
            <a:r>
              <a:rPr lang="de-DE" sz="2400" dirty="0"/>
              <a:t>10</a:t>
            </a:r>
            <a:r>
              <a:rPr lang="de-DE" sz="2400" dirty="0" smtClean="0"/>
              <a:t>.</a:t>
            </a:r>
            <a:r>
              <a:rPr lang="de-DE" sz="2400" b="1" dirty="0" smtClean="0"/>
              <a:t> </a:t>
            </a:r>
            <a:r>
              <a:rPr lang="de-DE" sz="2400" b="1" dirty="0"/>
              <a:t>Nicht</a:t>
            </a:r>
            <a:r>
              <a:rPr lang="de-DE" sz="2400" dirty="0"/>
              <a:t> </a:t>
            </a:r>
            <a:r>
              <a:rPr lang="de-DE" sz="2400" dirty="0" smtClean="0"/>
              <a:t>begehren deines Nächsten Haus, Frau, Knecht</a:t>
            </a:r>
            <a:r>
              <a:rPr lang="de-DE" sz="2400" dirty="0"/>
              <a:t>, </a:t>
            </a:r>
            <a:r>
              <a:rPr lang="de-DE" sz="2400" dirty="0" smtClean="0"/>
              <a:t>Magd</a:t>
            </a:r>
            <a:r>
              <a:rPr lang="de-DE" sz="2400" dirty="0"/>
              <a:t>, </a:t>
            </a:r>
            <a:r>
              <a:rPr lang="de-DE" sz="2400" dirty="0" smtClean="0"/>
              <a:t>Rind</a:t>
            </a:r>
            <a:r>
              <a:rPr lang="de-DE" sz="2400" dirty="0"/>
              <a:t>, </a:t>
            </a:r>
            <a:r>
              <a:rPr lang="de-DE" sz="2400" dirty="0" smtClean="0"/>
              <a:t>Esel</a:t>
            </a:r>
            <a:r>
              <a:rPr lang="de-DE" sz="2400" dirty="0"/>
              <a:t>, noch alles, was dein Nächster hat.</a:t>
            </a:r>
          </a:p>
        </p:txBody>
      </p:sp>
    </p:spTree>
    <p:extLst>
      <p:ext uri="{BB962C8B-B14F-4D97-AF65-F5344CB8AC3E}">
        <p14:creationId xmlns:p14="http://schemas.microsoft.com/office/powerpoint/2010/main" val="17615054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0" dirty="0" smtClean="0">
                <a:solidFill>
                  <a:schemeClr val="accent2">
                    <a:lumMod val="60000"/>
                    <a:lumOff val="40000"/>
                  </a:schemeClr>
                </a:solidFill>
                <a:effectLst/>
              </a:rPr>
              <a:t>10 = zwei mal fünf</a:t>
            </a:r>
            <a:endParaRPr lang="de-DE" b="0" dirty="0">
              <a:solidFill>
                <a:schemeClr val="accent2">
                  <a:lumMod val="60000"/>
                  <a:lumOff val="40000"/>
                </a:schemeClr>
              </a:solidFill>
            </a:endParaRPr>
          </a:p>
        </p:txBody>
      </p:sp>
      <p:sp>
        <p:nvSpPr>
          <p:cNvPr id="3" name="Inhaltsplatzhalter 2"/>
          <p:cNvSpPr>
            <a:spLocks noGrp="1"/>
          </p:cNvSpPr>
          <p:nvPr>
            <p:ph sz="half" idx="1"/>
          </p:nvPr>
        </p:nvSpPr>
        <p:spPr>
          <a:xfrm>
            <a:off x="0" y="1600200"/>
            <a:ext cx="4495800" cy="4525963"/>
          </a:xfrm>
        </p:spPr>
        <p:txBody>
          <a:bodyPr numCol="1"/>
          <a:lstStyle/>
          <a:p>
            <a:r>
              <a:rPr lang="de-DE" sz="2400" dirty="0" smtClean="0">
                <a:effectLst/>
              </a:rPr>
              <a:t>Daumen/Zehe </a:t>
            </a:r>
            <a:r>
              <a:rPr lang="de-DE" sz="2400" dirty="0" smtClean="0">
                <a:solidFill>
                  <a:schemeClr val="accent2">
                    <a:lumMod val="60000"/>
                    <a:lumOff val="40000"/>
                  </a:schemeClr>
                </a:solidFill>
                <a:effectLst/>
              </a:rPr>
              <a:t>2M29,20; 3M 14,14</a:t>
            </a:r>
            <a:endParaRPr lang="de-DE" sz="2400" dirty="0">
              <a:solidFill>
                <a:schemeClr val="accent2">
                  <a:lumMod val="60000"/>
                  <a:lumOff val="40000"/>
                </a:schemeClr>
              </a:solidFill>
              <a:effectLst/>
            </a:endParaRPr>
          </a:p>
          <a:p>
            <a:r>
              <a:rPr lang="de-DE" sz="2400" dirty="0">
                <a:effectLst/>
              </a:rPr>
              <a:t>2x5 Gebote in </a:t>
            </a:r>
            <a:r>
              <a:rPr lang="de-DE" sz="2400" dirty="0" smtClean="0">
                <a:effectLst/>
              </a:rPr>
              <a:t>Eden (5 </a:t>
            </a:r>
            <a:r>
              <a:rPr lang="de-DE" sz="2400" dirty="0">
                <a:effectLst/>
              </a:rPr>
              <a:t>in </a:t>
            </a:r>
            <a:r>
              <a:rPr lang="de-DE" sz="2400" dirty="0">
                <a:solidFill>
                  <a:schemeClr val="accent2">
                    <a:lumMod val="60000"/>
                    <a:lumOff val="40000"/>
                  </a:schemeClr>
                </a:solidFill>
                <a:effectLst/>
              </a:rPr>
              <a:t>1M </a:t>
            </a:r>
            <a:r>
              <a:rPr lang="de-DE" sz="2400" dirty="0" smtClean="0">
                <a:solidFill>
                  <a:schemeClr val="accent2">
                    <a:lumMod val="60000"/>
                    <a:lumOff val="40000"/>
                  </a:schemeClr>
                </a:solidFill>
                <a:effectLst/>
              </a:rPr>
              <a:t>1,28</a:t>
            </a:r>
            <a:r>
              <a:rPr lang="de-DE" sz="2400" dirty="0" smtClean="0">
                <a:effectLst/>
              </a:rPr>
              <a:t>) </a:t>
            </a:r>
            <a:endParaRPr lang="de-DE" sz="2400" dirty="0">
              <a:effectLst/>
            </a:endParaRPr>
          </a:p>
          <a:p>
            <a:r>
              <a:rPr lang="de-DE" sz="2400" dirty="0">
                <a:effectLst/>
              </a:rPr>
              <a:t>5+5 Talente </a:t>
            </a:r>
            <a:r>
              <a:rPr lang="de-DE" sz="2400" dirty="0">
                <a:solidFill>
                  <a:schemeClr val="accent2">
                    <a:lumMod val="60000"/>
                    <a:lumOff val="40000"/>
                  </a:schemeClr>
                </a:solidFill>
                <a:effectLst/>
              </a:rPr>
              <a:t>in Lk </a:t>
            </a:r>
            <a:r>
              <a:rPr lang="de-DE" sz="2400" dirty="0" smtClean="0">
                <a:solidFill>
                  <a:schemeClr val="accent2">
                    <a:lumMod val="60000"/>
                    <a:lumOff val="40000"/>
                  </a:schemeClr>
                </a:solidFill>
                <a:effectLst/>
              </a:rPr>
              <a:t>19,18; Mt 25,16</a:t>
            </a:r>
            <a:endParaRPr lang="de-DE" sz="2400" dirty="0">
              <a:solidFill>
                <a:schemeClr val="accent2">
                  <a:lumMod val="60000"/>
                  <a:lumOff val="40000"/>
                </a:schemeClr>
              </a:solidFill>
              <a:effectLst/>
            </a:endParaRPr>
          </a:p>
          <a:p>
            <a:r>
              <a:rPr lang="de-DE" sz="2400" dirty="0" smtClean="0">
                <a:effectLst/>
              </a:rPr>
              <a:t>5+5 </a:t>
            </a:r>
            <a:r>
              <a:rPr lang="de-DE" sz="2400" dirty="0">
                <a:effectLst/>
              </a:rPr>
              <a:t>Jungfrauen </a:t>
            </a:r>
            <a:r>
              <a:rPr lang="de-DE" sz="2400" dirty="0">
                <a:solidFill>
                  <a:schemeClr val="accent2">
                    <a:lumMod val="60000"/>
                    <a:lumOff val="40000"/>
                  </a:schemeClr>
                </a:solidFill>
                <a:effectLst/>
              </a:rPr>
              <a:t>Mt 25</a:t>
            </a:r>
          </a:p>
          <a:p>
            <a:r>
              <a:rPr lang="de-DE" sz="2400" dirty="0">
                <a:effectLst/>
              </a:rPr>
              <a:t>5+5 Teppiche </a:t>
            </a:r>
            <a:r>
              <a:rPr lang="de-DE" sz="2400" dirty="0">
                <a:solidFill>
                  <a:schemeClr val="accent2">
                    <a:lumMod val="60000"/>
                    <a:lumOff val="40000"/>
                  </a:schemeClr>
                </a:solidFill>
                <a:effectLst/>
              </a:rPr>
              <a:t>2M 26,3 </a:t>
            </a:r>
            <a:endParaRPr lang="de-DE" sz="2400" dirty="0" smtClean="0">
              <a:solidFill>
                <a:schemeClr val="accent2">
                  <a:lumMod val="60000"/>
                  <a:lumOff val="40000"/>
                </a:schemeClr>
              </a:solidFill>
              <a:effectLst/>
            </a:endParaRPr>
          </a:p>
          <a:p>
            <a:r>
              <a:rPr lang="de-DE" sz="2400" dirty="0" smtClean="0">
                <a:effectLst/>
              </a:rPr>
              <a:t>50+50 Schleifen </a:t>
            </a:r>
            <a:r>
              <a:rPr lang="de-DE" sz="2400" dirty="0" smtClean="0">
                <a:solidFill>
                  <a:schemeClr val="accent2">
                    <a:lumMod val="60000"/>
                    <a:lumOff val="40000"/>
                  </a:schemeClr>
                </a:solidFill>
                <a:effectLst/>
              </a:rPr>
              <a:t>2M 26,5</a:t>
            </a:r>
          </a:p>
          <a:p>
            <a:r>
              <a:rPr lang="de-DE" sz="2400" dirty="0" smtClean="0">
                <a:effectLst/>
              </a:rPr>
              <a:t>5+5 </a:t>
            </a:r>
            <a:r>
              <a:rPr lang="de-DE" sz="2400" dirty="0">
                <a:effectLst/>
              </a:rPr>
              <a:t>Riegel </a:t>
            </a:r>
            <a:r>
              <a:rPr lang="de-DE" sz="2400" dirty="0">
                <a:solidFill>
                  <a:schemeClr val="accent2">
                    <a:lumMod val="60000"/>
                    <a:lumOff val="40000"/>
                  </a:schemeClr>
                </a:solidFill>
                <a:effectLst/>
              </a:rPr>
              <a:t>2M 26,26f</a:t>
            </a:r>
          </a:p>
          <a:p>
            <a:endParaRPr lang="de-DE" sz="2400" dirty="0">
              <a:effectLst/>
            </a:endParaRPr>
          </a:p>
        </p:txBody>
      </p:sp>
      <p:sp>
        <p:nvSpPr>
          <p:cNvPr id="6" name="Inhaltsplatzhalter 5"/>
          <p:cNvSpPr>
            <a:spLocks noGrp="1"/>
          </p:cNvSpPr>
          <p:nvPr>
            <p:ph sz="half" idx="2"/>
          </p:nvPr>
        </p:nvSpPr>
        <p:spPr>
          <a:xfrm>
            <a:off x="4648200" y="1600200"/>
            <a:ext cx="4495800" cy="4525963"/>
          </a:xfrm>
        </p:spPr>
        <p:txBody>
          <a:bodyPr/>
          <a:lstStyle/>
          <a:p>
            <a:r>
              <a:rPr lang="de-DE" sz="2400" dirty="0" smtClean="0">
                <a:effectLst/>
              </a:rPr>
              <a:t>5 </a:t>
            </a:r>
            <a:r>
              <a:rPr lang="de-DE" sz="2400" dirty="0">
                <a:effectLst/>
              </a:rPr>
              <a:t>Beulen, </a:t>
            </a:r>
            <a:r>
              <a:rPr lang="de-DE" sz="2400" dirty="0" smtClean="0">
                <a:effectLst/>
              </a:rPr>
              <a:t>5 Mäuse </a:t>
            </a:r>
            <a:r>
              <a:rPr lang="de-DE" sz="2400" dirty="0">
                <a:solidFill>
                  <a:schemeClr val="accent2">
                    <a:lumMod val="60000"/>
                    <a:lumOff val="40000"/>
                  </a:schemeClr>
                </a:solidFill>
                <a:effectLst/>
              </a:rPr>
              <a:t>1S 6,4</a:t>
            </a:r>
          </a:p>
          <a:p>
            <a:r>
              <a:rPr lang="de-DE" sz="2400" dirty="0">
                <a:effectLst/>
              </a:rPr>
              <a:t>5+5 Ellen </a:t>
            </a:r>
            <a:r>
              <a:rPr lang="de-DE" sz="2400" dirty="0">
                <a:solidFill>
                  <a:schemeClr val="accent2">
                    <a:lumMod val="60000"/>
                    <a:lumOff val="40000"/>
                  </a:schemeClr>
                </a:solidFill>
                <a:effectLst/>
              </a:rPr>
              <a:t>1Kg 6,24; </a:t>
            </a:r>
            <a:r>
              <a:rPr lang="de-DE" sz="2400" dirty="0" smtClean="0">
                <a:solidFill>
                  <a:schemeClr val="accent2">
                    <a:lumMod val="60000"/>
                    <a:lumOff val="40000"/>
                  </a:schemeClr>
                </a:solidFill>
                <a:effectLst/>
              </a:rPr>
              <a:t>7,16.39</a:t>
            </a:r>
            <a:endParaRPr lang="de-DE" sz="2400" dirty="0">
              <a:solidFill>
                <a:schemeClr val="accent2">
                  <a:lumMod val="60000"/>
                  <a:lumOff val="40000"/>
                </a:schemeClr>
              </a:solidFill>
              <a:effectLst/>
            </a:endParaRPr>
          </a:p>
          <a:p>
            <a:r>
              <a:rPr lang="de-DE" sz="2400" dirty="0">
                <a:effectLst/>
              </a:rPr>
              <a:t>5+5 Leuchter </a:t>
            </a:r>
            <a:r>
              <a:rPr lang="de-DE" sz="2400" dirty="0">
                <a:solidFill>
                  <a:schemeClr val="accent2">
                    <a:lumMod val="60000"/>
                    <a:lumOff val="40000"/>
                  </a:schemeClr>
                </a:solidFill>
                <a:effectLst/>
              </a:rPr>
              <a:t>1Kg 7,49</a:t>
            </a:r>
          </a:p>
          <a:p>
            <a:r>
              <a:rPr lang="de-DE" sz="2400" dirty="0">
                <a:effectLst/>
              </a:rPr>
              <a:t>5+5 Becken </a:t>
            </a:r>
            <a:r>
              <a:rPr lang="de-DE" sz="2400" dirty="0">
                <a:solidFill>
                  <a:schemeClr val="accent2">
                    <a:lumMod val="60000"/>
                    <a:lumOff val="40000"/>
                  </a:schemeClr>
                </a:solidFill>
                <a:effectLst/>
              </a:rPr>
              <a:t>2Ch 4,6</a:t>
            </a:r>
          </a:p>
          <a:p>
            <a:r>
              <a:rPr lang="de-DE" sz="2400" dirty="0">
                <a:effectLst/>
              </a:rPr>
              <a:t>5+5 Schaubrottische </a:t>
            </a:r>
            <a:r>
              <a:rPr lang="de-DE" sz="2400" dirty="0">
                <a:solidFill>
                  <a:schemeClr val="accent2">
                    <a:lumMod val="60000"/>
                    <a:lumOff val="40000"/>
                  </a:schemeClr>
                </a:solidFill>
                <a:effectLst/>
              </a:rPr>
              <a:t>2Ch 4,8</a:t>
            </a:r>
          </a:p>
          <a:p>
            <a:r>
              <a:rPr lang="de-DE" sz="2400" dirty="0">
                <a:effectLst/>
              </a:rPr>
              <a:t>5+5 </a:t>
            </a:r>
            <a:r>
              <a:rPr lang="de-DE" sz="2400" dirty="0" smtClean="0">
                <a:effectLst/>
              </a:rPr>
              <a:t>Ellen </a:t>
            </a:r>
            <a:r>
              <a:rPr lang="de-DE" sz="2400" dirty="0" smtClean="0">
                <a:solidFill>
                  <a:schemeClr val="accent2">
                    <a:lumMod val="60000"/>
                    <a:lumOff val="40000"/>
                  </a:schemeClr>
                </a:solidFill>
                <a:effectLst/>
              </a:rPr>
              <a:t>Hes 40,48; 41,2 </a:t>
            </a:r>
          </a:p>
          <a:p>
            <a:r>
              <a:rPr lang="de-DE" sz="2400" dirty="0">
                <a:effectLst/>
              </a:rPr>
              <a:t>u</a:t>
            </a:r>
            <a:r>
              <a:rPr lang="de-DE" sz="2400" dirty="0" smtClean="0">
                <a:effectLst/>
              </a:rPr>
              <a:t>nd andere</a:t>
            </a:r>
          </a:p>
          <a:p>
            <a:endParaRPr lang="de-DE" sz="2400" dirty="0">
              <a:effectLst/>
            </a:endParaRPr>
          </a:p>
          <a:p>
            <a:r>
              <a:rPr lang="de-DE" sz="2400" b="1" dirty="0" smtClean="0">
                <a:solidFill>
                  <a:srgbClr val="7DDDFF"/>
                </a:solidFill>
                <a:effectLst/>
              </a:rPr>
              <a:t>5 = Zahl der Verantwortung</a:t>
            </a:r>
            <a:endParaRPr lang="de-DE" sz="2400" b="1" dirty="0">
              <a:solidFill>
                <a:srgbClr val="7DDDFF"/>
              </a:solidFill>
              <a:effectLst/>
            </a:endParaRPr>
          </a:p>
        </p:txBody>
      </p:sp>
    </p:spTree>
    <p:extLst>
      <p:ext uri="{BB962C8B-B14F-4D97-AF65-F5344CB8AC3E}">
        <p14:creationId xmlns:p14="http://schemas.microsoft.com/office/powerpoint/2010/main" val="20150231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0" dirty="0" smtClean="0">
                <a:solidFill>
                  <a:schemeClr val="accent2">
                    <a:lumMod val="60000"/>
                    <a:lumOff val="40000"/>
                  </a:schemeClr>
                </a:solidFill>
              </a:rPr>
              <a:t>5M 5: </a:t>
            </a:r>
            <a:r>
              <a:rPr lang="de-DE" b="0" dirty="0" smtClean="0">
                <a:solidFill>
                  <a:schemeClr val="accent2">
                    <a:lumMod val="60000"/>
                    <a:lumOff val="40000"/>
                  </a:schemeClr>
                </a:solidFill>
                <a:effectLst/>
              </a:rPr>
              <a:t>2x5</a:t>
            </a:r>
            <a:endParaRPr lang="de-DE" b="0" dirty="0">
              <a:solidFill>
                <a:schemeClr val="accent2">
                  <a:lumMod val="60000"/>
                  <a:lumOff val="40000"/>
                </a:schemeClr>
              </a:solidFill>
            </a:endParaRPr>
          </a:p>
        </p:txBody>
      </p:sp>
      <p:sp>
        <p:nvSpPr>
          <p:cNvPr id="4" name="Inhaltsplatzhalter 3"/>
          <p:cNvSpPr>
            <a:spLocks noGrp="1"/>
          </p:cNvSpPr>
          <p:nvPr>
            <p:ph sz="half" idx="1"/>
          </p:nvPr>
        </p:nvSpPr>
        <p:spPr>
          <a:xfrm>
            <a:off x="0" y="1600200"/>
            <a:ext cx="4495800" cy="4525963"/>
          </a:xfrm>
        </p:spPr>
        <p:txBody>
          <a:bodyPr/>
          <a:lstStyle/>
          <a:p>
            <a:pPr marL="0" indent="0">
              <a:buNone/>
            </a:pPr>
            <a:r>
              <a:rPr lang="de-DE" sz="2400" b="1" dirty="0" smtClean="0"/>
              <a:t>Tafel</a:t>
            </a:r>
            <a:r>
              <a:rPr lang="de-DE" sz="2400" dirty="0" smtClean="0"/>
              <a:t> </a:t>
            </a:r>
            <a:r>
              <a:rPr lang="de-DE" sz="2400" b="1" dirty="0" smtClean="0"/>
              <a:t>1</a:t>
            </a:r>
            <a:r>
              <a:rPr lang="de-DE" sz="2400" dirty="0" smtClean="0"/>
              <a:t> (</a:t>
            </a:r>
            <a:r>
              <a:rPr lang="de-DE" sz="2400" i="1" dirty="0" smtClean="0"/>
              <a:t>Gott lieben</a:t>
            </a:r>
            <a:r>
              <a:rPr lang="de-DE" sz="2400" dirty="0" smtClean="0"/>
              <a:t>) </a:t>
            </a:r>
          </a:p>
          <a:p>
            <a:r>
              <a:rPr lang="de-DE" sz="2400" dirty="0"/>
              <a:t>1. </a:t>
            </a:r>
            <a:r>
              <a:rPr lang="de-DE" sz="2400" dirty="0" smtClean="0"/>
              <a:t>Nicht andere Götter</a:t>
            </a:r>
            <a:endParaRPr lang="de-DE" sz="2400" dirty="0"/>
          </a:p>
          <a:p>
            <a:r>
              <a:rPr lang="de-DE" sz="2400" dirty="0"/>
              <a:t>2. </a:t>
            </a:r>
            <a:r>
              <a:rPr lang="de-DE" sz="2400" dirty="0" smtClean="0"/>
              <a:t>Nicht ein Bild machen.</a:t>
            </a:r>
            <a:endParaRPr lang="de-DE" sz="2400" dirty="0"/>
          </a:p>
          <a:p>
            <a:r>
              <a:rPr lang="de-DE" sz="2400" dirty="0"/>
              <a:t>3. </a:t>
            </a:r>
            <a:r>
              <a:rPr lang="de-DE" sz="2400" dirty="0" smtClean="0"/>
              <a:t>Nicht den Namen entehren. </a:t>
            </a:r>
            <a:endParaRPr lang="de-DE" sz="2000" dirty="0"/>
          </a:p>
          <a:p>
            <a:r>
              <a:rPr lang="de-DE" sz="2400" dirty="0"/>
              <a:t>4. Sabbat </a:t>
            </a:r>
            <a:r>
              <a:rPr lang="de-DE" sz="2000" dirty="0" smtClean="0"/>
              <a:t>heiligen, nicht arbeiten. </a:t>
            </a:r>
            <a:endParaRPr lang="de-DE" sz="2000" dirty="0"/>
          </a:p>
          <a:p>
            <a:r>
              <a:rPr lang="de-DE" sz="2400" dirty="0"/>
              <a:t>5. Vater und Mutter </a:t>
            </a:r>
            <a:r>
              <a:rPr lang="de-DE" sz="2400" dirty="0" smtClean="0"/>
              <a:t>ehren.</a:t>
            </a:r>
            <a:endParaRPr lang="de-DE" sz="2400" dirty="0"/>
          </a:p>
        </p:txBody>
      </p:sp>
      <p:sp>
        <p:nvSpPr>
          <p:cNvPr id="5" name="Inhaltsplatzhalter 4"/>
          <p:cNvSpPr>
            <a:spLocks noGrp="1"/>
          </p:cNvSpPr>
          <p:nvPr>
            <p:ph sz="half" idx="2"/>
          </p:nvPr>
        </p:nvSpPr>
        <p:spPr>
          <a:xfrm>
            <a:off x="4427984" y="1600200"/>
            <a:ext cx="4716016" cy="4525963"/>
          </a:xfrm>
        </p:spPr>
        <p:txBody>
          <a:bodyPr/>
          <a:lstStyle/>
          <a:p>
            <a:pPr marL="0" indent="0">
              <a:buNone/>
            </a:pPr>
            <a:r>
              <a:rPr lang="de-DE" sz="2400" b="1" dirty="0" smtClean="0"/>
              <a:t>Tafel</a:t>
            </a:r>
            <a:r>
              <a:rPr lang="de-DE" sz="2400" dirty="0" smtClean="0"/>
              <a:t> </a:t>
            </a:r>
            <a:r>
              <a:rPr lang="de-DE" sz="2400" b="1" dirty="0" smtClean="0"/>
              <a:t>2</a:t>
            </a:r>
            <a:r>
              <a:rPr lang="de-DE" sz="2400" dirty="0" smtClean="0"/>
              <a:t> (</a:t>
            </a:r>
            <a:r>
              <a:rPr lang="de-DE" sz="2400" i="1" dirty="0" smtClean="0"/>
              <a:t>Den Nächsten lieben</a:t>
            </a:r>
            <a:r>
              <a:rPr lang="de-DE" sz="2400" dirty="0" smtClean="0"/>
              <a:t>)</a:t>
            </a:r>
          </a:p>
          <a:p>
            <a:r>
              <a:rPr lang="de-DE" sz="2400" dirty="0"/>
              <a:t>6. </a:t>
            </a:r>
            <a:r>
              <a:rPr lang="de-DE" sz="2400" dirty="0" smtClean="0"/>
              <a:t>Du sollst nicht </a:t>
            </a:r>
            <a:r>
              <a:rPr lang="de-DE" sz="2400" dirty="0"/>
              <a:t>töten.</a:t>
            </a:r>
          </a:p>
          <a:p>
            <a:r>
              <a:rPr lang="de-DE" sz="2400" dirty="0"/>
              <a:t>7. </a:t>
            </a:r>
            <a:r>
              <a:rPr lang="de-DE" sz="2400" dirty="0" smtClean="0">
                <a:solidFill>
                  <a:srgbClr val="FFC000"/>
                </a:solidFill>
              </a:rPr>
              <a:t>Und</a:t>
            </a:r>
            <a:r>
              <a:rPr lang="de-DE" sz="2400" dirty="0" smtClean="0"/>
              <a:t> du </a:t>
            </a:r>
            <a:r>
              <a:rPr lang="de-DE" sz="2400" dirty="0"/>
              <a:t>sollst nicht </a:t>
            </a:r>
            <a:r>
              <a:rPr lang="de-DE" sz="2400" dirty="0" smtClean="0"/>
              <a:t>ehebrechen</a:t>
            </a:r>
            <a:r>
              <a:rPr lang="de-DE" sz="2400" dirty="0"/>
              <a:t>.</a:t>
            </a:r>
          </a:p>
          <a:p>
            <a:r>
              <a:rPr lang="de-DE" sz="2400" dirty="0"/>
              <a:t>8. </a:t>
            </a:r>
            <a:r>
              <a:rPr lang="de-DE" sz="2400" dirty="0">
                <a:solidFill>
                  <a:srgbClr val="FFC000"/>
                </a:solidFill>
              </a:rPr>
              <a:t>Und</a:t>
            </a:r>
            <a:r>
              <a:rPr lang="de-DE" sz="2400" dirty="0"/>
              <a:t> du </a:t>
            </a:r>
            <a:r>
              <a:rPr lang="de-DE" sz="2400" dirty="0" smtClean="0"/>
              <a:t>sollst </a:t>
            </a:r>
            <a:r>
              <a:rPr lang="de-DE" sz="2400" dirty="0"/>
              <a:t>nicht </a:t>
            </a:r>
            <a:r>
              <a:rPr lang="de-DE" sz="2400" dirty="0" smtClean="0"/>
              <a:t>stehlen</a:t>
            </a:r>
            <a:r>
              <a:rPr lang="de-DE" sz="2400" dirty="0"/>
              <a:t>. </a:t>
            </a:r>
          </a:p>
          <a:p>
            <a:r>
              <a:rPr lang="de-DE" sz="2400" dirty="0" smtClean="0"/>
              <a:t>9</a:t>
            </a:r>
            <a:r>
              <a:rPr lang="de-DE" sz="2400" dirty="0"/>
              <a:t>. </a:t>
            </a:r>
            <a:r>
              <a:rPr lang="de-DE" sz="2400" dirty="0">
                <a:solidFill>
                  <a:srgbClr val="FFC000"/>
                </a:solidFill>
              </a:rPr>
              <a:t>Und</a:t>
            </a:r>
            <a:r>
              <a:rPr lang="de-DE" sz="2400" dirty="0"/>
              <a:t> du </a:t>
            </a:r>
            <a:r>
              <a:rPr lang="de-DE" sz="2400" dirty="0" smtClean="0"/>
              <a:t>sollst </a:t>
            </a:r>
            <a:r>
              <a:rPr lang="de-DE" sz="2400" dirty="0"/>
              <a:t>nicht </a:t>
            </a:r>
            <a:r>
              <a:rPr lang="de-DE" sz="2400" dirty="0" smtClean="0"/>
              <a:t>falsches Zeugnis ablegen</a:t>
            </a:r>
            <a:endParaRPr lang="de-DE" sz="2400" dirty="0"/>
          </a:p>
          <a:p>
            <a:r>
              <a:rPr lang="de-DE" sz="2400" dirty="0"/>
              <a:t>10. </a:t>
            </a:r>
            <a:r>
              <a:rPr lang="de-DE" sz="2400" dirty="0">
                <a:solidFill>
                  <a:srgbClr val="FFC000"/>
                </a:solidFill>
              </a:rPr>
              <a:t>Und</a:t>
            </a:r>
            <a:r>
              <a:rPr lang="de-DE" sz="2400" dirty="0"/>
              <a:t> du </a:t>
            </a:r>
            <a:r>
              <a:rPr lang="de-DE" sz="2400" dirty="0" smtClean="0"/>
              <a:t>sollst </a:t>
            </a:r>
            <a:r>
              <a:rPr lang="de-DE" sz="2400" dirty="0"/>
              <a:t>nicht </a:t>
            </a:r>
            <a:r>
              <a:rPr lang="de-DE" sz="2400" dirty="0" smtClean="0"/>
              <a:t>begehren</a:t>
            </a:r>
            <a:r>
              <a:rPr lang="de-DE" sz="2400" dirty="0"/>
              <a:t>.</a:t>
            </a:r>
          </a:p>
        </p:txBody>
      </p:sp>
    </p:spTree>
    <p:extLst>
      <p:ext uri="{BB962C8B-B14F-4D97-AF65-F5344CB8AC3E}">
        <p14:creationId xmlns:p14="http://schemas.microsoft.com/office/powerpoint/2010/main" val="34334167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74638"/>
            <a:ext cx="9144000" cy="1143000"/>
          </a:xfrm>
        </p:spPr>
        <p:txBody>
          <a:bodyPr/>
          <a:lstStyle/>
          <a:p>
            <a:r>
              <a:rPr lang="de-DE" b="0" dirty="0" smtClean="0">
                <a:solidFill>
                  <a:schemeClr val="accent2">
                    <a:lumMod val="60000"/>
                    <a:lumOff val="40000"/>
                  </a:schemeClr>
                </a:solidFill>
              </a:rPr>
              <a:t>2M 20/5M 5: </a:t>
            </a:r>
            <a:r>
              <a:rPr lang="de-DE" b="0" dirty="0" smtClean="0">
                <a:solidFill>
                  <a:schemeClr val="accent2">
                    <a:lumMod val="60000"/>
                    <a:lumOff val="40000"/>
                  </a:schemeClr>
                </a:solidFill>
                <a:effectLst/>
              </a:rPr>
              <a:t>2x5</a:t>
            </a:r>
            <a:endParaRPr lang="de-DE" b="0" dirty="0">
              <a:solidFill>
                <a:schemeClr val="accent2">
                  <a:lumMod val="60000"/>
                  <a:lumOff val="40000"/>
                </a:schemeClr>
              </a:solidFill>
            </a:endParaRPr>
          </a:p>
        </p:txBody>
      </p:sp>
      <p:sp>
        <p:nvSpPr>
          <p:cNvPr id="4" name="Inhaltsplatzhalter 3"/>
          <p:cNvSpPr>
            <a:spLocks noGrp="1"/>
          </p:cNvSpPr>
          <p:nvPr>
            <p:ph sz="half" idx="1"/>
          </p:nvPr>
        </p:nvSpPr>
        <p:spPr>
          <a:xfrm>
            <a:off x="0" y="1600200"/>
            <a:ext cx="9144000" cy="4525963"/>
          </a:xfrm>
        </p:spPr>
        <p:txBody>
          <a:bodyPr/>
          <a:lstStyle/>
          <a:p>
            <a:pPr marL="0" indent="0">
              <a:buNone/>
            </a:pPr>
            <a:r>
              <a:rPr lang="de-DE" sz="2400" dirty="0" smtClean="0"/>
              <a:t>Tafel 1 (</a:t>
            </a:r>
            <a:r>
              <a:rPr lang="de-DE" sz="2400" i="1" dirty="0" smtClean="0"/>
              <a:t>Gott lieben</a:t>
            </a:r>
            <a:r>
              <a:rPr lang="de-DE" sz="2400" dirty="0" smtClean="0"/>
              <a:t>) </a:t>
            </a:r>
          </a:p>
          <a:p>
            <a:r>
              <a:rPr lang="de-DE" sz="2400" dirty="0"/>
              <a:t>1. </a:t>
            </a:r>
            <a:r>
              <a:rPr lang="de-DE" sz="2400" dirty="0">
                <a:effectLst/>
              </a:rPr>
              <a:t>Ich bin </a:t>
            </a:r>
            <a:r>
              <a:rPr lang="de-DE" sz="2400" dirty="0">
                <a:solidFill>
                  <a:srgbClr val="7DDDFF"/>
                </a:solidFill>
                <a:effectLst/>
              </a:rPr>
              <a:t>JAHWEH, dein </a:t>
            </a:r>
            <a:r>
              <a:rPr lang="de-DE" sz="2400" dirty="0" smtClean="0">
                <a:solidFill>
                  <a:srgbClr val="7DDDFF"/>
                </a:solidFill>
                <a:effectLst/>
              </a:rPr>
              <a:t>Gott</a:t>
            </a:r>
            <a:r>
              <a:rPr lang="de-DE" sz="2400" dirty="0" smtClean="0">
                <a:effectLst/>
              </a:rPr>
              <a:t>. ..Du sollst n</a:t>
            </a:r>
            <a:r>
              <a:rPr lang="de-DE" sz="2400" dirty="0" smtClean="0"/>
              <a:t>icht andere Götter ..</a:t>
            </a:r>
            <a:endParaRPr lang="de-DE" sz="2400" dirty="0"/>
          </a:p>
          <a:p>
            <a:r>
              <a:rPr lang="de-DE" sz="2400" dirty="0"/>
              <a:t>2. </a:t>
            </a:r>
            <a:r>
              <a:rPr lang="de-DE" sz="2400" dirty="0">
                <a:effectLst/>
              </a:rPr>
              <a:t>Du sollst dir </a:t>
            </a:r>
            <a:r>
              <a:rPr lang="de-DE" sz="2400" dirty="0" smtClean="0">
                <a:effectLst/>
              </a:rPr>
              <a:t>nicht ein Bild machen</a:t>
            </a:r>
            <a:r>
              <a:rPr lang="de-DE" sz="2400" dirty="0" smtClean="0"/>
              <a:t>, .. denn </a:t>
            </a:r>
            <a:r>
              <a:rPr lang="de-DE" sz="2400" dirty="0" smtClean="0">
                <a:effectLst/>
              </a:rPr>
              <a:t>ich</a:t>
            </a:r>
            <a:r>
              <a:rPr lang="de-DE" sz="2400" dirty="0">
                <a:effectLst/>
              </a:rPr>
              <a:t>, </a:t>
            </a:r>
            <a:r>
              <a:rPr lang="de-DE" sz="2400" dirty="0">
                <a:solidFill>
                  <a:srgbClr val="7DDDFF"/>
                </a:solidFill>
                <a:effectLst/>
              </a:rPr>
              <a:t>JAHWEH, dein Gott, </a:t>
            </a:r>
            <a:r>
              <a:rPr lang="de-DE" sz="2400" dirty="0">
                <a:effectLst/>
              </a:rPr>
              <a:t>bin ein eifernder Gott</a:t>
            </a:r>
            <a:r>
              <a:rPr lang="de-DE" sz="2400" dirty="0" smtClean="0"/>
              <a:t>.</a:t>
            </a:r>
            <a:endParaRPr lang="de-DE" sz="2400" dirty="0"/>
          </a:p>
          <a:p>
            <a:r>
              <a:rPr lang="de-DE" sz="2400" dirty="0"/>
              <a:t>3. </a:t>
            </a:r>
            <a:r>
              <a:rPr lang="de-DE" sz="2400" dirty="0">
                <a:effectLst/>
              </a:rPr>
              <a:t>Du sollst den Namen </a:t>
            </a:r>
            <a:r>
              <a:rPr lang="de-DE" sz="2400" dirty="0">
                <a:solidFill>
                  <a:srgbClr val="7DDDFF"/>
                </a:solidFill>
                <a:effectLst/>
              </a:rPr>
              <a:t>JAHWEHS, deines Gottes, </a:t>
            </a:r>
            <a:r>
              <a:rPr lang="de-DE" sz="2400" dirty="0">
                <a:effectLst/>
              </a:rPr>
              <a:t>nicht zu Eitlem aussprechen.</a:t>
            </a:r>
          </a:p>
          <a:p>
            <a:r>
              <a:rPr lang="de-DE" sz="2400" dirty="0" smtClean="0"/>
              <a:t>4</a:t>
            </a:r>
            <a:r>
              <a:rPr lang="de-DE" sz="2400" dirty="0"/>
              <a:t>. </a:t>
            </a:r>
            <a:r>
              <a:rPr lang="de-DE" sz="2400" dirty="0" smtClean="0"/>
              <a:t>Gedenke </a:t>
            </a:r>
            <a:r>
              <a:rPr lang="de-DE" sz="2400" dirty="0"/>
              <a:t>des Sabbattages, </a:t>
            </a:r>
            <a:r>
              <a:rPr lang="de-DE" sz="2400" dirty="0" smtClean="0"/>
              <a:t>… der </a:t>
            </a:r>
            <a:r>
              <a:rPr lang="de-DE" sz="2400" dirty="0"/>
              <a:t>siebte Tag ist Sabbat </a:t>
            </a:r>
            <a:r>
              <a:rPr lang="de-DE" sz="2400" dirty="0">
                <a:solidFill>
                  <a:srgbClr val="7DDDFF"/>
                </a:solidFill>
              </a:rPr>
              <a:t>JAHWEH, deinem </a:t>
            </a:r>
            <a:r>
              <a:rPr lang="de-DE" sz="2400" dirty="0" smtClean="0">
                <a:solidFill>
                  <a:srgbClr val="7DDDFF"/>
                </a:solidFill>
              </a:rPr>
              <a:t>Gott …</a:t>
            </a:r>
          </a:p>
          <a:p>
            <a:r>
              <a:rPr lang="de-DE" sz="2400" dirty="0" smtClean="0"/>
              <a:t>5. Ehre </a:t>
            </a:r>
            <a:r>
              <a:rPr lang="de-DE" sz="2400" dirty="0"/>
              <a:t>deinen Vater und deine Mutter, damit deine Tage verlängert werden in dem Land, das </a:t>
            </a:r>
            <a:r>
              <a:rPr lang="de-DE" sz="2400" dirty="0">
                <a:solidFill>
                  <a:srgbClr val="7DDDFF"/>
                </a:solidFill>
              </a:rPr>
              <a:t>JAHWEH, dein Gott, </a:t>
            </a:r>
            <a:r>
              <a:rPr lang="de-DE" sz="2400" dirty="0"/>
              <a:t>dir gibt. </a:t>
            </a:r>
          </a:p>
        </p:txBody>
      </p:sp>
    </p:spTree>
    <p:extLst>
      <p:ext uri="{BB962C8B-B14F-4D97-AF65-F5344CB8AC3E}">
        <p14:creationId xmlns:p14="http://schemas.microsoft.com/office/powerpoint/2010/main" val="17113703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0" dirty="0">
                <a:solidFill>
                  <a:schemeClr val="accent2">
                    <a:lumMod val="60000"/>
                    <a:lumOff val="40000"/>
                  </a:schemeClr>
                </a:solidFill>
                <a:effectLst/>
              </a:rPr>
              <a:t>Der doppelte Chiasmus der 5+5 </a:t>
            </a:r>
            <a:r>
              <a:rPr lang="de-DE" b="0" dirty="0" smtClean="0">
                <a:solidFill>
                  <a:schemeClr val="accent2">
                    <a:lumMod val="60000"/>
                    <a:lumOff val="40000"/>
                  </a:schemeClr>
                </a:solidFill>
                <a:effectLst/>
              </a:rPr>
              <a:t>Worte vom </a:t>
            </a:r>
            <a:r>
              <a:rPr lang="de-DE" b="0" dirty="0">
                <a:solidFill>
                  <a:schemeClr val="accent2">
                    <a:lumMod val="60000"/>
                    <a:lumOff val="40000"/>
                  </a:schemeClr>
                </a:solidFill>
                <a:effectLst/>
              </a:rPr>
              <a:t>Sinai</a:t>
            </a:r>
            <a:endParaRPr lang="de-DE" dirty="0">
              <a:solidFill>
                <a:schemeClr val="accent2">
                  <a:lumMod val="60000"/>
                  <a:lumOff val="40000"/>
                </a:schemeClr>
              </a:solidFill>
            </a:endParaRPr>
          </a:p>
        </p:txBody>
      </p:sp>
      <p:sp>
        <p:nvSpPr>
          <p:cNvPr id="4" name="Inhaltsplatzhalter 3"/>
          <p:cNvSpPr>
            <a:spLocks noGrp="1"/>
          </p:cNvSpPr>
          <p:nvPr>
            <p:ph sz="half" idx="1"/>
          </p:nvPr>
        </p:nvSpPr>
        <p:spPr>
          <a:xfrm>
            <a:off x="0" y="1600200"/>
            <a:ext cx="4495800" cy="4525963"/>
          </a:xfrm>
        </p:spPr>
        <p:txBody>
          <a:bodyPr/>
          <a:lstStyle/>
          <a:p>
            <a:pPr marL="0" indent="0">
              <a:buNone/>
            </a:pPr>
            <a:r>
              <a:rPr lang="de-DE" dirty="0" smtClean="0"/>
              <a:t>Tafel 1 </a:t>
            </a:r>
          </a:p>
          <a:p>
            <a:r>
              <a:rPr lang="de-DE" dirty="0">
                <a:solidFill>
                  <a:srgbClr val="7DDDFF"/>
                </a:solidFill>
              </a:rPr>
              <a:t>1. </a:t>
            </a:r>
            <a:r>
              <a:rPr lang="de-DE" dirty="0" smtClean="0">
                <a:solidFill>
                  <a:srgbClr val="7DDDFF"/>
                </a:solidFill>
              </a:rPr>
              <a:t>Nicht andere Götter</a:t>
            </a:r>
            <a:endParaRPr lang="de-DE" dirty="0">
              <a:solidFill>
                <a:srgbClr val="7DDDFF"/>
              </a:solidFill>
            </a:endParaRPr>
          </a:p>
          <a:p>
            <a:r>
              <a:rPr lang="de-DE" dirty="0" smtClean="0">
                <a:solidFill>
                  <a:srgbClr val="FFFF00"/>
                </a:solidFill>
              </a:rPr>
              <a:t>  2</a:t>
            </a:r>
            <a:r>
              <a:rPr lang="de-DE" dirty="0">
                <a:solidFill>
                  <a:srgbClr val="FFFF00"/>
                </a:solidFill>
              </a:rPr>
              <a:t>. </a:t>
            </a:r>
            <a:r>
              <a:rPr lang="de-DE" dirty="0" smtClean="0">
                <a:solidFill>
                  <a:srgbClr val="FFFF00"/>
                </a:solidFill>
              </a:rPr>
              <a:t>Nicht ein Bild machen.</a:t>
            </a:r>
            <a:endParaRPr lang="de-DE" dirty="0">
              <a:solidFill>
                <a:srgbClr val="FFFF00"/>
              </a:solidFill>
            </a:endParaRPr>
          </a:p>
          <a:p>
            <a:r>
              <a:rPr lang="de-DE" dirty="0" smtClean="0">
                <a:solidFill>
                  <a:srgbClr val="FFC000"/>
                </a:solidFill>
              </a:rPr>
              <a:t>    3</a:t>
            </a:r>
            <a:r>
              <a:rPr lang="de-DE" dirty="0">
                <a:solidFill>
                  <a:srgbClr val="FFC000"/>
                </a:solidFill>
              </a:rPr>
              <a:t>. </a:t>
            </a:r>
            <a:r>
              <a:rPr lang="de-DE" b="1" dirty="0" smtClean="0">
                <a:solidFill>
                  <a:srgbClr val="FFC000"/>
                </a:solidFill>
              </a:rPr>
              <a:t>Nicht den Namen </a:t>
            </a:r>
            <a:r>
              <a:rPr lang="de-DE" sz="2000" b="1" dirty="0" smtClean="0">
                <a:solidFill>
                  <a:srgbClr val="FFC000"/>
                </a:solidFill>
              </a:rPr>
              <a:t>… </a:t>
            </a:r>
            <a:r>
              <a:rPr lang="de-DE" sz="2400" b="1" dirty="0" smtClean="0">
                <a:solidFill>
                  <a:srgbClr val="FFC000"/>
                </a:solidFill>
              </a:rPr>
              <a:t>aus-</a:t>
            </a:r>
          </a:p>
          <a:p>
            <a:pPr marL="0" indent="0">
              <a:buNone/>
            </a:pPr>
            <a:r>
              <a:rPr lang="de-DE" sz="2400" b="1" dirty="0" smtClean="0">
                <a:solidFill>
                  <a:srgbClr val="FFC000"/>
                </a:solidFill>
              </a:rPr>
              <a:t>           sprechen</a:t>
            </a:r>
            <a:r>
              <a:rPr lang="de-DE" dirty="0" smtClean="0">
                <a:solidFill>
                  <a:srgbClr val="FFC000"/>
                </a:solidFill>
              </a:rPr>
              <a:t>. </a:t>
            </a:r>
            <a:r>
              <a:rPr lang="de-DE" sz="2400" dirty="0">
                <a:solidFill>
                  <a:srgbClr val="FFC000"/>
                </a:solidFill>
              </a:rPr>
              <a:t>(= </a:t>
            </a:r>
            <a:r>
              <a:rPr lang="de-DE" sz="2400" dirty="0" smtClean="0">
                <a:solidFill>
                  <a:srgbClr val="FBB0A3"/>
                </a:solidFill>
              </a:rPr>
              <a:t>Eigentum Gottes</a:t>
            </a:r>
            <a:r>
              <a:rPr lang="de-DE" sz="2400" dirty="0" smtClean="0">
                <a:solidFill>
                  <a:srgbClr val="FFC000"/>
                </a:solidFill>
              </a:rPr>
              <a:t>)</a:t>
            </a:r>
            <a:endParaRPr lang="de-DE" sz="2400" dirty="0">
              <a:solidFill>
                <a:srgbClr val="FFC000"/>
              </a:solidFill>
            </a:endParaRPr>
          </a:p>
          <a:p>
            <a:r>
              <a:rPr lang="de-DE" dirty="0" smtClean="0">
                <a:solidFill>
                  <a:srgbClr val="FFFF00"/>
                </a:solidFill>
              </a:rPr>
              <a:t>  4</a:t>
            </a:r>
            <a:r>
              <a:rPr lang="de-DE" dirty="0">
                <a:solidFill>
                  <a:srgbClr val="FFFF00"/>
                </a:solidFill>
              </a:rPr>
              <a:t>. Sabbat </a:t>
            </a:r>
            <a:r>
              <a:rPr lang="de-DE" sz="2400" dirty="0" smtClean="0">
                <a:solidFill>
                  <a:srgbClr val="FFFF00"/>
                </a:solidFill>
              </a:rPr>
              <a:t>… </a:t>
            </a:r>
            <a:r>
              <a:rPr lang="de-DE" dirty="0" smtClean="0">
                <a:solidFill>
                  <a:srgbClr val="FFFF00"/>
                </a:solidFill>
              </a:rPr>
              <a:t>nicht arbeiten. </a:t>
            </a:r>
            <a:endParaRPr lang="de-DE" dirty="0">
              <a:solidFill>
                <a:srgbClr val="FFFF00"/>
              </a:solidFill>
            </a:endParaRPr>
          </a:p>
          <a:p>
            <a:r>
              <a:rPr lang="de-DE" dirty="0">
                <a:solidFill>
                  <a:srgbClr val="7DDDFF"/>
                </a:solidFill>
              </a:rPr>
              <a:t>5. Vater und Mutter </a:t>
            </a:r>
            <a:r>
              <a:rPr lang="de-DE" dirty="0" smtClean="0">
                <a:solidFill>
                  <a:srgbClr val="7DDDFF"/>
                </a:solidFill>
              </a:rPr>
              <a:t>ehren.</a:t>
            </a:r>
          </a:p>
          <a:p>
            <a:endParaRPr lang="de-DE" dirty="0">
              <a:solidFill>
                <a:srgbClr val="7DDDFF"/>
              </a:solidFill>
            </a:endParaRPr>
          </a:p>
        </p:txBody>
      </p:sp>
      <p:sp>
        <p:nvSpPr>
          <p:cNvPr id="3" name="Inhaltsplatzhalter 2"/>
          <p:cNvSpPr>
            <a:spLocks noGrp="1"/>
          </p:cNvSpPr>
          <p:nvPr>
            <p:ph sz="half" idx="2"/>
          </p:nvPr>
        </p:nvSpPr>
        <p:spPr/>
        <p:txBody>
          <a:bodyPr/>
          <a:lstStyle/>
          <a:p>
            <a:endParaRPr lang="de-DE"/>
          </a:p>
        </p:txBody>
      </p:sp>
    </p:spTree>
    <p:extLst>
      <p:ext uri="{BB962C8B-B14F-4D97-AF65-F5344CB8AC3E}">
        <p14:creationId xmlns:p14="http://schemas.microsoft.com/office/powerpoint/2010/main" val="7296355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0" dirty="0">
                <a:solidFill>
                  <a:schemeClr val="accent2">
                    <a:lumMod val="60000"/>
                    <a:lumOff val="40000"/>
                  </a:schemeClr>
                </a:solidFill>
                <a:effectLst/>
              </a:rPr>
              <a:t>Der doppelte Chiasmus der 5+5 </a:t>
            </a:r>
            <a:r>
              <a:rPr lang="de-DE" b="0" dirty="0" smtClean="0">
                <a:solidFill>
                  <a:schemeClr val="accent2">
                    <a:lumMod val="60000"/>
                    <a:lumOff val="40000"/>
                  </a:schemeClr>
                </a:solidFill>
                <a:effectLst/>
              </a:rPr>
              <a:t>Worte vom </a:t>
            </a:r>
            <a:r>
              <a:rPr lang="de-DE" b="0" dirty="0">
                <a:solidFill>
                  <a:schemeClr val="accent2">
                    <a:lumMod val="60000"/>
                    <a:lumOff val="40000"/>
                  </a:schemeClr>
                </a:solidFill>
                <a:effectLst/>
              </a:rPr>
              <a:t>Sinai</a:t>
            </a:r>
            <a:endParaRPr lang="de-DE" dirty="0">
              <a:solidFill>
                <a:schemeClr val="accent2">
                  <a:lumMod val="60000"/>
                  <a:lumOff val="40000"/>
                </a:schemeClr>
              </a:solidFill>
            </a:endParaRPr>
          </a:p>
        </p:txBody>
      </p:sp>
      <p:sp>
        <p:nvSpPr>
          <p:cNvPr id="5" name="Inhaltsplatzhalter 4"/>
          <p:cNvSpPr>
            <a:spLocks noGrp="1"/>
          </p:cNvSpPr>
          <p:nvPr>
            <p:ph sz="half" idx="2"/>
          </p:nvPr>
        </p:nvSpPr>
        <p:spPr>
          <a:xfrm>
            <a:off x="4648200" y="1600200"/>
            <a:ext cx="4495800" cy="4525963"/>
          </a:xfrm>
        </p:spPr>
        <p:txBody>
          <a:bodyPr/>
          <a:lstStyle/>
          <a:p>
            <a:pPr marL="0" indent="0">
              <a:buNone/>
            </a:pPr>
            <a:r>
              <a:rPr lang="de-DE" dirty="0" smtClean="0"/>
              <a:t>Tafel 2</a:t>
            </a:r>
          </a:p>
          <a:p>
            <a:r>
              <a:rPr lang="de-DE" dirty="0">
                <a:solidFill>
                  <a:srgbClr val="92D050"/>
                </a:solidFill>
              </a:rPr>
              <a:t>6. Nicht töten.</a:t>
            </a:r>
          </a:p>
          <a:p>
            <a:r>
              <a:rPr lang="de-DE" dirty="0" smtClean="0"/>
              <a:t>  7</a:t>
            </a:r>
            <a:r>
              <a:rPr lang="de-DE" dirty="0"/>
              <a:t>. Nicht ehebrechen.</a:t>
            </a:r>
          </a:p>
          <a:p>
            <a:r>
              <a:rPr lang="de-DE" dirty="0" smtClean="0">
                <a:solidFill>
                  <a:srgbClr val="FFC000"/>
                </a:solidFill>
              </a:rPr>
              <a:t>    8</a:t>
            </a:r>
            <a:r>
              <a:rPr lang="de-DE" dirty="0">
                <a:solidFill>
                  <a:srgbClr val="FFC000"/>
                </a:solidFill>
              </a:rPr>
              <a:t>. </a:t>
            </a:r>
            <a:r>
              <a:rPr lang="de-DE" b="1" dirty="0">
                <a:solidFill>
                  <a:srgbClr val="FFC000"/>
                </a:solidFill>
              </a:rPr>
              <a:t>Nicht stehlen</a:t>
            </a:r>
            <a:r>
              <a:rPr lang="de-DE" dirty="0">
                <a:solidFill>
                  <a:srgbClr val="FFC000"/>
                </a:solidFill>
              </a:rPr>
              <a:t>. </a:t>
            </a:r>
            <a:endParaRPr lang="de-DE" dirty="0" smtClean="0">
              <a:solidFill>
                <a:srgbClr val="FFC000"/>
              </a:solidFill>
            </a:endParaRPr>
          </a:p>
          <a:p>
            <a:pPr marL="0" indent="0">
              <a:buNone/>
            </a:pPr>
            <a:r>
              <a:rPr lang="de-DE" sz="2400" dirty="0">
                <a:solidFill>
                  <a:srgbClr val="FFC000"/>
                </a:solidFill>
              </a:rPr>
              <a:t> </a:t>
            </a:r>
            <a:r>
              <a:rPr lang="de-DE" sz="2400" dirty="0" smtClean="0">
                <a:solidFill>
                  <a:srgbClr val="FFC000"/>
                </a:solidFill>
              </a:rPr>
              <a:t>         (= </a:t>
            </a:r>
            <a:r>
              <a:rPr lang="de-DE" sz="2400" dirty="0" smtClean="0">
                <a:solidFill>
                  <a:srgbClr val="FBB0A3"/>
                </a:solidFill>
              </a:rPr>
              <a:t>Eigentum des Nächsten</a:t>
            </a:r>
            <a:r>
              <a:rPr lang="de-DE" sz="2400" dirty="0" smtClean="0">
                <a:solidFill>
                  <a:srgbClr val="FFC000"/>
                </a:solidFill>
              </a:rPr>
              <a:t>)</a:t>
            </a:r>
            <a:endParaRPr lang="de-DE" dirty="0">
              <a:solidFill>
                <a:srgbClr val="FFC000"/>
              </a:solidFill>
            </a:endParaRPr>
          </a:p>
          <a:p>
            <a:r>
              <a:rPr lang="de-DE" dirty="0" smtClean="0"/>
              <a:t>  9</a:t>
            </a:r>
            <a:r>
              <a:rPr lang="de-DE" dirty="0"/>
              <a:t>. Nicht </a:t>
            </a:r>
            <a:r>
              <a:rPr lang="de-DE" dirty="0" smtClean="0"/>
              <a:t>falsches </a:t>
            </a:r>
            <a:r>
              <a:rPr lang="de-DE" dirty="0"/>
              <a:t>Zeugnis</a:t>
            </a:r>
          </a:p>
          <a:p>
            <a:r>
              <a:rPr lang="de-DE" dirty="0">
                <a:solidFill>
                  <a:srgbClr val="92D050"/>
                </a:solidFill>
              </a:rPr>
              <a:t>10. Nicht </a:t>
            </a:r>
            <a:r>
              <a:rPr lang="de-DE" dirty="0" smtClean="0">
                <a:solidFill>
                  <a:srgbClr val="92D050"/>
                </a:solidFill>
              </a:rPr>
              <a:t>begehren. </a:t>
            </a:r>
          </a:p>
          <a:p>
            <a:endParaRPr lang="de-DE" dirty="0">
              <a:solidFill>
                <a:srgbClr val="92D050"/>
              </a:solidFill>
            </a:endParaRPr>
          </a:p>
        </p:txBody>
      </p:sp>
      <p:sp>
        <p:nvSpPr>
          <p:cNvPr id="3" name="Inhaltsplatzhalter 2"/>
          <p:cNvSpPr>
            <a:spLocks noGrp="1"/>
          </p:cNvSpPr>
          <p:nvPr>
            <p:ph sz="half" idx="1"/>
          </p:nvPr>
        </p:nvSpPr>
        <p:spPr/>
        <p:txBody>
          <a:bodyPr/>
          <a:lstStyle/>
          <a:p>
            <a:endParaRPr lang="de-DE"/>
          </a:p>
        </p:txBody>
      </p:sp>
    </p:spTree>
    <p:extLst>
      <p:ext uri="{BB962C8B-B14F-4D97-AF65-F5344CB8AC3E}">
        <p14:creationId xmlns:p14="http://schemas.microsoft.com/office/powerpoint/2010/main" val="13933527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0" dirty="0">
                <a:solidFill>
                  <a:schemeClr val="accent2">
                    <a:lumMod val="60000"/>
                    <a:lumOff val="40000"/>
                  </a:schemeClr>
                </a:solidFill>
                <a:effectLst/>
              </a:rPr>
              <a:t>Der doppelte Chiasmus der 5+5 </a:t>
            </a:r>
            <a:r>
              <a:rPr lang="de-DE" b="0" dirty="0" smtClean="0">
                <a:solidFill>
                  <a:schemeClr val="accent2">
                    <a:lumMod val="60000"/>
                    <a:lumOff val="40000"/>
                  </a:schemeClr>
                </a:solidFill>
                <a:effectLst/>
              </a:rPr>
              <a:t>Worte vom </a:t>
            </a:r>
            <a:r>
              <a:rPr lang="de-DE" b="0" dirty="0">
                <a:solidFill>
                  <a:schemeClr val="accent2">
                    <a:lumMod val="60000"/>
                    <a:lumOff val="40000"/>
                  </a:schemeClr>
                </a:solidFill>
                <a:effectLst/>
              </a:rPr>
              <a:t>Sinai</a:t>
            </a:r>
            <a:endParaRPr lang="de-DE" dirty="0">
              <a:solidFill>
                <a:schemeClr val="accent2">
                  <a:lumMod val="60000"/>
                  <a:lumOff val="40000"/>
                </a:schemeClr>
              </a:solidFill>
            </a:endParaRPr>
          </a:p>
        </p:txBody>
      </p:sp>
      <p:sp>
        <p:nvSpPr>
          <p:cNvPr id="4" name="Inhaltsplatzhalter 3"/>
          <p:cNvSpPr>
            <a:spLocks noGrp="1"/>
          </p:cNvSpPr>
          <p:nvPr>
            <p:ph sz="half" idx="1"/>
          </p:nvPr>
        </p:nvSpPr>
        <p:spPr>
          <a:xfrm>
            <a:off x="0" y="1600200"/>
            <a:ext cx="4495800" cy="4525963"/>
          </a:xfrm>
        </p:spPr>
        <p:txBody>
          <a:bodyPr/>
          <a:lstStyle/>
          <a:p>
            <a:pPr marL="0" indent="0">
              <a:buNone/>
            </a:pPr>
            <a:r>
              <a:rPr lang="de-DE" dirty="0" smtClean="0"/>
              <a:t>Tafel 1 </a:t>
            </a:r>
          </a:p>
          <a:p>
            <a:r>
              <a:rPr lang="de-DE" dirty="0">
                <a:solidFill>
                  <a:srgbClr val="7DDDFF"/>
                </a:solidFill>
              </a:rPr>
              <a:t>1. </a:t>
            </a:r>
            <a:r>
              <a:rPr lang="de-DE" dirty="0" smtClean="0">
                <a:solidFill>
                  <a:srgbClr val="7DDDFF"/>
                </a:solidFill>
              </a:rPr>
              <a:t>Nicht andere Götter</a:t>
            </a:r>
            <a:endParaRPr lang="de-DE" dirty="0">
              <a:solidFill>
                <a:srgbClr val="7DDDFF"/>
              </a:solidFill>
            </a:endParaRPr>
          </a:p>
          <a:p>
            <a:r>
              <a:rPr lang="de-DE" dirty="0" smtClean="0">
                <a:solidFill>
                  <a:srgbClr val="FFFF00"/>
                </a:solidFill>
              </a:rPr>
              <a:t>  2</a:t>
            </a:r>
            <a:r>
              <a:rPr lang="de-DE" dirty="0">
                <a:solidFill>
                  <a:srgbClr val="FFFF00"/>
                </a:solidFill>
              </a:rPr>
              <a:t>. </a:t>
            </a:r>
            <a:r>
              <a:rPr lang="de-DE" dirty="0" smtClean="0">
                <a:solidFill>
                  <a:srgbClr val="FFFF00"/>
                </a:solidFill>
              </a:rPr>
              <a:t>Nicht ein Bild machen.</a:t>
            </a:r>
            <a:endParaRPr lang="de-DE" dirty="0">
              <a:solidFill>
                <a:srgbClr val="FFFF00"/>
              </a:solidFill>
            </a:endParaRPr>
          </a:p>
          <a:p>
            <a:r>
              <a:rPr lang="de-DE" dirty="0" smtClean="0">
                <a:solidFill>
                  <a:srgbClr val="FFC000"/>
                </a:solidFill>
              </a:rPr>
              <a:t>    3</a:t>
            </a:r>
            <a:r>
              <a:rPr lang="de-DE" dirty="0">
                <a:solidFill>
                  <a:srgbClr val="FFC000"/>
                </a:solidFill>
              </a:rPr>
              <a:t>. </a:t>
            </a:r>
            <a:r>
              <a:rPr lang="de-DE" b="1" dirty="0" smtClean="0">
                <a:solidFill>
                  <a:srgbClr val="FFC000"/>
                </a:solidFill>
              </a:rPr>
              <a:t>Nicht den Namen </a:t>
            </a:r>
            <a:r>
              <a:rPr lang="de-DE" sz="2000" b="1" dirty="0" smtClean="0">
                <a:solidFill>
                  <a:srgbClr val="FFC000"/>
                </a:solidFill>
              </a:rPr>
              <a:t>… </a:t>
            </a:r>
            <a:r>
              <a:rPr lang="de-DE" sz="2400" b="1" dirty="0" smtClean="0">
                <a:solidFill>
                  <a:srgbClr val="FFC000"/>
                </a:solidFill>
              </a:rPr>
              <a:t>aus-</a:t>
            </a:r>
          </a:p>
          <a:p>
            <a:pPr marL="0" indent="0">
              <a:buNone/>
            </a:pPr>
            <a:r>
              <a:rPr lang="de-DE" sz="2400" b="1" dirty="0" smtClean="0">
                <a:solidFill>
                  <a:srgbClr val="FFC000"/>
                </a:solidFill>
              </a:rPr>
              <a:t>           sprechen</a:t>
            </a:r>
            <a:r>
              <a:rPr lang="de-DE" dirty="0" smtClean="0">
                <a:solidFill>
                  <a:srgbClr val="FFC000"/>
                </a:solidFill>
              </a:rPr>
              <a:t>. </a:t>
            </a:r>
            <a:r>
              <a:rPr lang="de-DE" sz="2400" dirty="0">
                <a:solidFill>
                  <a:srgbClr val="FFC000"/>
                </a:solidFill>
              </a:rPr>
              <a:t>(= </a:t>
            </a:r>
            <a:r>
              <a:rPr lang="de-DE" sz="2400" dirty="0" smtClean="0">
                <a:solidFill>
                  <a:srgbClr val="FBB0A3"/>
                </a:solidFill>
              </a:rPr>
              <a:t>Eigentum Gottes</a:t>
            </a:r>
            <a:r>
              <a:rPr lang="de-DE" sz="2400" dirty="0" smtClean="0">
                <a:solidFill>
                  <a:srgbClr val="FFC000"/>
                </a:solidFill>
              </a:rPr>
              <a:t>)</a:t>
            </a:r>
            <a:endParaRPr lang="de-DE" sz="2400" dirty="0">
              <a:solidFill>
                <a:srgbClr val="FFC000"/>
              </a:solidFill>
            </a:endParaRPr>
          </a:p>
          <a:p>
            <a:r>
              <a:rPr lang="de-DE" dirty="0" smtClean="0">
                <a:solidFill>
                  <a:srgbClr val="FFFF00"/>
                </a:solidFill>
              </a:rPr>
              <a:t>  4</a:t>
            </a:r>
            <a:r>
              <a:rPr lang="de-DE" dirty="0">
                <a:solidFill>
                  <a:srgbClr val="FFFF00"/>
                </a:solidFill>
              </a:rPr>
              <a:t>. Sabbat </a:t>
            </a:r>
            <a:r>
              <a:rPr lang="de-DE" sz="2400" dirty="0" smtClean="0">
                <a:solidFill>
                  <a:srgbClr val="FFFF00"/>
                </a:solidFill>
              </a:rPr>
              <a:t>… </a:t>
            </a:r>
            <a:r>
              <a:rPr lang="de-DE" dirty="0" smtClean="0">
                <a:solidFill>
                  <a:srgbClr val="FFFF00"/>
                </a:solidFill>
              </a:rPr>
              <a:t>nicht arbeiten. </a:t>
            </a:r>
            <a:endParaRPr lang="de-DE" dirty="0">
              <a:solidFill>
                <a:srgbClr val="FFFF00"/>
              </a:solidFill>
            </a:endParaRPr>
          </a:p>
          <a:p>
            <a:r>
              <a:rPr lang="de-DE" dirty="0">
                <a:solidFill>
                  <a:srgbClr val="7DDDFF"/>
                </a:solidFill>
              </a:rPr>
              <a:t>5. Vater und Mutter </a:t>
            </a:r>
            <a:r>
              <a:rPr lang="de-DE" dirty="0" smtClean="0">
                <a:solidFill>
                  <a:srgbClr val="7DDDFF"/>
                </a:solidFill>
              </a:rPr>
              <a:t>ehren.</a:t>
            </a:r>
          </a:p>
          <a:p>
            <a:endParaRPr lang="de-DE" dirty="0">
              <a:solidFill>
                <a:srgbClr val="7DDDFF"/>
              </a:solidFill>
            </a:endParaRPr>
          </a:p>
          <a:p>
            <a:pPr marL="0" indent="0">
              <a:buNone/>
            </a:pPr>
            <a:r>
              <a:rPr lang="de-DE" sz="2400" b="1" dirty="0" smtClean="0">
                <a:solidFill>
                  <a:srgbClr val="FBB0A3"/>
                </a:solidFill>
              </a:rPr>
              <a:t>3. Gebot:  </a:t>
            </a:r>
            <a:r>
              <a:rPr lang="de-DE" sz="2400" dirty="0" smtClean="0">
                <a:solidFill>
                  <a:srgbClr val="FBB0A3"/>
                </a:solidFill>
              </a:rPr>
              <a:t>Grundgedanke für alle 5.</a:t>
            </a:r>
            <a:endParaRPr lang="de-DE" sz="2400" dirty="0">
              <a:solidFill>
                <a:srgbClr val="FBB0A3"/>
              </a:solidFill>
            </a:endParaRPr>
          </a:p>
        </p:txBody>
      </p:sp>
      <p:sp>
        <p:nvSpPr>
          <p:cNvPr id="5" name="Inhaltsplatzhalter 4"/>
          <p:cNvSpPr>
            <a:spLocks noGrp="1"/>
          </p:cNvSpPr>
          <p:nvPr>
            <p:ph sz="half" idx="2"/>
          </p:nvPr>
        </p:nvSpPr>
        <p:spPr>
          <a:xfrm>
            <a:off x="4648200" y="1600200"/>
            <a:ext cx="4495800" cy="4525963"/>
          </a:xfrm>
        </p:spPr>
        <p:txBody>
          <a:bodyPr/>
          <a:lstStyle/>
          <a:p>
            <a:pPr marL="0" indent="0">
              <a:buNone/>
            </a:pPr>
            <a:r>
              <a:rPr lang="de-DE" dirty="0" smtClean="0"/>
              <a:t>Tafel 2</a:t>
            </a:r>
          </a:p>
          <a:p>
            <a:r>
              <a:rPr lang="de-DE" dirty="0">
                <a:solidFill>
                  <a:srgbClr val="92D050"/>
                </a:solidFill>
              </a:rPr>
              <a:t>6. Nicht töten.</a:t>
            </a:r>
          </a:p>
          <a:p>
            <a:r>
              <a:rPr lang="de-DE" dirty="0" smtClean="0"/>
              <a:t>  7</a:t>
            </a:r>
            <a:r>
              <a:rPr lang="de-DE" dirty="0"/>
              <a:t>. Nicht ehebrechen.</a:t>
            </a:r>
          </a:p>
          <a:p>
            <a:r>
              <a:rPr lang="de-DE" dirty="0" smtClean="0">
                <a:solidFill>
                  <a:srgbClr val="FFC000"/>
                </a:solidFill>
              </a:rPr>
              <a:t>    8</a:t>
            </a:r>
            <a:r>
              <a:rPr lang="de-DE" dirty="0">
                <a:solidFill>
                  <a:srgbClr val="FFC000"/>
                </a:solidFill>
              </a:rPr>
              <a:t>. </a:t>
            </a:r>
            <a:r>
              <a:rPr lang="de-DE" b="1" dirty="0">
                <a:solidFill>
                  <a:srgbClr val="FFC000"/>
                </a:solidFill>
              </a:rPr>
              <a:t>Nicht stehlen</a:t>
            </a:r>
            <a:r>
              <a:rPr lang="de-DE" dirty="0">
                <a:solidFill>
                  <a:srgbClr val="FFC000"/>
                </a:solidFill>
              </a:rPr>
              <a:t>. </a:t>
            </a:r>
            <a:endParaRPr lang="de-DE" dirty="0" smtClean="0">
              <a:solidFill>
                <a:srgbClr val="FFC000"/>
              </a:solidFill>
            </a:endParaRPr>
          </a:p>
          <a:p>
            <a:pPr marL="0" indent="0">
              <a:buNone/>
            </a:pPr>
            <a:r>
              <a:rPr lang="de-DE" sz="2400" dirty="0">
                <a:solidFill>
                  <a:srgbClr val="FFC000"/>
                </a:solidFill>
              </a:rPr>
              <a:t> </a:t>
            </a:r>
            <a:r>
              <a:rPr lang="de-DE" sz="2400" dirty="0" smtClean="0">
                <a:solidFill>
                  <a:srgbClr val="FFC000"/>
                </a:solidFill>
              </a:rPr>
              <a:t>         (= </a:t>
            </a:r>
            <a:r>
              <a:rPr lang="de-DE" sz="2400" dirty="0" smtClean="0">
                <a:solidFill>
                  <a:srgbClr val="FBB0A3"/>
                </a:solidFill>
              </a:rPr>
              <a:t>Eigentum des Nächsten</a:t>
            </a:r>
            <a:r>
              <a:rPr lang="de-DE" sz="2400" dirty="0" smtClean="0">
                <a:solidFill>
                  <a:srgbClr val="FFC000"/>
                </a:solidFill>
              </a:rPr>
              <a:t>)</a:t>
            </a:r>
            <a:endParaRPr lang="de-DE" dirty="0">
              <a:solidFill>
                <a:srgbClr val="FFC000"/>
              </a:solidFill>
            </a:endParaRPr>
          </a:p>
          <a:p>
            <a:r>
              <a:rPr lang="de-DE" dirty="0" smtClean="0"/>
              <a:t>  9</a:t>
            </a:r>
            <a:r>
              <a:rPr lang="de-DE" dirty="0"/>
              <a:t>. Nicht </a:t>
            </a:r>
            <a:r>
              <a:rPr lang="de-DE" dirty="0" smtClean="0"/>
              <a:t>falsches </a:t>
            </a:r>
            <a:r>
              <a:rPr lang="de-DE" dirty="0"/>
              <a:t>Zeugnis</a:t>
            </a:r>
          </a:p>
          <a:p>
            <a:r>
              <a:rPr lang="de-DE" dirty="0">
                <a:solidFill>
                  <a:srgbClr val="92D050"/>
                </a:solidFill>
              </a:rPr>
              <a:t>10. Nicht </a:t>
            </a:r>
            <a:r>
              <a:rPr lang="de-DE" dirty="0" smtClean="0">
                <a:solidFill>
                  <a:srgbClr val="92D050"/>
                </a:solidFill>
              </a:rPr>
              <a:t>begehren. </a:t>
            </a:r>
          </a:p>
          <a:p>
            <a:endParaRPr lang="de-DE" dirty="0">
              <a:solidFill>
                <a:srgbClr val="92D050"/>
              </a:solidFill>
            </a:endParaRPr>
          </a:p>
          <a:p>
            <a:pPr marL="0" indent="0">
              <a:buNone/>
            </a:pPr>
            <a:r>
              <a:rPr lang="de-DE" sz="2400" b="1" dirty="0" smtClean="0">
                <a:solidFill>
                  <a:srgbClr val="FBB0A3"/>
                </a:solidFill>
              </a:rPr>
              <a:t>8. Gebot: </a:t>
            </a:r>
            <a:r>
              <a:rPr lang="de-DE" sz="2400" dirty="0" smtClean="0">
                <a:solidFill>
                  <a:srgbClr val="FBB0A3"/>
                </a:solidFill>
              </a:rPr>
              <a:t>Grundgedanke </a:t>
            </a:r>
            <a:r>
              <a:rPr lang="de-DE" sz="2400" dirty="0">
                <a:solidFill>
                  <a:srgbClr val="FBB0A3"/>
                </a:solidFill>
              </a:rPr>
              <a:t>für alle 5</a:t>
            </a:r>
            <a:r>
              <a:rPr lang="de-DE" sz="2400" dirty="0" smtClean="0">
                <a:solidFill>
                  <a:srgbClr val="FBB0A3"/>
                </a:solidFill>
              </a:rPr>
              <a:t>.</a:t>
            </a:r>
          </a:p>
        </p:txBody>
      </p:sp>
    </p:spTree>
    <p:extLst>
      <p:ext uri="{BB962C8B-B14F-4D97-AF65-F5344CB8AC3E}">
        <p14:creationId xmlns:p14="http://schemas.microsoft.com/office/powerpoint/2010/main" val="5713905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274638"/>
            <a:ext cx="8712968" cy="1143000"/>
          </a:xfrm>
        </p:spPr>
        <p:txBody>
          <a:bodyPr/>
          <a:lstStyle/>
          <a:p>
            <a:r>
              <a:rPr lang="de-DE" dirty="0" smtClean="0">
                <a:solidFill>
                  <a:srgbClr val="FFC000"/>
                </a:solidFill>
              </a:rPr>
              <a:t>Mt 5,21- 7,12: Die 10 Worte Jesu </a:t>
            </a:r>
            <a:r>
              <a:rPr lang="de-DE" dirty="0" smtClean="0"/>
              <a:t>– </a:t>
            </a:r>
            <a:r>
              <a:rPr lang="de-DE" sz="4000" dirty="0" smtClean="0"/>
              <a:t>2x5</a:t>
            </a:r>
            <a:endParaRPr lang="de-DE" sz="4000" dirty="0"/>
          </a:p>
        </p:txBody>
      </p:sp>
      <p:sp>
        <p:nvSpPr>
          <p:cNvPr id="4" name="Inhaltsplatzhalter 3"/>
          <p:cNvSpPr>
            <a:spLocks noGrp="1"/>
          </p:cNvSpPr>
          <p:nvPr>
            <p:ph sz="half" idx="1"/>
          </p:nvPr>
        </p:nvSpPr>
        <p:spPr>
          <a:xfrm>
            <a:off x="0" y="1600200"/>
            <a:ext cx="4495800" cy="4525963"/>
          </a:xfrm>
        </p:spPr>
        <p:txBody>
          <a:bodyPr/>
          <a:lstStyle/>
          <a:p>
            <a:pPr marL="0" indent="0">
              <a:buNone/>
            </a:pPr>
            <a:r>
              <a:rPr lang="de-DE" sz="2400" u="sng" dirty="0" smtClean="0"/>
              <a:t>Mt 5,21-48: Die Worte 1-5</a:t>
            </a:r>
          </a:p>
          <a:p>
            <a:r>
              <a:rPr lang="de-DE" sz="2400" dirty="0" smtClean="0">
                <a:solidFill>
                  <a:schemeClr val="accent2">
                    <a:lumMod val="60000"/>
                    <a:lumOff val="40000"/>
                  </a:schemeClr>
                </a:solidFill>
              </a:rPr>
              <a:t>5,21</a:t>
            </a:r>
            <a:r>
              <a:rPr lang="de-DE" sz="2400" dirty="0" smtClean="0">
                <a:solidFill>
                  <a:srgbClr val="FFFF00"/>
                </a:solidFill>
              </a:rPr>
              <a:t> </a:t>
            </a:r>
            <a:r>
              <a:rPr lang="de-DE" sz="2400" i="1" dirty="0"/>
              <a:t>Ihr habt gehört .. Ich aber</a:t>
            </a:r>
            <a:endParaRPr lang="de-DE" sz="2400" dirty="0" smtClean="0">
              <a:solidFill>
                <a:srgbClr val="FFFF00"/>
              </a:solidFill>
            </a:endParaRPr>
          </a:p>
          <a:p>
            <a:r>
              <a:rPr lang="de-DE" sz="2400" dirty="0" smtClean="0">
                <a:solidFill>
                  <a:schemeClr val="accent2">
                    <a:lumMod val="60000"/>
                    <a:lumOff val="40000"/>
                  </a:schemeClr>
                </a:solidFill>
              </a:rPr>
              <a:t>5,27</a:t>
            </a:r>
            <a:r>
              <a:rPr lang="de-DE" sz="2400" dirty="0" smtClean="0">
                <a:solidFill>
                  <a:srgbClr val="FFFF00"/>
                </a:solidFill>
              </a:rPr>
              <a:t> </a:t>
            </a:r>
            <a:r>
              <a:rPr lang="de-DE" sz="2400" i="1" dirty="0"/>
              <a:t>Ihr habt gehört .. Ich aber</a:t>
            </a:r>
            <a:endParaRPr lang="de-DE" sz="2400" dirty="0">
              <a:solidFill>
                <a:srgbClr val="FFFF00"/>
              </a:solidFill>
            </a:endParaRPr>
          </a:p>
          <a:p>
            <a:r>
              <a:rPr lang="de-DE" sz="2400" dirty="0" smtClean="0">
                <a:solidFill>
                  <a:schemeClr val="accent2">
                    <a:lumMod val="60000"/>
                    <a:lumOff val="40000"/>
                  </a:schemeClr>
                </a:solidFill>
              </a:rPr>
              <a:t>5,33</a:t>
            </a:r>
            <a:r>
              <a:rPr lang="de-DE" sz="2400" dirty="0" smtClean="0">
                <a:solidFill>
                  <a:srgbClr val="FFFF00"/>
                </a:solidFill>
              </a:rPr>
              <a:t> </a:t>
            </a:r>
            <a:r>
              <a:rPr lang="de-DE" sz="2400" i="1" dirty="0"/>
              <a:t>Ihr habt gehört .. Ich aber</a:t>
            </a:r>
            <a:endParaRPr lang="de-DE" sz="2400" dirty="0">
              <a:solidFill>
                <a:srgbClr val="FFFF00"/>
              </a:solidFill>
            </a:endParaRPr>
          </a:p>
          <a:p>
            <a:r>
              <a:rPr lang="de-DE" sz="2400" dirty="0" smtClean="0">
                <a:solidFill>
                  <a:schemeClr val="accent2">
                    <a:lumMod val="60000"/>
                    <a:lumOff val="40000"/>
                  </a:schemeClr>
                </a:solidFill>
              </a:rPr>
              <a:t>5,38 </a:t>
            </a:r>
            <a:r>
              <a:rPr lang="de-DE" sz="2400" i="1" dirty="0"/>
              <a:t>Ihr habt gehört .. Ich aber</a:t>
            </a:r>
            <a:endParaRPr lang="de-DE" sz="2400" dirty="0" smtClean="0">
              <a:solidFill>
                <a:srgbClr val="FFFF00"/>
              </a:solidFill>
            </a:endParaRPr>
          </a:p>
          <a:p>
            <a:r>
              <a:rPr lang="de-DE" sz="2400" dirty="0" smtClean="0">
                <a:solidFill>
                  <a:schemeClr val="accent2">
                    <a:lumMod val="60000"/>
                    <a:lumOff val="40000"/>
                  </a:schemeClr>
                </a:solidFill>
              </a:rPr>
              <a:t>5,43 </a:t>
            </a:r>
            <a:r>
              <a:rPr lang="de-DE" sz="2400" i="1" dirty="0"/>
              <a:t>Ihr habt gehört .. Ich aber</a:t>
            </a:r>
            <a:endParaRPr lang="de-DE" sz="2400" dirty="0" smtClean="0">
              <a:solidFill>
                <a:srgbClr val="FFFF00"/>
              </a:solidFill>
            </a:endParaRPr>
          </a:p>
          <a:p>
            <a:pPr marL="0" indent="0">
              <a:buNone/>
            </a:pPr>
            <a:r>
              <a:rPr lang="de-DE" sz="2000" i="1" dirty="0" smtClean="0">
                <a:solidFill>
                  <a:srgbClr val="92D050"/>
                </a:solidFill>
              </a:rPr>
              <a:t>Fazit 5,48 „also“</a:t>
            </a:r>
            <a:endParaRPr lang="de-DE" sz="2000" i="1" dirty="0">
              <a:solidFill>
                <a:srgbClr val="92D050"/>
              </a:solidFill>
            </a:endParaRPr>
          </a:p>
        </p:txBody>
      </p:sp>
      <p:sp>
        <p:nvSpPr>
          <p:cNvPr id="3" name="Inhaltsplatzhalter 2"/>
          <p:cNvSpPr>
            <a:spLocks noGrp="1"/>
          </p:cNvSpPr>
          <p:nvPr>
            <p:ph sz="half" idx="2"/>
          </p:nvPr>
        </p:nvSpPr>
        <p:spPr/>
        <p:txBody>
          <a:bodyPr/>
          <a:lstStyle/>
          <a:p>
            <a:endParaRPr lang="de-DE"/>
          </a:p>
        </p:txBody>
      </p:sp>
    </p:spTree>
    <p:extLst>
      <p:ext uri="{BB962C8B-B14F-4D97-AF65-F5344CB8AC3E}">
        <p14:creationId xmlns:p14="http://schemas.microsoft.com/office/powerpoint/2010/main" val="5800165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rgbClr val="FFC000"/>
                </a:solidFill>
              </a:rPr>
              <a:t>Mt 5,21- </a:t>
            </a:r>
            <a:r>
              <a:rPr lang="de-DE" dirty="0">
                <a:solidFill>
                  <a:srgbClr val="FFC000"/>
                </a:solidFill>
              </a:rPr>
              <a:t>7,12: Die 10 Worte Jesu </a:t>
            </a:r>
            <a:r>
              <a:rPr lang="de-DE" dirty="0"/>
              <a:t>– </a:t>
            </a:r>
            <a:r>
              <a:rPr lang="de-DE" sz="4000" dirty="0" smtClean="0"/>
              <a:t>2x5</a:t>
            </a:r>
            <a:endParaRPr lang="de-DE" dirty="0"/>
          </a:p>
        </p:txBody>
      </p:sp>
      <p:sp>
        <p:nvSpPr>
          <p:cNvPr id="4" name="Inhaltsplatzhalter 3"/>
          <p:cNvSpPr>
            <a:spLocks noGrp="1"/>
          </p:cNvSpPr>
          <p:nvPr>
            <p:ph sz="half" idx="1"/>
          </p:nvPr>
        </p:nvSpPr>
        <p:spPr>
          <a:xfrm>
            <a:off x="0" y="1600200"/>
            <a:ext cx="4495800" cy="4525963"/>
          </a:xfrm>
        </p:spPr>
        <p:txBody>
          <a:bodyPr/>
          <a:lstStyle/>
          <a:p>
            <a:pPr marL="0" indent="0">
              <a:buNone/>
            </a:pPr>
            <a:r>
              <a:rPr lang="de-DE" sz="2400" dirty="0" smtClean="0"/>
              <a:t>Mt 5,21-48: </a:t>
            </a:r>
            <a:r>
              <a:rPr lang="de-DE" sz="2400" u="sng" dirty="0" smtClean="0"/>
              <a:t>Die Worte 1-5</a:t>
            </a:r>
          </a:p>
          <a:p>
            <a:r>
              <a:rPr lang="de-DE" sz="2400" dirty="0">
                <a:solidFill>
                  <a:schemeClr val="accent2">
                    <a:lumMod val="60000"/>
                    <a:lumOff val="40000"/>
                  </a:schemeClr>
                </a:solidFill>
              </a:rPr>
              <a:t>5,21</a:t>
            </a:r>
            <a:r>
              <a:rPr lang="de-DE" sz="2400" dirty="0">
                <a:solidFill>
                  <a:srgbClr val="FFFF00"/>
                </a:solidFill>
              </a:rPr>
              <a:t> </a:t>
            </a:r>
            <a:r>
              <a:rPr lang="de-DE" sz="2400" i="1" dirty="0"/>
              <a:t>Ihr habt gehört .. Ich aber</a:t>
            </a:r>
            <a:endParaRPr lang="de-DE" sz="2400" dirty="0">
              <a:solidFill>
                <a:srgbClr val="FFFF00"/>
              </a:solidFill>
            </a:endParaRPr>
          </a:p>
          <a:p>
            <a:r>
              <a:rPr lang="de-DE" sz="2400" dirty="0">
                <a:solidFill>
                  <a:schemeClr val="accent2">
                    <a:lumMod val="60000"/>
                    <a:lumOff val="40000"/>
                  </a:schemeClr>
                </a:solidFill>
              </a:rPr>
              <a:t>5,27</a:t>
            </a:r>
            <a:r>
              <a:rPr lang="de-DE" sz="2400" dirty="0">
                <a:solidFill>
                  <a:srgbClr val="FFFF00"/>
                </a:solidFill>
              </a:rPr>
              <a:t> </a:t>
            </a:r>
            <a:r>
              <a:rPr lang="de-DE" sz="2400" i="1" dirty="0"/>
              <a:t>Ihr habt gehört .. Ich aber</a:t>
            </a:r>
            <a:endParaRPr lang="de-DE" sz="2400" dirty="0">
              <a:solidFill>
                <a:srgbClr val="FFFF00"/>
              </a:solidFill>
            </a:endParaRPr>
          </a:p>
          <a:p>
            <a:r>
              <a:rPr lang="de-DE" sz="2400" dirty="0">
                <a:solidFill>
                  <a:schemeClr val="accent2">
                    <a:lumMod val="60000"/>
                    <a:lumOff val="40000"/>
                  </a:schemeClr>
                </a:solidFill>
              </a:rPr>
              <a:t>5,33</a:t>
            </a:r>
            <a:r>
              <a:rPr lang="de-DE" sz="2400" dirty="0">
                <a:solidFill>
                  <a:srgbClr val="FFFF00"/>
                </a:solidFill>
              </a:rPr>
              <a:t> </a:t>
            </a:r>
            <a:r>
              <a:rPr lang="de-DE" sz="2400" i="1" dirty="0"/>
              <a:t>Ihr habt gehört .. Ich aber</a:t>
            </a:r>
            <a:endParaRPr lang="de-DE" sz="2400" dirty="0">
              <a:solidFill>
                <a:srgbClr val="FFFF00"/>
              </a:solidFill>
            </a:endParaRPr>
          </a:p>
          <a:p>
            <a:r>
              <a:rPr lang="de-DE" sz="2400" dirty="0">
                <a:solidFill>
                  <a:schemeClr val="accent2">
                    <a:lumMod val="60000"/>
                    <a:lumOff val="40000"/>
                  </a:schemeClr>
                </a:solidFill>
              </a:rPr>
              <a:t>5,38 </a:t>
            </a:r>
            <a:r>
              <a:rPr lang="de-DE" sz="2400" i="1" dirty="0"/>
              <a:t>Ihr habt gehört .. Ich aber</a:t>
            </a:r>
            <a:endParaRPr lang="de-DE" sz="2400" dirty="0">
              <a:solidFill>
                <a:srgbClr val="FFFF00"/>
              </a:solidFill>
            </a:endParaRPr>
          </a:p>
          <a:p>
            <a:r>
              <a:rPr lang="de-DE" sz="2400" dirty="0">
                <a:solidFill>
                  <a:schemeClr val="accent2">
                    <a:lumMod val="60000"/>
                    <a:lumOff val="40000"/>
                  </a:schemeClr>
                </a:solidFill>
              </a:rPr>
              <a:t>5,43 </a:t>
            </a:r>
            <a:r>
              <a:rPr lang="de-DE" sz="2400" i="1" dirty="0"/>
              <a:t>Ihr habt gehört .. Ich aber</a:t>
            </a:r>
            <a:endParaRPr lang="de-DE" sz="2400" dirty="0">
              <a:solidFill>
                <a:srgbClr val="FFFF00"/>
              </a:solidFill>
            </a:endParaRPr>
          </a:p>
          <a:p>
            <a:pPr marL="0" indent="0">
              <a:buNone/>
            </a:pPr>
            <a:r>
              <a:rPr lang="de-DE" sz="2400" i="1" dirty="0" smtClean="0">
                <a:solidFill>
                  <a:srgbClr val="92D050"/>
                </a:solidFill>
              </a:rPr>
              <a:t>Fazit 5,48 „also“</a:t>
            </a:r>
            <a:endParaRPr lang="de-DE" sz="2400" i="1" dirty="0">
              <a:solidFill>
                <a:srgbClr val="92D050"/>
              </a:solidFill>
            </a:endParaRPr>
          </a:p>
        </p:txBody>
      </p:sp>
      <p:sp>
        <p:nvSpPr>
          <p:cNvPr id="5" name="Inhaltsplatzhalter 4"/>
          <p:cNvSpPr>
            <a:spLocks noGrp="1"/>
          </p:cNvSpPr>
          <p:nvPr>
            <p:ph sz="half" idx="2"/>
          </p:nvPr>
        </p:nvSpPr>
        <p:spPr>
          <a:xfrm>
            <a:off x="4427984" y="1600200"/>
            <a:ext cx="4716016" cy="4525963"/>
          </a:xfrm>
        </p:spPr>
        <p:txBody>
          <a:bodyPr/>
          <a:lstStyle/>
          <a:p>
            <a:pPr marL="0" indent="0">
              <a:buNone/>
            </a:pPr>
            <a:r>
              <a:rPr lang="de-DE" sz="2400" dirty="0" smtClean="0"/>
              <a:t>Mt 6,1-7,12: </a:t>
            </a:r>
            <a:r>
              <a:rPr lang="de-DE" sz="2400" u="sng" dirty="0" smtClean="0"/>
              <a:t>Die Worte 6-10</a:t>
            </a:r>
          </a:p>
          <a:p>
            <a:r>
              <a:rPr lang="de-DE" sz="2400" dirty="0" smtClean="0">
                <a:solidFill>
                  <a:schemeClr val="accent2">
                    <a:lumMod val="60000"/>
                    <a:lumOff val="40000"/>
                  </a:schemeClr>
                </a:solidFill>
              </a:rPr>
              <a:t>6,1 </a:t>
            </a:r>
            <a:r>
              <a:rPr lang="de-DE" sz="2400" i="1" dirty="0" smtClean="0"/>
              <a:t>Nicht </a:t>
            </a:r>
            <a:r>
              <a:rPr lang="de-DE" sz="2400" i="1" dirty="0"/>
              <a:t>… </a:t>
            </a:r>
            <a:r>
              <a:rPr lang="de-DE" sz="2400" i="1" dirty="0" smtClean="0">
                <a:solidFill>
                  <a:schemeClr val="accent2">
                    <a:lumMod val="60000"/>
                    <a:lumOff val="40000"/>
                  </a:schemeClr>
                </a:solidFill>
              </a:rPr>
              <a:t>6,</a:t>
            </a:r>
            <a:r>
              <a:rPr lang="de-DE" sz="2400" dirty="0" smtClean="0">
                <a:solidFill>
                  <a:schemeClr val="accent2">
                    <a:lumMod val="60000"/>
                    <a:lumOff val="40000"/>
                  </a:schemeClr>
                </a:solidFill>
              </a:rPr>
              <a:t>3</a:t>
            </a:r>
            <a:r>
              <a:rPr lang="de-DE" sz="2400" dirty="0" smtClean="0"/>
              <a:t> </a:t>
            </a:r>
            <a:r>
              <a:rPr lang="de-DE" sz="2400" i="1" dirty="0" smtClean="0"/>
              <a:t>Aber ..</a:t>
            </a:r>
            <a:endParaRPr lang="de-DE" sz="2400" i="1" dirty="0"/>
          </a:p>
          <a:p>
            <a:r>
              <a:rPr lang="de-DE" sz="2400" dirty="0" smtClean="0">
                <a:solidFill>
                  <a:schemeClr val="accent2">
                    <a:lumMod val="60000"/>
                    <a:lumOff val="40000"/>
                  </a:schemeClr>
                </a:solidFill>
              </a:rPr>
              <a:t>6,19 (25)</a:t>
            </a:r>
            <a:r>
              <a:rPr lang="de-DE" sz="2400" dirty="0" smtClean="0"/>
              <a:t> … nicht … Aber (</a:t>
            </a:r>
            <a:r>
              <a:rPr lang="de-DE" sz="2400" dirty="0" smtClean="0">
                <a:solidFill>
                  <a:schemeClr val="accent2">
                    <a:lumMod val="60000"/>
                    <a:lumOff val="40000"/>
                  </a:schemeClr>
                </a:solidFill>
              </a:rPr>
              <a:t>6,20.33</a:t>
            </a:r>
            <a:r>
              <a:rPr lang="de-DE" sz="2400" dirty="0" smtClean="0"/>
              <a:t>)</a:t>
            </a:r>
            <a:endParaRPr lang="de-DE" sz="2400" dirty="0"/>
          </a:p>
          <a:p>
            <a:r>
              <a:rPr lang="de-DE" sz="2400" dirty="0" smtClean="0">
                <a:solidFill>
                  <a:schemeClr val="accent2">
                    <a:lumMod val="60000"/>
                    <a:lumOff val="40000"/>
                  </a:schemeClr>
                </a:solidFill>
              </a:rPr>
              <a:t>7,1</a:t>
            </a:r>
            <a:r>
              <a:rPr lang="de-DE" sz="2400" dirty="0" smtClean="0"/>
              <a:t> </a:t>
            </a:r>
            <a:r>
              <a:rPr lang="de-DE" sz="2400" dirty="0"/>
              <a:t>… nicht … Aber </a:t>
            </a:r>
            <a:r>
              <a:rPr lang="de-DE" sz="2400" dirty="0" smtClean="0"/>
              <a:t>(</a:t>
            </a:r>
            <a:r>
              <a:rPr lang="de-DE" sz="2400" dirty="0" smtClean="0">
                <a:solidFill>
                  <a:schemeClr val="accent2">
                    <a:lumMod val="60000"/>
                    <a:lumOff val="40000"/>
                  </a:schemeClr>
                </a:solidFill>
              </a:rPr>
              <a:t>7,3</a:t>
            </a:r>
            <a:r>
              <a:rPr lang="de-DE" sz="2400" dirty="0"/>
              <a:t>)</a:t>
            </a:r>
          </a:p>
          <a:p>
            <a:r>
              <a:rPr lang="de-DE" sz="2400" dirty="0" smtClean="0">
                <a:solidFill>
                  <a:schemeClr val="accent2">
                    <a:lumMod val="60000"/>
                    <a:lumOff val="40000"/>
                  </a:schemeClr>
                </a:solidFill>
              </a:rPr>
              <a:t>7,6 </a:t>
            </a:r>
            <a:r>
              <a:rPr lang="de-DE" sz="2400" dirty="0"/>
              <a:t>… nicht </a:t>
            </a:r>
          </a:p>
          <a:p>
            <a:r>
              <a:rPr lang="de-DE" sz="2400" dirty="0" smtClean="0">
                <a:solidFill>
                  <a:schemeClr val="accent2">
                    <a:lumMod val="60000"/>
                    <a:lumOff val="40000"/>
                  </a:schemeClr>
                </a:solidFill>
              </a:rPr>
              <a:t>7,7ff</a:t>
            </a:r>
            <a:r>
              <a:rPr lang="de-DE" sz="2000" dirty="0" smtClean="0">
                <a:solidFill>
                  <a:schemeClr val="accent2">
                    <a:lumMod val="60000"/>
                    <a:lumOff val="40000"/>
                  </a:schemeClr>
                </a:solidFill>
              </a:rPr>
              <a:t> </a:t>
            </a:r>
            <a:r>
              <a:rPr lang="de-DE" sz="2000" dirty="0"/>
              <a:t>„wenn </a:t>
            </a:r>
            <a:r>
              <a:rPr lang="de-DE" sz="2000" i="1" dirty="0"/>
              <a:t>ihr</a:t>
            </a:r>
            <a:r>
              <a:rPr lang="de-DE" sz="2000" dirty="0"/>
              <a:t> ..., wie viel </a:t>
            </a:r>
            <a:r>
              <a:rPr lang="de-DE" sz="2000" dirty="0" smtClean="0"/>
              <a:t>mehr euer Vater</a:t>
            </a:r>
          </a:p>
          <a:p>
            <a:pPr marL="0" indent="0">
              <a:buNone/>
            </a:pPr>
            <a:r>
              <a:rPr lang="de-DE" sz="2400" i="1" dirty="0" smtClean="0">
                <a:solidFill>
                  <a:srgbClr val="92D050"/>
                </a:solidFill>
              </a:rPr>
              <a:t>Fazit 7,12 </a:t>
            </a:r>
            <a:r>
              <a:rPr lang="de-DE" sz="2400" i="1" dirty="0">
                <a:solidFill>
                  <a:srgbClr val="92D050"/>
                </a:solidFill>
              </a:rPr>
              <a:t>„also</a:t>
            </a:r>
            <a:r>
              <a:rPr lang="de-DE" sz="2400" i="1" dirty="0" smtClean="0">
                <a:solidFill>
                  <a:srgbClr val="92D050"/>
                </a:solidFill>
              </a:rPr>
              <a:t>“</a:t>
            </a:r>
            <a:endParaRPr lang="de-DE" sz="2400" i="1" dirty="0">
              <a:solidFill>
                <a:srgbClr val="92D050"/>
              </a:solidFill>
            </a:endParaRPr>
          </a:p>
        </p:txBody>
      </p:sp>
    </p:spTree>
    <p:extLst>
      <p:ext uri="{BB962C8B-B14F-4D97-AF65-F5344CB8AC3E}">
        <p14:creationId xmlns:p14="http://schemas.microsoft.com/office/powerpoint/2010/main" val="41022029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88640"/>
            <a:ext cx="9144000" cy="1296144"/>
          </a:xfrm>
        </p:spPr>
        <p:txBody>
          <a:bodyPr/>
          <a:lstStyle/>
          <a:p>
            <a:r>
              <a:rPr lang="de-DE" dirty="0" smtClean="0">
                <a:solidFill>
                  <a:srgbClr val="FFC000"/>
                </a:solidFill>
              </a:rPr>
              <a:t>I. In welchem Zusammenhang steht die Rede?</a:t>
            </a:r>
            <a:endParaRPr lang="de-DE" dirty="0">
              <a:solidFill>
                <a:srgbClr val="FFC000"/>
              </a:solidFill>
            </a:endParaRPr>
          </a:p>
        </p:txBody>
      </p:sp>
      <p:sp>
        <p:nvSpPr>
          <p:cNvPr id="3" name="Inhaltsplatzhalter 2"/>
          <p:cNvSpPr>
            <a:spLocks noGrp="1"/>
          </p:cNvSpPr>
          <p:nvPr>
            <p:ph idx="1"/>
          </p:nvPr>
        </p:nvSpPr>
        <p:spPr>
          <a:xfrm>
            <a:off x="0" y="1700808"/>
            <a:ext cx="9144000" cy="5157192"/>
          </a:xfrm>
        </p:spPr>
        <p:txBody>
          <a:bodyPr/>
          <a:lstStyle/>
          <a:p>
            <a:pPr marL="0" indent="0">
              <a:buNone/>
            </a:pPr>
            <a:r>
              <a:rPr lang="de-DE" b="1" dirty="0">
                <a:solidFill>
                  <a:srgbClr val="FFFF00"/>
                </a:solidFill>
              </a:rPr>
              <a:t>Die 5 Reden bei Mt</a:t>
            </a:r>
            <a:endParaRPr lang="de-DE" b="1" dirty="0" smtClean="0">
              <a:solidFill>
                <a:srgbClr val="FFFF00"/>
              </a:solidFill>
              <a:effectLst/>
            </a:endParaRPr>
          </a:p>
          <a:p>
            <a:r>
              <a:rPr lang="de-DE" sz="2800" dirty="0" smtClean="0">
                <a:effectLst/>
              </a:rPr>
              <a:t>Mt 5-7 	Die </a:t>
            </a:r>
            <a:r>
              <a:rPr lang="de-DE" sz="2800" dirty="0">
                <a:effectLst/>
              </a:rPr>
              <a:t>Verfassung [Charakter</a:t>
            </a:r>
            <a:r>
              <a:rPr lang="de-DE" sz="2800" dirty="0" smtClean="0">
                <a:effectLst/>
              </a:rPr>
              <a:t>] des </a:t>
            </a:r>
            <a:r>
              <a:rPr lang="de-DE" sz="2800" dirty="0">
                <a:effectLst/>
              </a:rPr>
              <a:t>Königreiches</a:t>
            </a:r>
          </a:p>
          <a:p>
            <a:r>
              <a:rPr lang="de-DE" sz="2800" dirty="0" smtClean="0">
                <a:effectLst/>
              </a:rPr>
              <a:t>Mt 10 	</a:t>
            </a:r>
            <a:r>
              <a:rPr lang="de-DE" sz="2800" dirty="0">
                <a:effectLst/>
              </a:rPr>
              <a:t>Die Ausbreitung des Königreiches</a:t>
            </a:r>
          </a:p>
          <a:p>
            <a:r>
              <a:rPr lang="de-DE" sz="2800" dirty="0" smtClean="0">
                <a:effectLst/>
              </a:rPr>
              <a:t>Mt 13 	</a:t>
            </a:r>
            <a:r>
              <a:rPr lang="de-DE" sz="2800" dirty="0">
                <a:effectLst/>
              </a:rPr>
              <a:t>Die Geheimnisse der Königreiches</a:t>
            </a:r>
          </a:p>
          <a:p>
            <a:r>
              <a:rPr lang="de-DE" sz="2800" dirty="0" smtClean="0">
                <a:effectLst/>
              </a:rPr>
              <a:t>Mt 18 	Das </a:t>
            </a:r>
            <a:r>
              <a:rPr lang="de-DE" sz="2800" dirty="0">
                <a:effectLst/>
              </a:rPr>
              <a:t>Zusammenleben im </a:t>
            </a:r>
            <a:r>
              <a:rPr lang="de-DE" sz="2800" dirty="0" smtClean="0">
                <a:effectLst/>
              </a:rPr>
              <a:t>Königreich</a:t>
            </a:r>
            <a:endParaRPr lang="de-DE" sz="2800" dirty="0">
              <a:effectLst/>
            </a:endParaRPr>
          </a:p>
          <a:p>
            <a:r>
              <a:rPr lang="de-DE" sz="2800" dirty="0" smtClean="0">
                <a:effectLst/>
              </a:rPr>
              <a:t>Mt 24.25 	Das Kommen </a:t>
            </a:r>
            <a:r>
              <a:rPr lang="de-DE" sz="2800" dirty="0">
                <a:effectLst/>
              </a:rPr>
              <a:t>des sichtbaren </a:t>
            </a:r>
            <a:r>
              <a:rPr lang="de-DE" sz="2800" dirty="0" smtClean="0">
                <a:effectLst/>
              </a:rPr>
              <a:t>Königreiches </a:t>
            </a:r>
            <a:endParaRPr lang="de-DE" sz="2800" dirty="0">
              <a:effectLst/>
            </a:endParaRPr>
          </a:p>
          <a:p>
            <a:pPr marL="0" indent="0">
              <a:buNone/>
            </a:pPr>
            <a:endParaRPr lang="de-DE" sz="2800" dirty="0"/>
          </a:p>
        </p:txBody>
      </p:sp>
    </p:spTree>
    <p:extLst>
      <p:ext uri="{BB962C8B-B14F-4D97-AF65-F5344CB8AC3E}">
        <p14:creationId xmlns:p14="http://schemas.microsoft.com/office/powerpoint/2010/main" val="14493857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000" dirty="0" smtClean="0">
                <a:solidFill>
                  <a:srgbClr val="FFC000"/>
                </a:solidFill>
                <a:effectLst/>
              </a:rPr>
              <a:t>5,21-48: </a:t>
            </a:r>
            <a:r>
              <a:rPr lang="de-DE" sz="4000" dirty="0">
                <a:solidFill>
                  <a:srgbClr val="FFC000"/>
                </a:solidFill>
                <a:effectLst/>
              </a:rPr>
              <a:t>Die </a:t>
            </a:r>
            <a:r>
              <a:rPr lang="de-DE" sz="4000" dirty="0" smtClean="0">
                <a:solidFill>
                  <a:srgbClr val="FFC000"/>
                </a:solidFill>
                <a:effectLst/>
              </a:rPr>
              <a:t>Worte </a:t>
            </a:r>
            <a:r>
              <a:rPr lang="de-DE" sz="4000" dirty="0" smtClean="0">
                <a:effectLst/>
              </a:rPr>
              <a:t>1-5</a:t>
            </a:r>
            <a:endParaRPr lang="de-DE" sz="4000" dirty="0"/>
          </a:p>
        </p:txBody>
      </p:sp>
      <p:sp>
        <p:nvSpPr>
          <p:cNvPr id="4" name="Inhaltsplatzhalter 3"/>
          <p:cNvSpPr>
            <a:spLocks noGrp="1"/>
          </p:cNvSpPr>
          <p:nvPr>
            <p:ph sz="half" idx="1"/>
          </p:nvPr>
        </p:nvSpPr>
        <p:spPr>
          <a:xfrm>
            <a:off x="0" y="1600200"/>
            <a:ext cx="9144000" cy="4525963"/>
          </a:xfrm>
        </p:spPr>
        <p:txBody>
          <a:bodyPr/>
          <a:lstStyle/>
          <a:p>
            <a:r>
              <a:rPr lang="de-DE" sz="2600" dirty="0" smtClean="0">
                <a:solidFill>
                  <a:srgbClr val="FFFF00"/>
                </a:solidFill>
              </a:rPr>
              <a:t>5,21-26 </a:t>
            </a:r>
            <a:r>
              <a:rPr lang="de-DE" sz="2600" dirty="0" smtClean="0">
                <a:solidFill>
                  <a:srgbClr val="FBB0A3"/>
                </a:solidFill>
              </a:rPr>
              <a:t>Verhalten zum Bruder</a:t>
            </a:r>
            <a:endParaRPr lang="de-DE" sz="2600" b="1" dirty="0" smtClean="0">
              <a:solidFill>
                <a:srgbClr val="FBB0A3"/>
              </a:solidFill>
              <a:effectLst/>
            </a:endParaRPr>
          </a:p>
          <a:p>
            <a:r>
              <a:rPr lang="de-DE" sz="2600" dirty="0" smtClean="0">
                <a:solidFill>
                  <a:srgbClr val="FFFF00"/>
                </a:solidFill>
              </a:rPr>
              <a:t>  </a:t>
            </a:r>
            <a:r>
              <a:rPr lang="de-DE" sz="2600" dirty="0">
                <a:solidFill>
                  <a:srgbClr val="FFFF00"/>
                </a:solidFill>
              </a:rPr>
              <a:t>5,27-32 </a:t>
            </a:r>
            <a:r>
              <a:rPr lang="de-DE" sz="2600" dirty="0" smtClean="0"/>
              <a:t>Verhalten zur Frau [</a:t>
            </a:r>
            <a:r>
              <a:rPr lang="de-DE" sz="2600" i="1" dirty="0" smtClean="0">
                <a:solidFill>
                  <a:srgbClr val="00B0F0"/>
                </a:solidFill>
                <a:effectLst/>
              </a:rPr>
              <a:t>rechtes</a:t>
            </a:r>
            <a:r>
              <a:rPr lang="de-DE" sz="2600" i="1" dirty="0" smtClean="0">
                <a:effectLst/>
              </a:rPr>
              <a:t> </a:t>
            </a:r>
            <a:r>
              <a:rPr lang="de-DE" sz="2600" i="1" dirty="0" smtClean="0">
                <a:solidFill>
                  <a:srgbClr val="00B0F0"/>
                </a:solidFill>
                <a:effectLst/>
              </a:rPr>
              <a:t>Auge, Hand</a:t>
            </a:r>
            <a:r>
              <a:rPr lang="de-DE" sz="2600" dirty="0" smtClean="0">
                <a:effectLst/>
              </a:rPr>
              <a:t>]</a:t>
            </a:r>
            <a:endParaRPr lang="de-DE" sz="2600" dirty="0"/>
          </a:p>
          <a:p>
            <a:r>
              <a:rPr lang="de-DE" sz="2600" dirty="0">
                <a:solidFill>
                  <a:srgbClr val="FFFF00"/>
                </a:solidFill>
              </a:rPr>
              <a:t>    5,33-37 </a:t>
            </a:r>
            <a:r>
              <a:rPr lang="de-DE" sz="2600" dirty="0" smtClean="0">
                <a:solidFill>
                  <a:srgbClr val="FFFF00"/>
                </a:solidFill>
              </a:rPr>
              <a:t>Wahrhaftigkeit im Reden. </a:t>
            </a:r>
            <a:r>
              <a:rPr lang="de-DE" sz="2600" dirty="0" smtClean="0"/>
              <a:t>Euer </a:t>
            </a:r>
            <a:r>
              <a:rPr lang="de-DE" sz="2600" dirty="0"/>
              <a:t>Wort sei: Ja: Ja; Nein: Nein</a:t>
            </a:r>
            <a:r>
              <a:rPr lang="de-DE" sz="2600" dirty="0" smtClean="0"/>
              <a:t>. </a:t>
            </a:r>
            <a:endParaRPr lang="de-DE" sz="2600" dirty="0">
              <a:solidFill>
                <a:srgbClr val="FFFF00"/>
              </a:solidFill>
            </a:endParaRPr>
          </a:p>
          <a:p>
            <a:r>
              <a:rPr lang="de-DE" sz="2600" dirty="0">
                <a:solidFill>
                  <a:srgbClr val="FFFF00"/>
                </a:solidFill>
              </a:rPr>
              <a:t>  5,38-42 </a:t>
            </a:r>
            <a:r>
              <a:rPr lang="de-DE" sz="2600" dirty="0" smtClean="0"/>
              <a:t>Verhalten zum bedrohenden Nächsten [</a:t>
            </a:r>
            <a:r>
              <a:rPr lang="de-DE" sz="2600" i="1" dirty="0" smtClean="0">
                <a:solidFill>
                  <a:srgbClr val="00B0F0"/>
                </a:solidFill>
                <a:effectLst/>
              </a:rPr>
              <a:t>Auge</a:t>
            </a:r>
            <a:r>
              <a:rPr lang="de-DE" sz="2600" i="1" dirty="0" smtClean="0">
                <a:effectLst/>
              </a:rPr>
              <a:t>, </a:t>
            </a:r>
            <a:r>
              <a:rPr lang="de-DE" sz="2600" i="1" dirty="0" smtClean="0">
                <a:solidFill>
                  <a:srgbClr val="00B0F0"/>
                </a:solidFill>
                <a:effectLst/>
              </a:rPr>
              <a:t>rechte</a:t>
            </a:r>
            <a:r>
              <a:rPr lang="de-DE" sz="2600" i="1" dirty="0" smtClean="0">
                <a:effectLst/>
              </a:rPr>
              <a:t> Wange</a:t>
            </a:r>
            <a:r>
              <a:rPr lang="de-DE" sz="2600" dirty="0" smtClean="0">
                <a:effectLst/>
              </a:rPr>
              <a:t>] </a:t>
            </a:r>
            <a:endParaRPr lang="de-DE" sz="2600" dirty="0">
              <a:solidFill>
                <a:srgbClr val="FFFF00"/>
              </a:solidFill>
            </a:endParaRPr>
          </a:p>
          <a:p>
            <a:r>
              <a:rPr lang="de-DE" sz="2600" dirty="0">
                <a:solidFill>
                  <a:srgbClr val="FFFF00"/>
                </a:solidFill>
              </a:rPr>
              <a:t>5,43-47 </a:t>
            </a:r>
            <a:r>
              <a:rPr lang="de-DE" sz="2600" dirty="0">
                <a:solidFill>
                  <a:srgbClr val="FBB0A3"/>
                </a:solidFill>
              </a:rPr>
              <a:t>Verhalten zum </a:t>
            </a:r>
            <a:r>
              <a:rPr lang="de-DE" sz="2600" dirty="0" smtClean="0">
                <a:solidFill>
                  <a:srgbClr val="FBB0A3"/>
                </a:solidFill>
              </a:rPr>
              <a:t>Feind</a:t>
            </a:r>
            <a:endParaRPr lang="de-DE" sz="2600" dirty="0">
              <a:solidFill>
                <a:srgbClr val="FFFF00"/>
              </a:solidFill>
            </a:endParaRPr>
          </a:p>
          <a:p>
            <a:pPr marL="0" indent="0">
              <a:buNone/>
            </a:pPr>
            <a:endParaRPr lang="de-DE" sz="2600" i="1" dirty="0" smtClean="0">
              <a:solidFill>
                <a:srgbClr val="92D050"/>
              </a:solidFill>
            </a:endParaRPr>
          </a:p>
          <a:p>
            <a:pPr marL="0" indent="0">
              <a:buNone/>
            </a:pPr>
            <a:r>
              <a:rPr lang="de-DE" sz="2600" i="1" dirty="0" smtClean="0">
                <a:solidFill>
                  <a:srgbClr val="92D050"/>
                </a:solidFill>
              </a:rPr>
              <a:t>Fazit: 5,48</a:t>
            </a:r>
            <a:endParaRPr lang="de-DE" sz="2600" i="1" dirty="0">
              <a:solidFill>
                <a:srgbClr val="92D050"/>
              </a:solidFill>
            </a:endParaRPr>
          </a:p>
        </p:txBody>
      </p:sp>
    </p:spTree>
    <p:extLst>
      <p:ext uri="{BB962C8B-B14F-4D97-AF65-F5344CB8AC3E}">
        <p14:creationId xmlns:p14="http://schemas.microsoft.com/office/powerpoint/2010/main" val="9854653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rgbClr val="FFC000"/>
                </a:solidFill>
              </a:rPr>
              <a:t>A. Vorwort: Mt 5,3-18</a:t>
            </a:r>
            <a:endParaRPr lang="de-DE" dirty="0">
              <a:solidFill>
                <a:srgbClr val="FFC000"/>
              </a:solidFill>
            </a:endParaRPr>
          </a:p>
        </p:txBody>
      </p:sp>
      <p:sp>
        <p:nvSpPr>
          <p:cNvPr id="3" name="Inhaltsplatzhalter 2"/>
          <p:cNvSpPr>
            <a:spLocks noGrp="1"/>
          </p:cNvSpPr>
          <p:nvPr>
            <p:ph idx="1"/>
          </p:nvPr>
        </p:nvSpPr>
        <p:spPr/>
        <p:txBody>
          <a:bodyPr/>
          <a:lstStyle/>
          <a:p>
            <a:pPr lvl="1"/>
            <a:r>
              <a:rPr lang="de-DE" sz="2400" dirty="0" smtClean="0">
                <a:effectLst/>
              </a:rPr>
              <a:t>1. </a:t>
            </a:r>
            <a:r>
              <a:rPr lang="de-DE" sz="2400" dirty="0">
                <a:effectLst/>
              </a:rPr>
              <a:t>„Selige</a:t>
            </a:r>
            <a:r>
              <a:rPr lang="de-DE" sz="2400" dirty="0" smtClean="0">
                <a:effectLst/>
              </a:rPr>
              <a:t>“ 5,3-13</a:t>
            </a:r>
            <a:endParaRPr lang="de-DE" sz="2400" dirty="0">
              <a:effectLst/>
            </a:endParaRPr>
          </a:p>
          <a:p>
            <a:pPr lvl="1"/>
            <a:r>
              <a:rPr lang="de-DE" sz="2400" dirty="0" smtClean="0">
                <a:effectLst/>
              </a:rPr>
              <a:t>2. </a:t>
            </a:r>
            <a:r>
              <a:rPr lang="de-DE" sz="2400" dirty="0">
                <a:effectLst/>
              </a:rPr>
              <a:t>„Salz“ und „</a:t>
            </a:r>
            <a:r>
              <a:rPr lang="de-DE" sz="2400" dirty="0" smtClean="0">
                <a:effectLst/>
              </a:rPr>
              <a:t>Licht“ 5,14-16</a:t>
            </a:r>
            <a:endParaRPr lang="de-DE" sz="2400" dirty="0">
              <a:effectLst/>
            </a:endParaRPr>
          </a:p>
          <a:p>
            <a:pPr lvl="1"/>
            <a:r>
              <a:rPr lang="de-DE" sz="2400" dirty="0" smtClean="0">
                <a:effectLst/>
              </a:rPr>
              <a:t>3. </a:t>
            </a:r>
            <a:r>
              <a:rPr lang="de-DE" sz="2400" dirty="0">
                <a:effectLst/>
              </a:rPr>
              <a:t>Vorzüglichere </a:t>
            </a:r>
            <a:r>
              <a:rPr lang="de-DE" sz="2400" dirty="0" smtClean="0">
                <a:effectLst/>
              </a:rPr>
              <a:t>Gerechtigkeit 5,17-20</a:t>
            </a:r>
            <a:endParaRPr lang="de-DE" sz="2400" dirty="0">
              <a:effectLst/>
            </a:endParaRPr>
          </a:p>
          <a:p>
            <a:endParaRPr lang="de-DE" dirty="0"/>
          </a:p>
        </p:txBody>
      </p:sp>
    </p:spTree>
    <p:extLst>
      <p:ext uri="{BB962C8B-B14F-4D97-AF65-F5344CB8AC3E}">
        <p14:creationId xmlns:p14="http://schemas.microsoft.com/office/powerpoint/2010/main" val="17037482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50106"/>
          </a:xfrm>
        </p:spPr>
        <p:txBody>
          <a:bodyPr/>
          <a:lstStyle/>
          <a:p>
            <a:r>
              <a:rPr lang="de-DE" b="0" dirty="0" smtClean="0">
                <a:solidFill>
                  <a:schemeClr val="accent2">
                    <a:lumMod val="60000"/>
                    <a:lumOff val="40000"/>
                  </a:schemeClr>
                </a:solidFill>
                <a:latin typeface="Arial Narrow" pitchFamily="34" charset="0"/>
              </a:rPr>
              <a:t>Die </a:t>
            </a:r>
            <a:r>
              <a:rPr lang="de-DE" b="0" dirty="0">
                <a:solidFill>
                  <a:schemeClr val="accent2">
                    <a:lumMod val="60000"/>
                    <a:lumOff val="40000"/>
                  </a:schemeClr>
                </a:solidFill>
                <a:latin typeface="Arial Narrow" pitchFamily="34" charset="0"/>
              </a:rPr>
              <a:t>Seligpreisungen </a:t>
            </a:r>
            <a:r>
              <a:rPr lang="de-DE" b="0" dirty="0">
                <a:latin typeface="Arial Narrow" pitchFamily="34" charset="0"/>
              </a:rPr>
              <a:t>Mt 5,3-12</a:t>
            </a:r>
            <a:endParaRPr lang="de-DE" dirty="0"/>
          </a:p>
        </p:txBody>
      </p:sp>
      <p:sp>
        <p:nvSpPr>
          <p:cNvPr id="3" name="Inhaltsplatzhalter 2"/>
          <p:cNvSpPr>
            <a:spLocks noGrp="1"/>
          </p:cNvSpPr>
          <p:nvPr>
            <p:ph idx="1"/>
          </p:nvPr>
        </p:nvSpPr>
        <p:spPr>
          <a:xfrm>
            <a:off x="-324544" y="1268760"/>
            <a:ext cx="9468544" cy="5589240"/>
          </a:xfrm>
        </p:spPr>
        <p:txBody>
          <a:bodyPr/>
          <a:lstStyle/>
          <a:p>
            <a:r>
              <a:rPr lang="de-CH" sz="2000" b="1" dirty="0" smtClean="0">
                <a:effectLst/>
              </a:rPr>
              <a:t>1 Selig die </a:t>
            </a:r>
            <a:r>
              <a:rPr lang="de-CH" sz="2000" b="1" dirty="0" smtClean="0">
                <a:solidFill>
                  <a:srgbClr val="FBB0A3"/>
                </a:solidFill>
                <a:effectLst/>
              </a:rPr>
              <a:t>Armen</a:t>
            </a:r>
            <a:r>
              <a:rPr lang="de-CH" sz="2000" b="1" dirty="0" smtClean="0">
                <a:effectLst/>
              </a:rPr>
              <a:t> dem Geiste nach – </a:t>
            </a:r>
            <a:r>
              <a:rPr lang="de-CH" sz="2000" b="1" dirty="0" smtClean="0">
                <a:solidFill>
                  <a:srgbClr val="FBB0A3"/>
                </a:solidFill>
                <a:effectLst/>
              </a:rPr>
              <a:t>weil ihnen das Königreich der Himmel gehört</a:t>
            </a:r>
            <a:r>
              <a:rPr lang="de-CH" sz="2000" b="1" dirty="0" smtClean="0">
                <a:effectLst/>
              </a:rPr>
              <a:t>. </a:t>
            </a:r>
          </a:p>
          <a:p>
            <a:r>
              <a:rPr lang="de-CH" sz="2000" b="1" dirty="0" smtClean="0">
                <a:effectLst/>
              </a:rPr>
              <a:t>2   Selig die </a:t>
            </a:r>
            <a:r>
              <a:rPr lang="de-CH" sz="2000" b="1" dirty="0" smtClean="0">
                <a:solidFill>
                  <a:srgbClr val="FFC000"/>
                </a:solidFill>
                <a:effectLst/>
              </a:rPr>
              <a:t>Trauernden</a:t>
            </a:r>
            <a:r>
              <a:rPr lang="de-CH" sz="2000" b="1" dirty="0" smtClean="0">
                <a:effectLst/>
              </a:rPr>
              <a:t> – weil sie </a:t>
            </a:r>
            <a:r>
              <a:rPr lang="de-CH" sz="2000" b="1" dirty="0" smtClean="0">
                <a:solidFill>
                  <a:srgbClr val="FFC000"/>
                </a:solidFill>
                <a:effectLst/>
              </a:rPr>
              <a:t>getröstet</a:t>
            </a:r>
            <a:r>
              <a:rPr lang="de-CH" sz="2000" b="1" dirty="0" smtClean="0">
                <a:effectLst/>
              </a:rPr>
              <a:t> </a:t>
            </a:r>
            <a:r>
              <a:rPr lang="de-CH" sz="2000" b="1" dirty="0" smtClean="0">
                <a:solidFill>
                  <a:srgbClr val="FFC000"/>
                </a:solidFill>
                <a:effectLst/>
              </a:rPr>
              <a:t>werden </a:t>
            </a:r>
            <a:r>
              <a:rPr lang="de-CH" sz="2000" b="1" dirty="0" err="1" smtClean="0">
                <a:effectLst/>
              </a:rPr>
              <a:t>werden</a:t>
            </a:r>
            <a:r>
              <a:rPr lang="de-CH" sz="2000" b="1" dirty="0" smtClean="0">
                <a:effectLst/>
              </a:rPr>
              <a:t>. [[</a:t>
            </a:r>
            <a:r>
              <a:rPr lang="de-CH" sz="2000" b="1" dirty="0" smtClean="0">
                <a:solidFill>
                  <a:srgbClr val="FFC000"/>
                </a:solidFill>
                <a:effectLst/>
                <a:latin typeface="Times New Roman" pitchFamily="18" charset="0"/>
                <a:cs typeface="Times New Roman" pitchFamily="18" charset="0"/>
              </a:rPr>
              <a:t>wie Kinder</a:t>
            </a:r>
            <a:r>
              <a:rPr lang="de-CH" sz="2000" b="1" dirty="0" smtClean="0">
                <a:effectLst/>
              </a:rPr>
              <a:t>]]</a:t>
            </a:r>
            <a:endParaRPr lang="de-DE" sz="2000" b="1" dirty="0" smtClean="0">
              <a:effectLst/>
            </a:endParaRPr>
          </a:p>
          <a:p>
            <a:r>
              <a:rPr lang="de-CH" sz="2000" b="1" dirty="0" smtClean="0">
                <a:effectLst/>
              </a:rPr>
              <a:t>3     Selig die </a:t>
            </a:r>
            <a:r>
              <a:rPr lang="de-CH" sz="2000" b="1" dirty="0" smtClean="0">
                <a:solidFill>
                  <a:srgbClr val="92D050"/>
                </a:solidFill>
                <a:effectLst/>
              </a:rPr>
              <a:t>Sanftmütigen</a:t>
            </a:r>
            <a:r>
              <a:rPr lang="de-CH" sz="2000" b="1" dirty="0" smtClean="0">
                <a:effectLst/>
              </a:rPr>
              <a:t> – weil sie </a:t>
            </a:r>
            <a:r>
              <a:rPr lang="de-CH" sz="2000" b="1" dirty="0" smtClean="0">
                <a:solidFill>
                  <a:srgbClr val="92D050"/>
                </a:solidFill>
                <a:effectLst/>
              </a:rPr>
              <a:t>die Erde erben </a:t>
            </a:r>
            <a:r>
              <a:rPr lang="de-CH" sz="2000" b="1" dirty="0" smtClean="0">
                <a:effectLst/>
              </a:rPr>
              <a:t>werden. [[</a:t>
            </a:r>
            <a:r>
              <a:rPr lang="de-CH" sz="2000" b="1" dirty="0" smtClean="0">
                <a:solidFill>
                  <a:srgbClr val="FFFF00"/>
                </a:solidFill>
                <a:effectLst/>
                <a:latin typeface="Times New Roman" pitchFamily="18" charset="0"/>
                <a:cs typeface="Times New Roman" pitchFamily="18" charset="0"/>
              </a:rPr>
              <a:t>wie Er</a:t>
            </a:r>
            <a:r>
              <a:rPr lang="de-CH" sz="2000" b="1" dirty="0" smtClean="0">
                <a:effectLst/>
              </a:rPr>
              <a:t>]]</a:t>
            </a:r>
            <a:endParaRPr lang="de-DE" sz="2000" b="1" dirty="0" smtClean="0">
              <a:effectLst/>
            </a:endParaRPr>
          </a:p>
          <a:p>
            <a:r>
              <a:rPr lang="de-CH" sz="2000" b="1" dirty="0" smtClean="0">
                <a:effectLst/>
              </a:rPr>
              <a:t>4       Selig die </a:t>
            </a:r>
            <a:r>
              <a:rPr lang="de-CH" sz="2000" b="1" dirty="0" smtClean="0">
                <a:solidFill>
                  <a:srgbClr val="7DDDFF"/>
                </a:solidFill>
                <a:effectLst/>
              </a:rPr>
              <a:t>Hungernden &amp; Dürstenden nach Gerechtigkeit</a:t>
            </a:r>
            <a:r>
              <a:rPr lang="de-CH" sz="2000" b="1" dirty="0" smtClean="0">
                <a:effectLst/>
              </a:rPr>
              <a:t> </a:t>
            </a:r>
            <a:r>
              <a:rPr lang="de-CH" sz="1800" b="1" dirty="0" smtClean="0">
                <a:effectLst/>
              </a:rPr>
              <a:t>- </a:t>
            </a:r>
            <a:r>
              <a:rPr lang="de-CH" sz="2000" b="1" dirty="0" smtClean="0">
                <a:effectLst/>
              </a:rPr>
              <a:t>weil sie </a:t>
            </a:r>
            <a:r>
              <a:rPr lang="de-CH" sz="2000" b="1" dirty="0" smtClean="0">
                <a:solidFill>
                  <a:srgbClr val="7DDDFF"/>
                </a:solidFill>
                <a:effectLst/>
              </a:rPr>
              <a:t>gesättigt</a:t>
            </a:r>
            <a:r>
              <a:rPr lang="de-CH" sz="2000" b="1" dirty="0" smtClean="0">
                <a:effectLst/>
              </a:rPr>
              <a:t> </a:t>
            </a:r>
            <a:r>
              <a:rPr lang="de-CH" sz="2000" b="1" dirty="0" smtClean="0">
                <a:solidFill>
                  <a:srgbClr val="7DDDFF"/>
                </a:solidFill>
                <a:effectLst/>
              </a:rPr>
              <a:t>werden</a:t>
            </a:r>
          </a:p>
          <a:p>
            <a:pPr marL="0" indent="0">
              <a:buNone/>
            </a:pPr>
            <a:r>
              <a:rPr lang="de-CH" sz="2000" b="1" dirty="0" smtClean="0">
                <a:effectLst/>
              </a:rPr>
              <a:t>	werden. </a:t>
            </a:r>
          </a:p>
          <a:p>
            <a:endParaRPr lang="de-DE" sz="2000" b="1" dirty="0" smtClean="0">
              <a:effectLst/>
            </a:endParaRPr>
          </a:p>
          <a:p>
            <a:r>
              <a:rPr lang="de-CH" sz="2000" b="1" dirty="0" smtClean="0">
                <a:effectLst/>
              </a:rPr>
              <a:t>5       Selig die </a:t>
            </a:r>
            <a:r>
              <a:rPr lang="de-CH" sz="2000" b="1" dirty="0" smtClean="0">
                <a:solidFill>
                  <a:srgbClr val="7DDDFF"/>
                </a:solidFill>
                <a:effectLst/>
              </a:rPr>
              <a:t>Barmherzigen</a:t>
            </a:r>
            <a:r>
              <a:rPr lang="de-CH" sz="2000" b="1" dirty="0" smtClean="0">
                <a:effectLst/>
              </a:rPr>
              <a:t> – weil sie </a:t>
            </a:r>
            <a:r>
              <a:rPr lang="de-CH" sz="2000" b="1" dirty="0" smtClean="0">
                <a:solidFill>
                  <a:srgbClr val="7DDDFF"/>
                </a:solidFill>
                <a:effectLst/>
              </a:rPr>
              <a:t>Barmherzigkeit erfahren </a:t>
            </a:r>
            <a:r>
              <a:rPr lang="de-CH" sz="2000" b="1" dirty="0" smtClean="0">
                <a:effectLst/>
              </a:rPr>
              <a:t>werden. </a:t>
            </a:r>
            <a:endParaRPr lang="de-DE" sz="2000" b="1" dirty="0" smtClean="0">
              <a:effectLst/>
            </a:endParaRPr>
          </a:p>
          <a:p>
            <a:r>
              <a:rPr lang="de-CH" sz="2000" b="1" dirty="0" smtClean="0">
                <a:effectLst/>
              </a:rPr>
              <a:t>6     Selig die </a:t>
            </a:r>
            <a:r>
              <a:rPr lang="de-CH" sz="2000" b="1" dirty="0" smtClean="0">
                <a:solidFill>
                  <a:srgbClr val="92D050"/>
                </a:solidFill>
                <a:effectLst/>
              </a:rPr>
              <a:t>Reinen</a:t>
            </a:r>
            <a:r>
              <a:rPr lang="de-CH" sz="2000" b="1" dirty="0" smtClean="0">
                <a:effectLst/>
              </a:rPr>
              <a:t> im Herzen – weil sie </a:t>
            </a:r>
            <a:r>
              <a:rPr lang="de-CH" sz="2000" b="1" dirty="0" smtClean="0">
                <a:solidFill>
                  <a:srgbClr val="92D050"/>
                </a:solidFill>
                <a:effectLst/>
              </a:rPr>
              <a:t>Gott sehen werden</a:t>
            </a:r>
            <a:r>
              <a:rPr lang="de-CH" sz="2000" b="1" dirty="0" smtClean="0">
                <a:effectLst/>
              </a:rPr>
              <a:t>. [[</a:t>
            </a:r>
            <a:r>
              <a:rPr lang="de-CH" sz="2000" b="1" dirty="0" smtClean="0">
                <a:solidFill>
                  <a:srgbClr val="FFFF00"/>
                </a:solidFill>
                <a:effectLst/>
                <a:latin typeface="Times New Roman" pitchFamily="18" charset="0"/>
                <a:cs typeface="Times New Roman" pitchFamily="18" charset="0"/>
              </a:rPr>
              <a:t>wie Er</a:t>
            </a:r>
            <a:r>
              <a:rPr lang="de-CH" sz="2000" b="1" dirty="0" smtClean="0">
                <a:effectLst/>
              </a:rPr>
              <a:t>]]</a:t>
            </a:r>
            <a:endParaRPr lang="de-DE" sz="2000" b="1" dirty="0" smtClean="0">
              <a:effectLst/>
            </a:endParaRPr>
          </a:p>
          <a:p>
            <a:r>
              <a:rPr lang="de-CH" sz="2000" b="1" dirty="0" smtClean="0">
                <a:effectLst/>
              </a:rPr>
              <a:t>7   Selig </a:t>
            </a:r>
            <a:r>
              <a:rPr lang="de-CH" sz="2000" b="1" dirty="0">
                <a:effectLst/>
              </a:rPr>
              <a:t>die </a:t>
            </a:r>
            <a:r>
              <a:rPr lang="de-CH" sz="2000" b="1" dirty="0" smtClean="0">
                <a:solidFill>
                  <a:srgbClr val="FFC000"/>
                </a:solidFill>
                <a:effectLst/>
              </a:rPr>
              <a:t>Friedensstifter </a:t>
            </a:r>
            <a:r>
              <a:rPr lang="de-CH" sz="2000" b="1" dirty="0" smtClean="0">
                <a:effectLst/>
              </a:rPr>
              <a:t>– </a:t>
            </a:r>
            <a:r>
              <a:rPr lang="de-CH" sz="2000" b="1" dirty="0">
                <a:effectLst/>
              </a:rPr>
              <a:t>weil sie </a:t>
            </a:r>
            <a:r>
              <a:rPr lang="de-CH" sz="2000" b="1" dirty="0" smtClean="0">
                <a:solidFill>
                  <a:srgbClr val="FFC000"/>
                </a:solidFill>
                <a:effectLst/>
              </a:rPr>
              <a:t>Söhne</a:t>
            </a:r>
            <a:r>
              <a:rPr lang="de-CH" sz="2000" b="1" dirty="0" smtClean="0">
                <a:effectLst/>
              </a:rPr>
              <a:t> </a:t>
            </a:r>
            <a:r>
              <a:rPr lang="de-CH" sz="2000" b="1" dirty="0">
                <a:effectLst/>
              </a:rPr>
              <a:t>Gottes </a:t>
            </a:r>
            <a:r>
              <a:rPr lang="de-CH" sz="2000" b="1" dirty="0" smtClean="0">
                <a:effectLst/>
              </a:rPr>
              <a:t>heißen werden </a:t>
            </a:r>
            <a:r>
              <a:rPr lang="de-CH" sz="2000" b="1" dirty="0">
                <a:effectLst/>
              </a:rPr>
              <a:t>. [[</a:t>
            </a:r>
            <a:r>
              <a:rPr lang="de-CH" sz="2000" b="1" dirty="0">
                <a:solidFill>
                  <a:srgbClr val="FFC000"/>
                </a:solidFill>
                <a:effectLst/>
                <a:latin typeface="Times New Roman" pitchFamily="18" charset="0"/>
                <a:cs typeface="Times New Roman" pitchFamily="18" charset="0"/>
              </a:rPr>
              <a:t>→ Freude</a:t>
            </a:r>
            <a:r>
              <a:rPr lang="de-CH" sz="2000" b="1" dirty="0">
                <a:effectLst/>
              </a:rPr>
              <a:t>]] </a:t>
            </a:r>
          </a:p>
          <a:p>
            <a:r>
              <a:rPr lang="de-CH" sz="2000" b="1" dirty="0" smtClean="0">
                <a:effectLst/>
              </a:rPr>
              <a:t>8 Selig, die wegen Gerechtigkeit </a:t>
            </a:r>
            <a:r>
              <a:rPr lang="de-CH" sz="2000" b="1" dirty="0" smtClean="0">
                <a:solidFill>
                  <a:srgbClr val="FBB0A3"/>
                </a:solidFill>
                <a:effectLst/>
              </a:rPr>
              <a:t>Verfolgten,</a:t>
            </a:r>
            <a:r>
              <a:rPr lang="de-CH" sz="2000" b="1" dirty="0" smtClean="0">
                <a:effectLst/>
              </a:rPr>
              <a:t> </a:t>
            </a:r>
            <a:r>
              <a:rPr lang="de-CH" sz="2000" b="1" dirty="0" smtClean="0">
                <a:solidFill>
                  <a:srgbClr val="FBB0A3"/>
                </a:solidFill>
                <a:effectLst/>
              </a:rPr>
              <a:t>weil </a:t>
            </a:r>
            <a:r>
              <a:rPr lang="de-CH" sz="2000" b="1" dirty="0">
                <a:solidFill>
                  <a:srgbClr val="FBB0A3"/>
                </a:solidFill>
                <a:effectLst/>
              </a:rPr>
              <a:t>ihnen das Königreich der Himmel gehört</a:t>
            </a:r>
            <a:r>
              <a:rPr lang="de-CH" sz="2000" b="1" dirty="0" smtClean="0">
                <a:solidFill>
                  <a:srgbClr val="FBB0A3"/>
                </a:solidFill>
                <a:effectLst/>
              </a:rPr>
              <a:t>.</a:t>
            </a:r>
            <a:r>
              <a:rPr lang="de-CH" sz="2000" b="1" dirty="0">
                <a:effectLst/>
              </a:rPr>
              <a:t> </a:t>
            </a:r>
            <a:endParaRPr lang="de-CH" sz="2000" b="1" dirty="0" smtClean="0">
              <a:effectLst/>
            </a:endParaRPr>
          </a:p>
          <a:p>
            <a:pPr marL="0" indent="0">
              <a:buNone/>
            </a:pPr>
            <a:r>
              <a:rPr lang="de-CH" sz="2000" b="1" dirty="0">
                <a:effectLst/>
              </a:rPr>
              <a:t>	</a:t>
            </a:r>
            <a:r>
              <a:rPr lang="de-CH" sz="2000" b="1" dirty="0" smtClean="0">
                <a:effectLst/>
              </a:rPr>
              <a:t>[[</a:t>
            </a:r>
            <a:r>
              <a:rPr lang="de-CH" sz="2000" b="1" dirty="0">
                <a:solidFill>
                  <a:srgbClr val="FBB0A3"/>
                </a:solidFill>
                <a:effectLst/>
                <a:latin typeface="Times New Roman" pitchFamily="18" charset="0"/>
                <a:cs typeface="Times New Roman" pitchFamily="18" charset="0"/>
              </a:rPr>
              <a:t>arm</a:t>
            </a:r>
            <a:r>
              <a:rPr lang="de-CH" sz="2000" b="1" dirty="0" smtClean="0">
                <a:effectLst/>
              </a:rPr>
              <a:t>]]</a:t>
            </a:r>
            <a:endParaRPr lang="de-DE" sz="2000" b="1" dirty="0"/>
          </a:p>
        </p:txBody>
      </p:sp>
    </p:spTree>
    <p:extLst>
      <p:ext uri="{BB962C8B-B14F-4D97-AF65-F5344CB8AC3E}">
        <p14:creationId xmlns:p14="http://schemas.microsoft.com/office/powerpoint/2010/main" val="18203111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78098"/>
          </a:xfrm>
        </p:spPr>
        <p:txBody>
          <a:bodyPr/>
          <a:lstStyle/>
          <a:p>
            <a:r>
              <a:rPr lang="de-DE" b="0" dirty="0" smtClean="0">
                <a:solidFill>
                  <a:schemeClr val="accent2">
                    <a:lumMod val="60000"/>
                    <a:lumOff val="40000"/>
                  </a:schemeClr>
                </a:solidFill>
                <a:latin typeface="Arial Narrow" pitchFamily="34" charset="0"/>
              </a:rPr>
              <a:t>„Selig die Armen dem Geiste nach“ 5,3</a:t>
            </a:r>
            <a:endParaRPr lang="de-DE" b="0" dirty="0">
              <a:solidFill>
                <a:schemeClr val="accent2">
                  <a:lumMod val="60000"/>
                  <a:lumOff val="40000"/>
                </a:schemeClr>
              </a:solidFill>
              <a:latin typeface="Arial Narrow" pitchFamily="34" charset="0"/>
            </a:endParaRPr>
          </a:p>
        </p:txBody>
      </p:sp>
      <p:sp>
        <p:nvSpPr>
          <p:cNvPr id="3" name="Inhaltsplatzhalter 2"/>
          <p:cNvSpPr>
            <a:spLocks noGrp="1"/>
          </p:cNvSpPr>
          <p:nvPr>
            <p:ph idx="1"/>
          </p:nvPr>
        </p:nvSpPr>
        <p:spPr>
          <a:xfrm>
            <a:off x="0" y="1340768"/>
            <a:ext cx="9144000" cy="5517232"/>
          </a:xfrm>
        </p:spPr>
        <p:txBody>
          <a:bodyPr/>
          <a:lstStyle/>
          <a:p>
            <a:r>
              <a:rPr lang="de-CH" sz="2800" dirty="0" smtClean="0">
                <a:effectLst/>
              </a:rPr>
              <a:t>Jes </a:t>
            </a:r>
            <a:r>
              <a:rPr lang="de-CH" sz="2800" dirty="0">
                <a:effectLst/>
              </a:rPr>
              <a:t>57,15: So sagt der Hohe und Erhabene, der in Ewigkeit wohnt und dessen Name der Heilige ist: Ich wohne in der Höhe und im Heiligtum und </a:t>
            </a:r>
            <a:r>
              <a:rPr lang="de-CH" sz="2800" dirty="0">
                <a:solidFill>
                  <a:srgbClr val="FFFF00"/>
                </a:solidFill>
                <a:effectLst/>
              </a:rPr>
              <a:t>bei dem, der zerschlagenen und gebeugten Geistes ist,</a:t>
            </a:r>
            <a:r>
              <a:rPr lang="de-CH" sz="2800" dirty="0">
                <a:effectLst/>
              </a:rPr>
              <a:t> um zu beleben </a:t>
            </a:r>
            <a:r>
              <a:rPr lang="de-CH" sz="2800" dirty="0">
                <a:solidFill>
                  <a:srgbClr val="FFFF00"/>
                </a:solidFill>
                <a:effectLst/>
              </a:rPr>
              <a:t>den Geist der Gebeugten </a:t>
            </a:r>
            <a:r>
              <a:rPr lang="de-CH" sz="2800" dirty="0">
                <a:effectLst/>
              </a:rPr>
              <a:t>und zu beleben das Herz </a:t>
            </a:r>
            <a:r>
              <a:rPr lang="de-CH" sz="2800" dirty="0">
                <a:solidFill>
                  <a:srgbClr val="FFFF00"/>
                </a:solidFill>
                <a:effectLst/>
              </a:rPr>
              <a:t>der Zerschlagenen</a:t>
            </a:r>
            <a:r>
              <a:rPr lang="en-US" sz="2800" dirty="0">
                <a:effectLst/>
              </a:rPr>
              <a:t>. </a:t>
            </a:r>
            <a:endParaRPr lang="de-DE" sz="2800" dirty="0">
              <a:effectLst/>
            </a:endParaRPr>
          </a:p>
          <a:p>
            <a:r>
              <a:rPr lang="de-CH" sz="2800" dirty="0">
                <a:effectLst/>
              </a:rPr>
              <a:t>Jes 66:2:</a:t>
            </a:r>
            <a:r>
              <a:rPr lang="de-CH" sz="2800" b="1" dirty="0">
                <a:effectLst/>
              </a:rPr>
              <a:t> </a:t>
            </a:r>
            <a:r>
              <a:rPr lang="de-CH" sz="2800" dirty="0">
                <a:effectLst/>
              </a:rPr>
              <a:t> Auf DEN will ich blicken: auf </a:t>
            </a:r>
            <a:r>
              <a:rPr lang="de-CH" sz="2800" dirty="0">
                <a:solidFill>
                  <a:srgbClr val="FFFF00"/>
                </a:solidFill>
                <a:effectLst/>
              </a:rPr>
              <a:t>den Elenden </a:t>
            </a:r>
            <a:r>
              <a:rPr lang="de-CH" sz="2800" dirty="0">
                <a:effectLst/>
              </a:rPr>
              <a:t>und den, der </a:t>
            </a:r>
            <a:r>
              <a:rPr lang="de-CH" sz="2800" dirty="0">
                <a:solidFill>
                  <a:srgbClr val="FFFF00"/>
                </a:solidFill>
                <a:effectLst/>
              </a:rPr>
              <a:t>zerschlagenen Geistes </a:t>
            </a:r>
            <a:r>
              <a:rPr lang="de-CH" sz="2800" dirty="0">
                <a:effectLst/>
              </a:rPr>
              <a:t>ist und der da zittert vor meinem Wort</a:t>
            </a:r>
            <a:r>
              <a:rPr lang="en-US" sz="2800" dirty="0">
                <a:effectLst/>
              </a:rPr>
              <a:t>.</a:t>
            </a:r>
            <a:endParaRPr lang="de-DE" sz="2800" dirty="0">
              <a:effectLst/>
            </a:endParaRPr>
          </a:p>
          <a:p>
            <a:r>
              <a:rPr lang="de-CH" sz="2800" dirty="0">
                <a:effectLst/>
              </a:rPr>
              <a:t>Ps 51:19</a:t>
            </a:r>
            <a:r>
              <a:rPr lang="de-CH" sz="2800" b="1" dirty="0">
                <a:effectLst/>
              </a:rPr>
              <a:t> </a:t>
            </a:r>
            <a:r>
              <a:rPr lang="de-CH" sz="2800" dirty="0">
                <a:effectLst/>
              </a:rPr>
              <a:t> </a:t>
            </a:r>
            <a:r>
              <a:rPr lang="en-US" sz="2800" dirty="0">
                <a:effectLst/>
              </a:rPr>
              <a:t>Die </a:t>
            </a:r>
            <a:r>
              <a:rPr lang="en-US" sz="2800" dirty="0" err="1">
                <a:effectLst/>
              </a:rPr>
              <a:t>Opfer</a:t>
            </a:r>
            <a:r>
              <a:rPr lang="en-US" sz="2800" dirty="0">
                <a:effectLst/>
              </a:rPr>
              <a:t>, die </a:t>
            </a:r>
            <a:r>
              <a:rPr lang="en-US" sz="2800" dirty="0" err="1">
                <a:effectLst/>
              </a:rPr>
              <a:t>Gott</a:t>
            </a:r>
            <a:r>
              <a:rPr lang="en-US" sz="2800" dirty="0">
                <a:effectLst/>
              </a:rPr>
              <a:t> [</a:t>
            </a:r>
            <a:r>
              <a:rPr lang="en-US" sz="2800" dirty="0" err="1">
                <a:effectLst/>
              </a:rPr>
              <a:t>gefallen</a:t>
            </a:r>
            <a:r>
              <a:rPr lang="en-US" sz="2800" dirty="0">
                <a:effectLst/>
              </a:rPr>
              <a:t>], </a:t>
            </a:r>
            <a:r>
              <a:rPr lang="de-CH" sz="2800" dirty="0">
                <a:effectLst/>
              </a:rPr>
              <a:t>sind </a:t>
            </a:r>
            <a:r>
              <a:rPr lang="de-CH" sz="2800" dirty="0">
                <a:solidFill>
                  <a:srgbClr val="FFFF00"/>
                </a:solidFill>
                <a:effectLst/>
              </a:rPr>
              <a:t>ein zerbrochener Geist</a:t>
            </a:r>
            <a:r>
              <a:rPr lang="de-CH" sz="2800" dirty="0">
                <a:effectLst/>
              </a:rPr>
              <a:t>. Ein </a:t>
            </a:r>
            <a:r>
              <a:rPr lang="de-CH" sz="2800" dirty="0">
                <a:solidFill>
                  <a:srgbClr val="FFFF00"/>
                </a:solidFill>
                <a:effectLst/>
              </a:rPr>
              <a:t>zerbrochenes</a:t>
            </a:r>
            <a:r>
              <a:rPr lang="de-CH" sz="2800" dirty="0">
                <a:effectLst/>
              </a:rPr>
              <a:t> und </a:t>
            </a:r>
            <a:r>
              <a:rPr lang="de-CH" sz="2800" dirty="0">
                <a:solidFill>
                  <a:srgbClr val="FFFF00"/>
                </a:solidFill>
                <a:effectLst/>
              </a:rPr>
              <a:t>zerschlagenes</a:t>
            </a:r>
            <a:r>
              <a:rPr lang="de-CH" sz="2800" dirty="0">
                <a:effectLst/>
              </a:rPr>
              <a:t> </a:t>
            </a:r>
            <a:r>
              <a:rPr lang="de-CH" sz="2800" dirty="0">
                <a:solidFill>
                  <a:srgbClr val="FFFF00"/>
                </a:solidFill>
                <a:effectLst/>
              </a:rPr>
              <a:t>Herz</a:t>
            </a:r>
            <a:r>
              <a:rPr lang="de-CH" sz="2800" dirty="0">
                <a:effectLst/>
              </a:rPr>
              <a:t> wirst du, Gott, nicht verachten</a:t>
            </a:r>
            <a:r>
              <a:rPr lang="en-US" sz="2800" dirty="0">
                <a:effectLst/>
              </a:rPr>
              <a:t>. </a:t>
            </a:r>
            <a:endParaRPr lang="en-US" sz="2800" dirty="0" smtClean="0">
              <a:effectLst/>
            </a:endParaRPr>
          </a:p>
          <a:p>
            <a:r>
              <a:rPr lang="de-CH" sz="2800" dirty="0" smtClean="0">
                <a:effectLst/>
              </a:rPr>
              <a:t>Ps </a:t>
            </a:r>
            <a:r>
              <a:rPr lang="de-CH" sz="2800" dirty="0">
                <a:effectLst/>
              </a:rPr>
              <a:t>40,18</a:t>
            </a:r>
            <a:r>
              <a:rPr lang="en-US" sz="2800" b="1" dirty="0">
                <a:effectLst/>
              </a:rPr>
              <a:t>: </a:t>
            </a:r>
            <a:r>
              <a:rPr lang="de-CH" sz="2800" dirty="0">
                <a:effectLst/>
              </a:rPr>
              <a:t>Und ich bin </a:t>
            </a:r>
            <a:r>
              <a:rPr lang="de-CH" sz="2800" dirty="0">
                <a:solidFill>
                  <a:srgbClr val="FFFF00"/>
                </a:solidFill>
                <a:effectLst/>
              </a:rPr>
              <a:t>gebeugt</a:t>
            </a:r>
            <a:r>
              <a:rPr lang="de-CH" sz="2800" dirty="0">
                <a:effectLst/>
              </a:rPr>
              <a:t> und </a:t>
            </a:r>
            <a:r>
              <a:rPr lang="de-CH" sz="2800" dirty="0">
                <a:solidFill>
                  <a:srgbClr val="FFFF00"/>
                </a:solidFill>
                <a:effectLst/>
              </a:rPr>
              <a:t>bedürftig</a:t>
            </a:r>
            <a:r>
              <a:rPr lang="de-CH" sz="2800" dirty="0">
                <a:effectLst/>
              </a:rPr>
              <a:t>. Mein Herr denkt [in Fürsorge] an mich. Du bist meine Hilfe und mein Retter</a:t>
            </a:r>
            <a:r>
              <a:rPr lang="en-US" sz="2800" dirty="0">
                <a:effectLst/>
              </a:rPr>
              <a:t>.</a:t>
            </a:r>
            <a:endParaRPr lang="de-DE" sz="2800" dirty="0">
              <a:effectLst/>
            </a:endParaRPr>
          </a:p>
          <a:p>
            <a:endParaRPr lang="de-DE" sz="2800" dirty="0">
              <a:effectLst/>
            </a:endParaRPr>
          </a:p>
          <a:p>
            <a:endParaRPr lang="de-DE" sz="2800" dirty="0"/>
          </a:p>
        </p:txBody>
      </p:sp>
    </p:spTree>
    <p:extLst>
      <p:ext uri="{BB962C8B-B14F-4D97-AF65-F5344CB8AC3E}">
        <p14:creationId xmlns:p14="http://schemas.microsoft.com/office/powerpoint/2010/main" val="13453861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50106"/>
          </a:xfrm>
        </p:spPr>
        <p:txBody>
          <a:bodyPr/>
          <a:lstStyle/>
          <a:p>
            <a:r>
              <a:rPr lang="de-DE" b="0" dirty="0" smtClean="0">
                <a:solidFill>
                  <a:schemeClr val="accent2">
                    <a:lumMod val="60000"/>
                    <a:lumOff val="40000"/>
                  </a:schemeClr>
                </a:solidFill>
                <a:latin typeface="Arial Narrow" pitchFamily="34" charset="0"/>
              </a:rPr>
              <a:t>Die </a:t>
            </a:r>
            <a:r>
              <a:rPr lang="de-DE" b="0" dirty="0">
                <a:solidFill>
                  <a:schemeClr val="accent2">
                    <a:lumMod val="60000"/>
                    <a:lumOff val="40000"/>
                  </a:schemeClr>
                </a:solidFill>
                <a:latin typeface="Arial Narrow" pitchFamily="34" charset="0"/>
              </a:rPr>
              <a:t>Seligpreisungen </a:t>
            </a:r>
            <a:r>
              <a:rPr lang="de-DE" b="0" dirty="0">
                <a:latin typeface="Arial Narrow" pitchFamily="34" charset="0"/>
              </a:rPr>
              <a:t>Mt 5,3-12</a:t>
            </a:r>
            <a:endParaRPr lang="de-DE" dirty="0"/>
          </a:p>
        </p:txBody>
      </p:sp>
      <p:sp>
        <p:nvSpPr>
          <p:cNvPr id="3" name="Inhaltsplatzhalter 2"/>
          <p:cNvSpPr>
            <a:spLocks noGrp="1"/>
          </p:cNvSpPr>
          <p:nvPr>
            <p:ph idx="1"/>
          </p:nvPr>
        </p:nvSpPr>
        <p:spPr>
          <a:xfrm>
            <a:off x="-324544" y="1268760"/>
            <a:ext cx="9468544" cy="5589240"/>
          </a:xfrm>
        </p:spPr>
        <p:txBody>
          <a:bodyPr/>
          <a:lstStyle/>
          <a:p>
            <a:r>
              <a:rPr lang="de-CH" sz="2000" b="1" dirty="0" smtClean="0">
                <a:effectLst/>
              </a:rPr>
              <a:t>1 Selig die </a:t>
            </a:r>
            <a:r>
              <a:rPr lang="de-CH" sz="2000" b="1" dirty="0" smtClean="0">
                <a:solidFill>
                  <a:srgbClr val="FBB0A3"/>
                </a:solidFill>
                <a:effectLst/>
              </a:rPr>
              <a:t>Armen</a:t>
            </a:r>
            <a:r>
              <a:rPr lang="de-CH" sz="2000" b="1" dirty="0" smtClean="0">
                <a:effectLst/>
              </a:rPr>
              <a:t> dem Geiste nach – </a:t>
            </a:r>
            <a:r>
              <a:rPr lang="de-CH" sz="2000" b="1" dirty="0" smtClean="0">
                <a:solidFill>
                  <a:srgbClr val="FBB0A3"/>
                </a:solidFill>
                <a:effectLst/>
              </a:rPr>
              <a:t>weil ihnen das Königreich der Himmel gehört</a:t>
            </a:r>
            <a:r>
              <a:rPr lang="de-CH" sz="2000" b="1" dirty="0" smtClean="0">
                <a:effectLst/>
              </a:rPr>
              <a:t>. </a:t>
            </a:r>
          </a:p>
          <a:p>
            <a:r>
              <a:rPr lang="de-CH" sz="2000" b="1" dirty="0" smtClean="0">
                <a:effectLst/>
              </a:rPr>
              <a:t>2   Selig die </a:t>
            </a:r>
            <a:r>
              <a:rPr lang="de-CH" sz="2000" b="1" dirty="0" smtClean="0">
                <a:solidFill>
                  <a:srgbClr val="FFC000"/>
                </a:solidFill>
                <a:effectLst/>
              </a:rPr>
              <a:t>Trauernden</a:t>
            </a:r>
            <a:r>
              <a:rPr lang="de-CH" sz="2000" b="1" dirty="0" smtClean="0">
                <a:effectLst/>
              </a:rPr>
              <a:t> – weil sie </a:t>
            </a:r>
            <a:r>
              <a:rPr lang="de-CH" sz="2000" b="1" dirty="0" smtClean="0">
                <a:solidFill>
                  <a:srgbClr val="FFC000"/>
                </a:solidFill>
                <a:effectLst/>
              </a:rPr>
              <a:t>getröstet</a:t>
            </a:r>
            <a:r>
              <a:rPr lang="de-CH" sz="2000" b="1" dirty="0" smtClean="0">
                <a:effectLst/>
              </a:rPr>
              <a:t> </a:t>
            </a:r>
            <a:r>
              <a:rPr lang="de-CH" sz="2000" b="1" dirty="0" smtClean="0">
                <a:solidFill>
                  <a:srgbClr val="FFC000"/>
                </a:solidFill>
                <a:effectLst/>
              </a:rPr>
              <a:t>werden </a:t>
            </a:r>
            <a:r>
              <a:rPr lang="de-CH" sz="2000" b="1" dirty="0" err="1" smtClean="0">
                <a:effectLst/>
              </a:rPr>
              <a:t>werden</a:t>
            </a:r>
            <a:r>
              <a:rPr lang="de-CH" sz="2000" b="1" dirty="0" smtClean="0">
                <a:effectLst/>
              </a:rPr>
              <a:t>. [[</a:t>
            </a:r>
            <a:r>
              <a:rPr lang="de-CH" sz="2000" b="1" dirty="0" smtClean="0">
                <a:solidFill>
                  <a:srgbClr val="FFC000"/>
                </a:solidFill>
                <a:effectLst/>
                <a:latin typeface="Times New Roman" pitchFamily="18" charset="0"/>
                <a:cs typeface="Times New Roman" pitchFamily="18" charset="0"/>
              </a:rPr>
              <a:t>wie Kinder</a:t>
            </a:r>
            <a:r>
              <a:rPr lang="de-CH" sz="2000" b="1" dirty="0" smtClean="0">
                <a:effectLst/>
              </a:rPr>
              <a:t>]]</a:t>
            </a:r>
            <a:endParaRPr lang="de-DE" sz="2000" b="1" dirty="0" smtClean="0">
              <a:effectLst/>
            </a:endParaRPr>
          </a:p>
          <a:p>
            <a:r>
              <a:rPr lang="de-CH" sz="2000" b="1" dirty="0" smtClean="0">
                <a:effectLst/>
              </a:rPr>
              <a:t>3     Selig die </a:t>
            </a:r>
            <a:r>
              <a:rPr lang="de-CH" sz="2000" b="1" dirty="0" smtClean="0">
                <a:solidFill>
                  <a:srgbClr val="92D050"/>
                </a:solidFill>
                <a:effectLst/>
              </a:rPr>
              <a:t>Sanftmütigen</a:t>
            </a:r>
            <a:r>
              <a:rPr lang="de-CH" sz="2000" b="1" dirty="0" smtClean="0">
                <a:effectLst/>
              </a:rPr>
              <a:t> – weil sie </a:t>
            </a:r>
            <a:r>
              <a:rPr lang="de-CH" sz="2000" b="1" dirty="0" smtClean="0">
                <a:solidFill>
                  <a:srgbClr val="92D050"/>
                </a:solidFill>
                <a:effectLst/>
              </a:rPr>
              <a:t>die Erde erben </a:t>
            </a:r>
            <a:r>
              <a:rPr lang="de-CH" sz="2000" b="1" dirty="0" smtClean="0">
                <a:effectLst/>
              </a:rPr>
              <a:t>werden. [[</a:t>
            </a:r>
            <a:r>
              <a:rPr lang="de-CH" sz="2000" b="1" dirty="0" smtClean="0">
                <a:solidFill>
                  <a:srgbClr val="FFFF00"/>
                </a:solidFill>
                <a:effectLst/>
                <a:latin typeface="Times New Roman" pitchFamily="18" charset="0"/>
                <a:cs typeface="Times New Roman" pitchFamily="18" charset="0"/>
              </a:rPr>
              <a:t>wie Er</a:t>
            </a:r>
            <a:r>
              <a:rPr lang="de-CH" sz="2000" b="1" dirty="0" smtClean="0">
                <a:effectLst/>
              </a:rPr>
              <a:t>]]</a:t>
            </a:r>
            <a:endParaRPr lang="de-DE" sz="2000" b="1" dirty="0" smtClean="0">
              <a:effectLst/>
            </a:endParaRPr>
          </a:p>
          <a:p>
            <a:r>
              <a:rPr lang="de-CH" sz="2000" b="1" dirty="0" smtClean="0">
                <a:effectLst/>
              </a:rPr>
              <a:t>4       Selig die </a:t>
            </a:r>
            <a:r>
              <a:rPr lang="de-CH" sz="2000" b="1" dirty="0" smtClean="0">
                <a:solidFill>
                  <a:srgbClr val="7DDDFF"/>
                </a:solidFill>
                <a:effectLst/>
              </a:rPr>
              <a:t>Hungernden &amp; Dürstenden nach Gerechtigkeit</a:t>
            </a:r>
            <a:r>
              <a:rPr lang="de-CH" sz="2000" b="1" dirty="0" smtClean="0">
                <a:effectLst/>
              </a:rPr>
              <a:t> </a:t>
            </a:r>
            <a:r>
              <a:rPr lang="de-CH" sz="1800" b="1" dirty="0" smtClean="0">
                <a:effectLst/>
              </a:rPr>
              <a:t>- </a:t>
            </a:r>
            <a:r>
              <a:rPr lang="de-CH" sz="2000" b="1" dirty="0" smtClean="0">
                <a:effectLst/>
              </a:rPr>
              <a:t>weil sie </a:t>
            </a:r>
            <a:r>
              <a:rPr lang="de-CH" sz="2000" b="1" dirty="0" smtClean="0">
                <a:solidFill>
                  <a:srgbClr val="7DDDFF"/>
                </a:solidFill>
                <a:effectLst/>
              </a:rPr>
              <a:t>gesättigt</a:t>
            </a:r>
            <a:r>
              <a:rPr lang="de-CH" sz="2000" b="1" dirty="0" smtClean="0">
                <a:effectLst/>
              </a:rPr>
              <a:t> </a:t>
            </a:r>
            <a:r>
              <a:rPr lang="de-CH" sz="2000" b="1" dirty="0" smtClean="0">
                <a:solidFill>
                  <a:srgbClr val="7DDDFF"/>
                </a:solidFill>
                <a:effectLst/>
              </a:rPr>
              <a:t>werden</a:t>
            </a:r>
          </a:p>
          <a:p>
            <a:pPr marL="0" indent="0">
              <a:buNone/>
            </a:pPr>
            <a:r>
              <a:rPr lang="de-CH" sz="2000" b="1" dirty="0" smtClean="0">
                <a:effectLst/>
              </a:rPr>
              <a:t>	werden. </a:t>
            </a:r>
          </a:p>
          <a:p>
            <a:endParaRPr lang="de-DE" sz="2000" b="1" dirty="0" smtClean="0">
              <a:effectLst/>
            </a:endParaRPr>
          </a:p>
          <a:p>
            <a:r>
              <a:rPr lang="de-CH" sz="2000" b="1" dirty="0" smtClean="0">
                <a:effectLst/>
              </a:rPr>
              <a:t>5       Selig die </a:t>
            </a:r>
            <a:r>
              <a:rPr lang="de-CH" sz="2000" b="1" dirty="0" smtClean="0">
                <a:solidFill>
                  <a:srgbClr val="7DDDFF"/>
                </a:solidFill>
                <a:effectLst/>
              </a:rPr>
              <a:t>Barmherzigen</a:t>
            </a:r>
            <a:r>
              <a:rPr lang="de-CH" sz="2000" b="1" dirty="0" smtClean="0">
                <a:effectLst/>
              </a:rPr>
              <a:t> – weil sie </a:t>
            </a:r>
            <a:r>
              <a:rPr lang="de-CH" sz="2000" b="1" dirty="0" smtClean="0">
                <a:solidFill>
                  <a:srgbClr val="7DDDFF"/>
                </a:solidFill>
                <a:effectLst/>
              </a:rPr>
              <a:t>Barmherzigkeit erfahren </a:t>
            </a:r>
            <a:r>
              <a:rPr lang="de-CH" sz="2000" b="1" dirty="0" smtClean="0">
                <a:effectLst/>
              </a:rPr>
              <a:t>werden. </a:t>
            </a:r>
            <a:endParaRPr lang="de-DE" sz="2000" b="1" dirty="0" smtClean="0">
              <a:effectLst/>
            </a:endParaRPr>
          </a:p>
          <a:p>
            <a:r>
              <a:rPr lang="de-CH" sz="2000" b="1" dirty="0" smtClean="0">
                <a:effectLst/>
              </a:rPr>
              <a:t>6     Selig die </a:t>
            </a:r>
            <a:r>
              <a:rPr lang="de-CH" sz="2000" b="1" dirty="0" smtClean="0">
                <a:solidFill>
                  <a:srgbClr val="92D050"/>
                </a:solidFill>
                <a:effectLst/>
              </a:rPr>
              <a:t>Reinen</a:t>
            </a:r>
            <a:r>
              <a:rPr lang="de-CH" sz="2000" b="1" dirty="0" smtClean="0">
                <a:effectLst/>
              </a:rPr>
              <a:t> im Herzen – weil sie </a:t>
            </a:r>
            <a:r>
              <a:rPr lang="de-CH" sz="2000" b="1" dirty="0" smtClean="0">
                <a:solidFill>
                  <a:srgbClr val="92D050"/>
                </a:solidFill>
                <a:effectLst/>
              </a:rPr>
              <a:t>Gott sehen werden</a:t>
            </a:r>
            <a:r>
              <a:rPr lang="de-CH" sz="2000" b="1" dirty="0" smtClean="0">
                <a:effectLst/>
              </a:rPr>
              <a:t>. [[</a:t>
            </a:r>
            <a:r>
              <a:rPr lang="de-CH" sz="2000" b="1" dirty="0" smtClean="0">
                <a:solidFill>
                  <a:srgbClr val="FFFF00"/>
                </a:solidFill>
                <a:effectLst/>
                <a:latin typeface="Times New Roman" pitchFamily="18" charset="0"/>
                <a:cs typeface="Times New Roman" pitchFamily="18" charset="0"/>
              </a:rPr>
              <a:t>wie Er</a:t>
            </a:r>
            <a:r>
              <a:rPr lang="de-CH" sz="2000" b="1" dirty="0" smtClean="0">
                <a:effectLst/>
              </a:rPr>
              <a:t>]]</a:t>
            </a:r>
            <a:endParaRPr lang="de-DE" sz="2000" b="1" dirty="0" smtClean="0">
              <a:effectLst/>
            </a:endParaRPr>
          </a:p>
          <a:p>
            <a:r>
              <a:rPr lang="de-CH" sz="2000" b="1" dirty="0" smtClean="0">
                <a:effectLst/>
              </a:rPr>
              <a:t>7   Selig </a:t>
            </a:r>
            <a:r>
              <a:rPr lang="de-CH" sz="2000" b="1" dirty="0">
                <a:effectLst/>
              </a:rPr>
              <a:t>die </a:t>
            </a:r>
            <a:r>
              <a:rPr lang="de-CH" sz="2000" b="1" dirty="0" smtClean="0">
                <a:solidFill>
                  <a:srgbClr val="FFC000"/>
                </a:solidFill>
                <a:effectLst/>
              </a:rPr>
              <a:t>Friedensstifter </a:t>
            </a:r>
            <a:r>
              <a:rPr lang="de-CH" sz="2000" b="1" dirty="0" smtClean="0">
                <a:effectLst/>
              </a:rPr>
              <a:t>– </a:t>
            </a:r>
            <a:r>
              <a:rPr lang="de-CH" sz="2000" b="1" dirty="0">
                <a:effectLst/>
              </a:rPr>
              <a:t>weil sie </a:t>
            </a:r>
            <a:r>
              <a:rPr lang="de-CH" sz="2000" b="1" dirty="0" smtClean="0">
                <a:solidFill>
                  <a:srgbClr val="FFC000"/>
                </a:solidFill>
                <a:effectLst/>
              </a:rPr>
              <a:t>Söhne</a:t>
            </a:r>
            <a:r>
              <a:rPr lang="de-CH" sz="2000" b="1" dirty="0" smtClean="0">
                <a:effectLst/>
              </a:rPr>
              <a:t> </a:t>
            </a:r>
            <a:r>
              <a:rPr lang="de-CH" sz="2000" b="1" dirty="0">
                <a:effectLst/>
              </a:rPr>
              <a:t>Gottes </a:t>
            </a:r>
            <a:r>
              <a:rPr lang="de-CH" sz="2000" b="1" dirty="0" smtClean="0">
                <a:effectLst/>
              </a:rPr>
              <a:t>heißen werden </a:t>
            </a:r>
            <a:r>
              <a:rPr lang="de-CH" sz="2000" b="1" dirty="0">
                <a:effectLst/>
              </a:rPr>
              <a:t>. [[</a:t>
            </a:r>
            <a:r>
              <a:rPr lang="de-CH" sz="2000" b="1" dirty="0">
                <a:solidFill>
                  <a:srgbClr val="FFC000"/>
                </a:solidFill>
                <a:effectLst/>
                <a:latin typeface="Times New Roman" pitchFamily="18" charset="0"/>
                <a:cs typeface="Times New Roman" pitchFamily="18" charset="0"/>
              </a:rPr>
              <a:t>→ Freude</a:t>
            </a:r>
            <a:r>
              <a:rPr lang="de-CH" sz="2000" b="1" dirty="0">
                <a:effectLst/>
              </a:rPr>
              <a:t>]] </a:t>
            </a:r>
          </a:p>
          <a:p>
            <a:r>
              <a:rPr lang="de-CH" sz="2000" b="1" dirty="0" smtClean="0">
                <a:effectLst/>
              </a:rPr>
              <a:t>8 Selig, die wegen Gerechtigkeit </a:t>
            </a:r>
            <a:r>
              <a:rPr lang="de-CH" sz="2000" b="1" dirty="0" smtClean="0">
                <a:solidFill>
                  <a:srgbClr val="FBB0A3"/>
                </a:solidFill>
                <a:effectLst/>
              </a:rPr>
              <a:t>Verfolgten,</a:t>
            </a:r>
            <a:r>
              <a:rPr lang="de-CH" sz="2000" b="1" dirty="0" smtClean="0">
                <a:effectLst/>
              </a:rPr>
              <a:t> </a:t>
            </a:r>
            <a:r>
              <a:rPr lang="de-CH" sz="2000" b="1" dirty="0" smtClean="0">
                <a:solidFill>
                  <a:srgbClr val="FBB0A3"/>
                </a:solidFill>
                <a:effectLst/>
              </a:rPr>
              <a:t>weil </a:t>
            </a:r>
            <a:r>
              <a:rPr lang="de-CH" sz="2000" b="1" dirty="0">
                <a:solidFill>
                  <a:srgbClr val="FBB0A3"/>
                </a:solidFill>
                <a:effectLst/>
              </a:rPr>
              <a:t>ihnen das Königreich der Himmel gehört</a:t>
            </a:r>
            <a:r>
              <a:rPr lang="de-CH" sz="2000" b="1" dirty="0" smtClean="0">
                <a:solidFill>
                  <a:srgbClr val="FBB0A3"/>
                </a:solidFill>
                <a:effectLst/>
              </a:rPr>
              <a:t>.</a:t>
            </a:r>
            <a:r>
              <a:rPr lang="de-CH" sz="2000" b="1" dirty="0">
                <a:effectLst/>
              </a:rPr>
              <a:t> </a:t>
            </a:r>
            <a:endParaRPr lang="de-CH" sz="2000" b="1" dirty="0" smtClean="0">
              <a:effectLst/>
            </a:endParaRPr>
          </a:p>
          <a:p>
            <a:pPr marL="0" indent="0">
              <a:buNone/>
            </a:pPr>
            <a:r>
              <a:rPr lang="de-CH" sz="2000" b="1" dirty="0">
                <a:effectLst/>
              </a:rPr>
              <a:t>	</a:t>
            </a:r>
            <a:r>
              <a:rPr lang="de-CH" sz="2000" b="1" dirty="0" smtClean="0">
                <a:effectLst/>
              </a:rPr>
              <a:t>[[</a:t>
            </a:r>
            <a:r>
              <a:rPr lang="de-CH" sz="2000" b="1" dirty="0">
                <a:solidFill>
                  <a:srgbClr val="FBB0A3"/>
                </a:solidFill>
                <a:effectLst/>
                <a:latin typeface="Times New Roman" pitchFamily="18" charset="0"/>
                <a:cs typeface="Times New Roman" pitchFamily="18" charset="0"/>
              </a:rPr>
              <a:t>arm</a:t>
            </a:r>
            <a:r>
              <a:rPr lang="de-CH" sz="2000" b="1" dirty="0" smtClean="0">
                <a:effectLst/>
              </a:rPr>
              <a:t>]]</a:t>
            </a:r>
            <a:endParaRPr lang="de-DE" sz="2000" b="1" dirty="0"/>
          </a:p>
        </p:txBody>
      </p:sp>
    </p:spTree>
    <p:extLst>
      <p:ext uri="{BB962C8B-B14F-4D97-AF65-F5344CB8AC3E}">
        <p14:creationId xmlns:p14="http://schemas.microsoft.com/office/powerpoint/2010/main" val="6531150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lstStyle/>
          <a:p>
            <a:r>
              <a:rPr lang="de-DE" b="0" dirty="0" smtClean="0">
                <a:solidFill>
                  <a:schemeClr val="accent2">
                    <a:lumMod val="60000"/>
                    <a:lumOff val="40000"/>
                  </a:schemeClr>
                </a:solidFill>
                <a:latin typeface="Arial Narrow" pitchFamily="34" charset="0"/>
              </a:rPr>
              <a:t>„Selig die Trauernden“ 5,4</a:t>
            </a:r>
            <a:endParaRPr lang="de-DE" b="0" dirty="0">
              <a:solidFill>
                <a:schemeClr val="accent2">
                  <a:lumMod val="60000"/>
                  <a:lumOff val="40000"/>
                </a:schemeClr>
              </a:solidFill>
              <a:latin typeface="Arial Narrow" pitchFamily="34" charset="0"/>
            </a:endParaRPr>
          </a:p>
        </p:txBody>
      </p:sp>
      <p:sp>
        <p:nvSpPr>
          <p:cNvPr id="3" name="Inhaltsplatzhalter 2"/>
          <p:cNvSpPr>
            <a:spLocks noGrp="1"/>
          </p:cNvSpPr>
          <p:nvPr>
            <p:ph idx="1"/>
          </p:nvPr>
        </p:nvSpPr>
        <p:spPr>
          <a:xfrm>
            <a:off x="0" y="980728"/>
            <a:ext cx="9144000" cy="5877272"/>
          </a:xfrm>
        </p:spPr>
        <p:txBody>
          <a:bodyPr/>
          <a:lstStyle/>
          <a:p>
            <a:r>
              <a:rPr lang="de-CH" sz="2800" dirty="0">
                <a:effectLst/>
              </a:rPr>
              <a:t>Ps </a:t>
            </a:r>
            <a:r>
              <a:rPr lang="de-CH" sz="2800" dirty="0" smtClean="0">
                <a:effectLst/>
              </a:rPr>
              <a:t>119,136: </a:t>
            </a:r>
            <a:r>
              <a:rPr lang="de-DE" sz="2800" dirty="0">
                <a:effectLst/>
              </a:rPr>
              <a:t>Wasserbäche fließen aus meinen Augen, weil man </a:t>
            </a:r>
            <a:r>
              <a:rPr lang="de-DE" sz="2800" dirty="0" smtClean="0">
                <a:effectLst/>
              </a:rPr>
              <a:t>dein Gesetz nicht </a:t>
            </a:r>
            <a:r>
              <a:rPr lang="de-DE" sz="2800" dirty="0">
                <a:effectLst/>
              </a:rPr>
              <a:t>hält.</a:t>
            </a:r>
          </a:p>
          <a:p>
            <a:r>
              <a:rPr lang="de-DE" sz="2800" dirty="0">
                <a:effectLst/>
              </a:rPr>
              <a:t>Hes </a:t>
            </a:r>
            <a:r>
              <a:rPr lang="de-DE" sz="2800" dirty="0" smtClean="0">
                <a:effectLst/>
              </a:rPr>
              <a:t>9,4:  </a:t>
            </a:r>
            <a:r>
              <a:rPr lang="de-DE" sz="2800" dirty="0">
                <a:effectLst/>
              </a:rPr>
              <a:t>… mache ein Zeichen an die Stirn der Leute, die seufzen und jammern über alle Gräuel, die in ihrer Mitte geschehen</a:t>
            </a:r>
            <a:r>
              <a:rPr lang="de-DE" sz="2800" dirty="0" smtClean="0">
                <a:effectLst/>
              </a:rPr>
              <a:t>.</a:t>
            </a:r>
            <a:endParaRPr lang="de-CH" sz="2800" dirty="0" smtClean="0">
              <a:effectLst/>
            </a:endParaRPr>
          </a:p>
          <a:p>
            <a:r>
              <a:rPr lang="de-CH" sz="2800" dirty="0" smtClean="0">
                <a:effectLst/>
              </a:rPr>
              <a:t>Jes 61,2: </a:t>
            </a:r>
            <a:r>
              <a:rPr lang="de-CH" sz="2800" dirty="0">
                <a:effectLst/>
              </a:rPr>
              <a:t>auszurufen das Gnadenjahr </a:t>
            </a:r>
            <a:r>
              <a:rPr lang="de-CH" sz="2800" dirty="0" smtClean="0">
                <a:effectLst/>
              </a:rPr>
              <a:t>des HERRN und </a:t>
            </a:r>
            <a:r>
              <a:rPr lang="de-CH" sz="2800" dirty="0">
                <a:effectLst/>
              </a:rPr>
              <a:t>den Tag der Rache unseres Gottes, zu trösten </a:t>
            </a:r>
            <a:r>
              <a:rPr lang="de-CH" sz="2800" dirty="0">
                <a:solidFill>
                  <a:srgbClr val="FFFF00"/>
                </a:solidFill>
                <a:effectLst/>
              </a:rPr>
              <a:t>alle Trauernden </a:t>
            </a:r>
            <a:r>
              <a:rPr lang="de-CH" sz="2800" dirty="0" err="1" smtClean="0">
                <a:effectLst/>
              </a:rPr>
              <a:t>Zijons</a:t>
            </a:r>
            <a:r>
              <a:rPr lang="de-CH" sz="2800" dirty="0" smtClean="0">
                <a:effectLst/>
              </a:rPr>
              <a:t> </a:t>
            </a:r>
            <a:r>
              <a:rPr lang="de-CH" sz="2800" dirty="0">
                <a:effectLst/>
              </a:rPr>
              <a:t>3 aufzusetzen </a:t>
            </a:r>
            <a:r>
              <a:rPr lang="de-CH" sz="2800" dirty="0">
                <a:solidFill>
                  <a:srgbClr val="FFFF00"/>
                </a:solidFill>
                <a:effectLst/>
              </a:rPr>
              <a:t>den Trauernden</a:t>
            </a:r>
            <a:r>
              <a:rPr lang="de-CH" sz="2800" dirty="0">
                <a:effectLst/>
              </a:rPr>
              <a:t> </a:t>
            </a:r>
            <a:r>
              <a:rPr lang="de-CH" sz="2800" dirty="0" err="1">
                <a:effectLst/>
              </a:rPr>
              <a:t>Zijons</a:t>
            </a:r>
            <a:r>
              <a:rPr lang="de-CH" sz="2800" dirty="0">
                <a:effectLst/>
              </a:rPr>
              <a:t> und ihnen zu </a:t>
            </a:r>
            <a:r>
              <a:rPr lang="de-CH" sz="2800" dirty="0" smtClean="0">
                <a:effectLst/>
              </a:rPr>
              <a:t>geben: </a:t>
            </a:r>
          </a:p>
          <a:p>
            <a:r>
              <a:rPr lang="de-CH" sz="2800" dirty="0" smtClean="0">
                <a:effectLst/>
              </a:rPr>
              <a:t>Kopfschmuck </a:t>
            </a:r>
            <a:r>
              <a:rPr lang="de-CH" sz="2800" dirty="0">
                <a:effectLst/>
              </a:rPr>
              <a:t>anstatt Asche, </a:t>
            </a:r>
            <a:endParaRPr lang="de-CH" sz="2800" dirty="0" smtClean="0">
              <a:effectLst/>
            </a:endParaRPr>
          </a:p>
          <a:p>
            <a:r>
              <a:rPr lang="de-CH" sz="2800" dirty="0" err="1" smtClean="0">
                <a:effectLst/>
              </a:rPr>
              <a:t>Freudenöl</a:t>
            </a:r>
            <a:r>
              <a:rPr lang="de-CH" sz="2800" dirty="0" smtClean="0">
                <a:effectLst/>
              </a:rPr>
              <a:t> anstatt Trauer, </a:t>
            </a:r>
          </a:p>
          <a:p>
            <a:r>
              <a:rPr lang="de-CH" sz="2800" dirty="0" smtClean="0">
                <a:effectLst/>
              </a:rPr>
              <a:t>ein </a:t>
            </a:r>
            <a:r>
              <a:rPr lang="de-CH" sz="2800" dirty="0">
                <a:effectLst/>
              </a:rPr>
              <a:t>Ruhmesgewand anstatt eines verzagten Geistes, </a:t>
            </a:r>
            <a:endParaRPr lang="de-CH" sz="2800" dirty="0" smtClean="0">
              <a:effectLst/>
            </a:endParaRPr>
          </a:p>
          <a:p>
            <a:r>
              <a:rPr lang="de-CH" sz="2800" dirty="0" smtClean="0">
                <a:effectLst/>
              </a:rPr>
              <a:t>damit </a:t>
            </a:r>
            <a:r>
              <a:rPr lang="de-CH" sz="2800" dirty="0">
                <a:effectLst/>
              </a:rPr>
              <a:t>sie genannt werden Terebinthen der Gerechtigkeit, </a:t>
            </a:r>
            <a:endParaRPr lang="de-CH" sz="2800" dirty="0" smtClean="0">
              <a:effectLst/>
            </a:endParaRPr>
          </a:p>
          <a:p>
            <a:r>
              <a:rPr lang="de-CH" sz="2800" dirty="0" smtClean="0">
                <a:effectLst/>
              </a:rPr>
              <a:t>eine </a:t>
            </a:r>
            <a:r>
              <a:rPr lang="de-CH" sz="2800" dirty="0">
                <a:effectLst/>
              </a:rPr>
              <a:t>Pflanzung </a:t>
            </a:r>
            <a:r>
              <a:rPr lang="de-CH" sz="2800" dirty="0" smtClean="0">
                <a:effectLst/>
              </a:rPr>
              <a:t>des HERRN, </a:t>
            </a:r>
            <a:r>
              <a:rPr lang="de-CH" sz="2800" dirty="0">
                <a:effectLst/>
              </a:rPr>
              <a:t>zu </a:t>
            </a:r>
            <a:r>
              <a:rPr lang="de-CH" sz="2800" dirty="0" smtClean="0">
                <a:effectLst/>
              </a:rPr>
              <a:t>seiner </a:t>
            </a:r>
            <a:r>
              <a:rPr lang="de-CH" sz="2800" dirty="0">
                <a:effectLst/>
              </a:rPr>
              <a:t>Verherrlichung.</a:t>
            </a:r>
            <a:endParaRPr lang="de-DE" sz="2800" dirty="0">
              <a:effectLst/>
            </a:endParaRPr>
          </a:p>
          <a:p>
            <a:pPr marL="0" indent="0">
              <a:buNone/>
            </a:pPr>
            <a:endParaRPr lang="de-DE" sz="2800" dirty="0">
              <a:effectLst/>
            </a:endParaRPr>
          </a:p>
          <a:p>
            <a:endParaRPr lang="de-DE" sz="2800" dirty="0">
              <a:effectLst/>
            </a:endParaRPr>
          </a:p>
          <a:p>
            <a:endParaRPr lang="de-DE" sz="2800" dirty="0"/>
          </a:p>
        </p:txBody>
      </p:sp>
    </p:spTree>
    <p:extLst>
      <p:ext uri="{BB962C8B-B14F-4D97-AF65-F5344CB8AC3E}">
        <p14:creationId xmlns:p14="http://schemas.microsoft.com/office/powerpoint/2010/main" val="42689555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lstStyle/>
          <a:p>
            <a:r>
              <a:rPr lang="de-DE" b="0" dirty="0" smtClean="0">
                <a:solidFill>
                  <a:schemeClr val="accent2">
                    <a:lumMod val="60000"/>
                    <a:lumOff val="40000"/>
                  </a:schemeClr>
                </a:solidFill>
                <a:latin typeface="Arial Narrow" pitchFamily="34" charset="0"/>
              </a:rPr>
              <a:t>„Selig die Sanftmütigen“ 5,5</a:t>
            </a:r>
            <a:endParaRPr lang="de-DE" b="0" dirty="0">
              <a:solidFill>
                <a:schemeClr val="accent2">
                  <a:lumMod val="60000"/>
                  <a:lumOff val="40000"/>
                </a:schemeClr>
              </a:solidFill>
              <a:latin typeface="Arial Narrow" pitchFamily="34" charset="0"/>
            </a:endParaRPr>
          </a:p>
        </p:txBody>
      </p:sp>
      <p:sp>
        <p:nvSpPr>
          <p:cNvPr id="3" name="Inhaltsplatzhalter 2"/>
          <p:cNvSpPr>
            <a:spLocks noGrp="1"/>
          </p:cNvSpPr>
          <p:nvPr>
            <p:ph idx="1"/>
          </p:nvPr>
        </p:nvSpPr>
        <p:spPr>
          <a:xfrm>
            <a:off x="0" y="980728"/>
            <a:ext cx="9144000" cy="5877272"/>
          </a:xfrm>
        </p:spPr>
        <p:txBody>
          <a:bodyPr/>
          <a:lstStyle/>
          <a:p>
            <a:r>
              <a:rPr lang="de-DE" sz="2800" b="1" dirty="0" smtClean="0"/>
              <a:t>Ps </a:t>
            </a:r>
            <a:r>
              <a:rPr lang="de-DE" sz="2800" b="1" dirty="0"/>
              <a:t>37:9 </a:t>
            </a:r>
            <a:r>
              <a:rPr lang="de-DE" sz="2800" dirty="0"/>
              <a:t> </a:t>
            </a:r>
            <a:r>
              <a:rPr lang="de-DE" sz="2800" dirty="0" smtClean="0"/>
              <a:t>denn </a:t>
            </a:r>
            <a:r>
              <a:rPr lang="de-DE" sz="2800" dirty="0"/>
              <a:t>die Bösgesinnten werden abgeschnitten, aber die auf den HERRN warten, erben das Land. </a:t>
            </a:r>
            <a:endParaRPr lang="de-DE" sz="2800" dirty="0" smtClean="0"/>
          </a:p>
          <a:p>
            <a:r>
              <a:rPr lang="de-DE" sz="2800" b="1" dirty="0" smtClean="0"/>
              <a:t>Ps </a:t>
            </a:r>
            <a:r>
              <a:rPr lang="de-DE" sz="2800" b="1" dirty="0"/>
              <a:t>37:11 </a:t>
            </a:r>
            <a:r>
              <a:rPr lang="de-DE" sz="2800" dirty="0"/>
              <a:t> Aber die Gebeugten* erben das Land und erfreuen sich an Fülle von </a:t>
            </a:r>
            <a:r>
              <a:rPr lang="de-DE" sz="2800" dirty="0" smtClean="0"/>
              <a:t>Frieden</a:t>
            </a:r>
            <a:r>
              <a:rPr lang="de-CH" sz="2800" dirty="0" smtClean="0">
                <a:effectLst/>
              </a:rPr>
              <a:t>.</a:t>
            </a:r>
          </a:p>
          <a:p>
            <a:r>
              <a:rPr lang="de-DE" sz="2800" b="1" dirty="0"/>
              <a:t>Ps 37:29 </a:t>
            </a:r>
            <a:r>
              <a:rPr lang="de-DE" sz="2800" dirty="0"/>
              <a:t> Die Gerechten erben das Land und wohnen darin </a:t>
            </a:r>
            <a:r>
              <a:rPr lang="de-DE" sz="2800" dirty="0" smtClean="0"/>
              <a:t>immerdar. </a:t>
            </a:r>
          </a:p>
          <a:p>
            <a:r>
              <a:rPr lang="de-DE" sz="2800" b="1" dirty="0"/>
              <a:t>Ps 37:34 </a:t>
            </a:r>
            <a:r>
              <a:rPr lang="de-DE" sz="2800" dirty="0"/>
              <a:t> Harre auf den HERRN und halte seinen Weg ein, und er wird dich erhöhen, das Land zu erben.</a:t>
            </a:r>
            <a:endParaRPr lang="de-DE" sz="2800" dirty="0">
              <a:effectLst/>
            </a:endParaRPr>
          </a:p>
          <a:p>
            <a:pPr marL="0" indent="0">
              <a:buNone/>
            </a:pPr>
            <a:endParaRPr lang="de-DE" sz="2800" dirty="0">
              <a:effectLst/>
            </a:endParaRPr>
          </a:p>
          <a:p>
            <a:endParaRPr lang="de-DE" sz="2800" dirty="0"/>
          </a:p>
        </p:txBody>
      </p:sp>
    </p:spTree>
    <p:extLst>
      <p:ext uri="{BB962C8B-B14F-4D97-AF65-F5344CB8AC3E}">
        <p14:creationId xmlns:p14="http://schemas.microsoft.com/office/powerpoint/2010/main" val="29496832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50106"/>
          </a:xfrm>
        </p:spPr>
        <p:txBody>
          <a:bodyPr/>
          <a:lstStyle/>
          <a:p>
            <a:r>
              <a:rPr lang="de-DE" b="0" dirty="0" smtClean="0">
                <a:solidFill>
                  <a:schemeClr val="accent2">
                    <a:lumMod val="60000"/>
                    <a:lumOff val="40000"/>
                  </a:schemeClr>
                </a:solidFill>
                <a:latin typeface="Arial Narrow" pitchFamily="34" charset="0"/>
              </a:rPr>
              <a:t>Die </a:t>
            </a:r>
            <a:r>
              <a:rPr lang="de-DE" b="0" dirty="0">
                <a:solidFill>
                  <a:schemeClr val="accent2">
                    <a:lumMod val="60000"/>
                    <a:lumOff val="40000"/>
                  </a:schemeClr>
                </a:solidFill>
                <a:latin typeface="Arial Narrow" pitchFamily="34" charset="0"/>
              </a:rPr>
              <a:t>Seligpreisungen </a:t>
            </a:r>
            <a:r>
              <a:rPr lang="de-DE" b="0" dirty="0">
                <a:latin typeface="Arial Narrow" pitchFamily="34" charset="0"/>
              </a:rPr>
              <a:t>Mt 5,3-12</a:t>
            </a:r>
            <a:endParaRPr lang="de-DE" dirty="0"/>
          </a:p>
        </p:txBody>
      </p:sp>
      <p:sp>
        <p:nvSpPr>
          <p:cNvPr id="3" name="Inhaltsplatzhalter 2"/>
          <p:cNvSpPr>
            <a:spLocks noGrp="1"/>
          </p:cNvSpPr>
          <p:nvPr>
            <p:ph idx="1"/>
          </p:nvPr>
        </p:nvSpPr>
        <p:spPr>
          <a:xfrm>
            <a:off x="-324544" y="1268760"/>
            <a:ext cx="9468544" cy="5589240"/>
          </a:xfrm>
        </p:spPr>
        <p:txBody>
          <a:bodyPr/>
          <a:lstStyle/>
          <a:p>
            <a:r>
              <a:rPr lang="de-CH" sz="2000" b="1" dirty="0" smtClean="0">
                <a:effectLst/>
              </a:rPr>
              <a:t>1 Selig die </a:t>
            </a:r>
            <a:r>
              <a:rPr lang="de-CH" sz="2000" b="1" dirty="0" smtClean="0">
                <a:solidFill>
                  <a:srgbClr val="FBB0A3"/>
                </a:solidFill>
                <a:effectLst/>
              </a:rPr>
              <a:t>Armen</a:t>
            </a:r>
            <a:r>
              <a:rPr lang="de-CH" sz="2000" b="1" dirty="0" smtClean="0">
                <a:effectLst/>
              </a:rPr>
              <a:t> dem Geiste nach – </a:t>
            </a:r>
            <a:r>
              <a:rPr lang="de-CH" sz="2000" b="1" dirty="0" smtClean="0">
                <a:solidFill>
                  <a:srgbClr val="FBB0A3"/>
                </a:solidFill>
                <a:effectLst/>
              </a:rPr>
              <a:t>weil ihnen das Königreich der Himmel gehört</a:t>
            </a:r>
            <a:r>
              <a:rPr lang="de-CH" sz="2000" b="1" dirty="0" smtClean="0">
                <a:effectLst/>
              </a:rPr>
              <a:t>. </a:t>
            </a:r>
          </a:p>
          <a:p>
            <a:r>
              <a:rPr lang="de-CH" sz="2000" b="1" dirty="0" smtClean="0">
                <a:effectLst/>
              </a:rPr>
              <a:t>2   Selig die </a:t>
            </a:r>
            <a:r>
              <a:rPr lang="de-CH" sz="2000" b="1" dirty="0" smtClean="0">
                <a:solidFill>
                  <a:srgbClr val="FFC000"/>
                </a:solidFill>
                <a:effectLst/>
              </a:rPr>
              <a:t>Trauernden</a:t>
            </a:r>
            <a:r>
              <a:rPr lang="de-CH" sz="2000" b="1" dirty="0" smtClean="0">
                <a:effectLst/>
              </a:rPr>
              <a:t> – weil sie </a:t>
            </a:r>
            <a:r>
              <a:rPr lang="de-CH" sz="2000" b="1" dirty="0" smtClean="0">
                <a:solidFill>
                  <a:srgbClr val="FFC000"/>
                </a:solidFill>
                <a:effectLst/>
              </a:rPr>
              <a:t>getröstet</a:t>
            </a:r>
            <a:r>
              <a:rPr lang="de-CH" sz="2000" b="1" dirty="0" smtClean="0">
                <a:effectLst/>
              </a:rPr>
              <a:t> </a:t>
            </a:r>
            <a:r>
              <a:rPr lang="de-CH" sz="2000" b="1" dirty="0" smtClean="0">
                <a:solidFill>
                  <a:srgbClr val="FFC000"/>
                </a:solidFill>
                <a:effectLst/>
              </a:rPr>
              <a:t>werden </a:t>
            </a:r>
            <a:r>
              <a:rPr lang="de-CH" sz="2000" b="1" dirty="0" err="1" smtClean="0">
                <a:effectLst/>
              </a:rPr>
              <a:t>werden</a:t>
            </a:r>
            <a:r>
              <a:rPr lang="de-CH" sz="2000" b="1" dirty="0" smtClean="0">
                <a:effectLst/>
              </a:rPr>
              <a:t>. [[</a:t>
            </a:r>
            <a:r>
              <a:rPr lang="de-CH" sz="2000" b="1" dirty="0" smtClean="0">
                <a:solidFill>
                  <a:srgbClr val="FFC000"/>
                </a:solidFill>
                <a:effectLst/>
                <a:latin typeface="Times New Roman" pitchFamily="18" charset="0"/>
                <a:cs typeface="Times New Roman" pitchFamily="18" charset="0"/>
              </a:rPr>
              <a:t>wie Kinder</a:t>
            </a:r>
            <a:r>
              <a:rPr lang="de-CH" sz="2000" b="1" dirty="0" smtClean="0">
                <a:effectLst/>
              </a:rPr>
              <a:t>]]</a:t>
            </a:r>
            <a:endParaRPr lang="de-DE" sz="2000" b="1" dirty="0" smtClean="0">
              <a:effectLst/>
            </a:endParaRPr>
          </a:p>
          <a:p>
            <a:r>
              <a:rPr lang="de-CH" sz="2000" b="1" dirty="0" smtClean="0">
                <a:effectLst/>
              </a:rPr>
              <a:t>3     Selig die </a:t>
            </a:r>
            <a:r>
              <a:rPr lang="de-CH" sz="2000" b="1" dirty="0" smtClean="0">
                <a:solidFill>
                  <a:srgbClr val="92D050"/>
                </a:solidFill>
                <a:effectLst/>
              </a:rPr>
              <a:t>Sanftmütigen</a:t>
            </a:r>
            <a:r>
              <a:rPr lang="de-CH" sz="2000" b="1" dirty="0" smtClean="0">
                <a:effectLst/>
              </a:rPr>
              <a:t> – weil sie </a:t>
            </a:r>
            <a:r>
              <a:rPr lang="de-CH" sz="2000" b="1" dirty="0" smtClean="0">
                <a:solidFill>
                  <a:srgbClr val="92D050"/>
                </a:solidFill>
                <a:effectLst/>
              </a:rPr>
              <a:t>die Erde erben </a:t>
            </a:r>
            <a:r>
              <a:rPr lang="de-CH" sz="2000" b="1" dirty="0" smtClean="0">
                <a:effectLst/>
              </a:rPr>
              <a:t>werden. [[</a:t>
            </a:r>
            <a:r>
              <a:rPr lang="de-CH" sz="2000" b="1" dirty="0" smtClean="0">
                <a:solidFill>
                  <a:srgbClr val="FFFF00"/>
                </a:solidFill>
                <a:effectLst/>
                <a:latin typeface="Times New Roman" pitchFamily="18" charset="0"/>
                <a:cs typeface="Times New Roman" pitchFamily="18" charset="0"/>
              </a:rPr>
              <a:t>wie Er</a:t>
            </a:r>
            <a:r>
              <a:rPr lang="de-CH" sz="2000" b="1" dirty="0" smtClean="0">
                <a:effectLst/>
              </a:rPr>
              <a:t>]]</a:t>
            </a:r>
            <a:endParaRPr lang="de-DE" sz="2000" b="1" dirty="0" smtClean="0">
              <a:effectLst/>
            </a:endParaRPr>
          </a:p>
          <a:p>
            <a:r>
              <a:rPr lang="de-CH" sz="2000" b="1" dirty="0" smtClean="0">
                <a:effectLst/>
              </a:rPr>
              <a:t>4       Selig die </a:t>
            </a:r>
            <a:r>
              <a:rPr lang="de-CH" sz="2000" b="1" dirty="0" smtClean="0">
                <a:solidFill>
                  <a:srgbClr val="7DDDFF"/>
                </a:solidFill>
                <a:effectLst/>
              </a:rPr>
              <a:t>Hungernden &amp; Dürstenden nach Gerechtigkeit</a:t>
            </a:r>
            <a:r>
              <a:rPr lang="de-CH" sz="2000" b="1" dirty="0" smtClean="0">
                <a:effectLst/>
              </a:rPr>
              <a:t> </a:t>
            </a:r>
            <a:r>
              <a:rPr lang="de-CH" sz="1800" b="1" dirty="0" smtClean="0">
                <a:effectLst/>
              </a:rPr>
              <a:t>- </a:t>
            </a:r>
            <a:r>
              <a:rPr lang="de-CH" sz="2000" b="1" dirty="0" smtClean="0">
                <a:effectLst/>
              </a:rPr>
              <a:t>weil sie </a:t>
            </a:r>
            <a:r>
              <a:rPr lang="de-CH" sz="2000" b="1" dirty="0" smtClean="0">
                <a:solidFill>
                  <a:srgbClr val="7DDDFF"/>
                </a:solidFill>
                <a:effectLst/>
              </a:rPr>
              <a:t>gesättigt</a:t>
            </a:r>
            <a:r>
              <a:rPr lang="de-CH" sz="2000" b="1" dirty="0" smtClean="0">
                <a:effectLst/>
              </a:rPr>
              <a:t> </a:t>
            </a:r>
            <a:r>
              <a:rPr lang="de-CH" sz="2000" b="1" dirty="0" smtClean="0">
                <a:solidFill>
                  <a:srgbClr val="7DDDFF"/>
                </a:solidFill>
                <a:effectLst/>
              </a:rPr>
              <a:t>werden</a:t>
            </a:r>
          </a:p>
          <a:p>
            <a:pPr marL="0" indent="0">
              <a:buNone/>
            </a:pPr>
            <a:r>
              <a:rPr lang="de-CH" sz="2000" b="1" dirty="0" smtClean="0">
                <a:effectLst/>
              </a:rPr>
              <a:t>	werden. </a:t>
            </a:r>
          </a:p>
          <a:p>
            <a:endParaRPr lang="de-DE" sz="2000" b="1" dirty="0" smtClean="0">
              <a:effectLst/>
            </a:endParaRPr>
          </a:p>
          <a:p>
            <a:r>
              <a:rPr lang="de-CH" sz="2000" b="1" dirty="0" smtClean="0">
                <a:effectLst/>
              </a:rPr>
              <a:t>5       Selig die </a:t>
            </a:r>
            <a:r>
              <a:rPr lang="de-CH" sz="2000" b="1" dirty="0" smtClean="0">
                <a:solidFill>
                  <a:srgbClr val="7DDDFF"/>
                </a:solidFill>
                <a:effectLst/>
              </a:rPr>
              <a:t>Barmherzigen</a:t>
            </a:r>
            <a:r>
              <a:rPr lang="de-CH" sz="2000" b="1" dirty="0" smtClean="0">
                <a:effectLst/>
              </a:rPr>
              <a:t> – weil sie </a:t>
            </a:r>
            <a:r>
              <a:rPr lang="de-CH" sz="2000" b="1" dirty="0" smtClean="0">
                <a:solidFill>
                  <a:srgbClr val="7DDDFF"/>
                </a:solidFill>
                <a:effectLst/>
              </a:rPr>
              <a:t>Barmherzigkeit erfahren </a:t>
            </a:r>
            <a:r>
              <a:rPr lang="de-CH" sz="2000" b="1" dirty="0" smtClean="0">
                <a:effectLst/>
              </a:rPr>
              <a:t>werden. </a:t>
            </a:r>
            <a:endParaRPr lang="de-DE" sz="2000" b="1" dirty="0" smtClean="0">
              <a:effectLst/>
            </a:endParaRPr>
          </a:p>
          <a:p>
            <a:r>
              <a:rPr lang="de-CH" sz="2000" b="1" dirty="0" smtClean="0">
                <a:effectLst/>
              </a:rPr>
              <a:t>6     Selig die </a:t>
            </a:r>
            <a:r>
              <a:rPr lang="de-CH" sz="2000" b="1" dirty="0" smtClean="0">
                <a:solidFill>
                  <a:srgbClr val="92D050"/>
                </a:solidFill>
                <a:effectLst/>
              </a:rPr>
              <a:t>Reinen</a:t>
            </a:r>
            <a:r>
              <a:rPr lang="de-CH" sz="2000" b="1" dirty="0" smtClean="0">
                <a:effectLst/>
              </a:rPr>
              <a:t> im Herzen – weil sie </a:t>
            </a:r>
            <a:r>
              <a:rPr lang="de-CH" sz="2000" b="1" dirty="0" smtClean="0">
                <a:solidFill>
                  <a:srgbClr val="92D050"/>
                </a:solidFill>
                <a:effectLst/>
              </a:rPr>
              <a:t>Gott sehen werden</a:t>
            </a:r>
            <a:r>
              <a:rPr lang="de-CH" sz="2000" b="1" dirty="0" smtClean="0">
                <a:effectLst/>
              </a:rPr>
              <a:t>. [[</a:t>
            </a:r>
            <a:r>
              <a:rPr lang="de-CH" sz="2000" b="1" dirty="0" smtClean="0">
                <a:solidFill>
                  <a:srgbClr val="FFFF00"/>
                </a:solidFill>
                <a:effectLst/>
                <a:latin typeface="Times New Roman" pitchFamily="18" charset="0"/>
                <a:cs typeface="Times New Roman" pitchFamily="18" charset="0"/>
              </a:rPr>
              <a:t>wie Er</a:t>
            </a:r>
            <a:r>
              <a:rPr lang="de-CH" sz="2000" b="1" dirty="0" smtClean="0">
                <a:effectLst/>
              </a:rPr>
              <a:t>]]</a:t>
            </a:r>
            <a:endParaRPr lang="de-DE" sz="2000" b="1" dirty="0" smtClean="0">
              <a:effectLst/>
            </a:endParaRPr>
          </a:p>
          <a:p>
            <a:r>
              <a:rPr lang="de-CH" sz="2000" b="1" dirty="0" smtClean="0">
                <a:effectLst/>
              </a:rPr>
              <a:t>7   Selig </a:t>
            </a:r>
            <a:r>
              <a:rPr lang="de-CH" sz="2000" b="1" dirty="0">
                <a:effectLst/>
              </a:rPr>
              <a:t>die </a:t>
            </a:r>
            <a:r>
              <a:rPr lang="de-CH" sz="2000" b="1" dirty="0" smtClean="0">
                <a:solidFill>
                  <a:srgbClr val="FFC000"/>
                </a:solidFill>
                <a:effectLst/>
              </a:rPr>
              <a:t>Friedensstifter </a:t>
            </a:r>
            <a:r>
              <a:rPr lang="de-CH" sz="2000" b="1" dirty="0" smtClean="0">
                <a:effectLst/>
              </a:rPr>
              <a:t>– </a:t>
            </a:r>
            <a:r>
              <a:rPr lang="de-CH" sz="2000" b="1" dirty="0">
                <a:effectLst/>
              </a:rPr>
              <a:t>weil sie </a:t>
            </a:r>
            <a:r>
              <a:rPr lang="de-CH" sz="2000" b="1" dirty="0" smtClean="0">
                <a:solidFill>
                  <a:srgbClr val="FFC000"/>
                </a:solidFill>
                <a:effectLst/>
              </a:rPr>
              <a:t>Söhne</a:t>
            </a:r>
            <a:r>
              <a:rPr lang="de-CH" sz="2000" b="1" dirty="0" smtClean="0">
                <a:effectLst/>
              </a:rPr>
              <a:t> </a:t>
            </a:r>
            <a:r>
              <a:rPr lang="de-CH" sz="2000" b="1" dirty="0">
                <a:effectLst/>
              </a:rPr>
              <a:t>Gottes </a:t>
            </a:r>
            <a:r>
              <a:rPr lang="de-CH" sz="2000" b="1" dirty="0" smtClean="0">
                <a:effectLst/>
              </a:rPr>
              <a:t>heißen werden </a:t>
            </a:r>
            <a:r>
              <a:rPr lang="de-CH" sz="2000" b="1" dirty="0">
                <a:effectLst/>
              </a:rPr>
              <a:t>. [[</a:t>
            </a:r>
            <a:r>
              <a:rPr lang="de-CH" sz="2000" b="1" dirty="0">
                <a:solidFill>
                  <a:srgbClr val="FFC000"/>
                </a:solidFill>
                <a:effectLst/>
                <a:latin typeface="Times New Roman" pitchFamily="18" charset="0"/>
                <a:cs typeface="Times New Roman" pitchFamily="18" charset="0"/>
              </a:rPr>
              <a:t>→ Freude</a:t>
            </a:r>
            <a:r>
              <a:rPr lang="de-CH" sz="2000" b="1" dirty="0">
                <a:effectLst/>
              </a:rPr>
              <a:t>]] </a:t>
            </a:r>
          </a:p>
          <a:p>
            <a:r>
              <a:rPr lang="de-CH" sz="2000" b="1" dirty="0" smtClean="0">
                <a:effectLst/>
              </a:rPr>
              <a:t>8 Selig, die wegen Gerechtigkeit </a:t>
            </a:r>
            <a:r>
              <a:rPr lang="de-CH" sz="2000" b="1" dirty="0" smtClean="0">
                <a:solidFill>
                  <a:srgbClr val="FBB0A3"/>
                </a:solidFill>
                <a:effectLst/>
              </a:rPr>
              <a:t>Verfolgten,</a:t>
            </a:r>
            <a:r>
              <a:rPr lang="de-CH" sz="2000" b="1" dirty="0" smtClean="0">
                <a:effectLst/>
              </a:rPr>
              <a:t> </a:t>
            </a:r>
            <a:r>
              <a:rPr lang="de-CH" sz="2000" b="1" dirty="0" smtClean="0">
                <a:solidFill>
                  <a:srgbClr val="FBB0A3"/>
                </a:solidFill>
                <a:effectLst/>
              </a:rPr>
              <a:t>weil </a:t>
            </a:r>
            <a:r>
              <a:rPr lang="de-CH" sz="2000" b="1" dirty="0">
                <a:solidFill>
                  <a:srgbClr val="FBB0A3"/>
                </a:solidFill>
                <a:effectLst/>
              </a:rPr>
              <a:t>ihnen das Königreich der Himmel gehört</a:t>
            </a:r>
            <a:r>
              <a:rPr lang="de-CH" sz="2000" b="1" dirty="0" smtClean="0">
                <a:solidFill>
                  <a:srgbClr val="FBB0A3"/>
                </a:solidFill>
                <a:effectLst/>
              </a:rPr>
              <a:t>.</a:t>
            </a:r>
            <a:r>
              <a:rPr lang="de-CH" sz="2000" b="1" dirty="0">
                <a:effectLst/>
              </a:rPr>
              <a:t> </a:t>
            </a:r>
            <a:endParaRPr lang="de-CH" sz="2000" b="1" dirty="0" smtClean="0">
              <a:effectLst/>
            </a:endParaRPr>
          </a:p>
          <a:p>
            <a:pPr marL="0" indent="0">
              <a:buNone/>
            </a:pPr>
            <a:r>
              <a:rPr lang="de-CH" sz="2000" b="1" dirty="0">
                <a:effectLst/>
              </a:rPr>
              <a:t>	</a:t>
            </a:r>
            <a:r>
              <a:rPr lang="de-CH" sz="2000" b="1" dirty="0" smtClean="0">
                <a:effectLst/>
              </a:rPr>
              <a:t>[[</a:t>
            </a:r>
            <a:r>
              <a:rPr lang="de-CH" sz="2000" b="1" dirty="0">
                <a:solidFill>
                  <a:srgbClr val="FBB0A3"/>
                </a:solidFill>
                <a:effectLst/>
                <a:latin typeface="Times New Roman" pitchFamily="18" charset="0"/>
                <a:cs typeface="Times New Roman" pitchFamily="18" charset="0"/>
              </a:rPr>
              <a:t>arm</a:t>
            </a:r>
            <a:r>
              <a:rPr lang="de-CH" sz="2000" b="1" dirty="0" smtClean="0">
                <a:effectLst/>
              </a:rPr>
              <a:t>]]</a:t>
            </a:r>
            <a:endParaRPr lang="de-DE" sz="2000" b="1" dirty="0"/>
          </a:p>
        </p:txBody>
      </p:sp>
    </p:spTree>
    <p:extLst>
      <p:ext uri="{BB962C8B-B14F-4D97-AF65-F5344CB8AC3E}">
        <p14:creationId xmlns:p14="http://schemas.microsoft.com/office/powerpoint/2010/main" val="6531150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88032"/>
            <a:ext cx="9144000" cy="548680"/>
          </a:xfrm>
        </p:spPr>
        <p:txBody>
          <a:bodyPr/>
          <a:lstStyle/>
          <a:p>
            <a:r>
              <a:rPr lang="de-DE" sz="4000" b="0" dirty="0" smtClean="0">
                <a:solidFill>
                  <a:schemeClr val="accent2">
                    <a:lumMod val="60000"/>
                    <a:lumOff val="40000"/>
                  </a:schemeClr>
                </a:solidFill>
                <a:latin typeface="Arial Narrow" pitchFamily="34" charset="0"/>
              </a:rPr>
              <a:t>Exkurs: Wie werden wir Friedensstifter?</a:t>
            </a:r>
            <a:endParaRPr lang="de-DE" sz="4000" b="0" dirty="0">
              <a:solidFill>
                <a:schemeClr val="accent2">
                  <a:lumMod val="60000"/>
                  <a:lumOff val="40000"/>
                </a:schemeClr>
              </a:solidFill>
              <a:latin typeface="Arial Narrow" pitchFamily="34" charset="0"/>
            </a:endParaRPr>
          </a:p>
        </p:txBody>
      </p:sp>
      <p:sp>
        <p:nvSpPr>
          <p:cNvPr id="3" name="Inhaltsplatzhalter 2"/>
          <p:cNvSpPr>
            <a:spLocks noGrp="1"/>
          </p:cNvSpPr>
          <p:nvPr>
            <p:ph idx="1"/>
          </p:nvPr>
        </p:nvSpPr>
        <p:spPr>
          <a:xfrm>
            <a:off x="-252536" y="1052736"/>
            <a:ext cx="9396536" cy="5805264"/>
          </a:xfrm>
        </p:spPr>
        <p:txBody>
          <a:bodyPr/>
          <a:lstStyle/>
          <a:p>
            <a:pPr lvl="0"/>
            <a:r>
              <a:rPr lang="de-DE" sz="2400" dirty="0" smtClean="0">
                <a:effectLst/>
              </a:rPr>
              <a:t>Indem wir:</a:t>
            </a:r>
          </a:p>
          <a:p>
            <a:pPr lvl="1"/>
            <a:r>
              <a:rPr lang="de-DE" sz="2200" b="1" dirty="0">
                <a:solidFill>
                  <a:schemeClr val="accent2">
                    <a:lumMod val="60000"/>
                    <a:lumOff val="40000"/>
                  </a:schemeClr>
                </a:solidFill>
                <a:effectLst/>
              </a:rPr>
              <a:t>1</a:t>
            </a:r>
            <a:r>
              <a:rPr lang="x-none" sz="2200" b="1">
                <a:solidFill>
                  <a:schemeClr val="accent2">
                    <a:lumMod val="60000"/>
                    <a:lumOff val="40000"/>
                  </a:schemeClr>
                </a:solidFill>
                <a:effectLst/>
              </a:rPr>
              <a:t>.</a:t>
            </a:r>
            <a:r>
              <a:rPr lang="x-none" sz="2200" b="1">
                <a:effectLst/>
              </a:rPr>
              <a:t> </a:t>
            </a:r>
            <a:r>
              <a:rPr lang="de-DE" sz="2200" b="1" dirty="0">
                <a:solidFill>
                  <a:srgbClr val="FFFF00"/>
                </a:solidFill>
                <a:effectLst/>
              </a:rPr>
              <a:t>A</a:t>
            </a:r>
            <a:r>
              <a:rPr lang="x-none" sz="2200" b="1">
                <a:solidFill>
                  <a:srgbClr val="FFFF00"/>
                </a:solidFill>
                <a:effectLst/>
              </a:rPr>
              <a:t>uf den Spuren des Friedensstifters </a:t>
            </a:r>
            <a:r>
              <a:rPr lang="de-DE" sz="2200" dirty="0">
                <a:effectLst/>
              </a:rPr>
              <a:t>(</a:t>
            </a:r>
            <a:r>
              <a:rPr lang="de-DE" sz="2200" dirty="0">
                <a:solidFill>
                  <a:srgbClr val="7DDDFF"/>
                </a:solidFill>
                <a:effectLst/>
              </a:rPr>
              <a:t>Eph 2,15; Kol 1,20</a:t>
            </a:r>
            <a:r>
              <a:rPr lang="de-DE" sz="2200" dirty="0">
                <a:effectLst/>
              </a:rPr>
              <a:t>) </a:t>
            </a:r>
            <a:r>
              <a:rPr lang="de-DE" sz="2200" b="1" dirty="0">
                <a:solidFill>
                  <a:srgbClr val="FFFF00"/>
                </a:solidFill>
                <a:effectLst/>
              </a:rPr>
              <a:t>f</a:t>
            </a:r>
            <a:r>
              <a:rPr lang="x-none" sz="2200" b="1">
                <a:solidFill>
                  <a:srgbClr val="FFFF00"/>
                </a:solidFill>
                <a:effectLst/>
              </a:rPr>
              <a:t>olgen</a:t>
            </a:r>
            <a:r>
              <a:rPr lang="de-DE" sz="2200" dirty="0">
                <a:effectLst/>
              </a:rPr>
              <a:t>. </a:t>
            </a:r>
            <a:r>
              <a:rPr lang="x-none" sz="2200">
                <a:solidFill>
                  <a:srgbClr val="7DDDFF"/>
                </a:solidFill>
                <a:effectLst/>
              </a:rPr>
              <a:t>1P 2,21-23</a:t>
            </a:r>
            <a:endParaRPr lang="de-DE" sz="2200" dirty="0">
              <a:solidFill>
                <a:srgbClr val="7DDDFF"/>
              </a:solidFill>
              <a:effectLst/>
            </a:endParaRPr>
          </a:p>
          <a:p>
            <a:pPr lvl="1"/>
            <a:r>
              <a:rPr lang="de-CH" sz="2200" b="1" dirty="0" smtClean="0">
                <a:solidFill>
                  <a:schemeClr val="accent2">
                    <a:lumMod val="60000"/>
                    <a:lumOff val="40000"/>
                  </a:schemeClr>
                </a:solidFill>
                <a:effectLst/>
              </a:rPr>
              <a:t>2.</a:t>
            </a:r>
            <a:r>
              <a:rPr lang="de-CH" sz="2200" b="1" dirty="0" smtClean="0">
                <a:effectLst/>
              </a:rPr>
              <a:t> </a:t>
            </a:r>
            <a:r>
              <a:rPr lang="x-none" sz="2200" b="1">
                <a:solidFill>
                  <a:srgbClr val="FFFF00"/>
                </a:solidFill>
                <a:effectLst/>
              </a:rPr>
              <a:t>Gott</a:t>
            </a:r>
            <a:r>
              <a:rPr lang="x-none" sz="2200" b="1">
                <a:effectLst/>
              </a:rPr>
              <a:t> und </a:t>
            </a:r>
            <a:r>
              <a:rPr lang="de-DE" sz="2200" b="1" dirty="0">
                <a:solidFill>
                  <a:srgbClr val="FFFF00"/>
                </a:solidFill>
                <a:effectLst/>
              </a:rPr>
              <a:t>Jesus</a:t>
            </a:r>
            <a:r>
              <a:rPr lang="de-DE" sz="2200" b="1" dirty="0">
                <a:effectLst/>
              </a:rPr>
              <a:t>, unseren Herrn, </a:t>
            </a:r>
            <a:r>
              <a:rPr lang="de-DE" sz="2200" b="1" dirty="0">
                <a:solidFill>
                  <a:srgbClr val="FFFF00"/>
                </a:solidFill>
                <a:effectLst/>
              </a:rPr>
              <a:t>näher kennenlerne</a:t>
            </a:r>
            <a:r>
              <a:rPr lang="x-none" sz="2200" b="1">
                <a:solidFill>
                  <a:srgbClr val="FFFF00"/>
                </a:solidFill>
                <a:effectLst/>
              </a:rPr>
              <a:t>n</a:t>
            </a:r>
            <a:r>
              <a:rPr lang="de-DE" sz="2200" b="1" dirty="0">
                <a:effectLst/>
              </a:rPr>
              <a:t>. </a:t>
            </a:r>
            <a:r>
              <a:rPr lang="de-DE" sz="2200" dirty="0">
                <a:solidFill>
                  <a:srgbClr val="7DDDFF"/>
                </a:solidFill>
                <a:effectLst/>
              </a:rPr>
              <a:t>2P </a:t>
            </a:r>
            <a:r>
              <a:rPr lang="de-DE" sz="2200" dirty="0" smtClean="0">
                <a:solidFill>
                  <a:srgbClr val="7DDDFF"/>
                </a:solidFill>
                <a:effectLst/>
              </a:rPr>
              <a:t>1,2; Jh 16,33.</a:t>
            </a:r>
            <a:endParaRPr lang="de-DE" sz="2200" dirty="0">
              <a:solidFill>
                <a:srgbClr val="7DDDFF"/>
              </a:solidFill>
              <a:effectLst/>
            </a:endParaRPr>
          </a:p>
          <a:p>
            <a:pPr lvl="1"/>
            <a:r>
              <a:rPr lang="de-DE" sz="2200" b="1" dirty="0">
                <a:solidFill>
                  <a:schemeClr val="accent2">
                    <a:lumMod val="60000"/>
                    <a:lumOff val="40000"/>
                  </a:schemeClr>
                </a:solidFill>
                <a:effectLst/>
              </a:rPr>
              <a:t>3</a:t>
            </a:r>
            <a:r>
              <a:rPr lang="x-none" sz="2200" b="1">
                <a:solidFill>
                  <a:schemeClr val="accent2">
                    <a:lumMod val="60000"/>
                    <a:lumOff val="40000"/>
                  </a:schemeClr>
                </a:solidFill>
                <a:effectLst/>
              </a:rPr>
              <a:t>.</a:t>
            </a:r>
            <a:r>
              <a:rPr lang="x-none" sz="2200" b="1">
                <a:effectLst/>
              </a:rPr>
              <a:t> </a:t>
            </a:r>
            <a:r>
              <a:rPr lang="x-none" sz="2200" b="1" smtClean="0">
                <a:effectLst/>
              </a:rPr>
              <a:t>Den </a:t>
            </a:r>
            <a:r>
              <a:rPr lang="x-none" sz="2200" b="1">
                <a:effectLst/>
              </a:rPr>
              <a:t>Apostel</a:t>
            </a:r>
            <a:r>
              <a:rPr lang="x-none" sz="2200" b="1" baseline="30000">
                <a:effectLst/>
              </a:rPr>
              <a:t> </a:t>
            </a:r>
            <a:r>
              <a:rPr lang="x-none" sz="2200" b="1">
                <a:effectLst/>
              </a:rPr>
              <a:t>Paulus</a:t>
            </a:r>
            <a:r>
              <a:rPr lang="x-none" sz="2200" b="1" baseline="30000">
                <a:effectLst/>
              </a:rPr>
              <a:t> </a:t>
            </a:r>
            <a:r>
              <a:rPr lang="x-none" sz="2200" b="1">
                <a:solidFill>
                  <a:srgbClr val="FFFF00"/>
                </a:solidFill>
                <a:effectLst/>
              </a:rPr>
              <a:t>nachahmen</a:t>
            </a:r>
            <a:r>
              <a:rPr lang="de-DE" sz="2200" b="1" dirty="0">
                <a:effectLst/>
              </a:rPr>
              <a:t>. </a:t>
            </a:r>
            <a:r>
              <a:rPr lang="de-DE" sz="2200" dirty="0">
                <a:solidFill>
                  <a:srgbClr val="7DDDFF"/>
                </a:solidFill>
                <a:effectLst/>
              </a:rPr>
              <a:t>Php 4,9</a:t>
            </a:r>
          </a:p>
          <a:p>
            <a:pPr lvl="1"/>
            <a:r>
              <a:rPr lang="de-CH" sz="2200" b="1" dirty="0">
                <a:solidFill>
                  <a:schemeClr val="accent2">
                    <a:lumMod val="60000"/>
                    <a:lumOff val="40000"/>
                  </a:schemeClr>
                </a:solidFill>
                <a:effectLst/>
              </a:rPr>
              <a:t>4. </a:t>
            </a:r>
            <a:r>
              <a:rPr lang="de-DE" sz="2200" b="1" dirty="0" smtClean="0">
                <a:effectLst/>
              </a:rPr>
              <a:t>Die </a:t>
            </a:r>
            <a:r>
              <a:rPr lang="de-DE" sz="2200" b="1" dirty="0">
                <a:effectLst/>
              </a:rPr>
              <a:t>Botschaft des Friedens </a:t>
            </a:r>
            <a:r>
              <a:rPr lang="de-DE" sz="2200" b="1" dirty="0">
                <a:solidFill>
                  <a:srgbClr val="FFFF00"/>
                </a:solidFill>
                <a:effectLst/>
              </a:rPr>
              <a:t>verkünden</a:t>
            </a:r>
            <a:r>
              <a:rPr lang="de-DE" sz="2200" dirty="0">
                <a:effectLst/>
              </a:rPr>
              <a:t>. </a:t>
            </a:r>
            <a:r>
              <a:rPr lang="de-DE" sz="2200" dirty="0">
                <a:solidFill>
                  <a:srgbClr val="7DDDFF"/>
                </a:solidFill>
                <a:effectLst/>
              </a:rPr>
              <a:t>Apg 10,36; Rm 5,1; 10,15; Eph 2,14.17; 6,15 </a:t>
            </a:r>
            <a:endParaRPr lang="de-DE" sz="2200" dirty="0" smtClean="0">
              <a:solidFill>
                <a:srgbClr val="7DDDFF"/>
              </a:solidFill>
              <a:effectLst/>
            </a:endParaRPr>
          </a:p>
          <a:p>
            <a:pPr lvl="1"/>
            <a:r>
              <a:rPr lang="de-DE" sz="2200" b="1" dirty="0">
                <a:solidFill>
                  <a:schemeClr val="accent2">
                    <a:lumMod val="60000"/>
                    <a:lumOff val="40000"/>
                  </a:schemeClr>
                </a:solidFill>
                <a:effectLst/>
              </a:rPr>
              <a:t>5</a:t>
            </a:r>
            <a:r>
              <a:rPr lang="x-none" sz="2200" b="1">
                <a:solidFill>
                  <a:schemeClr val="accent2">
                    <a:lumMod val="60000"/>
                    <a:lumOff val="40000"/>
                  </a:schemeClr>
                </a:solidFill>
                <a:effectLst/>
              </a:rPr>
              <a:t>. </a:t>
            </a:r>
            <a:r>
              <a:rPr lang="x-none" sz="2200" b="1">
                <a:solidFill>
                  <a:srgbClr val="FFFF00"/>
                </a:solidFill>
                <a:effectLst/>
              </a:rPr>
              <a:t>Dem nachstreben</a:t>
            </a:r>
            <a:r>
              <a:rPr lang="x-none" sz="2200" b="1">
                <a:effectLst/>
              </a:rPr>
              <a:t>, was dem Frieden und der gegenseitigen Erbauung dient</a:t>
            </a:r>
            <a:r>
              <a:rPr lang="de-DE" sz="2200" dirty="0">
                <a:effectLst/>
              </a:rPr>
              <a:t>. </a:t>
            </a:r>
            <a:r>
              <a:rPr lang="x-none" sz="2200">
                <a:solidFill>
                  <a:srgbClr val="7DDDFF"/>
                </a:solidFill>
                <a:effectLst/>
              </a:rPr>
              <a:t>Rm 14,19</a:t>
            </a:r>
            <a:r>
              <a:rPr lang="de-DE" sz="2200" dirty="0">
                <a:solidFill>
                  <a:srgbClr val="7DDDFF"/>
                </a:solidFill>
                <a:effectLst/>
              </a:rPr>
              <a:t>; 1P 3,11; Heb 12,14</a:t>
            </a:r>
            <a:r>
              <a:rPr lang="x-none" sz="2200">
                <a:solidFill>
                  <a:srgbClr val="7DDDFF"/>
                </a:solidFill>
                <a:effectLst/>
              </a:rPr>
              <a:t> </a:t>
            </a:r>
            <a:endParaRPr lang="de-DE" sz="2200" dirty="0">
              <a:solidFill>
                <a:srgbClr val="7DDDFF"/>
              </a:solidFill>
              <a:effectLst/>
            </a:endParaRPr>
          </a:p>
          <a:p>
            <a:pPr lvl="1"/>
            <a:r>
              <a:rPr lang="de-DE" sz="2200" b="1" dirty="0">
                <a:solidFill>
                  <a:schemeClr val="accent2">
                    <a:lumMod val="60000"/>
                    <a:lumOff val="40000"/>
                  </a:schemeClr>
                </a:solidFill>
                <a:effectLst/>
              </a:rPr>
              <a:t>6</a:t>
            </a:r>
            <a:r>
              <a:rPr lang="x-none" sz="2200" b="1">
                <a:solidFill>
                  <a:schemeClr val="accent2">
                    <a:lumMod val="60000"/>
                    <a:lumOff val="40000"/>
                  </a:schemeClr>
                </a:solidFill>
                <a:effectLst/>
              </a:rPr>
              <a:t>. </a:t>
            </a:r>
            <a:r>
              <a:rPr lang="de-CH" sz="2200" b="1" dirty="0" smtClean="0">
                <a:solidFill>
                  <a:srgbClr val="FFFF00"/>
                </a:solidFill>
                <a:effectLst/>
              </a:rPr>
              <a:t>Geistliches</a:t>
            </a:r>
            <a:r>
              <a:rPr lang="de-CH" sz="2200" b="1" dirty="0" smtClean="0">
                <a:effectLst/>
              </a:rPr>
              <a:t> </a:t>
            </a:r>
            <a:r>
              <a:rPr lang="de-CH" sz="2200" b="1" dirty="0">
                <a:solidFill>
                  <a:srgbClr val="FFFF00"/>
                </a:solidFill>
                <a:effectLst/>
              </a:rPr>
              <a:t>sinnen</a:t>
            </a:r>
            <a:r>
              <a:rPr lang="de-CH" sz="2200" dirty="0">
                <a:effectLst/>
              </a:rPr>
              <a:t>. </a:t>
            </a:r>
            <a:r>
              <a:rPr lang="de-CH" sz="2200" dirty="0">
                <a:solidFill>
                  <a:srgbClr val="7DDDFF"/>
                </a:solidFill>
                <a:effectLst/>
              </a:rPr>
              <a:t>Rm 8,</a:t>
            </a:r>
            <a:r>
              <a:rPr lang="de-DE" sz="2200" dirty="0">
                <a:solidFill>
                  <a:srgbClr val="7DDDFF"/>
                </a:solidFill>
                <a:effectLst/>
              </a:rPr>
              <a:t>6; Gal 5,22</a:t>
            </a:r>
          </a:p>
          <a:p>
            <a:pPr lvl="1"/>
            <a:r>
              <a:rPr lang="de-DE" sz="2200" b="1" dirty="0">
                <a:solidFill>
                  <a:schemeClr val="accent2">
                    <a:lumMod val="60000"/>
                    <a:lumOff val="40000"/>
                  </a:schemeClr>
                </a:solidFill>
                <a:effectLst/>
              </a:rPr>
              <a:t>7.</a:t>
            </a:r>
            <a:r>
              <a:rPr lang="de-DE" sz="2200" b="1" dirty="0">
                <a:effectLst/>
              </a:rPr>
              <a:t> </a:t>
            </a:r>
            <a:r>
              <a:rPr lang="de-DE" sz="2200" b="1" dirty="0" smtClean="0">
                <a:solidFill>
                  <a:srgbClr val="FFFF00"/>
                </a:solidFill>
                <a:effectLst/>
              </a:rPr>
              <a:t>A</a:t>
            </a:r>
            <a:r>
              <a:rPr lang="x-none" sz="2200" b="1">
                <a:solidFill>
                  <a:srgbClr val="FFFF00"/>
                </a:solidFill>
                <a:effectLst/>
              </a:rPr>
              <a:t>uf </a:t>
            </a:r>
            <a:r>
              <a:rPr lang="de-DE" sz="2200" b="1" dirty="0">
                <a:solidFill>
                  <a:srgbClr val="FFFF00"/>
                </a:solidFill>
                <a:effectLst/>
              </a:rPr>
              <a:t>unser </a:t>
            </a:r>
            <a:r>
              <a:rPr lang="x-none" sz="2200" b="1">
                <a:solidFill>
                  <a:srgbClr val="FFFF00"/>
                </a:solidFill>
                <a:effectLst/>
              </a:rPr>
              <a:t>Recht verzichten </a:t>
            </a:r>
            <a:r>
              <a:rPr lang="de-DE" sz="2200" b="1" dirty="0">
                <a:effectLst/>
              </a:rPr>
              <a:t>und </a:t>
            </a:r>
            <a:r>
              <a:rPr lang="x-none" sz="2200" b="1">
                <a:effectLst/>
              </a:rPr>
              <a:t>Böses nicht mit Bösem vergelten</a:t>
            </a:r>
            <a:r>
              <a:rPr lang="de-DE" sz="2200" dirty="0">
                <a:effectLst/>
              </a:rPr>
              <a:t>.</a:t>
            </a:r>
            <a:r>
              <a:rPr lang="x-none" sz="2200">
                <a:effectLst/>
              </a:rPr>
              <a:t> </a:t>
            </a:r>
            <a:r>
              <a:rPr lang="x-none" sz="2200">
                <a:solidFill>
                  <a:srgbClr val="7DDDFF"/>
                </a:solidFill>
                <a:effectLst/>
              </a:rPr>
              <a:t>Mt 5,39</a:t>
            </a:r>
            <a:r>
              <a:rPr lang="de-DE" sz="2200" dirty="0">
                <a:solidFill>
                  <a:srgbClr val="7DDDFF"/>
                </a:solidFill>
                <a:effectLst/>
              </a:rPr>
              <a:t>.40; 1Kr 6,7; Spr 24,29; 1Th 5,15; Rm 12,17.18</a:t>
            </a:r>
          </a:p>
          <a:p>
            <a:pPr lvl="1"/>
            <a:r>
              <a:rPr lang="de-DE" sz="2200" b="1" dirty="0">
                <a:solidFill>
                  <a:schemeClr val="accent2">
                    <a:lumMod val="60000"/>
                    <a:lumOff val="40000"/>
                  </a:schemeClr>
                </a:solidFill>
                <a:effectLst/>
              </a:rPr>
              <a:t>8.</a:t>
            </a:r>
            <a:r>
              <a:rPr lang="de-DE" sz="2200" b="1" dirty="0">
                <a:effectLst/>
              </a:rPr>
              <a:t> </a:t>
            </a:r>
            <a:r>
              <a:rPr lang="de-DE" sz="2200" b="1" dirty="0" smtClean="0">
                <a:solidFill>
                  <a:srgbClr val="FFFF00"/>
                </a:solidFill>
                <a:effectLst/>
              </a:rPr>
              <a:t>Mit </a:t>
            </a:r>
            <a:r>
              <a:rPr lang="x-none" sz="2200" b="1">
                <a:solidFill>
                  <a:srgbClr val="FFFF00"/>
                </a:solidFill>
                <a:effectLst/>
              </a:rPr>
              <a:t>Demut</a:t>
            </a:r>
            <a:r>
              <a:rPr lang="de-DE" sz="2200" b="1" dirty="0">
                <a:solidFill>
                  <a:srgbClr val="FFFF00"/>
                </a:solidFill>
                <a:effectLst/>
              </a:rPr>
              <a:t>, </a:t>
            </a:r>
            <a:r>
              <a:rPr lang="x-none" sz="2200" b="1">
                <a:solidFill>
                  <a:srgbClr val="FFFF00"/>
                </a:solidFill>
                <a:effectLst/>
              </a:rPr>
              <a:t>Sanftmut </a:t>
            </a:r>
            <a:r>
              <a:rPr lang="de-DE" sz="2200" b="1" dirty="0">
                <a:solidFill>
                  <a:srgbClr val="FFFF00"/>
                </a:solidFill>
                <a:effectLst/>
              </a:rPr>
              <a:t>und</a:t>
            </a:r>
            <a:r>
              <a:rPr lang="x-none" sz="2200" b="1">
                <a:solidFill>
                  <a:srgbClr val="FFFF00"/>
                </a:solidFill>
                <a:effectLst/>
              </a:rPr>
              <a:t> Geduld </a:t>
            </a:r>
            <a:r>
              <a:rPr lang="de-DE" sz="2200" b="1" dirty="0">
                <a:effectLst/>
              </a:rPr>
              <a:t>e</a:t>
            </a:r>
            <a:r>
              <a:rPr lang="x-none" sz="2200" b="1">
                <a:effectLst/>
              </a:rPr>
              <a:t>inander </a:t>
            </a:r>
            <a:r>
              <a:rPr lang="x-none" sz="2200" b="1">
                <a:solidFill>
                  <a:srgbClr val="FFFF00"/>
                </a:solidFill>
                <a:effectLst/>
              </a:rPr>
              <a:t>in</a:t>
            </a:r>
            <a:r>
              <a:rPr lang="x-none" sz="2200" b="1">
                <a:effectLst/>
              </a:rPr>
              <a:t> </a:t>
            </a:r>
            <a:r>
              <a:rPr lang="x-none" sz="2200" b="1">
                <a:solidFill>
                  <a:srgbClr val="FFFF00"/>
                </a:solidFill>
                <a:effectLst/>
              </a:rPr>
              <a:t>Liebe</a:t>
            </a:r>
            <a:r>
              <a:rPr lang="x-none" sz="2200" b="1">
                <a:effectLst/>
              </a:rPr>
              <a:t> ertragen</a:t>
            </a:r>
            <a:r>
              <a:rPr lang="de-DE" sz="2200" b="1" dirty="0">
                <a:effectLst/>
              </a:rPr>
              <a:t>. </a:t>
            </a:r>
            <a:r>
              <a:rPr lang="de-DE" sz="2200" dirty="0">
                <a:solidFill>
                  <a:srgbClr val="7DDDFF"/>
                </a:solidFill>
                <a:effectLst/>
              </a:rPr>
              <a:t>Eph 4,2.3</a:t>
            </a:r>
          </a:p>
          <a:p>
            <a:pPr lvl="1"/>
            <a:r>
              <a:rPr lang="de-DE" sz="2200" b="1" dirty="0">
                <a:solidFill>
                  <a:schemeClr val="accent2">
                    <a:lumMod val="60000"/>
                    <a:lumOff val="40000"/>
                  </a:schemeClr>
                </a:solidFill>
                <a:effectLst/>
              </a:rPr>
              <a:t>9. </a:t>
            </a:r>
            <a:r>
              <a:rPr lang="de-DE" sz="2200" b="1" dirty="0" smtClean="0">
                <a:solidFill>
                  <a:srgbClr val="FFFF00"/>
                </a:solidFill>
                <a:effectLst/>
              </a:rPr>
              <a:t>Uns </a:t>
            </a:r>
            <a:r>
              <a:rPr lang="de-DE" sz="2200" b="1" dirty="0">
                <a:solidFill>
                  <a:srgbClr val="FFFF00"/>
                </a:solidFill>
                <a:effectLst/>
              </a:rPr>
              <a:t>zurechtbringen</a:t>
            </a:r>
            <a:r>
              <a:rPr lang="de-DE" sz="2200" b="1" dirty="0">
                <a:effectLst/>
              </a:rPr>
              <a:t> </a:t>
            </a:r>
            <a:r>
              <a:rPr lang="de-DE" sz="2200" b="1" dirty="0" smtClean="0">
                <a:effectLst/>
              </a:rPr>
              <a:t>/ aufrufen </a:t>
            </a:r>
            <a:r>
              <a:rPr lang="de-DE" sz="2200" b="1" dirty="0" smtClean="0">
                <a:solidFill>
                  <a:srgbClr val="FFFF00"/>
                </a:solidFill>
                <a:effectLst/>
              </a:rPr>
              <a:t>lassen, auf </a:t>
            </a:r>
            <a:r>
              <a:rPr lang="de-DE" sz="2200" b="1" dirty="0">
                <a:solidFill>
                  <a:srgbClr val="FFFF00"/>
                </a:solidFill>
                <a:effectLst/>
              </a:rPr>
              <a:t>dasselbe bedacht </a:t>
            </a:r>
            <a:r>
              <a:rPr lang="de-DE" sz="2200" b="1" dirty="0" smtClean="0">
                <a:effectLst/>
              </a:rPr>
              <a:t>sind</a:t>
            </a:r>
            <a:r>
              <a:rPr lang="de-DE" sz="2200" dirty="0" smtClean="0">
                <a:effectLst/>
              </a:rPr>
              <a:t>. </a:t>
            </a:r>
            <a:r>
              <a:rPr lang="x-none" sz="2200">
                <a:solidFill>
                  <a:srgbClr val="7DDDFF"/>
                </a:solidFill>
                <a:effectLst/>
              </a:rPr>
              <a:t>2Kr </a:t>
            </a:r>
            <a:r>
              <a:rPr lang="x-none" sz="2200" smtClean="0">
                <a:solidFill>
                  <a:srgbClr val="7DDDFF"/>
                </a:solidFill>
                <a:effectLst/>
              </a:rPr>
              <a:t>13,11</a:t>
            </a:r>
            <a:endParaRPr lang="de-DE" sz="2200" dirty="0" smtClean="0">
              <a:solidFill>
                <a:srgbClr val="7DDDFF"/>
              </a:solidFill>
              <a:effectLst/>
            </a:endParaRPr>
          </a:p>
          <a:p>
            <a:pPr lvl="1"/>
            <a:r>
              <a:rPr lang="de-DE" sz="2200" b="1" dirty="0">
                <a:solidFill>
                  <a:schemeClr val="accent2">
                    <a:lumMod val="60000"/>
                    <a:lumOff val="40000"/>
                  </a:schemeClr>
                </a:solidFill>
                <a:effectLst/>
              </a:rPr>
              <a:t>10. </a:t>
            </a:r>
            <a:r>
              <a:rPr lang="de-DE" sz="2200" b="1" dirty="0" smtClean="0">
                <a:solidFill>
                  <a:srgbClr val="FFFF00"/>
                </a:solidFill>
                <a:effectLst/>
              </a:rPr>
              <a:t>In </a:t>
            </a:r>
            <a:r>
              <a:rPr lang="de-DE" sz="2200" b="1" dirty="0">
                <a:solidFill>
                  <a:srgbClr val="FFFF00"/>
                </a:solidFill>
                <a:effectLst/>
              </a:rPr>
              <a:t>allem </a:t>
            </a:r>
            <a:r>
              <a:rPr lang="de-DE" sz="2200" b="1" dirty="0" smtClean="0">
                <a:solidFill>
                  <a:srgbClr val="FFFF00"/>
                </a:solidFill>
                <a:effectLst/>
              </a:rPr>
              <a:t>ihm die </a:t>
            </a:r>
            <a:r>
              <a:rPr lang="de-DE" sz="2200" b="1" dirty="0">
                <a:solidFill>
                  <a:srgbClr val="FFFF00"/>
                </a:solidFill>
                <a:effectLst/>
              </a:rPr>
              <a:t>Anliegen </a:t>
            </a:r>
            <a:r>
              <a:rPr lang="de-DE" sz="2200" b="1" dirty="0" smtClean="0">
                <a:solidFill>
                  <a:srgbClr val="FFFF00"/>
                </a:solidFill>
                <a:effectLst/>
              </a:rPr>
              <a:t>bringen - mit </a:t>
            </a:r>
            <a:r>
              <a:rPr lang="de-DE" sz="2200" b="1" dirty="0">
                <a:solidFill>
                  <a:srgbClr val="FFFF00"/>
                </a:solidFill>
                <a:effectLst/>
              </a:rPr>
              <a:t>Dank</a:t>
            </a:r>
            <a:r>
              <a:rPr lang="de-DE" sz="2200" b="1" dirty="0" smtClean="0">
                <a:effectLst/>
              </a:rPr>
              <a:t>. </a:t>
            </a:r>
            <a:r>
              <a:rPr lang="de-DE" sz="2200" dirty="0">
                <a:solidFill>
                  <a:srgbClr val="7DDDFF"/>
                </a:solidFill>
                <a:effectLst/>
              </a:rPr>
              <a:t>Php </a:t>
            </a:r>
            <a:r>
              <a:rPr lang="de-DE" sz="2200" dirty="0" smtClean="0">
                <a:solidFill>
                  <a:srgbClr val="7DDDFF"/>
                </a:solidFill>
                <a:effectLst/>
              </a:rPr>
              <a:t>4,6.7</a:t>
            </a:r>
            <a:endParaRPr lang="de-DE" sz="2200" dirty="0">
              <a:solidFill>
                <a:srgbClr val="7DDDFF"/>
              </a:solidFill>
              <a:effectLst/>
            </a:endParaRPr>
          </a:p>
        </p:txBody>
      </p:sp>
    </p:spTree>
    <p:extLst>
      <p:ext uri="{BB962C8B-B14F-4D97-AF65-F5344CB8AC3E}">
        <p14:creationId xmlns:p14="http://schemas.microsoft.com/office/powerpoint/2010/main" val="8680885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066130"/>
          </a:xfrm>
        </p:spPr>
        <p:txBody>
          <a:bodyPr/>
          <a:lstStyle/>
          <a:p>
            <a:r>
              <a:rPr lang="de-DE" b="0" dirty="0" smtClean="0">
                <a:solidFill>
                  <a:schemeClr val="accent2">
                    <a:lumMod val="60000"/>
                    <a:lumOff val="40000"/>
                  </a:schemeClr>
                </a:solidFill>
                <a:latin typeface="Arial Narrow" pitchFamily="34" charset="0"/>
              </a:rPr>
              <a:t>„Selig die Barmherzigen“ 5,7</a:t>
            </a:r>
            <a:endParaRPr lang="de-DE" b="0" dirty="0">
              <a:solidFill>
                <a:schemeClr val="accent2">
                  <a:lumMod val="60000"/>
                  <a:lumOff val="40000"/>
                </a:schemeClr>
              </a:solidFill>
              <a:latin typeface="Arial Narrow" pitchFamily="34" charset="0"/>
            </a:endParaRPr>
          </a:p>
        </p:txBody>
      </p:sp>
      <p:sp>
        <p:nvSpPr>
          <p:cNvPr id="3" name="Inhaltsplatzhalter 2"/>
          <p:cNvSpPr>
            <a:spLocks noGrp="1"/>
          </p:cNvSpPr>
          <p:nvPr>
            <p:ph idx="1"/>
          </p:nvPr>
        </p:nvSpPr>
        <p:spPr>
          <a:xfrm>
            <a:off x="0" y="1628800"/>
            <a:ext cx="9144000" cy="5229200"/>
          </a:xfrm>
        </p:spPr>
        <p:txBody>
          <a:bodyPr/>
          <a:lstStyle/>
          <a:p>
            <a:r>
              <a:rPr lang="de-CH" sz="2800" dirty="0">
                <a:effectLst/>
              </a:rPr>
              <a:t>2Tm </a:t>
            </a:r>
            <a:r>
              <a:rPr lang="de-CH" sz="2800" dirty="0" smtClean="0">
                <a:effectLst/>
              </a:rPr>
              <a:t>1,18:</a:t>
            </a:r>
            <a:r>
              <a:rPr lang="de-CH" sz="2800" b="1" dirty="0" smtClean="0">
                <a:effectLst/>
              </a:rPr>
              <a:t> </a:t>
            </a:r>
            <a:r>
              <a:rPr lang="de-CH" sz="2800" dirty="0" smtClean="0">
                <a:effectLst/>
              </a:rPr>
              <a:t> </a:t>
            </a:r>
            <a:r>
              <a:rPr lang="de-CH" sz="2800" dirty="0">
                <a:effectLst/>
              </a:rPr>
              <a:t>Der Herr gebe ihm, dass er Barmherzigkeit finde vom Herrn an jenem Tage. </a:t>
            </a:r>
            <a:endParaRPr lang="de-DE" sz="2800" dirty="0">
              <a:effectLst/>
            </a:endParaRPr>
          </a:p>
          <a:p>
            <a:r>
              <a:rPr lang="de-CH" sz="2800" dirty="0">
                <a:effectLst/>
              </a:rPr>
              <a:t>Jk </a:t>
            </a:r>
            <a:r>
              <a:rPr lang="de-CH" sz="2800" dirty="0" smtClean="0">
                <a:effectLst/>
              </a:rPr>
              <a:t>5,11: </a:t>
            </a:r>
            <a:r>
              <a:rPr lang="de-CH" sz="2800" dirty="0">
                <a:effectLst/>
              </a:rPr>
              <a:t>der Herr ist sehr mitfühlend und ein Erbarmer</a:t>
            </a:r>
            <a:r>
              <a:rPr lang="de-DE" sz="2800" dirty="0">
                <a:effectLst/>
              </a:rPr>
              <a:t>.</a:t>
            </a:r>
          </a:p>
          <a:p>
            <a:pPr marL="0" indent="0">
              <a:buNone/>
            </a:pPr>
            <a:endParaRPr lang="de-DE" sz="2800" dirty="0">
              <a:effectLst/>
            </a:endParaRPr>
          </a:p>
          <a:p>
            <a:endParaRPr lang="de-DE" sz="2800" dirty="0"/>
          </a:p>
        </p:txBody>
      </p:sp>
    </p:spTree>
    <p:extLst>
      <p:ext uri="{BB962C8B-B14F-4D97-AF65-F5344CB8AC3E}">
        <p14:creationId xmlns:p14="http://schemas.microsoft.com/office/powerpoint/2010/main" val="24652147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rgbClr val="FFC000"/>
                </a:solidFill>
              </a:rPr>
              <a:t>II. Wer ist angesprochen?</a:t>
            </a:r>
            <a:endParaRPr lang="de-DE" dirty="0">
              <a:solidFill>
                <a:srgbClr val="FFC000"/>
              </a:solidFill>
            </a:endParaRPr>
          </a:p>
        </p:txBody>
      </p:sp>
      <p:sp>
        <p:nvSpPr>
          <p:cNvPr id="3" name="Inhaltsplatzhalter 2"/>
          <p:cNvSpPr>
            <a:spLocks noGrp="1"/>
          </p:cNvSpPr>
          <p:nvPr>
            <p:ph idx="1"/>
          </p:nvPr>
        </p:nvSpPr>
        <p:spPr/>
        <p:txBody>
          <a:bodyPr/>
          <a:lstStyle/>
          <a:p>
            <a:r>
              <a:rPr lang="de-DE" dirty="0" smtClean="0"/>
              <a:t>Vor allem </a:t>
            </a:r>
            <a:r>
              <a:rPr lang="de-DE" b="1" dirty="0" smtClean="0"/>
              <a:t>Jesu Jüngerkreis 5,1 	</a:t>
            </a:r>
          </a:p>
          <a:p>
            <a:r>
              <a:rPr lang="de-DE" dirty="0" smtClean="0"/>
              <a:t>Die </a:t>
            </a:r>
            <a:r>
              <a:rPr lang="de-DE" b="1" dirty="0" smtClean="0"/>
              <a:t>Volksmenge</a:t>
            </a:r>
            <a:r>
              <a:rPr lang="de-DE" dirty="0" smtClean="0"/>
              <a:t> aus </a:t>
            </a:r>
            <a:r>
              <a:rPr lang="de-DE" b="1" dirty="0" smtClean="0"/>
              <a:t>Israel</a:t>
            </a:r>
            <a:r>
              <a:rPr lang="de-DE" dirty="0" smtClean="0"/>
              <a:t> 5,1; 7,28</a:t>
            </a:r>
          </a:p>
          <a:p>
            <a:pPr lvl="1"/>
            <a:r>
              <a:rPr lang="de-DE" dirty="0" smtClean="0"/>
              <a:t>a. Solche, für die Gott der Vater ist 6,1.4.9.14.15</a:t>
            </a:r>
          </a:p>
          <a:p>
            <a:pPr lvl="1"/>
            <a:r>
              <a:rPr lang="de-DE" dirty="0" smtClean="0"/>
              <a:t>b. Solche, die noch draußen sind 7,13 </a:t>
            </a:r>
            <a:endParaRPr lang="de-DE" sz="2000" dirty="0"/>
          </a:p>
          <a:p>
            <a:pPr lvl="2"/>
            <a:r>
              <a:rPr lang="de-DE" dirty="0" smtClean="0"/>
              <a:t>Sie müssen durch die enge Pforte, ehe Gott ihr Vater wird. Vgl. Jh 8,41.42</a:t>
            </a:r>
          </a:p>
          <a:p>
            <a:pPr lvl="2"/>
            <a:r>
              <a:rPr lang="de-DE" dirty="0" smtClean="0"/>
              <a:t>Für </a:t>
            </a:r>
            <a:r>
              <a:rPr lang="de-DE" b="1" dirty="0" smtClean="0"/>
              <a:t>Heiden</a:t>
            </a:r>
            <a:r>
              <a:rPr lang="de-DE" dirty="0" smtClean="0"/>
              <a:t>, die draußen sind, gilt dasselbe wie für Juden, die draußen sind.</a:t>
            </a:r>
            <a:endParaRPr lang="de-DE" dirty="0"/>
          </a:p>
        </p:txBody>
      </p:sp>
    </p:spTree>
    <p:extLst>
      <p:ext uri="{BB962C8B-B14F-4D97-AF65-F5344CB8AC3E}">
        <p14:creationId xmlns:p14="http://schemas.microsoft.com/office/powerpoint/2010/main" val="24602629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282154"/>
          </a:xfrm>
        </p:spPr>
        <p:txBody>
          <a:bodyPr/>
          <a:lstStyle/>
          <a:p>
            <a:r>
              <a:rPr lang="de-DE" b="0" dirty="0" smtClean="0">
                <a:solidFill>
                  <a:schemeClr val="accent2">
                    <a:lumMod val="60000"/>
                    <a:lumOff val="40000"/>
                  </a:schemeClr>
                </a:solidFill>
                <a:latin typeface="Arial Narrow" pitchFamily="34" charset="0"/>
              </a:rPr>
              <a:t>„Selig die Reinen im Herzen, weil sie </a:t>
            </a:r>
            <a:r>
              <a:rPr lang="de-DE" b="0" dirty="0" smtClean="0">
                <a:solidFill>
                  <a:schemeClr val="accent2">
                    <a:lumMod val="60000"/>
                    <a:lumOff val="40000"/>
                  </a:schemeClr>
                </a:solidFill>
              </a:rPr>
              <a:t>Gott sehen werden“ </a:t>
            </a:r>
            <a:r>
              <a:rPr lang="de-DE" b="0" dirty="0" smtClean="0">
                <a:solidFill>
                  <a:schemeClr val="accent2">
                    <a:lumMod val="60000"/>
                    <a:lumOff val="40000"/>
                  </a:schemeClr>
                </a:solidFill>
                <a:latin typeface="Arial Narrow" pitchFamily="34" charset="0"/>
              </a:rPr>
              <a:t>5,8</a:t>
            </a:r>
            <a:endParaRPr lang="de-DE" b="0" dirty="0">
              <a:solidFill>
                <a:schemeClr val="accent2">
                  <a:lumMod val="60000"/>
                  <a:lumOff val="40000"/>
                </a:schemeClr>
              </a:solidFill>
              <a:latin typeface="Arial Narrow" pitchFamily="34" charset="0"/>
            </a:endParaRPr>
          </a:p>
        </p:txBody>
      </p:sp>
      <p:sp>
        <p:nvSpPr>
          <p:cNvPr id="3" name="Inhaltsplatzhalter 2"/>
          <p:cNvSpPr>
            <a:spLocks noGrp="1"/>
          </p:cNvSpPr>
          <p:nvPr>
            <p:ph idx="1"/>
          </p:nvPr>
        </p:nvSpPr>
        <p:spPr>
          <a:xfrm>
            <a:off x="0" y="1916832"/>
            <a:ext cx="9144000" cy="4941168"/>
          </a:xfrm>
        </p:spPr>
        <p:txBody>
          <a:bodyPr/>
          <a:lstStyle/>
          <a:p>
            <a:r>
              <a:rPr lang="de-CH" sz="2800" dirty="0">
                <a:effectLst/>
              </a:rPr>
              <a:t>Off 22,4 </a:t>
            </a:r>
            <a:r>
              <a:rPr lang="de-DE" sz="2800" dirty="0">
                <a:effectLst/>
              </a:rPr>
              <a:t>Und sie werden sein Angesicht sehen. Und sein Name wird an ihrer Stirn sein.</a:t>
            </a:r>
          </a:p>
          <a:p>
            <a:r>
              <a:rPr lang="de-CH" sz="2800" dirty="0">
                <a:effectLst/>
              </a:rPr>
              <a:t>1Jh 3,2.3: noch wurde nicht offenbar, was wir sein werden. Aber wir wissen: Wenn er offenbar wird, werden wir ihm gleich sein, weil wir ihn sehen werden, so wie er ist.  3 Und jeder, der diese Hoffnung auf ihn hat, reinigt </a:t>
            </a:r>
            <a:r>
              <a:rPr lang="de-CH" sz="2800" dirty="0" smtClean="0">
                <a:effectLst/>
              </a:rPr>
              <a:t>sich selbst </a:t>
            </a:r>
            <a:r>
              <a:rPr lang="de-CH" sz="2400" dirty="0" smtClean="0">
                <a:effectLst/>
              </a:rPr>
              <a:t>‹immer wieder›</a:t>
            </a:r>
            <a:r>
              <a:rPr lang="de-CH" sz="2800" dirty="0" smtClean="0">
                <a:effectLst/>
              </a:rPr>
              <a:t>, </a:t>
            </a:r>
            <a:r>
              <a:rPr lang="de-CH" sz="2800" dirty="0">
                <a:effectLst/>
              </a:rPr>
              <a:t>so wie ER rein </a:t>
            </a:r>
            <a:r>
              <a:rPr lang="de-CH" sz="2800" dirty="0" smtClean="0">
                <a:effectLst/>
              </a:rPr>
              <a:t>ist</a:t>
            </a:r>
            <a:r>
              <a:rPr lang="de-CH" sz="2800" dirty="0">
                <a:effectLst/>
              </a:rPr>
              <a:t>.</a:t>
            </a:r>
            <a:endParaRPr lang="de-DE" sz="2800" dirty="0">
              <a:effectLst/>
            </a:endParaRPr>
          </a:p>
          <a:p>
            <a:r>
              <a:rPr lang="de-CH" sz="2800" dirty="0">
                <a:effectLst/>
              </a:rPr>
              <a:t>Heb 12,14: </a:t>
            </a:r>
            <a:r>
              <a:rPr lang="de-DE" sz="2800" dirty="0">
                <a:effectLst/>
              </a:rPr>
              <a:t>Jagt … nach der Heiligung, ohne die niemand den Herrn sehen </a:t>
            </a:r>
            <a:r>
              <a:rPr lang="de-DE" sz="2800" dirty="0" smtClean="0">
                <a:effectLst/>
              </a:rPr>
              <a:t>wird.</a:t>
            </a:r>
            <a:endParaRPr lang="de-DE" sz="2800" dirty="0">
              <a:effectLst/>
            </a:endParaRPr>
          </a:p>
        </p:txBody>
      </p:sp>
    </p:spTree>
    <p:extLst>
      <p:ext uri="{BB962C8B-B14F-4D97-AF65-F5344CB8AC3E}">
        <p14:creationId xmlns:p14="http://schemas.microsoft.com/office/powerpoint/2010/main" val="34841367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endParaRPr lang="de-DE"/>
          </a:p>
        </p:txBody>
      </p:sp>
    </p:spTree>
    <p:extLst>
      <p:ext uri="{BB962C8B-B14F-4D97-AF65-F5344CB8AC3E}">
        <p14:creationId xmlns:p14="http://schemas.microsoft.com/office/powerpoint/2010/main" val="14682572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62074"/>
          </a:xfrm>
        </p:spPr>
        <p:txBody>
          <a:bodyPr/>
          <a:lstStyle/>
          <a:p>
            <a:r>
              <a:rPr lang="de-DE" dirty="0" smtClean="0">
                <a:solidFill>
                  <a:srgbClr val="FFC000"/>
                </a:solidFill>
              </a:rPr>
              <a:t>Gliederung</a:t>
            </a:r>
            <a:endParaRPr lang="de-DE" dirty="0">
              <a:solidFill>
                <a:srgbClr val="FFC000"/>
              </a:solidFill>
            </a:endParaRPr>
          </a:p>
        </p:txBody>
      </p:sp>
      <p:sp>
        <p:nvSpPr>
          <p:cNvPr id="3" name="Inhaltsplatzhalter 2"/>
          <p:cNvSpPr>
            <a:spLocks noGrp="1"/>
          </p:cNvSpPr>
          <p:nvPr>
            <p:ph idx="1"/>
          </p:nvPr>
        </p:nvSpPr>
        <p:spPr>
          <a:xfrm>
            <a:off x="0" y="836712"/>
            <a:ext cx="9144000" cy="6021288"/>
          </a:xfrm>
        </p:spPr>
        <p:txBody>
          <a:bodyPr/>
          <a:lstStyle/>
          <a:p>
            <a:r>
              <a:rPr lang="de-DE" sz="2400" b="1" dirty="0">
                <a:solidFill>
                  <a:srgbClr val="FFFF00"/>
                </a:solidFill>
                <a:effectLst/>
              </a:rPr>
              <a:t>A. Vorwort</a:t>
            </a:r>
            <a:r>
              <a:rPr lang="de-DE" sz="2400" dirty="0">
                <a:solidFill>
                  <a:srgbClr val="FFFF00"/>
                </a:solidFill>
                <a:effectLst/>
              </a:rPr>
              <a:t>: 5,1-20: </a:t>
            </a:r>
            <a:r>
              <a:rPr lang="de-CH" sz="2400" dirty="0">
                <a:solidFill>
                  <a:srgbClr val="FFFF00"/>
                </a:solidFill>
                <a:effectLst/>
              </a:rPr>
              <a:t>Vorzüglicheres im Königreich der Himmel</a:t>
            </a:r>
            <a:endParaRPr lang="de-DE" sz="2400" dirty="0">
              <a:solidFill>
                <a:srgbClr val="FFFF00"/>
              </a:solidFill>
              <a:effectLst/>
            </a:endParaRPr>
          </a:p>
          <a:p>
            <a:pPr lvl="1"/>
            <a:r>
              <a:rPr lang="de-DE" sz="2400" dirty="0">
                <a:effectLst/>
              </a:rPr>
              <a:t>1</a:t>
            </a:r>
            <a:r>
              <a:rPr lang="de-DE" sz="2400" dirty="0" smtClean="0">
                <a:effectLst/>
              </a:rPr>
              <a:t>. </a:t>
            </a:r>
            <a:r>
              <a:rPr lang="de-DE" sz="2400" dirty="0">
                <a:effectLst/>
              </a:rPr>
              <a:t>„Selige“</a:t>
            </a:r>
          </a:p>
          <a:p>
            <a:pPr lvl="1"/>
            <a:r>
              <a:rPr lang="de-DE" sz="2400" dirty="0">
                <a:effectLst/>
              </a:rPr>
              <a:t>2</a:t>
            </a:r>
            <a:r>
              <a:rPr lang="de-DE" sz="2400" dirty="0" smtClean="0">
                <a:effectLst/>
              </a:rPr>
              <a:t>. </a:t>
            </a:r>
            <a:r>
              <a:rPr lang="de-DE" sz="2400" dirty="0">
                <a:effectLst/>
              </a:rPr>
              <a:t>„Salz“ und „Licht“ </a:t>
            </a:r>
          </a:p>
          <a:p>
            <a:pPr lvl="1"/>
            <a:r>
              <a:rPr lang="de-DE" sz="2400" dirty="0">
                <a:effectLst/>
              </a:rPr>
              <a:t>3</a:t>
            </a:r>
            <a:r>
              <a:rPr lang="de-DE" sz="2400" dirty="0" smtClean="0">
                <a:effectLst/>
              </a:rPr>
              <a:t>. </a:t>
            </a:r>
            <a:r>
              <a:rPr lang="de-DE" sz="2400" dirty="0">
                <a:effectLst/>
              </a:rPr>
              <a:t>Vorzüglichere Gerechtigkeit</a:t>
            </a:r>
          </a:p>
          <a:p>
            <a:pPr lvl="1"/>
            <a:endParaRPr lang="de-DE" sz="2000" dirty="0">
              <a:effectLst/>
            </a:endParaRPr>
          </a:p>
          <a:p>
            <a:r>
              <a:rPr lang="de-DE" sz="2400" b="1" dirty="0">
                <a:solidFill>
                  <a:srgbClr val="FFFF00"/>
                </a:solidFill>
                <a:effectLst/>
              </a:rPr>
              <a:t>B. </a:t>
            </a:r>
            <a:r>
              <a:rPr lang="de-DE" sz="2400" b="1" u="sng" dirty="0">
                <a:solidFill>
                  <a:srgbClr val="FFFF00"/>
                </a:solidFill>
                <a:effectLst/>
              </a:rPr>
              <a:t>Hauptteil</a:t>
            </a:r>
            <a:r>
              <a:rPr lang="de-DE" sz="2400" b="1" dirty="0">
                <a:solidFill>
                  <a:srgbClr val="FFFF00"/>
                </a:solidFill>
                <a:effectLst/>
              </a:rPr>
              <a:t>: 5,21 – 7,12: </a:t>
            </a:r>
            <a:r>
              <a:rPr lang="de-DE" sz="2400" b="1" u="sng" dirty="0" smtClean="0">
                <a:solidFill>
                  <a:srgbClr val="FFFF00"/>
                </a:solidFill>
                <a:effectLst/>
              </a:rPr>
              <a:t>Zehn </a:t>
            </a:r>
            <a:r>
              <a:rPr lang="de-DE" sz="2400" b="1" u="sng" dirty="0">
                <a:solidFill>
                  <a:srgbClr val="FFFF00"/>
                </a:solidFill>
                <a:effectLst/>
              </a:rPr>
              <a:t>Worte Jesu (</a:t>
            </a:r>
            <a:r>
              <a:rPr lang="de-DE" sz="2400" b="1" u="sng" dirty="0">
                <a:solidFill>
                  <a:srgbClr val="FFFF00"/>
                </a:solidFill>
              </a:rPr>
              <a:t>„10 Gebote“)</a:t>
            </a:r>
          </a:p>
          <a:p>
            <a:endParaRPr lang="de-DE" sz="2400" u="sng" dirty="0">
              <a:solidFill>
                <a:srgbClr val="FFFF00"/>
              </a:solidFill>
              <a:effectLst/>
            </a:endParaRPr>
          </a:p>
          <a:p>
            <a:endParaRPr lang="de-DE" sz="2400" dirty="0">
              <a:effectLst/>
            </a:endParaRPr>
          </a:p>
          <a:p>
            <a:r>
              <a:rPr lang="de-DE" sz="2400" b="1" dirty="0">
                <a:solidFill>
                  <a:srgbClr val="FFFF00"/>
                </a:solidFill>
                <a:effectLst/>
              </a:rPr>
              <a:t>C. Nachwort</a:t>
            </a:r>
            <a:r>
              <a:rPr lang="de-DE" sz="2400" dirty="0">
                <a:solidFill>
                  <a:srgbClr val="FFFF00"/>
                </a:solidFill>
                <a:effectLst/>
              </a:rPr>
              <a:t>: 7,13-27: Richtiges und Falsches in Bezug auf das Königreich</a:t>
            </a:r>
          </a:p>
          <a:p>
            <a:pPr lvl="1"/>
            <a:r>
              <a:rPr lang="de-DE" sz="2400" dirty="0">
                <a:effectLst/>
              </a:rPr>
              <a:t>1</a:t>
            </a:r>
            <a:r>
              <a:rPr lang="de-DE" sz="2400" dirty="0" smtClean="0">
                <a:effectLst/>
              </a:rPr>
              <a:t>. </a:t>
            </a:r>
            <a:r>
              <a:rPr lang="de-DE" sz="2400" dirty="0">
                <a:effectLst/>
              </a:rPr>
              <a:t>Enge und weite Pforte </a:t>
            </a:r>
          </a:p>
          <a:p>
            <a:pPr lvl="1"/>
            <a:r>
              <a:rPr lang="de-DE" sz="2400" dirty="0">
                <a:effectLst/>
              </a:rPr>
              <a:t>2</a:t>
            </a:r>
            <a:r>
              <a:rPr lang="de-DE" sz="2400" dirty="0" smtClean="0">
                <a:effectLst/>
              </a:rPr>
              <a:t>. </a:t>
            </a:r>
            <a:r>
              <a:rPr lang="de-DE" sz="2400" dirty="0">
                <a:effectLst/>
              </a:rPr>
              <a:t>Gute und schlechte Frucht </a:t>
            </a:r>
          </a:p>
          <a:p>
            <a:pPr lvl="1"/>
            <a:r>
              <a:rPr lang="de-DE" sz="2400" dirty="0">
                <a:effectLst/>
              </a:rPr>
              <a:t>3</a:t>
            </a:r>
            <a:r>
              <a:rPr lang="de-DE" sz="2400" dirty="0" smtClean="0">
                <a:effectLst/>
              </a:rPr>
              <a:t>. </a:t>
            </a:r>
            <a:r>
              <a:rPr lang="de-DE" sz="2400" dirty="0">
                <a:effectLst/>
              </a:rPr>
              <a:t>Felsiges und sandiges Fundament </a:t>
            </a:r>
          </a:p>
        </p:txBody>
      </p:sp>
    </p:spTree>
    <p:extLst>
      <p:ext uri="{BB962C8B-B14F-4D97-AF65-F5344CB8AC3E}">
        <p14:creationId xmlns:p14="http://schemas.microsoft.com/office/powerpoint/2010/main" val="14264422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000" dirty="0" smtClean="0">
                <a:solidFill>
                  <a:srgbClr val="FFC000"/>
                </a:solidFill>
                <a:effectLst/>
              </a:rPr>
              <a:t>5,21-48: </a:t>
            </a:r>
            <a:r>
              <a:rPr lang="de-DE" sz="4000" dirty="0">
                <a:solidFill>
                  <a:srgbClr val="FFC000"/>
                </a:solidFill>
                <a:effectLst/>
              </a:rPr>
              <a:t>Die </a:t>
            </a:r>
            <a:r>
              <a:rPr lang="de-DE" sz="4000" dirty="0" smtClean="0">
                <a:solidFill>
                  <a:srgbClr val="FFC000"/>
                </a:solidFill>
                <a:effectLst/>
              </a:rPr>
              <a:t>Worte </a:t>
            </a:r>
            <a:r>
              <a:rPr lang="de-DE" sz="4000" dirty="0" smtClean="0">
                <a:effectLst/>
              </a:rPr>
              <a:t>1-5</a:t>
            </a:r>
            <a:endParaRPr lang="de-DE" sz="4000" dirty="0"/>
          </a:p>
        </p:txBody>
      </p:sp>
      <p:sp>
        <p:nvSpPr>
          <p:cNvPr id="4" name="Inhaltsplatzhalter 3"/>
          <p:cNvSpPr>
            <a:spLocks noGrp="1"/>
          </p:cNvSpPr>
          <p:nvPr>
            <p:ph sz="half" idx="1"/>
          </p:nvPr>
        </p:nvSpPr>
        <p:spPr>
          <a:xfrm>
            <a:off x="0" y="1600200"/>
            <a:ext cx="9144000" cy="4525963"/>
          </a:xfrm>
        </p:spPr>
        <p:txBody>
          <a:bodyPr/>
          <a:lstStyle/>
          <a:p>
            <a:r>
              <a:rPr lang="de-DE" sz="2600" dirty="0" smtClean="0">
                <a:solidFill>
                  <a:srgbClr val="FFFF00"/>
                </a:solidFill>
              </a:rPr>
              <a:t>5,21-26 </a:t>
            </a:r>
            <a:r>
              <a:rPr lang="de-DE" sz="2600" dirty="0" smtClean="0">
                <a:solidFill>
                  <a:srgbClr val="FBB0A3"/>
                </a:solidFill>
              </a:rPr>
              <a:t>Verhalten zum Bruder</a:t>
            </a:r>
            <a:endParaRPr lang="de-DE" sz="2600" b="1" dirty="0" smtClean="0">
              <a:solidFill>
                <a:srgbClr val="FBB0A3"/>
              </a:solidFill>
              <a:effectLst/>
            </a:endParaRPr>
          </a:p>
          <a:p>
            <a:r>
              <a:rPr lang="de-DE" sz="2600" dirty="0" smtClean="0">
                <a:solidFill>
                  <a:srgbClr val="FFFF00"/>
                </a:solidFill>
              </a:rPr>
              <a:t>  </a:t>
            </a:r>
            <a:r>
              <a:rPr lang="de-DE" sz="2600" dirty="0">
                <a:solidFill>
                  <a:srgbClr val="FFFF00"/>
                </a:solidFill>
              </a:rPr>
              <a:t>5,27-32 </a:t>
            </a:r>
            <a:r>
              <a:rPr lang="de-DE" sz="2600" dirty="0" smtClean="0"/>
              <a:t>Verhalten zur Frau [</a:t>
            </a:r>
            <a:r>
              <a:rPr lang="de-DE" sz="2600" i="1" dirty="0" smtClean="0">
                <a:solidFill>
                  <a:srgbClr val="00B0F0"/>
                </a:solidFill>
                <a:effectLst/>
              </a:rPr>
              <a:t>rechtes</a:t>
            </a:r>
            <a:r>
              <a:rPr lang="de-DE" sz="2600" i="1" dirty="0" smtClean="0">
                <a:effectLst/>
              </a:rPr>
              <a:t> </a:t>
            </a:r>
            <a:r>
              <a:rPr lang="de-DE" sz="2600" i="1" dirty="0" smtClean="0">
                <a:solidFill>
                  <a:srgbClr val="00B0F0"/>
                </a:solidFill>
                <a:effectLst/>
              </a:rPr>
              <a:t>Auge, Hand</a:t>
            </a:r>
            <a:r>
              <a:rPr lang="de-DE" sz="2600" dirty="0" smtClean="0">
                <a:effectLst/>
              </a:rPr>
              <a:t>]</a:t>
            </a:r>
            <a:endParaRPr lang="de-DE" sz="2600" dirty="0"/>
          </a:p>
          <a:p>
            <a:r>
              <a:rPr lang="de-DE" sz="2600" dirty="0">
                <a:solidFill>
                  <a:srgbClr val="FFFF00"/>
                </a:solidFill>
              </a:rPr>
              <a:t>    5,33-37 </a:t>
            </a:r>
            <a:r>
              <a:rPr lang="de-DE" sz="2600" dirty="0" smtClean="0">
                <a:solidFill>
                  <a:srgbClr val="FFFF00"/>
                </a:solidFill>
              </a:rPr>
              <a:t>Wahrhaftigkeit im Reden. </a:t>
            </a:r>
            <a:r>
              <a:rPr lang="de-DE" sz="2600" dirty="0" smtClean="0"/>
              <a:t>Euer </a:t>
            </a:r>
            <a:r>
              <a:rPr lang="de-DE" sz="2600" dirty="0"/>
              <a:t>Wort sei: Ja: Ja; Nein: Nein</a:t>
            </a:r>
            <a:r>
              <a:rPr lang="de-DE" sz="2600" dirty="0" smtClean="0"/>
              <a:t>. </a:t>
            </a:r>
            <a:endParaRPr lang="de-DE" sz="2600" dirty="0">
              <a:solidFill>
                <a:srgbClr val="FFFF00"/>
              </a:solidFill>
            </a:endParaRPr>
          </a:p>
          <a:p>
            <a:r>
              <a:rPr lang="de-DE" sz="2600" dirty="0">
                <a:solidFill>
                  <a:srgbClr val="FFFF00"/>
                </a:solidFill>
              </a:rPr>
              <a:t>  5,38-42 </a:t>
            </a:r>
            <a:r>
              <a:rPr lang="de-DE" sz="2600" dirty="0" smtClean="0"/>
              <a:t>Verhalten zum bedrohenden Nächsten [</a:t>
            </a:r>
            <a:r>
              <a:rPr lang="de-DE" sz="2600" i="1" dirty="0" smtClean="0">
                <a:solidFill>
                  <a:srgbClr val="00B0F0"/>
                </a:solidFill>
                <a:effectLst/>
              </a:rPr>
              <a:t>Auge</a:t>
            </a:r>
            <a:r>
              <a:rPr lang="de-DE" sz="2600" i="1" dirty="0" smtClean="0">
                <a:effectLst/>
              </a:rPr>
              <a:t>, </a:t>
            </a:r>
            <a:r>
              <a:rPr lang="de-DE" sz="2600" i="1" dirty="0" smtClean="0">
                <a:solidFill>
                  <a:srgbClr val="00B0F0"/>
                </a:solidFill>
                <a:effectLst/>
              </a:rPr>
              <a:t>rechte</a:t>
            </a:r>
            <a:r>
              <a:rPr lang="de-DE" sz="2600" i="1" dirty="0" smtClean="0">
                <a:effectLst/>
              </a:rPr>
              <a:t> Wange</a:t>
            </a:r>
            <a:r>
              <a:rPr lang="de-DE" sz="2600" dirty="0" smtClean="0">
                <a:effectLst/>
              </a:rPr>
              <a:t>] </a:t>
            </a:r>
            <a:endParaRPr lang="de-DE" sz="2600" dirty="0">
              <a:solidFill>
                <a:srgbClr val="FFFF00"/>
              </a:solidFill>
            </a:endParaRPr>
          </a:p>
          <a:p>
            <a:r>
              <a:rPr lang="de-DE" sz="2600" dirty="0">
                <a:solidFill>
                  <a:srgbClr val="FFFF00"/>
                </a:solidFill>
              </a:rPr>
              <a:t>5,43-47 </a:t>
            </a:r>
            <a:r>
              <a:rPr lang="de-DE" sz="2600" dirty="0">
                <a:solidFill>
                  <a:srgbClr val="FBB0A3"/>
                </a:solidFill>
              </a:rPr>
              <a:t>Verhalten zum </a:t>
            </a:r>
            <a:r>
              <a:rPr lang="de-DE" sz="2600" dirty="0" smtClean="0">
                <a:solidFill>
                  <a:srgbClr val="FBB0A3"/>
                </a:solidFill>
              </a:rPr>
              <a:t>Feind</a:t>
            </a:r>
            <a:endParaRPr lang="de-DE" sz="2600" dirty="0">
              <a:solidFill>
                <a:srgbClr val="FFFF00"/>
              </a:solidFill>
            </a:endParaRPr>
          </a:p>
          <a:p>
            <a:pPr marL="0" indent="0">
              <a:buNone/>
            </a:pPr>
            <a:endParaRPr lang="de-DE" sz="2600" i="1" dirty="0" smtClean="0">
              <a:solidFill>
                <a:srgbClr val="92D050"/>
              </a:solidFill>
            </a:endParaRPr>
          </a:p>
          <a:p>
            <a:pPr marL="0" indent="0">
              <a:buNone/>
            </a:pPr>
            <a:r>
              <a:rPr lang="de-DE" sz="2600" i="1" dirty="0" smtClean="0">
                <a:solidFill>
                  <a:srgbClr val="92D050"/>
                </a:solidFill>
              </a:rPr>
              <a:t>Fazit: 5,48</a:t>
            </a:r>
            <a:endParaRPr lang="de-DE" sz="2600" i="1" dirty="0">
              <a:solidFill>
                <a:srgbClr val="92D050"/>
              </a:solidFill>
            </a:endParaRPr>
          </a:p>
        </p:txBody>
      </p:sp>
    </p:spTree>
    <p:extLst>
      <p:ext uri="{BB962C8B-B14F-4D97-AF65-F5344CB8AC3E}">
        <p14:creationId xmlns:p14="http://schemas.microsoft.com/office/powerpoint/2010/main" val="9854653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16632"/>
            <a:ext cx="9144000" cy="792088"/>
          </a:xfrm>
        </p:spPr>
        <p:txBody>
          <a:bodyPr/>
          <a:lstStyle/>
          <a:p>
            <a:r>
              <a:rPr lang="de-DE" sz="3600" b="0" dirty="0" smtClean="0">
                <a:solidFill>
                  <a:srgbClr val="FFC000"/>
                </a:solidFill>
                <a:effectLst/>
              </a:rPr>
              <a:t> </a:t>
            </a:r>
            <a:endParaRPr lang="de-DE" sz="4000" dirty="0">
              <a:solidFill>
                <a:srgbClr val="FFC000"/>
              </a:solidFill>
            </a:endParaRPr>
          </a:p>
        </p:txBody>
      </p:sp>
      <p:sp>
        <p:nvSpPr>
          <p:cNvPr id="3" name="Inhaltsplatzhalter 2"/>
          <p:cNvSpPr>
            <a:spLocks noGrp="1"/>
          </p:cNvSpPr>
          <p:nvPr>
            <p:ph idx="1"/>
          </p:nvPr>
        </p:nvSpPr>
        <p:spPr>
          <a:xfrm>
            <a:off x="457200" y="1988840"/>
            <a:ext cx="8686800" cy="4869160"/>
          </a:xfrm>
        </p:spPr>
        <p:txBody>
          <a:bodyPr/>
          <a:lstStyle/>
          <a:p>
            <a:pPr marL="0" indent="0">
              <a:buNone/>
            </a:pPr>
            <a:r>
              <a:rPr lang="de-DE" sz="2800" dirty="0" smtClean="0"/>
              <a:t>Häufige Sünden</a:t>
            </a:r>
            <a:endParaRPr lang="de-DE" sz="2800" dirty="0" smtClean="0">
              <a:effectLst/>
            </a:endParaRPr>
          </a:p>
          <a:p>
            <a:r>
              <a:rPr lang="de-DE" sz="2400" dirty="0">
                <a:solidFill>
                  <a:srgbClr val="FFFF00"/>
                </a:solidFill>
                <a:effectLst/>
              </a:rPr>
              <a:t>1. </a:t>
            </a:r>
            <a:r>
              <a:rPr lang="de-DE" sz="2400" dirty="0" smtClean="0"/>
              <a:t>Zorn/Zwietracht </a:t>
            </a:r>
            <a:r>
              <a:rPr lang="de-DE" sz="2400" dirty="0"/>
              <a:t>unter Brüdern</a:t>
            </a:r>
          </a:p>
          <a:p>
            <a:r>
              <a:rPr lang="de-DE" sz="2400" dirty="0" smtClean="0">
                <a:solidFill>
                  <a:srgbClr val="FFFF00"/>
                </a:solidFill>
                <a:effectLst/>
              </a:rPr>
              <a:t>2. </a:t>
            </a:r>
            <a:r>
              <a:rPr lang="de-DE" sz="2400" dirty="0" smtClean="0"/>
              <a:t>Verführung (Auge), unreine Gedanken</a:t>
            </a:r>
            <a:endParaRPr lang="de-DE" sz="2400" dirty="0"/>
          </a:p>
          <a:p>
            <a:r>
              <a:rPr lang="de-DE" sz="2400" dirty="0" smtClean="0">
                <a:solidFill>
                  <a:srgbClr val="FFFF00"/>
                </a:solidFill>
                <a:effectLst/>
              </a:rPr>
              <a:t>3. </a:t>
            </a:r>
            <a:r>
              <a:rPr lang="de-DE" sz="2400" dirty="0" smtClean="0">
                <a:effectLst/>
              </a:rPr>
              <a:t>Umgang mit der </a:t>
            </a:r>
            <a:r>
              <a:rPr lang="de-DE" sz="2400" dirty="0" smtClean="0"/>
              <a:t>Wahrheit (Reden)</a:t>
            </a:r>
            <a:endParaRPr lang="de-DE" sz="2400" dirty="0"/>
          </a:p>
          <a:p>
            <a:r>
              <a:rPr lang="de-DE" sz="2400" dirty="0" smtClean="0">
                <a:solidFill>
                  <a:srgbClr val="FFFF00"/>
                </a:solidFill>
                <a:effectLst/>
              </a:rPr>
              <a:t>4. </a:t>
            </a:r>
            <a:r>
              <a:rPr lang="de-DE" sz="2400" dirty="0" smtClean="0"/>
              <a:t>Vergelten</a:t>
            </a:r>
            <a:endParaRPr lang="de-DE" sz="2400" dirty="0"/>
          </a:p>
          <a:p>
            <a:r>
              <a:rPr lang="de-DE" sz="2400" dirty="0" smtClean="0">
                <a:solidFill>
                  <a:srgbClr val="FFFF00"/>
                </a:solidFill>
                <a:effectLst/>
              </a:rPr>
              <a:t>5. </a:t>
            </a:r>
            <a:r>
              <a:rPr lang="de-DE" sz="2400" dirty="0" smtClean="0"/>
              <a:t>Lieblose Gesinnung/Verhalten (Wie du mir, so ich dir)</a:t>
            </a:r>
            <a:endParaRPr lang="de-DE" sz="2400" dirty="0"/>
          </a:p>
          <a:p>
            <a:pPr marL="0" indent="0">
              <a:buNone/>
            </a:pPr>
            <a:endParaRPr lang="de-DE" sz="2400" dirty="0">
              <a:solidFill>
                <a:srgbClr val="92D050"/>
              </a:solidFill>
              <a:effectLst/>
            </a:endParaRPr>
          </a:p>
        </p:txBody>
      </p:sp>
      <p:sp>
        <p:nvSpPr>
          <p:cNvPr id="4" name="Titel 1"/>
          <p:cNvSpPr txBox="1">
            <a:spLocks/>
          </p:cNvSpPr>
          <p:nvPr/>
        </p:nvSpPr>
        <p:spPr bwMode="auto">
          <a:xfrm>
            <a:off x="0" y="260648"/>
            <a:ext cx="9144000" cy="792088"/>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34" charset="0"/>
                <a:ea typeface="+mj-ea"/>
                <a:cs typeface="Arial" pitchFamily="34" charset="0"/>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a:lstStyle>
          <a:p>
            <a:endParaRPr lang="de-DE" dirty="0">
              <a:solidFill>
                <a:srgbClr val="FFC000"/>
              </a:solidFill>
              <a:latin typeface="Arial Narrow" pitchFamily="34" charset="0"/>
            </a:endParaRPr>
          </a:p>
        </p:txBody>
      </p:sp>
      <p:sp>
        <p:nvSpPr>
          <p:cNvPr id="5" name="Titel 1"/>
          <p:cNvSpPr txBox="1">
            <a:spLocks/>
          </p:cNvSpPr>
          <p:nvPr/>
        </p:nvSpPr>
        <p:spPr bwMode="auto">
          <a:xfrm>
            <a:off x="457200" y="274638"/>
            <a:ext cx="8229600" cy="1143000"/>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baseline="0">
                <a:solidFill>
                  <a:schemeClr val="tx2"/>
                </a:solidFill>
                <a:effectLst>
                  <a:outerShdw blurRad="38100" dist="38100" dir="2700000" algn="tl">
                    <a:srgbClr val="000000"/>
                  </a:outerShdw>
                </a:effectLst>
                <a:latin typeface="Arial Narrow" pitchFamily="34" charset="0"/>
                <a:ea typeface="+mj-ea"/>
                <a:cs typeface="Arial" pitchFamily="34" charset="0"/>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a:lstStyle>
          <a:p>
            <a:r>
              <a:rPr lang="de-DE" sz="4000" smtClean="0">
                <a:solidFill>
                  <a:srgbClr val="FFC000"/>
                </a:solidFill>
                <a:effectLst/>
              </a:rPr>
              <a:t>5,21-48: Die Worte </a:t>
            </a:r>
            <a:r>
              <a:rPr lang="de-DE" sz="4000" smtClean="0">
                <a:effectLst/>
              </a:rPr>
              <a:t>1-5</a:t>
            </a:r>
            <a:endParaRPr lang="de-DE" sz="4000" dirty="0"/>
          </a:p>
        </p:txBody>
      </p:sp>
    </p:spTree>
    <p:extLst>
      <p:ext uri="{BB962C8B-B14F-4D97-AF65-F5344CB8AC3E}">
        <p14:creationId xmlns:p14="http://schemas.microsoft.com/office/powerpoint/2010/main" val="10897717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74638"/>
            <a:ext cx="9036496" cy="1143000"/>
          </a:xfrm>
        </p:spPr>
        <p:txBody>
          <a:bodyPr/>
          <a:lstStyle/>
          <a:p>
            <a:r>
              <a:rPr lang="de-DE" dirty="0" smtClean="0">
                <a:solidFill>
                  <a:srgbClr val="FBB0A3"/>
                </a:solidFill>
                <a:latin typeface="Arial Narrow" pitchFamily="34" charset="0"/>
              </a:rPr>
              <a:t>1. Verhalten </a:t>
            </a:r>
            <a:r>
              <a:rPr lang="de-DE" dirty="0">
                <a:solidFill>
                  <a:srgbClr val="FBB0A3"/>
                </a:solidFill>
                <a:latin typeface="Arial Narrow" pitchFamily="34" charset="0"/>
              </a:rPr>
              <a:t>zum </a:t>
            </a:r>
            <a:r>
              <a:rPr lang="de-DE" dirty="0" smtClean="0">
                <a:solidFill>
                  <a:srgbClr val="FBB0A3"/>
                </a:solidFill>
                <a:latin typeface="Arial Narrow" pitchFamily="34" charset="0"/>
              </a:rPr>
              <a:t>Bruder </a:t>
            </a:r>
            <a:r>
              <a:rPr lang="de-DE" dirty="0" smtClean="0">
                <a:solidFill>
                  <a:schemeClr val="tx1"/>
                </a:solidFill>
                <a:latin typeface="Arial Narrow" pitchFamily="34" charset="0"/>
              </a:rPr>
              <a:t>5,21-26</a:t>
            </a:r>
            <a:endParaRPr lang="de-DE" dirty="0">
              <a:solidFill>
                <a:srgbClr val="FBB0A3"/>
              </a:solidFill>
              <a:latin typeface="Arial Narrow" pitchFamily="34" charset="0"/>
            </a:endParaRPr>
          </a:p>
        </p:txBody>
      </p:sp>
      <p:sp>
        <p:nvSpPr>
          <p:cNvPr id="3" name="Inhaltsplatzhalter 2"/>
          <p:cNvSpPr>
            <a:spLocks noGrp="1"/>
          </p:cNvSpPr>
          <p:nvPr>
            <p:ph idx="1"/>
          </p:nvPr>
        </p:nvSpPr>
        <p:spPr>
          <a:xfrm>
            <a:off x="457200" y="1600200"/>
            <a:ext cx="8686800" cy="4525963"/>
          </a:xfrm>
        </p:spPr>
        <p:txBody>
          <a:bodyPr/>
          <a:lstStyle/>
          <a:p>
            <a:r>
              <a:rPr lang="de-DE" dirty="0">
                <a:effectLst>
                  <a:outerShdw blurRad="38100" dist="38100" dir="2700000" algn="tl">
                    <a:srgbClr val="000000">
                      <a:alpha val="43137"/>
                    </a:srgbClr>
                  </a:outerShdw>
                </a:effectLst>
              </a:rPr>
              <a:t>a. </a:t>
            </a:r>
            <a:r>
              <a:rPr lang="de-DE" dirty="0" smtClean="0">
                <a:effectLst>
                  <a:outerShdw blurRad="38100" dist="38100" dir="2700000" algn="tl">
                    <a:srgbClr val="000000">
                      <a:alpha val="43137"/>
                    </a:srgbClr>
                  </a:outerShdw>
                </a:effectLst>
              </a:rPr>
              <a:t>Das </a:t>
            </a:r>
            <a:r>
              <a:rPr lang="x-none" smtClean="0">
                <a:effectLst>
                  <a:outerShdw blurRad="38100" dist="38100" dir="2700000" algn="tl">
                    <a:srgbClr val="000000">
                      <a:alpha val="43137"/>
                    </a:srgbClr>
                  </a:outerShdw>
                </a:effectLst>
              </a:rPr>
              <a:t>rechte Verh</a:t>
            </a:r>
            <a:r>
              <a:rPr lang="de-DE" dirty="0" smtClean="0">
                <a:effectLst>
                  <a:outerShdw blurRad="38100" dist="38100" dir="2700000" algn="tl">
                    <a:srgbClr val="000000">
                      <a:alpha val="43137"/>
                    </a:srgbClr>
                  </a:outerShdw>
                </a:effectLst>
              </a:rPr>
              <a:t>alten</a:t>
            </a:r>
            <a:r>
              <a:rPr lang="x-none" smtClean="0">
                <a:effectLst>
                  <a:outerShdw blurRad="38100" dist="38100" dir="2700000" algn="tl">
                    <a:srgbClr val="000000">
                      <a:alpha val="43137"/>
                    </a:srgbClr>
                  </a:outerShdw>
                </a:effectLst>
              </a:rPr>
              <a:t> </a:t>
            </a:r>
            <a:r>
              <a:rPr lang="x-none">
                <a:effectLst>
                  <a:outerShdw blurRad="38100" dist="38100" dir="2700000" algn="tl">
                    <a:srgbClr val="000000">
                      <a:alpha val="43137"/>
                    </a:srgbClr>
                  </a:outerShdw>
                </a:effectLst>
              </a:rPr>
              <a:t>zum </a:t>
            </a:r>
            <a:r>
              <a:rPr lang="x-none" smtClean="0">
                <a:effectLst>
                  <a:outerShdw blurRad="38100" dist="38100" dir="2700000" algn="tl">
                    <a:srgbClr val="000000">
                      <a:alpha val="43137"/>
                    </a:srgbClr>
                  </a:outerShdw>
                </a:effectLst>
              </a:rPr>
              <a:t>Bruder </a:t>
            </a:r>
            <a:r>
              <a:rPr lang="de-DE" dirty="0" smtClean="0">
                <a:effectLst>
                  <a:outerShdw blurRad="38100" dist="38100" dir="2700000" algn="tl">
                    <a:srgbClr val="000000">
                      <a:alpha val="43137"/>
                    </a:srgbClr>
                  </a:outerShdw>
                </a:effectLst>
              </a:rPr>
              <a:t>– </a:t>
            </a:r>
            <a:r>
              <a:rPr lang="x-none" smtClean="0">
                <a:effectLst>
                  <a:outerShdw blurRad="38100" dist="38100" dir="2700000" algn="tl">
                    <a:srgbClr val="000000">
                      <a:alpha val="43137"/>
                    </a:srgbClr>
                  </a:outerShdw>
                </a:effectLst>
              </a:rPr>
              <a:t>aufgezeigt </a:t>
            </a:r>
            <a:r>
              <a:rPr lang="x-none">
                <a:effectLst>
                  <a:outerShdw blurRad="38100" dist="38100" dir="2700000" algn="tl">
                    <a:srgbClr val="000000">
                      <a:alpha val="43137"/>
                    </a:srgbClr>
                  </a:outerShdw>
                </a:effectLst>
              </a:rPr>
              <a:t>am </a:t>
            </a:r>
            <a:r>
              <a:rPr lang="de-DE" dirty="0" smtClean="0">
                <a:effectLst>
                  <a:outerShdw blurRad="38100" dist="38100" dir="2700000" algn="tl">
                    <a:srgbClr val="000000">
                      <a:alpha val="43137"/>
                    </a:srgbClr>
                  </a:outerShdw>
                </a:effectLst>
              </a:rPr>
              <a:t>sechsten</a:t>
            </a:r>
            <a:r>
              <a:rPr lang="x-none" smtClean="0">
                <a:effectLst>
                  <a:outerShdw blurRad="38100" dist="38100" dir="2700000" algn="tl">
                    <a:srgbClr val="000000">
                      <a:alpha val="43137"/>
                    </a:srgbClr>
                  </a:outerShdw>
                </a:effectLst>
              </a:rPr>
              <a:t> Gebot</a:t>
            </a:r>
            <a:r>
              <a:rPr lang="de-DE" dirty="0" smtClean="0">
                <a:effectLst>
                  <a:outerShdw blurRad="38100" dist="38100" dir="2700000" algn="tl">
                    <a:srgbClr val="000000">
                      <a:alpha val="43137"/>
                    </a:srgbClr>
                  </a:outerShdw>
                </a:effectLst>
              </a:rPr>
              <a:t>: 5,21.22</a:t>
            </a:r>
          </a:p>
          <a:p>
            <a:r>
              <a:rPr lang="de-DE" dirty="0" smtClean="0">
                <a:effectLst>
                  <a:outerShdw blurRad="38100" dist="38100" dir="2700000" algn="tl">
                    <a:srgbClr val="000000">
                      <a:alpha val="43137"/>
                    </a:srgbClr>
                  </a:outerShdw>
                </a:effectLst>
              </a:rPr>
              <a:t> </a:t>
            </a:r>
            <a:endParaRPr lang="de-DE" dirty="0">
              <a:solidFill>
                <a:srgbClr val="FFFF00"/>
              </a:solidFill>
              <a:effectLst/>
            </a:endParaRPr>
          </a:p>
          <a:p>
            <a:pPr lvl="2"/>
            <a:endParaRPr lang="de-DE" dirty="0"/>
          </a:p>
        </p:txBody>
      </p:sp>
    </p:spTree>
    <p:extLst>
      <p:ext uri="{BB962C8B-B14F-4D97-AF65-F5344CB8AC3E}">
        <p14:creationId xmlns:p14="http://schemas.microsoft.com/office/powerpoint/2010/main" val="34906338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74638"/>
            <a:ext cx="9036496" cy="1143000"/>
          </a:xfrm>
        </p:spPr>
        <p:txBody>
          <a:bodyPr/>
          <a:lstStyle/>
          <a:p>
            <a:r>
              <a:rPr lang="de-DE" dirty="0" smtClean="0">
                <a:solidFill>
                  <a:srgbClr val="FBB0A3"/>
                </a:solidFill>
                <a:latin typeface="Arial Narrow" pitchFamily="34" charset="0"/>
              </a:rPr>
              <a:t>1. Verhalten </a:t>
            </a:r>
            <a:r>
              <a:rPr lang="de-DE" dirty="0">
                <a:solidFill>
                  <a:srgbClr val="FBB0A3"/>
                </a:solidFill>
                <a:latin typeface="Arial Narrow" pitchFamily="34" charset="0"/>
              </a:rPr>
              <a:t>zum </a:t>
            </a:r>
            <a:r>
              <a:rPr lang="de-DE" dirty="0" smtClean="0">
                <a:solidFill>
                  <a:srgbClr val="FBB0A3"/>
                </a:solidFill>
                <a:latin typeface="Arial Narrow" pitchFamily="34" charset="0"/>
              </a:rPr>
              <a:t>Bruder </a:t>
            </a:r>
            <a:r>
              <a:rPr lang="de-DE" dirty="0" smtClean="0">
                <a:solidFill>
                  <a:schemeClr val="tx1"/>
                </a:solidFill>
                <a:latin typeface="Arial Narrow" pitchFamily="34" charset="0"/>
              </a:rPr>
              <a:t>5,21-26</a:t>
            </a:r>
            <a:endParaRPr lang="de-DE" dirty="0">
              <a:solidFill>
                <a:srgbClr val="FBB0A3"/>
              </a:solidFill>
              <a:latin typeface="Arial Narrow" pitchFamily="34" charset="0"/>
            </a:endParaRPr>
          </a:p>
        </p:txBody>
      </p:sp>
      <p:sp>
        <p:nvSpPr>
          <p:cNvPr id="3" name="Inhaltsplatzhalter 2"/>
          <p:cNvSpPr>
            <a:spLocks noGrp="1"/>
          </p:cNvSpPr>
          <p:nvPr>
            <p:ph idx="1"/>
          </p:nvPr>
        </p:nvSpPr>
        <p:spPr>
          <a:xfrm>
            <a:off x="457200" y="1600200"/>
            <a:ext cx="8686800" cy="5141168"/>
          </a:xfrm>
        </p:spPr>
        <p:txBody>
          <a:bodyPr/>
          <a:lstStyle/>
          <a:p>
            <a:r>
              <a:rPr lang="de-CH" dirty="0" smtClean="0">
                <a:effectLst/>
              </a:rPr>
              <a:t>Eph 4,31.32:</a:t>
            </a:r>
            <a:r>
              <a:rPr lang="de-CH" b="1" dirty="0" smtClean="0">
                <a:effectLst/>
              </a:rPr>
              <a:t> </a:t>
            </a:r>
            <a:r>
              <a:rPr lang="de-CH" dirty="0" smtClean="0">
                <a:effectLst/>
              </a:rPr>
              <a:t> </a:t>
            </a:r>
            <a:r>
              <a:rPr lang="de-CH" dirty="0">
                <a:effectLst/>
              </a:rPr>
              <a:t>Alle Bitterkeit und [aller] Unwille und Zorn und [alles] Geschrei und [alle] Lästerung sei von euch weggetan samt aller Bosheit. Werdet freundlich zueinander, feinfühlig; vergebt euch dabei </a:t>
            </a:r>
            <a:r>
              <a:rPr lang="de-CH" dirty="0" smtClean="0">
                <a:effectLst/>
              </a:rPr>
              <a:t>untereinander, </a:t>
            </a:r>
            <a:r>
              <a:rPr lang="de-CH" dirty="0">
                <a:effectLst/>
              </a:rPr>
              <a:t>so wie ja auch </a:t>
            </a:r>
            <a:r>
              <a:rPr lang="de-CH" dirty="0" smtClean="0">
                <a:effectLst/>
              </a:rPr>
              <a:t>Gott euch </a:t>
            </a:r>
            <a:r>
              <a:rPr lang="de-CH" dirty="0">
                <a:effectLst/>
              </a:rPr>
              <a:t>in Christus </a:t>
            </a:r>
            <a:r>
              <a:rPr lang="de-CH" dirty="0" smtClean="0">
                <a:effectLst/>
              </a:rPr>
              <a:t>vergab. </a:t>
            </a:r>
          </a:p>
          <a:p>
            <a:r>
              <a:rPr lang="de-DE" dirty="0">
                <a:effectLst/>
              </a:rPr>
              <a:t>1Jh </a:t>
            </a:r>
            <a:r>
              <a:rPr lang="de-DE" dirty="0" smtClean="0">
                <a:effectLst/>
              </a:rPr>
              <a:t>3,15: </a:t>
            </a:r>
            <a:r>
              <a:rPr lang="de-DE" dirty="0">
                <a:effectLst/>
              </a:rPr>
              <a:t>Jeder, der seinen Bruder hasst, ist ein Menschenmörder. Und ihr wisst, dass kein Menschenmörder ewiges Leben hat. </a:t>
            </a:r>
            <a:r>
              <a:rPr lang="de-DE" dirty="0" smtClean="0">
                <a:effectLst/>
              </a:rPr>
              <a:t>[Es] weilt/wohnt </a:t>
            </a:r>
            <a:r>
              <a:rPr lang="de-DE" dirty="0">
                <a:effectLst/>
              </a:rPr>
              <a:t>‹nicht› in ihm.</a:t>
            </a:r>
          </a:p>
          <a:p>
            <a:endParaRPr lang="de-CH" dirty="0" smtClean="0">
              <a:effectLst/>
            </a:endParaRPr>
          </a:p>
        </p:txBody>
      </p:sp>
    </p:spTree>
    <p:extLst>
      <p:ext uri="{BB962C8B-B14F-4D97-AF65-F5344CB8AC3E}">
        <p14:creationId xmlns:p14="http://schemas.microsoft.com/office/powerpoint/2010/main" val="4404332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74638"/>
            <a:ext cx="9036496" cy="1143000"/>
          </a:xfrm>
        </p:spPr>
        <p:txBody>
          <a:bodyPr/>
          <a:lstStyle/>
          <a:p>
            <a:r>
              <a:rPr lang="de-DE" dirty="0" smtClean="0">
                <a:solidFill>
                  <a:srgbClr val="FBB0A3"/>
                </a:solidFill>
                <a:latin typeface="Arial Narrow" pitchFamily="34" charset="0"/>
              </a:rPr>
              <a:t>1. Verhalten </a:t>
            </a:r>
            <a:r>
              <a:rPr lang="de-DE" dirty="0">
                <a:solidFill>
                  <a:srgbClr val="FBB0A3"/>
                </a:solidFill>
                <a:latin typeface="Arial Narrow" pitchFamily="34" charset="0"/>
              </a:rPr>
              <a:t>zum </a:t>
            </a:r>
            <a:r>
              <a:rPr lang="de-DE" dirty="0" smtClean="0">
                <a:solidFill>
                  <a:srgbClr val="FBB0A3"/>
                </a:solidFill>
                <a:latin typeface="Arial Narrow" pitchFamily="34" charset="0"/>
              </a:rPr>
              <a:t>Bruder </a:t>
            </a:r>
            <a:r>
              <a:rPr lang="de-DE" dirty="0" smtClean="0">
                <a:solidFill>
                  <a:schemeClr val="tx1"/>
                </a:solidFill>
                <a:latin typeface="Arial Narrow" pitchFamily="34" charset="0"/>
              </a:rPr>
              <a:t>5,21-26</a:t>
            </a:r>
            <a:endParaRPr lang="de-DE" dirty="0">
              <a:solidFill>
                <a:srgbClr val="FBB0A3"/>
              </a:solidFill>
              <a:latin typeface="Arial Narrow" pitchFamily="34" charset="0"/>
            </a:endParaRPr>
          </a:p>
        </p:txBody>
      </p:sp>
      <p:sp>
        <p:nvSpPr>
          <p:cNvPr id="3" name="Inhaltsplatzhalter 2"/>
          <p:cNvSpPr>
            <a:spLocks noGrp="1"/>
          </p:cNvSpPr>
          <p:nvPr>
            <p:ph idx="1"/>
          </p:nvPr>
        </p:nvSpPr>
        <p:spPr>
          <a:xfrm>
            <a:off x="457200" y="1600200"/>
            <a:ext cx="8686800" cy="4525963"/>
          </a:xfrm>
        </p:spPr>
        <p:txBody>
          <a:bodyPr/>
          <a:lstStyle/>
          <a:p>
            <a:r>
              <a:rPr lang="de-DE" dirty="0">
                <a:effectLst>
                  <a:outerShdw blurRad="38100" dist="38100" dir="2700000" algn="tl">
                    <a:srgbClr val="000000">
                      <a:alpha val="43137"/>
                    </a:srgbClr>
                  </a:outerShdw>
                </a:effectLst>
              </a:rPr>
              <a:t>a. </a:t>
            </a:r>
            <a:r>
              <a:rPr lang="de-DE" dirty="0" smtClean="0">
                <a:effectLst>
                  <a:outerShdw blurRad="38100" dist="38100" dir="2700000" algn="tl">
                    <a:srgbClr val="000000">
                      <a:alpha val="43137"/>
                    </a:srgbClr>
                  </a:outerShdw>
                </a:effectLst>
              </a:rPr>
              <a:t>Das </a:t>
            </a:r>
            <a:r>
              <a:rPr lang="x-none" smtClean="0">
                <a:effectLst>
                  <a:outerShdw blurRad="38100" dist="38100" dir="2700000" algn="tl">
                    <a:srgbClr val="000000">
                      <a:alpha val="43137"/>
                    </a:srgbClr>
                  </a:outerShdw>
                </a:effectLst>
              </a:rPr>
              <a:t>rechte Verh</a:t>
            </a:r>
            <a:r>
              <a:rPr lang="de-DE" dirty="0" smtClean="0">
                <a:effectLst>
                  <a:outerShdw blurRad="38100" dist="38100" dir="2700000" algn="tl">
                    <a:srgbClr val="000000">
                      <a:alpha val="43137"/>
                    </a:srgbClr>
                  </a:outerShdw>
                </a:effectLst>
              </a:rPr>
              <a:t>alten</a:t>
            </a:r>
            <a:r>
              <a:rPr lang="x-none" smtClean="0">
                <a:effectLst>
                  <a:outerShdw blurRad="38100" dist="38100" dir="2700000" algn="tl">
                    <a:srgbClr val="000000">
                      <a:alpha val="43137"/>
                    </a:srgbClr>
                  </a:outerShdw>
                </a:effectLst>
              </a:rPr>
              <a:t> </a:t>
            </a:r>
            <a:r>
              <a:rPr lang="x-none">
                <a:effectLst>
                  <a:outerShdw blurRad="38100" dist="38100" dir="2700000" algn="tl">
                    <a:srgbClr val="000000">
                      <a:alpha val="43137"/>
                    </a:srgbClr>
                  </a:outerShdw>
                </a:effectLst>
              </a:rPr>
              <a:t>zum </a:t>
            </a:r>
            <a:r>
              <a:rPr lang="x-none" smtClean="0">
                <a:effectLst>
                  <a:outerShdw blurRad="38100" dist="38100" dir="2700000" algn="tl">
                    <a:srgbClr val="000000">
                      <a:alpha val="43137"/>
                    </a:srgbClr>
                  </a:outerShdw>
                </a:effectLst>
              </a:rPr>
              <a:t>Bruder </a:t>
            </a:r>
            <a:r>
              <a:rPr lang="de-DE" dirty="0" smtClean="0">
                <a:effectLst>
                  <a:outerShdw blurRad="38100" dist="38100" dir="2700000" algn="tl">
                    <a:srgbClr val="000000">
                      <a:alpha val="43137"/>
                    </a:srgbClr>
                  </a:outerShdw>
                </a:effectLst>
              </a:rPr>
              <a:t>– </a:t>
            </a:r>
            <a:r>
              <a:rPr lang="x-none" smtClean="0">
                <a:effectLst>
                  <a:outerShdw blurRad="38100" dist="38100" dir="2700000" algn="tl">
                    <a:srgbClr val="000000">
                      <a:alpha val="43137"/>
                    </a:srgbClr>
                  </a:outerShdw>
                </a:effectLst>
              </a:rPr>
              <a:t>aufgezeigt </a:t>
            </a:r>
            <a:r>
              <a:rPr lang="x-none">
                <a:effectLst>
                  <a:outerShdw blurRad="38100" dist="38100" dir="2700000" algn="tl">
                    <a:srgbClr val="000000">
                      <a:alpha val="43137"/>
                    </a:srgbClr>
                  </a:outerShdw>
                </a:effectLst>
              </a:rPr>
              <a:t>am </a:t>
            </a:r>
            <a:r>
              <a:rPr lang="de-DE" dirty="0" smtClean="0">
                <a:effectLst>
                  <a:outerShdw blurRad="38100" dist="38100" dir="2700000" algn="tl">
                    <a:srgbClr val="000000">
                      <a:alpha val="43137"/>
                    </a:srgbClr>
                  </a:outerShdw>
                </a:effectLst>
              </a:rPr>
              <a:t>sechsten</a:t>
            </a:r>
            <a:r>
              <a:rPr lang="x-none" smtClean="0">
                <a:effectLst>
                  <a:outerShdw blurRad="38100" dist="38100" dir="2700000" algn="tl">
                    <a:srgbClr val="000000">
                      <a:alpha val="43137"/>
                    </a:srgbClr>
                  </a:outerShdw>
                </a:effectLst>
              </a:rPr>
              <a:t> Gebot</a:t>
            </a:r>
            <a:r>
              <a:rPr lang="de-DE" dirty="0" smtClean="0">
                <a:effectLst>
                  <a:outerShdw blurRad="38100" dist="38100" dir="2700000" algn="tl">
                    <a:srgbClr val="000000">
                      <a:alpha val="43137"/>
                    </a:srgbClr>
                  </a:outerShdw>
                </a:effectLst>
              </a:rPr>
              <a:t>: 5,21.22</a:t>
            </a:r>
          </a:p>
          <a:p>
            <a:r>
              <a:rPr lang="de-DE" dirty="0" smtClean="0">
                <a:effectLst>
                  <a:outerShdw blurRad="38100" dist="38100" dir="2700000" algn="tl">
                    <a:srgbClr val="000000">
                      <a:alpha val="43137"/>
                    </a:srgbClr>
                  </a:outerShdw>
                </a:effectLst>
              </a:rPr>
              <a:t>b</a:t>
            </a:r>
            <a:r>
              <a:rPr lang="de-DE" dirty="0">
                <a:effectLst>
                  <a:outerShdw blurRad="38100" dist="38100" dir="2700000" algn="tl">
                    <a:srgbClr val="000000">
                      <a:alpha val="43137"/>
                    </a:srgbClr>
                  </a:outerShdw>
                </a:effectLst>
              </a:rPr>
              <a:t>. Zwei Beispiele, w</a:t>
            </a:r>
            <a:r>
              <a:rPr lang="x-none">
                <a:effectLst>
                  <a:outerShdw blurRad="38100" dist="38100" dir="2700000" algn="tl">
                    <a:srgbClr val="000000">
                      <a:alpha val="43137"/>
                    </a:srgbClr>
                  </a:outerShdw>
                </a:effectLst>
              </a:rPr>
              <a:t>ie man Zorn </a:t>
            </a:r>
            <a:r>
              <a:rPr lang="x-none" smtClean="0">
                <a:effectLst>
                  <a:outerShdw blurRad="38100" dist="38100" dir="2700000" algn="tl">
                    <a:srgbClr val="000000">
                      <a:alpha val="43137"/>
                    </a:srgbClr>
                  </a:outerShdw>
                </a:effectLst>
              </a:rPr>
              <a:t>beilegt</a:t>
            </a:r>
            <a:r>
              <a:rPr lang="de-DE" dirty="0" smtClean="0">
                <a:effectLst>
                  <a:outerShdw blurRad="38100" dist="38100" dir="2700000" algn="tl">
                    <a:srgbClr val="000000">
                      <a:alpha val="43137"/>
                    </a:srgbClr>
                  </a:outerShdw>
                </a:effectLst>
              </a:rPr>
              <a:t>: </a:t>
            </a:r>
            <a:r>
              <a:rPr lang="de-DE" dirty="0">
                <a:effectLst>
                  <a:outerShdw blurRad="38100" dist="38100" dir="2700000" algn="tl">
                    <a:srgbClr val="000000">
                      <a:alpha val="43137"/>
                    </a:srgbClr>
                  </a:outerShdw>
                </a:effectLst>
              </a:rPr>
              <a:t>5,23-26</a:t>
            </a:r>
          </a:p>
          <a:p>
            <a:pPr lvl="1"/>
            <a:r>
              <a:rPr lang="de-CH" dirty="0">
                <a:effectLst>
                  <a:outerShdw blurRad="38100" dist="38100" dir="2700000" algn="tl">
                    <a:srgbClr val="000000">
                      <a:alpha val="43137"/>
                    </a:srgbClr>
                  </a:outerShdw>
                </a:effectLst>
              </a:rPr>
              <a:t>a) In Jerusalem: Der Gang zur Anbetung im Tempel </a:t>
            </a:r>
            <a:r>
              <a:rPr lang="de-CH" dirty="0" smtClean="0">
                <a:effectLst>
                  <a:outerShdw blurRad="38100" dist="38100" dir="2700000" algn="tl">
                    <a:srgbClr val="000000">
                      <a:alpha val="43137"/>
                    </a:srgbClr>
                  </a:outerShdw>
                </a:effectLst>
              </a:rPr>
              <a:t>5,23.24</a:t>
            </a:r>
            <a:endParaRPr lang="de-DE" dirty="0">
              <a:effectLst>
                <a:outerShdw blurRad="38100" dist="38100" dir="2700000" algn="tl">
                  <a:srgbClr val="000000">
                    <a:alpha val="43137"/>
                  </a:srgbClr>
                </a:outerShdw>
              </a:effectLst>
            </a:endParaRPr>
          </a:p>
          <a:p>
            <a:pPr lvl="2"/>
            <a:r>
              <a:rPr lang="de-CH" dirty="0">
                <a:solidFill>
                  <a:srgbClr val="FFFF00"/>
                </a:solidFill>
                <a:effectLst>
                  <a:outerShdw blurRad="38100" dist="38100" dir="2700000" algn="tl">
                    <a:srgbClr val="000000">
                      <a:alpha val="43137"/>
                    </a:srgbClr>
                  </a:outerShdw>
                </a:effectLst>
              </a:rPr>
              <a:t>L</a:t>
            </a:r>
            <a:r>
              <a:rPr lang="de-CH" dirty="0" smtClean="0">
                <a:solidFill>
                  <a:srgbClr val="FFFF00"/>
                </a:solidFill>
                <a:effectLst>
                  <a:outerShdw blurRad="38100" dist="38100" dir="2700000" algn="tl">
                    <a:srgbClr val="000000">
                      <a:alpha val="43137"/>
                    </a:srgbClr>
                  </a:outerShdw>
                </a:effectLst>
              </a:rPr>
              <a:t>ass dein Anbetungsopfer und bring </a:t>
            </a:r>
            <a:r>
              <a:rPr lang="de-CH" dirty="0">
                <a:solidFill>
                  <a:srgbClr val="FFFF00"/>
                </a:solidFill>
                <a:effectLst>
                  <a:outerShdw blurRad="38100" dist="38100" dir="2700000" algn="tl">
                    <a:srgbClr val="000000">
                      <a:alpha val="43137"/>
                    </a:srgbClr>
                  </a:outerShdw>
                </a:effectLst>
              </a:rPr>
              <a:t>die Sache </a:t>
            </a:r>
            <a:r>
              <a:rPr lang="de-CH" dirty="0" smtClean="0">
                <a:solidFill>
                  <a:srgbClr val="FFFF00"/>
                </a:solidFill>
                <a:effectLst>
                  <a:outerShdw blurRad="38100" dist="38100" dir="2700000" algn="tl">
                    <a:srgbClr val="000000">
                      <a:alpha val="43137"/>
                    </a:srgbClr>
                  </a:outerShdw>
                </a:effectLst>
              </a:rPr>
              <a:t>sofort in Ordnung</a:t>
            </a:r>
            <a:r>
              <a:rPr lang="de-CH" dirty="0">
                <a:solidFill>
                  <a:srgbClr val="FFFF00"/>
                </a:solidFill>
                <a:effectLst>
                  <a:outerShdw blurRad="38100" dist="38100" dir="2700000" algn="tl">
                    <a:srgbClr val="000000">
                      <a:alpha val="43137"/>
                    </a:srgbClr>
                  </a:outerShdw>
                </a:effectLst>
              </a:rPr>
              <a:t>!</a:t>
            </a:r>
            <a:endParaRPr lang="de-CH" dirty="0" smtClean="0">
              <a:solidFill>
                <a:srgbClr val="FFFF00"/>
              </a:solidFill>
              <a:effectLst>
                <a:outerShdw blurRad="38100" dist="38100" dir="2700000" algn="tl">
                  <a:srgbClr val="000000">
                    <a:alpha val="43137"/>
                  </a:srgbClr>
                </a:outerShdw>
              </a:effectLst>
            </a:endParaRPr>
          </a:p>
          <a:p>
            <a:pPr lvl="1"/>
            <a:endParaRPr lang="de-DE" dirty="0" smtClean="0">
              <a:effectLst>
                <a:outerShdw blurRad="38100" dist="38100" dir="2700000" algn="tl">
                  <a:srgbClr val="000000">
                    <a:alpha val="43137"/>
                  </a:srgbClr>
                </a:outerShdw>
              </a:effectLst>
            </a:endParaRPr>
          </a:p>
          <a:p>
            <a:pPr lvl="2"/>
            <a:endParaRPr lang="de-DE" dirty="0"/>
          </a:p>
        </p:txBody>
      </p:sp>
    </p:spTree>
    <p:extLst>
      <p:ext uri="{BB962C8B-B14F-4D97-AF65-F5344CB8AC3E}">
        <p14:creationId xmlns:p14="http://schemas.microsoft.com/office/powerpoint/2010/main" val="1596385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a:xfrm>
            <a:off x="457200" y="1600200"/>
            <a:ext cx="8579296" cy="4925144"/>
          </a:xfrm>
        </p:spPr>
        <p:txBody>
          <a:bodyPr/>
          <a:lstStyle/>
          <a:p>
            <a:r>
              <a:rPr lang="de-DE" b="1" dirty="0" err="1"/>
              <a:t>Amo</a:t>
            </a:r>
            <a:r>
              <a:rPr lang="de-DE" b="1" dirty="0"/>
              <a:t> 5:21-24 </a:t>
            </a:r>
            <a:r>
              <a:rPr lang="de-DE" dirty="0"/>
              <a:t> Ich hasse, ich verschmähe eure Feste, und eure Festversammlungen mag ich nicht riechen.  </a:t>
            </a:r>
            <a:r>
              <a:rPr lang="de-DE" baseline="30000" dirty="0"/>
              <a:t>22</a:t>
            </a:r>
            <a:r>
              <a:rPr lang="de-DE" dirty="0"/>
              <a:t> Ja, wenn ihr mir Brandopfer opfert und eure Speisopfer, habe ich kein Gefallen. Und das Friedensopfer von eurem Mastvieh blicke ich nicht an.  </a:t>
            </a:r>
            <a:r>
              <a:rPr lang="de-DE" baseline="30000" dirty="0"/>
              <a:t>23</a:t>
            </a:r>
            <a:r>
              <a:rPr lang="de-DE" dirty="0"/>
              <a:t> Tu hinweg von mir den Lärm deiner Lieder! Und das Spiel deiner Harfen will ich nicht hören.  </a:t>
            </a:r>
            <a:r>
              <a:rPr lang="de-DE" baseline="30000" dirty="0"/>
              <a:t>24</a:t>
            </a:r>
            <a:r>
              <a:rPr lang="de-DE" dirty="0"/>
              <a:t> Es soll aber das Recht </a:t>
            </a:r>
            <a:r>
              <a:rPr lang="de-DE" dirty="0" err="1"/>
              <a:t>einherfluten</a:t>
            </a:r>
            <a:r>
              <a:rPr lang="de-DE" dirty="0"/>
              <a:t> </a:t>
            </a:r>
            <a:r>
              <a:rPr lang="de-DE" dirty="0" smtClean="0"/>
              <a:t>wie </a:t>
            </a:r>
            <a:r>
              <a:rPr lang="de-DE" dirty="0"/>
              <a:t>Wasser, und die Gerechtigkeit wie ein immer fließender Bach! </a:t>
            </a:r>
          </a:p>
        </p:txBody>
      </p:sp>
    </p:spTree>
    <p:extLst>
      <p:ext uri="{BB962C8B-B14F-4D97-AF65-F5344CB8AC3E}">
        <p14:creationId xmlns:p14="http://schemas.microsoft.com/office/powerpoint/2010/main" val="42213541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r>
              <a:rPr lang="de-CH" u="sng" dirty="0">
                <a:effectLst/>
              </a:rPr>
              <a:t>Was geschieht, wenn ich weiter fromm weiterbete und nichts unternehme</a:t>
            </a:r>
            <a:r>
              <a:rPr lang="de-CH" dirty="0">
                <a:effectLst/>
              </a:rPr>
              <a:t>? </a:t>
            </a:r>
            <a:endParaRPr lang="de-DE" dirty="0">
              <a:effectLst/>
            </a:endParaRPr>
          </a:p>
          <a:p>
            <a:r>
              <a:rPr lang="de-DE" dirty="0" smtClean="0"/>
              <a:t>→ Mt 6,1ff</a:t>
            </a:r>
            <a:endParaRPr lang="de-DE" dirty="0"/>
          </a:p>
        </p:txBody>
      </p:sp>
    </p:spTree>
    <p:extLst>
      <p:ext uri="{BB962C8B-B14F-4D97-AF65-F5344CB8AC3E}">
        <p14:creationId xmlns:p14="http://schemas.microsoft.com/office/powerpoint/2010/main" val="3073047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rgbClr val="FFC000"/>
                </a:solidFill>
              </a:rPr>
              <a:t>III. Was ist das Thema?</a:t>
            </a:r>
            <a:endParaRPr lang="de-DE" dirty="0">
              <a:solidFill>
                <a:srgbClr val="FFC000"/>
              </a:solidFill>
            </a:endParaRPr>
          </a:p>
        </p:txBody>
      </p:sp>
      <p:sp>
        <p:nvSpPr>
          <p:cNvPr id="3" name="Inhaltsplatzhalter 2"/>
          <p:cNvSpPr>
            <a:spLocks noGrp="1"/>
          </p:cNvSpPr>
          <p:nvPr>
            <p:ph idx="1"/>
          </p:nvPr>
        </p:nvSpPr>
        <p:spPr>
          <a:xfrm>
            <a:off x="0" y="1600200"/>
            <a:ext cx="9144000" cy="4525963"/>
          </a:xfrm>
        </p:spPr>
        <p:txBody>
          <a:bodyPr/>
          <a:lstStyle/>
          <a:p>
            <a:r>
              <a:rPr lang="de-DE" dirty="0" smtClean="0"/>
              <a:t>Eine erste Entfaltung der </a:t>
            </a:r>
            <a:r>
              <a:rPr lang="de-DE" dirty="0" smtClean="0">
                <a:solidFill>
                  <a:srgbClr val="FFFF00"/>
                </a:solidFill>
              </a:rPr>
              <a:t>Lehre Jesu </a:t>
            </a:r>
          </a:p>
          <a:p>
            <a:r>
              <a:rPr lang="de-DE" dirty="0" smtClean="0"/>
              <a:t>Die </a:t>
            </a:r>
            <a:r>
              <a:rPr lang="de-DE" dirty="0" smtClean="0">
                <a:solidFill>
                  <a:srgbClr val="FFFF00"/>
                </a:solidFill>
              </a:rPr>
              <a:t>Gerechtigkeit des Königreiches </a:t>
            </a:r>
            <a:r>
              <a:rPr lang="de-DE" sz="2800" dirty="0" smtClean="0"/>
              <a:t>(Wie lebt man im Reich?)</a:t>
            </a:r>
            <a:endParaRPr lang="de-DE" dirty="0" smtClean="0"/>
          </a:p>
          <a:p>
            <a:r>
              <a:rPr lang="de-DE" dirty="0" smtClean="0"/>
              <a:t>Das Königreich </a:t>
            </a:r>
          </a:p>
          <a:p>
            <a:pPr lvl="1"/>
            <a:r>
              <a:rPr lang="de-DE" dirty="0"/>
              <a:t>i</a:t>
            </a:r>
            <a:r>
              <a:rPr lang="de-DE" dirty="0" smtClean="0"/>
              <a:t>st nahe in Christus 4,17</a:t>
            </a:r>
          </a:p>
          <a:p>
            <a:pPr lvl="1"/>
            <a:r>
              <a:rPr lang="de-DE" dirty="0"/>
              <a:t>i</a:t>
            </a:r>
            <a:r>
              <a:rPr lang="de-DE" dirty="0" smtClean="0"/>
              <a:t>st „inmitten“ von Israel (in der Person des Königs) Lk 17,21</a:t>
            </a:r>
          </a:p>
          <a:p>
            <a:pPr lvl="1"/>
            <a:r>
              <a:rPr lang="de-DE" dirty="0" smtClean="0"/>
              <a:t>ist ein Geheimnis (unsichtbar) in der Gemeinde Jesu Mt 13</a:t>
            </a:r>
          </a:p>
          <a:p>
            <a:pPr lvl="1"/>
            <a:r>
              <a:rPr lang="de-DE" dirty="0" smtClean="0"/>
              <a:t>wird offenbart bei Christi Ankunft in Herrlichkeit Mt 24</a:t>
            </a:r>
          </a:p>
          <a:p>
            <a:r>
              <a:rPr lang="de-DE" dirty="0" smtClean="0"/>
              <a:t>Jesus Christus verkündet letztlich </a:t>
            </a:r>
            <a:r>
              <a:rPr lang="de-DE" dirty="0" smtClean="0">
                <a:solidFill>
                  <a:srgbClr val="FFFF00"/>
                </a:solidFill>
              </a:rPr>
              <a:t>sich selbst.</a:t>
            </a:r>
          </a:p>
        </p:txBody>
      </p:sp>
    </p:spTree>
    <p:extLst>
      <p:ext uri="{BB962C8B-B14F-4D97-AF65-F5344CB8AC3E}">
        <p14:creationId xmlns:p14="http://schemas.microsoft.com/office/powerpoint/2010/main" val="326271621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r>
              <a:rPr lang="de-DE" u="sng" dirty="0">
                <a:effectLst/>
              </a:rPr>
              <a:t>Wie </a:t>
            </a:r>
            <a:r>
              <a:rPr lang="de-DE" u="sng" dirty="0" smtClean="0">
                <a:effectLst/>
              </a:rPr>
              <a:t>soll sich der </a:t>
            </a:r>
            <a:r>
              <a:rPr lang="de-DE" u="sng" dirty="0">
                <a:effectLst/>
              </a:rPr>
              <a:t>andere Bruder sich in einem solchen Fall </a:t>
            </a:r>
            <a:r>
              <a:rPr lang="de-DE" u="sng" dirty="0" smtClean="0">
                <a:effectLst/>
              </a:rPr>
              <a:t>verhalten? </a:t>
            </a:r>
          </a:p>
          <a:p>
            <a:r>
              <a:rPr lang="de-DE" dirty="0" smtClean="0">
                <a:effectLst/>
              </a:rPr>
              <a:t>→ Mt 6,14.15</a:t>
            </a:r>
            <a:endParaRPr lang="de-DE" dirty="0"/>
          </a:p>
        </p:txBody>
      </p:sp>
    </p:spTree>
    <p:extLst>
      <p:ext uri="{BB962C8B-B14F-4D97-AF65-F5344CB8AC3E}">
        <p14:creationId xmlns:p14="http://schemas.microsoft.com/office/powerpoint/2010/main" val="38474240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74638"/>
            <a:ext cx="9036496" cy="1143000"/>
          </a:xfrm>
        </p:spPr>
        <p:txBody>
          <a:bodyPr/>
          <a:lstStyle/>
          <a:p>
            <a:r>
              <a:rPr lang="de-DE" dirty="0" smtClean="0">
                <a:solidFill>
                  <a:srgbClr val="FBB0A3"/>
                </a:solidFill>
                <a:latin typeface="Arial Narrow" pitchFamily="34" charset="0"/>
              </a:rPr>
              <a:t>1. Verhalten </a:t>
            </a:r>
            <a:r>
              <a:rPr lang="de-DE" dirty="0">
                <a:solidFill>
                  <a:srgbClr val="FBB0A3"/>
                </a:solidFill>
                <a:latin typeface="Arial Narrow" pitchFamily="34" charset="0"/>
              </a:rPr>
              <a:t>zum </a:t>
            </a:r>
            <a:r>
              <a:rPr lang="de-DE" dirty="0" smtClean="0">
                <a:solidFill>
                  <a:srgbClr val="FBB0A3"/>
                </a:solidFill>
                <a:latin typeface="Arial Narrow" pitchFamily="34" charset="0"/>
              </a:rPr>
              <a:t>Bruder </a:t>
            </a:r>
            <a:r>
              <a:rPr lang="de-DE" dirty="0" smtClean="0">
                <a:solidFill>
                  <a:schemeClr val="tx1"/>
                </a:solidFill>
                <a:latin typeface="Arial Narrow" pitchFamily="34" charset="0"/>
              </a:rPr>
              <a:t>5,21-26</a:t>
            </a:r>
            <a:endParaRPr lang="de-DE" dirty="0">
              <a:solidFill>
                <a:srgbClr val="FBB0A3"/>
              </a:solidFill>
              <a:latin typeface="Arial Narrow" pitchFamily="34" charset="0"/>
            </a:endParaRPr>
          </a:p>
        </p:txBody>
      </p:sp>
      <p:sp>
        <p:nvSpPr>
          <p:cNvPr id="3" name="Inhaltsplatzhalter 2"/>
          <p:cNvSpPr>
            <a:spLocks noGrp="1"/>
          </p:cNvSpPr>
          <p:nvPr>
            <p:ph idx="1"/>
          </p:nvPr>
        </p:nvSpPr>
        <p:spPr>
          <a:xfrm>
            <a:off x="457200" y="1600200"/>
            <a:ext cx="8686800" cy="4525963"/>
          </a:xfrm>
        </p:spPr>
        <p:txBody>
          <a:bodyPr/>
          <a:lstStyle/>
          <a:p>
            <a:r>
              <a:rPr lang="de-DE" dirty="0">
                <a:effectLst>
                  <a:outerShdw blurRad="38100" dist="38100" dir="2700000" algn="tl">
                    <a:srgbClr val="000000">
                      <a:alpha val="43137"/>
                    </a:srgbClr>
                  </a:outerShdw>
                </a:effectLst>
              </a:rPr>
              <a:t>a. </a:t>
            </a:r>
            <a:r>
              <a:rPr lang="de-DE" dirty="0" smtClean="0">
                <a:effectLst>
                  <a:outerShdw blurRad="38100" dist="38100" dir="2700000" algn="tl">
                    <a:srgbClr val="000000">
                      <a:alpha val="43137"/>
                    </a:srgbClr>
                  </a:outerShdw>
                </a:effectLst>
              </a:rPr>
              <a:t>Das </a:t>
            </a:r>
            <a:r>
              <a:rPr lang="x-none" smtClean="0">
                <a:effectLst>
                  <a:outerShdw blurRad="38100" dist="38100" dir="2700000" algn="tl">
                    <a:srgbClr val="000000">
                      <a:alpha val="43137"/>
                    </a:srgbClr>
                  </a:outerShdw>
                </a:effectLst>
              </a:rPr>
              <a:t>rechte Verh</a:t>
            </a:r>
            <a:r>
              <a:rPr lang="de-DE" dirty="0" smtClean="0">
                <a:effectLst>
                  <a:outerShdw blurRad="38100" dist="38100" dir="2700000" algn="tl">
                    <a:srgbClr val="000000">
                      <a:alpha val="43137"/>
                    </a:srgbClr>
                  </a:outerShdw>
                </a:effectLst>
              </a:rPr>
              <a:t>alten</a:t>
            </a:r>
            <a:r>
              <a:rPr lang="x-none" smtClean="0">
                <a:effectLst>
                  <a:outerShdw blurRad="38100" dist="38100" dir="2700000" algn="tl">
                    <a:srgbClr val="000000">
                      <a:alpha val="43137"/>
                    </a:srgbClr>
                  </a:outerShdw>
                </a:effectLst>
              </a:rPr>
              <a:t> </a:t>
            </a:r>
            <a:r>
              <a:rPr lang="x-none">
                <a:effectLst>
                  <a:outerShdw blurRad="38100" dist="38100" dir="2700000" algn="tl">
                    <a:srgbClr val="000000">
                      <a:alpha val="43137"/>
                    </a:srgbClr>
                  </a:outerShdw>
                </a:effectLst>
              </a:rPr>
              <a:t>zum </a:t>
            </a:r>
            <a:r>
              <a:rPr lang="x-none" smtClean="0">
                <a:effectLst>
                  <a:outerShdw blurRad="38100" dist="38100" dir="2700000" algn="tl">
                    <a:srgbClr val="000000">
                      <a:alpha val="43137"/>
                    </a:srgbClr>
                  </a:outerShdw>
                </a:effectLst>
              </a:rPr>
              <a:t>Bruder </a:t>
            </a:r>
            <a:r>
              <a:rPr lang="de-DE" dirty="0" smtClean="0">
                <a:effectLst>
                  <a:outerShdw blurRad="38100" dist="38100" dir="2700000" algn="tl">
                    <a:srgbClr val="000000">
                      <a:alpha val="43137"/>
                    </a:srgbClr>
                  </a:outerShdw>
                </a:effectLst>
              </a:rPr>
              <a:t>– </a:t>
            </a:r>
            <a:r>
              <a:rPr lang="x-none" smtClean="0">
                <a:effectLst>
                  <a:outerShdw blurRad="38100" dist="38100" dir="2700000" algn="tl">
                    <a:srgbClr val="000000">
                      <a:alpha val="43137"/>
                    </a:srgbClr>
                  </a:outerShdw>
                </a:effectLst>
              </a:rPr>
              <a:t>aufgezeigt </a:t>
            </a:r>
            <a:r>
              <a:rPr lang="x-none">
                <a:effectLst>
                  <a:outerShdw blurRad="38100" dist="38100" dir="2700000" algn="tl">
                    <a:srgbClr val="000000">
                      <a:alpha val="43137"/>
                    </a:srgbClr>
                  </a:outerShdw>
                </a:effectLst>
              </a:rPr>
              <a:t>am </a:t>
            </a:r>
            <a:r>
              <a:rPr lang="de-DE" dirty="0" smtClean="0">
                <a:effectLst>
                  <a:outerShdw blurRad="38100" dist="38100" dir="2700000" algn="tl">
                    <a:srgbClr val="000000">
                      <a:alpha val="43137"/>
                    </a:srgbClr>
                  </a:outerShdw>
                </a:effectLst>
              </a:rPr>
              <a:t>sechsten</a:t>
            </a:r>
            <a:r>
              <a:rPr lang="x-none" smtClean="0">
                <a:effectLst>
                  <a:outerShdw blurRad="38100" dist="38100" dir="2700000" algn="tl">
                    <a:srgbClr val="000000">
                      <a:alpha val="43137"/>
                    </a:srgbClr>
                  </a:outerShdw>
                </a:effectLst>
              </a:rPr>
              <a:t> Gebot</a:t>
            </a:r>
            <a:r>
              <a:rPr lang="de-DE" dirty="0" smtClean="0">
                <a:effectLst>
                  <a:outerShdw blurRad="38100" dist="38100" dir="2700000" algn="tl">
                    <a:srgbClr val="000000">
                      <a:alpha val="43137"/>
                    </a:srgbClr>
                  </a:outerShdw>
                </a:effectLst>
              </a:rPr>
              <a:t>: 5,21.22</a:t>
            </a:r>
          </a:p>
          <a:p>
            <a:r>
              <a:rPr lang="de-DE" dirty="0" smtClean="0">
                <a:effectLst>
                  <a:outerShdw blurRad="38100" dist="38100" dir="2700000" algn="tl">
                    <a:srgbClr val="000000">
                      <a:alpha val="43137"/>
                    </a:srgbClr>
                  </a:outerShdw>
                </a:effectLst>
              </a:rPr>
              <a:t>b</a:t>
            </a:r>
            <a:r>
              <a:rPr lang="de-DE" dirty="0">
                <a:effectLst>
                  <a:outerShdw blurRad="38100" dist="38100" dir="2700000" algn="tl">
                    <a:srgbClr val="000000">
                      <a:alpha val="43137"/>
                    </a:srgbClr>
                  </a:outerShdw>
                </a:effectLst>
              </a:rPr>
              <a:t>. Zwei Beispiele, w</a:t>
            </a:r>
            <a:r>
              <a:rPr lang="x-none">
                <a:effectLst>
                  <a:outerShdw blurRad="38100" dist="38100" dir="2700000" algn="tl">
                    <a:srgbClr val="000000">
                      <a:alpha val="43137"/>
                    </a:srgbClr>
                  </a:outerShdw>
                </a:effectLst>
              </a:rPr>
              <a:t>ie man Zorn </a:t>
            </a:r>
            <a:r>
              <a:rPr lang="x-none" smtClean="0">
                <a:effectLst>
                  <a:outerShdw blurRad="38100" dist="38100" dir="2700000" algn="tl">
                    <a:srgbClr val="000000">
                      <a:alpha val="43137"/>
                    </a:srgbClr>
                  </a:outerShdw>
                </a:effectLst>
              </a:rPr>
              <a:t>beilegt</a:t>
            </a:r>
            <a:r>
              <a:rPr lang="de-DE" dirty="0" smtClean="0">
                <a:effectLst>
                  <a:outerShdw blurRad="38100" dist="38100" dir="2700000" algn="tl">
                    <a:srgbClr val="000000">
                      <a:alpha val="43137"/>
                    </a:srgbClr>
                  </a:outerShdw>
                </a:effectLst>
              </a:rPr>
              <a:t>: </a:t>
            </a:r>
            <a:r>
              <a:rPr lang="de-DE" dirty="0">
                <a:effectLst>
                  <a:outerShdw blurRad="38100" dist="38100" dir="2700000" algn="tl">
                    <a:srgbClr val="000000">
                      <a:alpha val="43137"/>
                    </a:srgbClr>
                  </a:outerShdw>
                </a:effectLst>
              </a:rPr>
              <a:t>5,23-26</a:t>
            </a:r>
          </a:p>
          <a:p>
            <a:pPr lvl="1"/>
            <a:r>
              <a:rPr lang="de-CH" dirty="0">
                <a:effectLst>
                  <a:outerShdw blurRad="38100" dist="38100" dir="2700000" algn="tl">
                    <a:srgbClr val="000000">
                      <a:alpha val="43137"/>
                    </a:srgbClr>
                  </a:outerShdw>
                </a:effectLst>
              </a:rPr>
              <a:t>a) In Jerusalem: Der Gang zur Anbetung im Tempel </a:t>
            </a:r>
            <a:r>
              <a:rPr lang="de-CH" dirty="0" smtClean="0">
                <a:effectLst>
                  <a:outerShdw blurRad="38100" dist="38100" dir="2700000" algn="tl">
                    <a:srgbClr val="000000">
                      <a:alpha val="43137"/>
                    </a:srgbClr>
                  </a:outerShdw>
                </a:effectLst>
              </a:rPr>
              <a:t>5,23.24</a:t>
            </a:r>
            <a:endParaRPr lang="de-DE" dirty="0">
              <a:effectLst>
                <a:outerShdw blurRad="38100" dist="38100" dir="2700000" algn="tl">
                  <a:srgbClr val="000000">
                    <a:alpha val="43137"/>
                  </a:srgbClr>
                </a:outerShdw>
              </a:effectLst>
            </a:endParaRPr>
          </a:p>
          <a:p>
            <a:pPr lvl="2"/>
            <a:r>
              <a:rPr lang="de-CH" dirty="0">
                <a:solidFill>
                  <a:srgbClr val="FFFF00"/>
                </a:solidFill>
                <a:effectLst>
                  <a:outerShdw blurRad="38100" dist="38100" dir="2700000" algn="tl">
                    <a:srgbClr val="000000">
                      <a:alpha val="43137"/>
                    </a:srgbClr>
                  </a:outerShdw>
                </a:effectLst>
              </a:rPr>
              <a:t>L</a:t>
            </a:r>
            <a:r>
              <a:rPr lang="de-CH" dirty="0" smtClean="0">
                <a:solidFill>
                  <a:srgbClr val="FFFF00"/>
                </a:solidFill>
                <a:effectLst>
                  <a:outerShdw blurRad="38100" dist="38100" dir="2700000" algn="tl">
                    <a:srgbClr val="000000">
                      <a:alpha val="43137"/>
                    </a:srgbClr>
                  </a:outerShdw>
                </a:effectLst>
              </a:rPr>
              <a:t>ass dein Anbetungsopfer und bring </a:t>
            </a:r>
            <a:r>
              <a:rPr lang="de-CH" dirty="0">
                <a:solidFill>
                  <a:srgbClr val="FFFF00"/>
                </a:solidFill>
                <a:effectLst>
                  <a:outerShdw blurRad="38100" dist="38100" dir="2700000" algn="tl">
                    <a:srgbClr val="000000">
                      <a:alpha val="43137"/>
                    </a:srgbClr>
                  </a:outerShdw>
                </a:effectLst>
              </a:rPr>
              <a:t>die Sache </a:t>
            </a:r>
            <a:r>
              <a:rPr lang="de-CH" dirty="0" smtClean="0">
                <a:solidFill>
                  <a:srgbClr val="FFFF00"/>
                </a:solidFill>
                <a:effectLst>
                  <a:outerShdw blurRad="38100" dist="38100" dir="2700000" algn="tl">
                    <a:srgbClr val="000000">
                      <a:alpha val="43137"/>
                    </a:srgbClr>
                  </a:outerShdw>
                </a:effectLst>
              </a:rPr>
              <a:t>sofort in Ordnung</a:t>
            </a:r>
            <a:r>
              <a:rPr lang="de-CH" dirty="0">
                <a:solidFill>
                  <a:srgbClr val="FFFF00"/>
                </a:solidFill>
                <a:effectLst>
                  <a:outerShdw blurRad="38100" dist="38100" dir="2700000" algn="tl">
                    <a:srgbClr val="000000">
                      <a:alpha val="43137"/>
                    </a:srgbClr>
                  </a:outerShdw>
                </a:effectLst>
              </a:rPr>
              <a:t>!</a:t>
            </a:r>
            <a:endParaRPr lang="de-CH" dirty="0" smtClean="0">
              <a:solidFill>
                <a:srgbClr val="FFFF00"/>
              </a:solidFill>
              <a:effectLst>
                <a:outerShdw blurRad="38100" dist="38100" dir="2700000" algn="tl">
                  <a:srgbClr val="000000">
                    <a:alpha val="43137"/>
                  </a:srgbClr>
                </a:outerShdw>
              </a:effectLst>
            </a:endParaRPr>
          </a:p>
          <a:p>
            <a:pPr lvl="1"/>
            <a:r>
              <a:rPr lang="de-CH" dirty="0" smtClean="0">
                <a:effectLst>
                  <a:outerShdw blurRad="38100" dist="38100" dir="2700000" algn="tl">
                    <a:srgbClr val="000000">
                      <a:alpha val="43137"/>
                    </a:srgbClr>
                  </a:outerShdw>
                </a:effectLst>
              </a:rPr>
              <a:t>b</a:t>
            </a:r>
            <a:r>
              <a:rPr lang="de-CH" dirty="0">
                <a:effectLst>
                  <a:outerShdw blurRad="38100" dist="38100" dir="2700000" algn="tl">
                    <a:srgbClr val="000000">
                      <a:alpha val="43137"/>
                    </a:srgbClr>
                  </a:outerShdw>
                </a:effectLst>
              </a:rPr>
              <a:t>) In einer Stadt: Der Gang zum </a:t>
            </a:r>
            <a:r>
              <a:rPr lang="de-CH" dirty="0" smtClean="0">
                <a:effectLst>
                  <a:outerShdw blurRad="38100" dist="38100" dir="2700000" algn="tl">
                    <a:srgbClr val="000000">
                      <a:alpha val="43137"/>
                    </a:srgbClr>
                  </a:outerShdw>
                </a:effectLst>
              </a:rPr>
              <a:t>Richter 5,25.26</a:t>
            </a:r>
          </a:p>
          <a:p>
            <a:pPr lvl="2"/>
            <a:r>
              <a:rPr lang="de-DE" dirty="0">
                <a:solidFill>
                  <a:srgbClr val="FFFF00"/>
                </a:solidFill>
              </a:rPr>
              <a:t>Sei wohlgesinnt</a:t>
            </a:r>
            <a:r>
              <a:rPr lang="de-DE" dirty="0"/>
              <a:t> (= </a:t>
            </a:r>
            <a:r>
              <a:rPr lang="de-DE" dirty="0" smtClean="0"/>
              <a:t>erzeige dich gutwillig) </a:t>
            </a:r>
            <a:r>
              <a:rPr lang="de-DE" dirty="0" smtClean="0">
                <a:solidFill>
                  <a:srgbClr val="FFFF00"/>
                </a:solidFill>
              </a:rPr>
              <a:t>gegen </a:t>
            </a:r>
            <a:r>
              <a:rPr lang="de-DE" dirty="0">
                <a:solidFill>
                  <a:srgbClr val="FFFF00"/>
                </a:solidFill>
              </a:rPr>
              <a:t>deinen Rechtsgegner, </a:t>
            </a:r>
            <a:r>
              <a:rPr lang="de-DE" dirty="0" smtClean="0">
                <a:solidFill>
                  <a:srgbClr val="FFFF00"/>
                </a:solidFill>
              </a:rPr>
              <a:t>schnell!</a:t>
            </a:r>
            <a:endParaRPr lang="de-DE" dirty="0">
              <a:solidFill>
                <a:srgbClr val="FFFF00"/>
              </a:solidFill>
              <a:effectLst/>
            </a:endParaRPr>
          </a:p>
          <a:p>
            <a:pPr lvl="2"/>
            <a:endParaRPr lang="de-DE" dirty="0"/>
          </a:p>
        </p:txBody>
      </p:sp>
    </p:spTree>
    <p:extLst>
      <p:ext uri="{BB962C8B-B14F-4D97-AF65-F5344CB8AC3E}">
        <p14:creationId xmlns:p14="http://schemas.microsoft.com/office/powerpoint/2010/main" val="135661574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r>
              <a:rPr lang="de-CH" b="1" dirty="0" smtClean="0">
                <a:effectLst/>
              </a:rPr>
              <a:t>5,26: Du </a:t>
            </a:r>
            <a:r>
              <a:rPr lang="de-CH" b="1" dirty="0">
                <a:effectLst/>
              </a:rPr>
              <a:t>wirst auf keinen Fall von dort herauskommen, bis du den letzten Groschen </a:t>
            </a:r>
            <a:r>
              <a:rPr lang="de-CH" b="1" dirty="0" smtClean="0">
                <a:effectLst/>
              </a:rPr>
              <a:t>erstattet </a:t>
            </a:r>
            <a:r>
              <a:rPr lang="de-CH" b="1" dirty="0">
                <a:effectLst/>
              </a:rPr>
              <a:t>haben wirst</a:t>
            </a:r>
            <a:r>
              <a:rPr lang="de-CH" dirty="0">
                <a:effectLst/>
              </a:rPr>
              <a:t>.</a:t>
            </a:r>
            <a:endParaRPr lang="de-DE" dirty="0">
              <a:effectLst/>
            </a:endParaRPr>
          </a:p>
          <a:p>
            <a:endParaRPr lang="de-CH" dirty="0" smtClean="0">
              <a:effectLst/>
            </a:endParaRPr>
          </a:p>
          <a:p>
            <a:r>
              <a:rPr lang="de-CH" dirty="0" smtClean="0">
                <a:effectLst/>
              </a:rPr>
              <a:t>Ps </a:t>
            </a:r>
            <a:r>
              <a:rPr lang="de-CH" dirty="0">
                <a:effectLst/>
              </a:rPr>
              <a:t>49:8-9</a:t>
            </a:r>
            <a:r>
              <a:rPr lang="de-CH" b="1" dirty="0">
                <a:effectLst/>
              </a:rPr>
              <a:t> </a:t>
            </a:r>
            <a:r>
              <a:rPr lang="de-CH" dirty="0">
                <a:effectLst/>
              </a:rPr>
              <a:t> Niemals vermag ein Mann seinen Bruder zu erlösen; er kann Gott das Lösegeld nicht geben,  9 denn kostbar ist die Erlösung ihrer Seele, und er muss davon abstehen auf ewig </a:t>
            </a:r>
            <a:endParaRPr lang="de-DE" dirty="0"/>
          </a:p>
        </p:txBody>
      </p:sp>
    </p:spTree>
    <p:extLst>
      <p:ext uri="{BB962C8B-B14F-4D97-AF65-F5344CB8AC3E}">
        <p14:creationId xmlns:p14="http://schemas.microsoft.com/office/powerpoint/2010/main" val="40843396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rgbClr val="00B0F0"/>
                </a:solidFill>
                <a:latin typeface="Arial Narrow" pitchFamily="34" charset="0"/>
              </a:rPr>
              <a:t>2. Verhalten zur Frau </a:t>
            </a:r>
            <a:r>
              <a:rPr lang="de-DE" dirty="0" smtClean="0">
                <a:latin typeface="Arial Narrow" pitchFamily="34" charset="0"/>
              </a:rPr>
              <a:t>5,27-32 </a:t>
            </a:r>
            <a:endParaRPr lang="de-DE" dirty="0">
              <a:solidFill>
                <a:srgbClr val="00B0F0"/>
              </a:solidFill>
              <a:latin typeface="Arial Narrow" pitchFamily="34" charset="0"/>
            </a:endParaRPr>
          </a:p>
        </p:txBody>
      </p:sp>
      <p:sp>
        <p:nvSpPr>
          <p:cNvPr id="3" name="Inhaltsplatzhalter 2"/>
          <p:cNvSpPr>
            <a:spLocks noGrp="1"/>
          </p:cNvSpPr>
          <p:nvPr>
            <p:ph idx="1"/>
          </p:nvPr>
        </p:nvSpPr>
        <p:spPr>
          <a:xfrm>
            <a:off x="457200" y="1600200"/>
            <a:ext cx="8686800" cy="5257800"/>
          </a:xfrm>
        </p:spPr>
        <p:txBody>
          <a:bodyPr/>
          <a:lstStyle/>
          <a:p>
            <a:r>
              <a:rPr lang="de-CH" dirty="0">
                <a:effectLst>
                  <a:outerShdw blurRad="38100" dist="38100" dir="2700000" algn="tl">
                    <a:srgbClr val="000000">
                      <a:alpha val="43137"/>
                    </a:srgbClr>
                  </a:outerShdw>
                </a:effectLst>
              </a:rPr>
              <a:t>28 </a:t>
            </a:r>
            <a:r>
              <a:rPr lang="de-CH" dirty="0" smtClean="0">
                <a:effectLst>
                  <a:outerShdw blurRad="38100" dist="38100" dir="2700000" algn="tl">
                    <a:srgbClr val="000000">
                      <a:alpha val="43137"/>
                    </a:srgbClr>
                  </a:outerShdw>
                </a:effectLst>
              </a:rPr>
              <a:t>«</a:t>
            </a:r>
            <a:r>
              <a:rPr lang="de-CH" dirty="0" smtClean="0">
                <a:solidFill>
                  <a:srgbClr val="FFFF00"/>
                </a:solidFill>
                <a:effectLst>
                  <a:outerShdw blurRad="38100" dist="38100" dir="2700000" algn="tl">
                    <a:srgbClr val="000000">
                      <a:alpha val="43137"/>
                    </a:srgbClr>
                  </a:outerShdw>
                </a:effectLst>
              </a:rPr>
              <a:t>Aber </a:t>
            </a:r>
            <a:r>
              <a:rPr lang="de-CH" i="1" dirty="0" smtClean="0">
                <a:solidFill>
                  <a:srgbClr val="FFFF00"/>
                </a:solidFill>
                <a:effectLst>
                  <a:outerShdw blurRad="38100" dist="38100" dir="2700000" algn="tl">
                    <a:srgbClr val="000000">
                      <a:alpha val="43137"/>
                    </a:srgbClr>
                  </a:outerShdw>
                </a:effectLst>
              </a:rPr>
              <a:t>ich</a:t>
            </a:r>
            <a:r>
              <a:rPr lang="de-CH" dirty="0" smtClean="0">
                <a:solidFill>
                  <a:srgbClr val="FFFF00"/>
                </a:solidFill>
                <a:effectLst>
                  <a:outerShdw blurRad="38100" dist="38100" dir="2700000" algn="tl">
                    <a:srgbClr val="000000">
                      <a:alpha val="43137"/>
                    </a:srgbClr>
                  </a:outerShdw>
                </a:effectLst>
              </a:rPr>
              <a:t> sage euch: Jeder</a:t>
            </a:r>
            <a:r>
              <a:rPr lang="de-CH" dirty="0">
                <a:solidFill>
                  <a:srgbClr val="FFFF00"/>
                </a:solidFill>
                <a:effectLst>
                  <a:outerShdw blurRad="38100" dist="38100" dir="2700000" algn="tl">
                    <a:srgbClr val="000000">
                      <a:alpha val="43137"/>
                    </a:srgbClr>
                  </a:outerShdw>
                </a:effectLst>
              </a:rPr>
              <a:t>, der eine Frau ansieht, sie zu begehren </a:t>
            </a:r>
            <a:r>
              <a:rPr lang="de-CH" dirty="0">
                <a:effectLst>
                  <a:outerShdw blurRad="38100" dist="38100" dir="2700000" algn="tl">
                    <a:srgbClr val="000000">
                      <a:alpha val="43137"/>
                    </a:srgbClr>
                  </a:outerShdw>
                </a:effectLst>
              </a:rPr>
              <a:t>/ nach ihr zu </a:t>
            </a:r>
            <a:r>
              <a:rPr lang="de-CH" dirty="0" smtClean="0">
                <a:effectLst>
                  <a:outerShdw blurRad="38100" dist="38100" dir="2700000" algn="tl">
                    <a:srgbClr val="000000">
                      <a:alpha val="43137"/>
                    </a:srgbClr>
                  </a:outerShdw>
                </a:effectLst>
              </a:rPr>
              <a:t>gelüsten» </a:t>
            </a:r>
            <a:endParaRPr lang="de-DE" dirty="0">
              <a:effectLst>
                <a:outerShdw blurRad="38100" dist="38100" dir="2700000" algn="tl">
                  <a:srgbClr val="000000">
                    <a:alpha val="43137"/>
                  </a:srgbClr>
                </a:outerShdw>
              </a:effectLst>
            </a:endParaRPr>
          </a:p>
          <a:p>
            <a:pPr lvl="1"/>
            <a:r>
              <a:rPr lang="de-CH" dirty="0">
                <a:effectLst>
                  <a:outerShdw blurRad="38100" dist="38100" dir="2700000" algn="tl">
                    <a:srgbClr val="000000">
                      <a:alpha val="43137"/>
                    </a:srgbClr>
                  </a:outerShdw>
                </a:effectLst>
              </a:rPr>
              <a:t>d. h.:</a:t>
            </a:r>
            <a:r>
              <a:rPr lang="de-CH" b="1" dirty="0">
                <a:effectLst>
                  <a:outerShdw blurRad="38100" dist="38100" dir="2700000" algn="tl">
                    <a:srgbClr val="000000">
                      <a:alpha val="43137"/>
                    </a:srgbClr>
                  </a:outerShdw>
                </a:effectLst>
              </a:rPr>
              <a:t> </a:t>
            </a:r>
            <a:r>
              <a:rPr lang="de-CH" dirty="0">
                <a:effectLst>
                  <a:outerShdw blurRad="38100" dist="38100" dir="2700000" algn="tl">
                    <a:srgbClr val="000000">
                      <a:alpha val="43137"/>
                    </a:srgbClr>
                  </a:outerShdw>
                </a:effectLst>
              </a:rPr>
              <a:t>mit dem Ziel, dass er an ihr </a:t>
            </a:r>
            <a:r>
              <a:rPr lang="de-CH" dirty="0" smtClean="0">
                <a:effectLst>
                  <a:outerShdw blurRad="38100" dist="38100" dir="2700000" algn="tl">
                    <a:srgbClr val="000000">
                      <a:alpha val="43137"/>
                    </a:srgbClr>
                  </a:outerShdw>
                </a:effectLst>
              </a:rPr>
              <a:t>(in </a:t>
            </a:r>
            <a:r>
              <a:rPr lang="de-CH" dirty="0">
                <a:effectLst>
                  <a:outerShdw blurRad="38100" dist="38100" dir="2700000" algn="tl">
                    <a:srgbClr val="000000">
                      <a:alpha val="43137"/>
                    </a:srgbClr>
                  </a:outerShdw>
                </a:effectLst>
              </a:rPr>
              <a:t>Gedanken!)</a:t>
            </a:r>
            <a:r>
              <a:rPr lang="de-CH" b="1" dirty="0">
                <a:effectLst>
                  <a:outerShdw blurRad="38100" dist="38100" dir="2700000" algn="tl">
                    <a:srgbClr val="000000">
                      <a:alpha val="43137"/>
                    </a:srgbClr>
                  </a:outerShdw>
                </a:effectLst>
              </a:rPr>
              <a:t> </a:t>
            </a:r>
            <a:r>
              <a:rPr lang="de-CH" dirty="0">
                <a:effectLst>
                  <a:outerShdw blurRad="38100" dist="38100" dir="2700000" algn="tl">
                    <a:srgbClr val="000000">
                      <a:alpha val="43137"/>
                    </a:srgbClr>
                  </a:outerShdw>
                </a:effectLst>
              </a:rPr>
              <a:t>Lust </a:t>
            </a:r>
            <a:r>
              <a:rPr lang="de-CH" dirty="0" smtClean="0">
                <a:effectLst>
                  <a:outerShdw blurRad="38100" dist="38100" dir="2700000" algn="tl">
                    <a:srgbClr val="000000">
                      <a:alpha val="43137"/>
                    </a:srgbClr>
                  </a:outerShdw>
                </a:effectLst>
              </a:rPr>
              <a:t>bekomme</a:t>
            </a:r>
            <a:endParaRPr lang="de-DE" dirty="0">
              <a:effectLst>
                <a:outerShdw blurRad="38100" dist="38100" dir="2700000" algn="tl">
                  <a:srgbClr val="000000">
                    <a:alpha val="43137"/>
                  </a:srgbClr>
                </a:outerShdw>
              </a:effectLst>
            </a:endParaRPr>
          </a:p>
          <a:p>
            <a:pPr lvl="1"/>
            <a:r>
              <a:rPr lang="de-CH" dirty="0">
                <a:effectLst>
                  <a:outerShdw blurRad="38100" dist="38100" dir="2700000" algn="tl">
                    <a:srgbClr val="000000">
                      <a:alpha val="43137"/>
                    </a:srgbClr>
                  </a:outerShdw>
                </a:effectLst>
              </a:rPr>
              <a:t>d. h.: in der Absicht (oder mit dem Erfolg), dass er eine begehrliche Lust an ihr </a:t>
            </a:r>
            <a:r>
              <a:rPr lang="de-CH" dirty="0" smtClean="0">
                <a:effectLst>
                  <a:outerShdw blurRad="38100" dist="38100" dir="2700000" algn="tl">
                    <a:srgbClr val="000000">
                      <a:alpha val="43137"/>
                    </a:srgbClr>
                  </a:outerShdw>
                </a:effectLst>
              </a:rPr>
              <a:t>habe</a:t>
            </a:r>
          </a:p>
          <a:p>
            <a:r>
              <a:rPr lang="de-CH" dirty="0">
                <a:effectLst>
                  <a:outerShdw blurRad="38100" dist="38100" dir="2700000" algn="tl">
                    <a:srgbClr val="000000">
                      <a:alpha val="43137"/>
                    </a:srgbClr>
                  </a:outerShdw>
                </a:effectLst>
              </a:rPr>
              <a:t>o</a:t>
            </a:r>
            <a:r>
              <a:rPr lang="de-CH" dirty="0" smtClean="0">
                <a:effectLst>
                  <a:outerShdw blurRad="38100" dist="38100" dir="2700000" algn="tl">
                    <a:srgbClr val="000000">
                      <a:alpha val="43137"/>
                    </a:srgbClr>
                  </a:outerShdw>
                </a:effectLst>
              </a:rPr>
              <a:t>.: «</a:t>
            </a:r>
            <a:r>
              <a:rPr lang="de-CH" dirty="0" smtClean="0">
                <a:solidFill>
                  <a:srgbClr val="FFFF00"/>
                </a:solidFill>
                <a:effectLst>
                  <a:outerShdw blurRad="38100" dist="38100" dir="2700000" algn="tl">
                    <a:srgbClr val="000000">
                      <a:alpha val="43137"/>
                    </a:srgbClr>
                  </a:outerShdw>
                </a:effectLst>
              </a:rPr>
              <a:t>Aber </a:t>
            </a:r>
            <a:r>
              <a:rPr lang="de-CH" i="1" dirty="0">
                <a:solidFill>
                  <a:srgbClr val="FFFF00"/>
                </a:solidFill>
                <a:effectLst>
                  <a:outerShdw blurRad="38100" dist="38100" dir="2700000" algn="tl">
                    <a:srgbClr val="000000">
                      <a:alpha val="43137"/>
                    </a:srgbClr>
                  </a:outerShdw>
                </a:effectLst>
              </a:rPr>
              <a:t>ich</a:t>
            </a:r>
            <a:r>
              <a:rPr lang="de-CH" dirty="0">
                <a:solidFill>
                  <a:srgbClr val="FFFF00"/>
                </a:solidFill>
                <a:effectLst>
                  <a:outerShdw blurRad="38100" dist="38100" dir="2700000" algn="tl">
                    <a:srgbClr val="000000">
                      <a:alpha val="43137"/>
                    </a:srgbClr>
                  </a:outerShdw>
                </a:effectLst>
              </a:rPr>
              <a:t> sage euch: </a:t>
            </a:r>
            <a:r>
              <a:rPr lang="de-CH" dirty="0" smtClean="0">
                <a:solidFill>
                  <a:srgbClr val="FFFF00"/>
                </a:solidFill>
                <a:effectLst>
                  <a:outerShdw blurRad="38100" dist="38100" dir="2700000" algn="tl">
                    <a:srgbClr val="000000">
                      <a:alpha val="43137"/>
                    </a:srgbClr>
                  </a:outerShdw>
                </a:effectLst>
              </a:rPr>
              <a:t>Jeder</a:t>
            </a:r>
            <a:r>
              <a:rPr lang="de-CH" dirty="0">
                <a:solidFill>
                  <a:srgbClr val="FFFF00"/>
                </a:solidFill>
                <a:effectLst>
                  <a:outerShdw blurRad="38100" dist="38100" dir="2700000" algn="tl">
                    <a:srgbClr val="000000">
                      <a:alpha val="43137"/>
                    </a:srgbClr>
                  </a:outerShdw>
                </a:effectLst>
              </a:rPr>
              <a:t>, der eine Frau ansieht, sie zur Lust zu </a:t>
            </a:r>
            <a:r>
              <a:rPr lang="de-CH" dirty="0" smtClean="0">
                <a:solidFill>
                  <a:srgbClr val="FFFF00"/>
                </a:solidFill>
                <a:effectLst>
                  <a:outerShdw blurRad="38100" dist="38100" dir="2700000" algn="tl">
                    <a:srgbClr val="000000">
                      <a:alpha val="43137"/>
                    </a:srgbClr>
                  </a:outerShdw>
                </a:effectLst>
              </a:rPr>
              <a:t>reizen»</a:t>
            </a:r>
            <a:endParaRPr lang="de-DE" dirty="0">
              <a:solidFill>
                <a:srgbClr val="FFFF00"/>
              </a:solidFill>
              <a:effectLst>
                <a:outerShdw blurRad="38100" dist="38100" dir="2700000" algn="tl">
                  <a:srgbClr val="000000">
                    <a:alpha val="43137"/>
                  </a:srgbClr>
                </a:outerShdw>
              </a:effectLst>
            </a:endParaRPr>
          </a:p>
          <a:p>
            <a:endParaRPr lang="de-DE"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638094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rgbClr val="00B0F0"/>
                </a:solidFill>
                <a:latin typeface="Arial Narrow" pitchFamily="34" charset="0"/>
              </a:rPr>
              <a:t>2. Verhalten zur Frau </a:t>
            </a:r>
            <a:r>
              <a:rPr lang="de-DE" dirty="0" smtClean="0">
                <a:latin typeface="Arial Narrow" pitchFamily="34" charset="0"/>
              </a:rPr>
              <a:t>5,27-32 </a:t>
            </a:r>
            <a:endParaRPr lang="de-DE" dirty="0">
              <a:solidFill>
                <a:srgbClr val="00B0F0"/>
              </a:solidFill>
              <a:latin typeface="Arial Narrow" pitchFamily="34" charset="0"/>
            </a:endParaRPr>
          </a:p>
        </p:txBody>
      </p:sp>
      <p:sp>
        <p:nvSpPr>
          <p:cNvPr id="3" name="Inhaltsplatzhalter 2"/>
          <p:cNvSpPr>
            <a:spLocks noGrp="1"/>
          </p:cNvSpPr>
          <p:nvPr>
            <p:ph idx="1"/>
          </p:nvPr>
        </p:nvSpPr>
        <p:spPr>
          <a:xfrm>
            <a:off x="457200" y="1600200"/>
            <a:ext cx="8686800" cy="5257800"/>
          </a:xfrm>
        </p:spPr>
        <p:txBody>
          <a:bodyPr/>
          <a:lstStyle/>
          <a:p>
            <a:r>
              <a:rPr lang="de-CH" dirty="0" smtClean="0">
                <a:effectLst/>
              </a:rPr>
              <a:t>5,29: «</a:t>
            </a:r>
            <a:r>
              <a:rPr lang="de-CH" b="1" dirty="0" smtClean="0">
                <a:effectLst/>
              </a:rPr>
              <a:t>Wenn </a:t>
            </a:r>
            <a:r>
              <a:rPr lang="de-CH" b="1" dirty="0">
                <a:effectLst/>
              </a:rPr>
              <a:t>dein rechtes </a:t>
            </a:r>
            <a:r>
              <a:rPr lang="de-CH" b="1" dirty="0">
                <a:solidFill>
                  <a:srgbClr val="FFFF00"/>
                </a:solidFill>
                <a:effectLst/>
              </a:rPr>
              <a:t>Auge</a:t>
            </a:r>
            <a:r>
              <a:rPr lang="de-CH" b="1" dirty="0">
                <a:effectLst/>
              </a:rPr>
              <a:t> </a:t>
            </a:r>
            <a:r>
              <a:rPr lang="de-CH" b="1" dirty="0" smtClean="0">
                <a:effectLst/>
              </a:rPr>
              <a:t>… deine rechte </a:t>
            </a:r>
            <a:r>
              <a:rPr lang="de-CH" b="1" dirty="0" smtClean="0">
                <a:solidFill>
                  <a:srgbClr val="FFFF00"/>
                </a:solidFill>
                <a:effectLst/>
              </a:rPr>
              <a:t>Hand</a:t>
            </a:r>
            <a:r>
              <a:rPr lang="de-CH" dirty="0" smtClean="0">
                <a:solidFill>
                  <a:srgbClr val="FFFF00"/>
                </a:solidFill>
                <a:effectLst/>
              </a:rPr>
              <a:t>»</a:t>
            </a:r>
            <a:endParaRPr lang="de-DE" dirty="0">
              <a:solidFill>
                <a:srgbClr val="FFFF00"/>
              </a:solidFill>
              <a:effectLst>
                <a:outerShdw blurRad="38100" dist="38100" dir="2700000" algn="tl">
                  <a:srgbClr val="000000">
                    <a:alpha val="43137"/>
                  </a:srgbClr>
                </a:outerShdw>
              </a:effectLst>
            </a:endParaRPr>
          </a:p>
          <a:p>
            <a:pPr lvl="1"/>
            <a:r>
              <a:rPr lang="de-DE" dirty="0" smtClean="0">
                <a:effectLst>
                  <a:outerShdw blurRad="38100" dist="38100" dir="2700000" algn="tl">
                    <a:srgbClr val="000000">
                      <a:alpha val="43137"/>
                    </a:srgbClr>
                  </a:outerShdw>
                </a:effectLst>
              </a:rPr>
              <a:t>5M 6,6-8: Und </a:t>
            </a:r>
            <a:r>
              <a:rPr lang="de-DE" dirty="0">
                <a:effectLst>
                  <a:outerShdw blurRad="38100" dist="38100" dir="2700000" algn="tl">
                    <a:srgbClr val="000000">
                      <a:alpha val="43137"/>
                    </a:srgbClr>
                  </a:outerShdw>
                </a:effectLst>
              </a:rPr>
              <a:t>diese Worte, die ich dir heute gebiete, sollen auf deinem Herzen sein. </a:t>
            </a:r>
            <a:r>
              <a:rPr lang="de-CH" dirty="0">
                <a:effectLst>
                  <a:outerShdw blurRad="38100" dist="38100" dir="2700000" algn="tl">
                    <a:srgbClr val="000000">
                      <a:alpha val="43137"/>
                    </a:srgbClr>
                  </a:outerShdw>
                </a:effectLst>
              </a:rPr>
              <a:t>..</a:t>
            </a:r>
            <a:r>
              <a:rPr lang="de-DE" dirty="0">
                <a:effectLst>
                  <a:outerShdw blurRad="38100" dist="38100" dir="2700000" algn="tl">
                    <a:srgbClr val="000000">
                      <a:alpha val="43137"/>
                    </a:srgbClr>
                  </a:outerShdw>
                </a:effectLst>
              </a:rPr>
              <a:t>  8 Und du sollst sie zum Zeichen auf deine </a:t>
            </a:r>
            <a:r>
              <a:rPr lang="de-DE" dirty="0">
                <a:solidFill>
                  <a:srgbClr val="FFFF00"/>
                </a:solidFill>
                <a:effectLst>
                  <a:outerShdw blurRad="38100" dist="38100" dir="2700000" algn="tl">
                    <a:srgbClr val="000000">
                      <a:alpha val="43137"/>
                    </a:srgbClr>
                  </a:outerShdw>
                </a:effectLst>
              </a:rPr>
              <a:t>Hand</a:t>
            </a:r>
            <a:r>
              <a:rPr lang="de-DE" dirty="0">
                <a:effectLst>
                  <a:outerShdw blurRad="38100" dist="38100" dir="2700000" algn="tl">
                    <a:srgbClr val="000000">
                      <a:alpha val="43137"/>
                    </a:srgbClr>
                  </a:outerShdw>
                </a:effectLst>
              </a:rPr>
              <a:t> binden, und sie sollen zu Stirnbändern sein zwischen deinen </a:t>
            </a:r>
            <a:r>
              <a:rPr lang="de-DE" dirty="0" smtClean="0">
                <a:solidFill>
                  <a:srgbClr val="FFFF00"/>
                </a:solidFill>
                <a:effectLst>
                  <a:outerShdw blurRad="38100" dist="38100" dir="2700000" algn="tl">
                    <a:srgbClr val="000000">
                      <a:alpha val="43137"/>
                    </a:srgbClr>
                  </a:outerShdw>
                </a:effectLst>
              </a:rPr>
              <a:t>Augen</a:t>
            </a:r>
            <a:r>
              <a:rPr lang="de-DE" dirty="0" smtClean="0">
                <a:effectLst>
                  <a:outerShdw blurRad="38100" dist="38100" dir="2700000" algn="tl">
                    <a:srgbClr val="000000">
                      <a:alpha val="43137"/>
                    </a:srgbClr>
                  </a:outerShdw>
                </a:effectLst>
              </a:rPr>
              <a:t>.</a:t>
            </a:r>
            <a:endParaRPr lang="de-DE" dirty="0">
              <a:effectLst>
                <a:outerShdw blurRad="38100" dist="38100" dir="2700000" algn="tl">
                  <a:srgbClr val="000000">
                    <a:alpha val="43137"/>
                  </a:srgbClr>
                </a:outerShdw>
              </a:effectLst>
            </a:endParaRPr>
          </a:p>
          <a:p>
            <a:pPr lvl="1"/>
            <a:r>
              <a:rPr lang="de-DE" dirty="0" smtClean="0">
                <a:effectLst>
                  <a:outerShdw blurRad="38100" dist="38100" dir="2700000" algn="tl">
                    <a:srgbClr val="000000">
                      <a:alpha val="43137"/>
                    </a:srgbClr>
                  </a:outerShdw>
                </a:effectLst>
              </a:rPr>
              <a:t>2M 13,9: </a:t>
            </a:r>
            <a:r>
              <a:rPr lang="de-DE" dirty="0">
                <a:effectLst>
                  <a:outerShdw blurRad="38100" dist="38100" dir="2700000" algn="tl">
                    <a:srgbClr val="000000">
                      <a:alpha val="43137"/>
                    </a:srgbClr>
                  </a:outerShdw>
                </a:effectLst>
              </a:rPr>
              <a:t>Und es sei dir zu einem Zeichen an deiner </a:t>
            </a:r>
            <a:r>
              <a:rPr lang="de-DE" dirty="0">
                <a:solidFill>
                  <a:srgbClr val="FFFF00"/>
                </a:solidFill>
                <a:effectLst>
                  <a:outerShdw blurRad="38100" dist="38100" dir="2700000" algn="tl">
                    <a:srgbClr val="000000">
                      <a:alpha val="43137"/>
                    </a:srgbClr>
                  </a:outerShdw>
                </a:effectLst>
              </a:rPr>
              <a:t>Hand</a:t>
            </a:r>
            <a:r>
              <a:rPr lang="de-DE" dirty="0">
                <a:effectLst>
                  <a:outerShdw blurRad="38100" dist="38100" dir="2700000" algn="tl">
                    <a:srgbClr val="000000">
                      <a:alpha val="43137"/>
                    </a:srgbClr>
                  </a:outerShdw>
                </a:effectLst>
              </a:rPr>
              <a:t> und zu einem Denkzeichen zwischen deinen </a:t>
            </a:r>
            <a:r>
              <a:rPr lang="de-DE" dirty="0">
                <a:solidFill>
                  <a:srgbClr val="FFFF00"/>
                </a:solidFill>
                <a:effectLst>
                  <a:outerShdw blurRad="38100" dist="38100" dir="2700000" algn="tl">
                    <a:srgbClr val="000000">
                      <a:alpha val="43137"/>
                    </a:srgbClr>
                  </a:outerShdw>
                </a:effectLst>
              </a:rPr>
              <a:t>Augen</a:t>
            </a:r>
            <a:r>
              <a:rPr lang="de-DE" dirty="0">
                <a:effectLst>
                  <a:outerShdw blurRad="38100" dist="38100" dir="2700000" algn="tl">
                    <a:srgbClr val="000000">
                      <a:alpha val="43137"/>
                    </a:srgbClr>
                  </a:outerShdw>
                </a:effectLst>
              </a:rPr>
              <a:t>, damit die </a:t>
            </a:r>
            <a:r>
              <a:rPr lang="de-DE" dirty="0" smtClean="0">
                <a:effectLst>
                  <a:outerShdw blurRad="38100" dist="38100" dir="2700000" algn="tl">
                    <a:srgbClr val="000000">
                      <a:alpha val="43137"/>
                    </a:srgbClr>
                  </a:outerShdw>
                </a:effectLst>
              </a:rPr>
              <a:t>Weisung </a:t>
            </a:r>
            <a:r>
              <a:rPr lang="de-DE" dirty="0">
                <a:effectLst>
                  <a:outerShdw blurRad="38100" dist="38100" dir="2700000" algn="tl">
                    <a:srgbClr val="000000">
                      <a:alpha val="43137"/>
                    </a:srgbClr>
                  </a:outerShdw>
                </a:effectLst>
              </a:rPr>
              <a:t>JAHWEHS in deinem Mund </a:t>
            </a:r>
            <a:r>
              <a:rPr lang="de-DE" dirty="0" smtClean="0">
                <a:effectLst>
                  <a:outerShdw blurRad="38100" dist="38100" dir="2700000" algn="tl">
                    <a:srgbClr val="000000">
                      <a:alpha val="43137"/>
                    </a:srgbClr>
                  </a:outerShdw>
                </a:effectLst>
              </a:rPr>
              <a:t>sei</a:t>
            </a:r>
            <a:endParaRPr lang="de-DE"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6208225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a:xfrm>
            <a:off x="0" y="1340768"/>
            <a:ext cx="9144000" cy="5517232"/>
          </a:xfrm>
        </p:spPr>
        <p:txBody>
          <a:bodyPr/>
          <a:lstStyle/>
          <a:p>
            <a:r>
              <a:rPr lang="de-CH" sz="2800" dirty="0">
                <a:effectLst/>
              </a:rPr>
              <a:t>4M </a:t>
            </a:r>
            <a:r>
              <a:rPr lang="de-CH" sz="2800" dirty="0" smtClean="0">
                <a:effectLst/>
              </a:rPr>
              <a:t>15,39: … dass ihr </a:t>
            </a:r>
            <a:r>
              <a:rPr lang="de-CH" sz="2800" dirty="0">
                <a:effectLst/>
              </a:rPr>
              <a:t>… </a:t>
            </a:r>
            <a:r>
              <a:rPr lang="de-DE" sz="2800" dirty="0" smtClean="0">
                <a:effectLst/>
              </a:rPr>
              <a:t>euch </a:t>
            </a:r>
            <a:r>
              <a:rPr lang="de-DE" sz="2800" dirty="0">
                <a:effectLst/>
              </a:rPr>
              <a:t>an alle Gebote JAHWEHS erinnert und sie tut, und dass ihr nicht umherspäht </a:t>
            </a:r>
            <a:r>
              <a:rPr lang="de-DE" sz="2800" dirty="0">
                <a:solidFill>
                  <a:srgbClr val="FFFF00"/>
                </a:solidFill>
                <a:effectLst/>
              </a:rPr>
              <a:t>eurem Herzen und euren Augen nach</a:t>
            </a:r>
            <a:r>
              <a:rPr lang="de-DE" sz="2800" dirty="0">
                <a:effectLst/>
              </a:rPr>
              <a:t>, denen ihr </a:t>
            </a:r>
            <a:r>
              <a:rPr lang="de-DE" sz="2800" dirty="0" err="1">
                <a:effectLst/>
              </a:rPr>
              <a:t>nachhurt</a:t>
            </a:r>
            <a:r>
              <a:rPr lang="de-DE" sz="2800" dirty="0">
                <a:effectLst/>
              </a:rPr>
              <a:t>.</a:t>
            </a:r>
          </a:p>
          <a:p>
            <a:r>
              <a:rPr lang="de-CH" sz="2800" dirty="0">
                <a:effectLst/>
              </a:rPr>
              <a:t>Hi </a:t>
            </a:r>
            <a:r>
              <a:rPr lang="de-CH" sz="2800" dirty="0" smtClean="0">
                <a:effectLst/>
              </a:rPr>
              <a:t>31,7-9:</a:t>
            </a:r>
            <a:r>
              <a:rPr lang="de-CH" sz="2800" b="1" dirty="0" smtClean="0">
                <a:effectLst/>
              </a:rPr>
              <a:t> </a:t>
            </a:r>
            <a:r>
              <a:rPr lang="de-CH" sz="2800" dirty="0" smtClean="0">
                <a:effectLst/>
              </a:rPr>
              <a:t> </a:t>
            </a:r>
            <a:r>
              <a:rPr lang="de-DE" sz="2800" dirty="0">
                <a:effectLst/>
              </a:rPr>
              <a:t>Ist mein Schritt vom Weg gebogen und </a:t>
            </a:r>
            <a:r>
              <a:rPr lang="de-DE" sz="2800" dirty="0">
                <a:solidFill>
                  <a:srgbClr val="FFFF00"/>
                </a:solidFill>
                <a:effectLst/>
              </a:rPr>
              <a:t>mein Herz meinen </a:t>
            </a:r>
            <a:r>
              <a:rPr lang="de-DE" sz="2800" dirty="0" smtClean="0">
                <a:solidFill>
                  <a:srgbClr val="FFFF00"/>
                </a:solidFill>
                <a:effectLst/>
              </a:rPr>
              <a:t>Augen </a:t>
            </a:r>
            <a:r>
              <a:rPr lang="de-DE" sz="2800" dirty="0">
                <a:effectLst/>
              </a:rPr>
              <a:t>gefolgt</a:t>
            </a:r>
            <a:r>
              <a:rPr lang="de-DE" sz="2800" dirty="0" smtClean="0">
                <a:effectLst/>
              </a:rPr>
              <a:t>, … </a:t>
            </a:r>
            <a:r>
              <a:rPr lang="de-DE" sz="2800" dirty="0">
                <a:effectLst/>
              </a:rPr>
              <a:t>9 Hat sich </a:t>
            </a:r>
            <a:r>
              <a:rPr lang="de-DE" sz="2800" dirty="0">
                <a:solidFill>
                  <a:srgbClr val="FFFF00"/>
                </a:solidFill>
                <a:effectLst/>
              </a:rPr>
              <a:t>mein Herz </a:t>
            </a:r>
            <a:r>
              <a:rPr lang="de-DE" sz="2800" dirty="0" smtClean="0">
                <a:effectLst/>
              </a:rPr>
              <a:t>zu einer </a:t>
            </a:r>
            <a:r>
              <a:rPr lang="de-DE" sz="2800" dirty="0">
                <a:effectLst/>
              </a:rPr>
              <a:t>Frau locken lassen </a:t>
            </a:r>
            <a:r>
              <a:rPr lang="de-DE" sz="2800" dirty="0" smtClean="0">
                <a:effectLst/>
              </a:rPr>
              <a:t>…</a:t>
            </a:r>
          </a:p>
          <a:p>
            <a:r>
              <a:rPr lang="de-CH" sz="2800" dirty="0" smtClean="0">
                <a:effectLst/>
              </a:rPr>
              <a:t>Hi 22,22: … Lege </a:t>
            </a:r>
            <a:r>
              <a:rPr lang="de-CH" sz="2800" dirty="0">
                <a:effectLst/>
              </a:rPr>
              <a:t>seine Worte </a:t>
            </a:r>
            <a:r>
              <a:rPr lang="de-CH" sz="2800" dirty="0" smtClean="0">
                <a:solidFill>
                  <a:srgbClr val="FFFF00"/>
                </a:solidFill>
                <a:effectLst/>
              </a:rPr>
              <a:t>in </a:t>
            </a:r>
            <a:r>
              <a:rPr lang="de-CH" sz="2800" dirty="0">
                <a:solidFill>
                  <a:srgbClr val="FFFF00"/>
                </a:solidFill>
                <a:effectLst/>
              </a:rPr>
              <a:t>dein </a:t>
            </a:r>
            <a:r>
              <a:rPr lang="de-CH" sz="2800" dirty="0" smtClean="0">
                <a:solidFill>
                  <a:srgbClr val="FFFF00"/>
                </a:solidFill>
                <a:effectLst/>
              </a:rPr>
              <a:t>Herz</a:t>
            </a:r>
            <a:r>
              <a:rPr lang="de-DE" sz="2800" dirty="0" smtClean="0">
                <a:effectLst/>
              </a:rPr>
              <a:t>! </a:t>
            </a:r>
          </a:p>
          <a:p>
            <a:r>
              <a:rPr lang="de-DE" sz="2800" dirty="0">
                <a:effectLst/>
              </a:rPr>
              <a:t>Ps </a:t>
            </a:r>
            <a:r>
              <a:rPr lang="de-DE" sz="2800" dirty="0" smtClean="0">
                <a:effectLst/>
              </a:rPr>
              <a:t>119,11: </a:t>
            </a:r>
            <a:r>
              <a:rPr lang="de-DE" sz="2800" dirty="0">
                <a:effectLst/>
              </a:rPr>
              <a:t>Dein </a:t>
            </a:r>
            <a:r>
              <a:rPr lang="de-DE" sz="2800" dirty="0" smtClean="0">
                <a:effectLst/>
              </a:rPr>
              <a:t>Wort </a:t>
            </a:r>
            <a:r>
              <a:rPr lang="de-DE" sz="2800" dirty="0">
                <a:effectLst/>
              </a:rPr>
              <a:t>habe ich </a:t>
            </a:r>
            <a:r>
              <a:rPr lang="de-DE" sz="2800" dirty="0">
                <a:solidFill>
                  <a:srgbClr val="FFFF00"/>
                </a:solidFill>
                <a:effectLst/>
              </a:rPr>
              <a:t>aufgespeichert in meinem Herzen</a:t>
            </a:r>
            <a:r>
              <a:rPr lang="de-DE" sz="2800" dirty="0">
                <a:effectLst/>
              </a:rPr>
              <a:t>, damit ich nicht gegen dich sündige. 112  </a:t>
            </a:r>
            <a:r>
              <a:rPr lang="de-CH" sz="2800" dirty="0">
                <a:effectLst/>
              </a:rPr>
              <a:t>Ich habe </a:t>
            </a:r>
            <a:r>
              <a:rPr lang="de-CH" sz="2800" dirty="0">
                <a:solidFill>
                  <a:srgbClr val="FFFF00"/>
                </a:solidFill>
                <a:effectLst/>
              </a:rPr>
              <a:t>mein Herz geneigt</a:t>
            </a:r>
            <a:r>
              <a:rPr lang="de-CH" sz="2800" dirty="0">
                <a:effectLst/>
              </a:rPr>
              <a:t>, deine Satzungen zu </a:t>
            </a:r>
            <a:r>
              <a:rPr lang="de-CH" sz="2800" dirty="0" smtClean="0">
                <a:effectLst/>
              </a:rPr>
              <a:t>tun – </a:t>
            </a:r>
            <a:r>
              <a:rPr lang="de-CH" sz="2800" dirty="0">
                <a:effectLst/>
              </a:rPr>
              <a:t>für immer, bis ans Ende. </a:t>
            </a:r>
            <a:r>
              <a:rPr lang="de-DE" sz="2800" dirty="0">
                <a:effectLst/>
              </a:rPr>
              <a:t>113  Die Doppelherzigen hasse ich, aber deine </a:t>
            </a:r>
            <a:r>
              <a:rPr lang="de-DE" sz="2800" dirty="0" smtClean="0">
                <a:effectLst/>
              </a:rPr>
              <a:t>Weisung </a:t>
            </a:r>
            <a:r>
              <a:rPr lang="de-DE" sz="2800" dirty="0">
                <a:effectLst/>
              </a:rPr>
              <a:t>liebe ich</a:t>
            </a:r>
            <a:r>
              <a:rPr lang="de-DE" sz="2800" dirty="0" smtClean="0">
                <a:effectLst/>
              </a:rPr>
              <a:t>.</a:t>
            </a:r>
            <a:endParaRPr lang="de-DE" sz="2800" dirty="0">
              <a:effectLst/>
            </a:endParaRPr>
          </a:p>
          <a:p>
            <a:endParaRPr lang="de-DE" sz="2800" dirty="0"/>
          </a:p>
        </p:txBody>
      </p:sp>
    </p:spTree>
    <p:extLst>
      <p:ext uri="{BB962C8B-B14F-4D97-AF65-F5344CB8AC3E}">
        <p14:creationId xmlns:p14="http://schemas.microsoft.com/office/powerpoint/2010/main" val="7286484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p:txBody>
          <a:bodyPr/>
          <a:lstStyle/>
          <a:p>
            <a:r>
              <a:rPr lang="de-DE" sz="2800" dirty="0">
                <a:effectLst/>
              </a:rPr>
              <a:t>Spr </a:t>
            </a:r>
            <a:r>
              <a:rPr lang="de-DE" sz="2800" dirty="0" smtClean="0">
                <a:effectLst/>
              </a:rPr>
              <a:t>4:20-23:</a:t>
            </a:r>
            <a:r>
              <a:rPr lang="de-DE" sz="2800" b="1" dirty="0" smtClean="0">
                <a:effectLst/>
              </a:rPr>
              <a:t> </a:t>
            </a:r>
            <a:r>
              <a:rPr lang="de-DE" sz="2800" dirty="0" smtClean="0">
                <a:effectLst/>
              </a:rPr>
              <a:t>Mein </a:t>
            </a:r>
            <a:r>
              <a:rPr lang="de-DE" sz="2800" dirty="0">
                <a:effectLst/>
              </a:rPr>
              <a:t>Sohn, merke auf meine Worte! Zu meinen </a:t>
            </a:r>
            <a:r>
              <a:rPr lang="de-DE" sz="2800" dirty="0" smtClean="0">
                <a:effectLst/>
              </a:rPr>
              <a:t>Worten </a:t>
            </a:r>
            <a:r>
              <a:rPr lang="de-DE" sz="2800" dirty="0">
                <a:effectLst/>
              </a:rPr>
              <a:t>neige dein Ohr.  21 Lass sie nicht von deinen </a:t>
            </a:r>
            <a:r>
              <a:rPr lang="de-DE" sz="2800" dirty="0">
                <a:solidFill>
                  <a:srgbClr val="FFFF00"/>
                </a:solidFill>
                <a:effectLst/>
              </a:rPr>
              <a:t>Augen</a:t>
            </a:r>
            <a:r>
              <a:rPr lang="de-DE" sz="2800" dirty="0">
                <a:effectLst/>
              </a:rPr>
              <a:t> weichen! Bewahre sie im Innern deines </a:t>
            </a:r>
            <a:r>
              <a:rPr lang="de-DE" sz="2800" dirty="0">
                <a:solidFill>
                  <a:srgbClr val="FFFF00"/>
                </a:solidFill>
                <a:effectLst/>
              </a:rPr>
              <a:t>Herzens</a:t>
            </a:r>
            <a:r>
              <a:rPr lang="de-DE" sz="2800" dirty="0">
                <a:effectLst/>
              </a:rPr>
              <a:t>,–  22 denn Leben sind sie denen, die sie finden, und Heilung ihrem ganzen Fleisch.  23 Mehr als alles, was zu bewahren ist, behüte dein </a:t>
            </a:r>
            <a:r>
              <a:rPr lang="de-DE" sz="2800" dirty="0">
                <a:solidFill>
                  <a:srgbClr val="FFFF00"/>
                </a:solidFill>
                <a:effectLst/>
              </a:rPr>
              <a:t>Herz</a:t>
            </a:r>
            <a:r>
              <a:rPr lang="de-DE" sz="2800" dirty="0">
                <a:effectLst/>
              </a:rPr>
              <a:t>, denn von ihm aus sind die Ausgänge des </a:t>
            </a:r>
            <a:r>
              <a:rPr lang="de-DE" sz="2800" dirty="0" smtClean="0">
                <a:effectLst/>
              </a:rPr>
              <a:t>Lebens.</a:t>
            </a:r>
            <a:endParaRPr lang="de-DE" sz="2800" dirty="0">
              <a:effectLst/>
            </a:endParaRPr>
          </a:p>
          <a:p>
            <a:r>
              <a:rPr lang="de-CH" sz="2800" dirty="0">
                <a:effectLst/>
              </a:rPr>
              <a:t>Hi</a:t>
            </a:r>
            <a:r>
              <a:rPr lang="de-CH" sz="2800" i="1" dirty="0">
                <a:effectLst/>
              </a:rPr>
              <a:t> </a:t>
            </a:r>
            <a:r>
              <a:rPr lang="de-CH" sz="2800" dirty="0" smtClean="0">
                <a:effectLst/>
              </a:rPr>
              <a:t>31,1: Ich </a:t>
            </a:r>
            <a:r>
              <a:rPr lang="de-CH" sz="2800" dirty="0">
                <a:effectLst/>
              </a:rPr>
              <a:t>habe einen Bund gemacht mit meinen </a:t>
            </a:r>
            <a:r>
              <a:rPr lang="de-CH" sz="2800" dirty="0">
                <a:solidFill>
                  <a:srgbClr val="FFFF00"/>
                </a:solidFill>
                <a:effectLst/>
              </a:rPr>
              <a:t>Augen</a:t>
            </a:r>
            <a:r>
              <a:rPr lang="de-CH" sz="2800" dirty="0">
                <a:effectLst/>
              </a:rPr>
              <a:t>, dass ich nicht schaute nach einer Jungfrau</a:t>
            </a:r>
            <a:r>
              <a:rPr lang="de-DE" sz="2800" dirty="0">
                <a:effectLst/>
              </a:rPr>
              <a:t>.</a:t>
            </a:r>
          </a:p>
          <a:p>
            <a:endParaRPr lang="de-DE" sz="2800" dirty="0"/>
          </a:p>
        </p:txBody>
      </p:sp>
    </p:spTree>
    <p:extLst>
      <p:ext uri="{BB962C8B-B14F-4D97-AF65-F5344CB8AC3E}">
        <p14:creationId xmlns:p14="http://schemas.microsoft.com/office/powerpoint/2010/main" val="26100397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16632"/>
            <a:ext cx="9144000" cy="648072"/>
          </a:xfrm>
        </p:spPr>
        <p:txBody>
          <a:bodyPr/>
          <a:lstStyle/>
          <a:p>
            <a:r>
              <a:rPr lang="de-DE" sz="4000" b="0" dirty="0" smtClean="0">
                <a:solidFill>
                  <a:schemeClr val="accent2">
                    <a:lumMod val="60000"/>
                    <a:lumOff val="40000"/>
                  </a:schemeClr>
                </a:solidFill>
                <a:effectLst/>
                <a:latin typeface="Arial Narrow" pitchFamily="34" charset="0"/>
              </a:rPr>
              <a:t>Exkurs: </a:t>
            </a:r>
            <a:r>
              <a:rPr lang="x-none" sz="4000" b="0" smtClean="0">
                <a:solidFill>
                  <a:schemeClr val="accent2">
                    <a:lumMod val="60000"/>
                    <a:lumOff val="40000"/>
                  </a:schemeClr>
                </a:solidFill>
                <a:effectLst/>
                <a:latin typeface="Arial Narrow" pitchFamily="34" charset="0"/>
              </a:rPr>
              <a:t>Wie </a:t>
            </a:r>
            <a:r>
              <a:rPr lang="x-none" sz="4000" b="0">
                <a:solidFill>
                  <a:schemeClr val="accent2">
                    <a:lumMod val="60000"/>
                    <a:lumOff val="40000"/>
                  </a:schemeClr>
                </a:solidFill>
                <a:effectLst/>
                <a:latin typeface="Arial Narrow" pitchFamily="34" charset="0"/>
              </a:rPr>
              <a:t>bewahre ich mein Inneres rein? </a:t>
            </a:r>
            <a:endParaRPr lang="de-DE" sz="4000" b="0" dirty="0">
              <a:solidFill>
                <a:schemeClr val="accent2">
                  <a:lumMod val="60000"/>
                  <a:lumOff val="40000"/>
                </a:schemeClr>
              </a:solidFill>
              <a:latin typeface="Arial Narrow" pitchFamily="34" charset="0"/>
            </a:endParaRPr>
          </a:p>
        </p:txBody>
      </p:sp>
      <p:sp>
        <p:nvSpPr>
          <p:cNvPr id="3" name="Inhaltsplatzhalter 2"/>
          <p:cNvSpPr>
            <a:spLocks noGrp="1"/>
          </p:cNvSpPr>
          <p:nvPr>
            <p:ph idx="1"/>
          </p:nvPr>
        </p:nvSpPr>
        <p:spPr>
          <a:xfrm>
            <a:off x="467544" y="1052736"/>
            <a:ext cx="8676456" cy="5805264"/>
          </a:xfrm>
        </p:spPr>
        <p:txBody>
          <a:bodyPr/>
          <a:lstStyle/>
          <a:p>
            <a:r>
              <a:rPr lang="de-DE" sz="2800" dirty="0" smtClean="0">
                <a:solidFill>
                  <a:srgbClr val="FFFF00"/>
                </a:solidFill>
                <a:effectLst>
                  <a:outerShdw blurRad="38100" dist="38100" dir="2700000" algn="tl">
                    <a:srgbClr val="000000">
                      <a:alpha val="43137"/>
                    </a:srgbClr>
                  </a:outerShdw>
                </a:effectLst>
              </a:rPr>
              <a:t>1. Die </a:t>
            </a:r>
            <a:r>
              <a:rPr lang="de-DE" sz="2800" dirty="0">
                <a:solidFill>
                  <a:srgbClr val="FFFF00"/>
                </a:solidFill>
                <a:effectLst>
                  <a:outerShdw blurRad="38100" dist="38100" dir="2700000" algn="tl">
                    <a:srgbClr val="000000">
                      <a:alpha val="43137"/>
                    </a:srgbClr>
                  </a:outerShdw>
                </a:effectLst>
              </a:rPr>
              <a:t>nach dem Geist sind, sinnen auf das, was des Geistes </a:t>
            </a:r>
            <a:r>
              <a:rPr lang="de-DE" sz="2800" dirty="0" smtClean="0">
                <a:solidFill>
                  <a:srgbClr val="FFFF00"/>
                </a:solidFill>
                <a:effectLst>
                  <a:outerShdw blurRad="38100" dist="38100" dir="2700000" algn="tl">
                    <a:srgbClr val="000000">
                      <a:alpha val="43137"/>
                    </a:srgbClr>
                  </a:outerShdw>
                </a:effectLst>
              </a:rPr>
              <a:t>ist. </a:t>
            </a:r>
            <a:r>
              <a:rPr lang="de-DE" sz="2800" dirty="0" smtClean="0">
                <a:solidFill>
                  <a:srgbClr val="7DDDFF"/>
                </a:solidFill>
                <a:effectLst>
                  <a:outerShdw blurRad="38100" dist="38100" dir="2700000" algn="tl">
                    <a:srgbClr val="000000">
                      <a:alpha val="43137"/>
                    </a:srgbClr>
                  </a:outerShdw>
                </a:effectLst>
              </a:rPr>
              <a:t>Rm 8,5</a:t>
            </a:r>
            <a:endParaRPr lang="de-DE" sz="2800" dirty="0">
              <a:effectLst>
                <a:outerShdw blurRad="38100" dist="38100" dir="2700000" algn="tl">
                  <a:srgbClr val="000000">
                    <a:alpha val="43137"/>
                  </a:srgbClr>
                </a:outerShdw>
              </a:effectLst>
            </a:endParaRPr>
          </a:p>
          <a:p>
            <a:r>
              <a:rPr lang="de-DE" sz="2800" dirty="0" smtClean="0">
                <a:solidFill>
                  <a:srgbClr val="FFFF00"/>
                </a:solidFill>
                <a:effectLst>
                  <a:outerShdw blurRad="38100" dist="38100" dir="2700000" algn="tl">
                    <a:srgbClr val="000000">
                      <a:alpha val="43137"/>
                    </a:srgbClr>
                  </a:outerShdw>
                </a:effectLst>
              </a:rPr>
              <a:t>2. Die Freude </a:t>
            </a:r>
            <a:r>
              <a:rPr lang="de-DE" sz="2800" dirty="0">
                <a:solidFill>
                  <a:srgbClr val="FFFF00"/>
                </a:solidFill>
                <a:effectLst>
                  <a:outerShdw blurRad="38100" dist="38100" dir="2700000" algn="tl">
                    <a:srgbClr val="000000">
                      <a:alpha val="43137"/>
                    </a:srgbClr>
                  </a:outerShdw>
                </a:effectLst>
              </a:rPr>
              <a:t>am Herrn </a:t>
            </a:r>
            <a:r>
              <a:rPr lang="de-DE" sz="2800" dirty="0" smtClean="0">
                <a:solidFill>
                  <a:srgbClr val="FFFF00"/>
                </a:solidFill>
                <a:effectLst>
                  <a:outerShdw blurRad="38100" dist="38100" dir="2700000" algn="tl">
                    <a:srgbClr val="000000">
                      <a:alpha val="43137"/>
                    </a:srgbClr>
                  </a:outerShdw>
                </a:effectLst>
              </a:rPr>
              <a:t>ist unsere Stärke. </a:t>
            </a:r>
            <a:r>
              <a:rPr lang="de-DE" sz="2800" dirty="0">
                <a:solidFill>
                  <a:srgbClr val="7DDDFF"/>
                </a:solidFill>
                <a:effectLst>
                  <a:outerShdw blurRad="38100" dist="38100" dir="2700000" algn="tl">
                    <a:srgbClr val="000000">
                      <a:alpha val="43137"/>
                    </a:srgbClr>
                  </a:outerShdw>
                </a:effectLst>
              </a:rPr>
              <a:t>Neh 8,10</a:t>
            </a:r>
          </a:p>
          <a:p>
            <a:r>
              <a:rPr lang="de-DE" sz="2800" dirty="0" smtClean="0">
                <a:solidFill>
                  <a:srgbClr val="FFFF00"/>
                </a:solidFill>
                <a:effectLst>
                  <a:outerShdw blurRad="38100" dist="38100" dir="2700000" algn="tl">
                    <a:srgbClr val="000000">
                      <a:alpha val="43137"/>
                    </a:srgbClr>
                  </a:outerShdw>
                </a:effectLst>
              </a:rPr>
              <a:t>3. Meidet </a:t>
            </a:r>
            <a:r>
              <a:rPr lang="de-DE" sz="2800" dirty="0">
                <a:solidFill>
                  <a:srgbClr val="FFFF00"/>
                </a:solidFill>
                <a:effectLst>
                  <a:outerShdw blurRad="38100" dist="38100" dir="2700000" algn="tl">
                    <a:srgbClr val="000000">
                      <a:alpha val="43137"/>
                    </a:srgbClr>
                  </a:outerShdw>
                </a:effectLst>
              </a:rPr>
              <a:t>das Böse in jeder Gestalt</a:t>
            </a:r>
            <a:r>
              <a:rPr lang="de-DE" sz="2800" dirty="0" smtClean="0">
                <a:solidFill>
                  <a:srgbClr val="7DDDFF"/>
                </a:solidFill>
                <a:effectLst>
                  <a:outerShdw blurRad="38100" dist="38100" dir="2700000" algn="tl">
                    <a:srgbClr val="000000">
                      <a:alpha val="43137"/>
                    </a:srgbClr>
                  </a:outerShdw>
                </a:effectLst>
              </a:rPr>
              <a:t>.</a:t>
            </a:r>
            <a:r>
              <a:rPr lang="de-DE" sz="2800" dirty="0">
                <a:effectLst>
                  <a:outerShdw blurRad="38100" dist="38100" dir="2700000" algn="tl">
                    <a:srgbClr val="000000">
                      <a:alpha val="43137"/>
                    </a:srgbClr>
                  </a:outerShdw>
                </a:effectLst>
              </a:rPr>
              <a:t> </a:t>
            </a:r>
            <a:r>
              <a:rPr lang="de-DE" sz="2800" dirty="0">
                <a:solidFill>
                  <a:srgbClr val="7DDDFF"/>
                </a:solidFill>
                <a:effectLst>
                  <a:outerShdw blurRad="38100" dist="38100" dir="2700000" algn="tl">
                    <a:srgbClr val="000000">
                      <a:alpha val="43137"/>
                    </a:srgbClr>
                  </a:outerShdw>
                </a:effectLst>
              </a:rPr>
              <a:t>1Th </a:t>
            </a:r>
            <a:r>
              <a:rPr lang="de-DE" sz="2800" dirty="0" smtClean="0">
                <a:solidFill>
                  <a:srgbClr val="7DDDFF"/>
                </a:solidFill>
                <a:effectLst>
                  <a:outerShdw blurRad="38100" dist="38100" dir="2700000" algn="tl">
                    <a:srgbClr val="000000">
                      <a:alpha val="43137"/>
                    </a:srgbClr>
                  </a:outerShdw>
                </a:effectLst>
              </a:rPr>
              <a:t>5,22 </a:t>
            </a:r>
          </a:p>
          <a:p>
            <a:r>
              <a:rPr lang="de-DE" sz="2800" dirty="0" smtClean="0">
                <a:solidFill>
                  <a:srgbClr val="FFFF00"/>
                </a:solidFill>
                <a:effectLst>
                  <a:outerShdw blurRad="38100" dist="38100" dir="2700000" algn="tl">
                    <a:srgbClr val="000000">
                      <a:alpha val="43137"/>
                    </a:srgbClr>
                  </a:outerShdw>
                </a:effectLst>
              </a:rPr>
              <a:t>4. Flieht ‹stets› die Unzucht! </a:t>
            </a:r>
            <a:r>
              <a:rPr lang="de-DE" sz="2800" dirty="0">
                <a:solidFill>
                  <a:srgbClr val="7DDDFF"/>
                </a:solidFill>
                <a:effectLst>
                  <a:outerShdw blurRad="38100" dist="38100" dir="2700000" algn="tl">
                    <a:srgbClr val="000000">
                      <a:alpha val="43137"/>
                    </a:srgbClr>
                  </a:outerShdw>
                </a:effectLst>
              </a:rPr>
              <a:t>1Kr </a:t>
            </a:r>
            <a:r>
              <a:rPr lang="de-DE" sz="2800" dirty="0" smtClean="0">
                <a:solidFill>
                  <a:srgbClr val="7DDDFF"/>
                </a:solidFill>
                <a:effectLst>
                  <a:outerShdw blurRad="38100" dist="38100" dir="2700000" algn="tl">
                    <a:srgbClr val="000000">
                      <a:alpha val="43137"/>
                    </a:srgbClr>
                  </a:outerShdw>
                </a:effectLst>
              </a:rPr>
              <a:t>6,18.19 </a:t>
            </a:r>
            <a:endParaRPr lang="de-DE" sz="2800" dirty="0">
              <a:solidFill>
                <a:srgbClr val="7DDDFF"/>
              </a:solidFill>
              <a:effectLst>
                <a:outerShdw blurRad="38100" dist="38100" dir="2700000" algn="tl">
                  <a:srgbClr val="000000">
                    <a:alpha val="43137"/>
                  </a:srgbClr>
                </a:outerShdw>
              </a:effectLst>
            </a:endParaRPr>
          </a:p>
          <a:p>
            <a:r>
              <a:rPr lang="de-DE" sz="2800" dirty="0" smtClean="0">
                <a:solidFill>
                  <a:srgbClr val="FFFF00"/>
                </a:solidFill>
              </a:rPr>
              <a:t>5. Freue </a:t>
            </a:r>
            <a:r>
              <a:rPr lang="de-DE" sz="2800" dirty="0">
                <a:solidFill>
                  <a:srgbClr val="FFFF00"/>
                </a:solidFill>
              </a:rPr>
              <a:t>dich an der Frau deiner </a:t>
            </a:r>
            <a:r>
              <a:rPr lang="de-DE" sz="2800" dirty="0" smtClean="0">
                <a:solidFill>
                  <a:srgbClr val="FFFF00"/>
                </a:solidFill>
              </a:rPr>
              <a:t>Jugend. </a:t>
            </a:r>
            <a:r>
              <a:rPr lang="de-DE" sz="2800" dirty="0" smtClean="0">
                <a:solidFill>
                  <a:srgbClr val="7DDDFF"/>
                </a:solidFill>
                <a:effectLst>
                  <a:outerShdw blurRad="38100" dist="38100" dir="2700000" algn="tl">
                    <a:srgbClr val="000000">
                      <a:alpha val="43137"/>
                    </a:srgbClr>
                  </a:outerShdw>
                </a:effectLst>
              </a:rPr>
              <a:t>Spr </a:t>
            </a:r>
            <a:r>
              <a:rPr lang="de-DE" sz="2800" dirty="0">
                <a:solidFill>
                  <a:srgbClr val="7DDDFF"/>
                </a:solidFill>
                <a:effectLst>
                  <a:outerShdw blurRad="38100" dist="38100" dir="2700000" algn="tl">
                    <a:srgbClr val="000000">
                      <a:alpha val="43137"/>
                    </a:srgbClr>
                  </a:outerShdw>
                </a:effectLst>
              </a:rPr>
              <a:t>5,18</a:t>
            </a:r>
            <a:endParaRPr lang="de-DE" sz="2800" dirty="0" smtClean="0"/>
          </a:p>
          <a:p>
            <a:r>
              <a:rPr lang="de-DE" sz="2800" dirty="0" smtClean="0">
                <a:solidFill>
                  <a:srgbClr val="FFFF00"/>
                </a:solidFill>
              </a:rPr>
              <a:t>6. Enthaltet </a:t>
            </a:r>
            <a:r>
              <a:rPr lang="de-DE" sz="2800" dirty="0">
                <a:solidFill>
                  <a:srgbClr val="FFFF00"/>
                </a:solidFill>
              </a:rPr>
              <a:t>euch </a:t>
            </a:r>
            <a:r>
              <a:rPr lang="de-DE" sz="2800" dirty="0" smtClean="0">
                <a:solidFill>
                  <a:srgbClr val="FFFF00"/>
                </a:solidFill>
              </a:rPr>
              <a:t>der </a:t>
            </a:r>
            <a:r>
              <a:rPr lang="de-DE" sz="2800" dirty="0">
                <a:solidFill>
                  <a:srgbClr val="FFFF00"/>
                </a:solidFill>
              </a:rPr>
              <a:t>fleischlichen </a:t>
            </a:r>
            <a:r>
              <a:rPr lang="de-DE" sz="2800" dirty="0" smtClean="0">
                <a:solidFill>
                  <a:srgbClr val="FFFF00"/>
                </a:solidFill>
              </a:rPr>
              <a:t>Lüste – </a:t>
            </a:r>
            <a:r>
              <a:rPr lang="de-DE" sz="2800" dirty="0">
                <a:solidFill>
                  <a:srgbClr val="FFFF00"/>
                </a:solidFill>
              </a:rPr>
              <a:t>sie kämpfen gegen die </a:t>
            </a:r>
            <a:r>
              <a:rPr lang="de-DE" sz="2800" dirty="0" smtClean="0">
                <a:solidFill>
                  <a:srgbClr val="FFFF00"/>
                </a:solidFill>
              </a:rPr>
              <a:t>Seele. </a:t>
            </a:r>
            <a:r>
              <a:rPr lang="de-DE" sz="2800" dirty="0" smtClean="0">
                <a:solidFill>
                  <a:srgbClr val="7DDDFF"/>
                </a:solidFill>
              </a:rPr>
              <a:t>1P 2,11 </a:t>
            </a:r>
            <a:r>
              <a:rPr lang="de-DE" sz="2800" dirty="0" smtClean="0"/>
              <a:t> </a:t>
            </a:r>
            <a:endParaRPr lang="de-DE" sz="2800" dirty="0">
              <a:effectLst/>
            </a:endParaRPr>
          </a:p>
        </p:txBody>
      </p:sp>
    </p:spTree>
    <p:extLst>
      <p:ext uri="{BB962C8B-B14F-4D97-AF65-F5344CB8AC3E}">
        <p14:creationId xmlns:p14="http://schemas.microsoft.com/office/powerpoint/2010/main" val="163408727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rgbClr val="00B0F0"/>
                </a:solidFill>
                <a:latin typeface="Arial Narrow" pitchFamily="34" charset="0"/>
              </a:rPr>
              <a:t>2. Verhalten zur Frau </a:t>
            </a:r>
            <a:r>
              <a:rPr lang="de-DE" dirty="0" smtClean="0">
                <a:latin typeface="Arial Narrow" pitchFamily="34" charset="0"/>
              </a:rPr>
              <a:t>5,27-32 </a:t>
            </a:r>
            <a:endParaRPr lang="de-DE" dirty="0">
              <a:solidFill>
                <a:srgbClr val="00B0F0"/>
              </a:solidFill>
              <a:latin typeface="Arial Narrow" pitchFamily="34" charset="0"/>
            </a:endParaRPr>
          </a:p>
        </p:txBody>
      </p:sp>
      <p:sp>
        <p:nvSpPr>
          <p:cNvPr id="3" name="Inhaltsplatzhalter 2"/>
          <p:cNvSpPr>
            <a:spLocks noGrp="1"/>
          </p:cNvSpPr>
          <p:nvPr>
            <p:ph idx="1"/>
          </p:nvPr>
        </p:nvSpPr>
        <p:spPr>
          <a:xfrm>
            <a:off x="457200" y="1600200"/>
            <a:ext cx="8686800" cy="5257800"/>
          </a:xfrm>
        </p:spPr>
        <p:txBody>
          <a:bodyPr/>
          <a:lstStyle/>
          <a:p>
            <a:r>
              <a:rPr lang="de-DE" dirty="0" smtClean="0">
                <a:effectLst>
                  <a:outerShdw blurRad="38100" dist="38100" dir="2700000" algn="tl">
                    <a:srgbClr val="000000">
                      <a:alpha val="43137"/>
                    </a:srgbClr>
                  </a:outerShdw>
                </a:effectLst>
              </a:rPr>
              <a:t>Zur eigenen: 5,31.32: </a:t>
            </a:r>
          </a:p>
          <a:p>
            <a:r>
              <a:rPr lang="de-DE" dirty="0" smtClean="0">
                <a:solidFill>
                  <a:srgbClr val="FFFF00"/>
                </a:solidFill>
                <a:effectLst>
                  <a:outerShdw blurRad="38100" dist="38100" dir="2700000" algn="tl">
                    <a:srgbClr val="000000">
                      <a:alpha val="43137"/>
                    </a:srgbClr>
                  </a:outerShdw>
                </a:effectLst>
              </a:rPr>
              <a:t>Nicht entlassen!</a:t>
            </a:r>
            <a:endParaRPr lang="de-DE" dirty="0">
              <a:solidFill>
                <a:srgbClr val="FFFF00"/>
              </a:solidFill>
              <a:effectLst>
                <a:outerShdw blurRad="38100" dist="38100" dir="2700000" algn="tl">
                  <a:srgbClr val="000000">
                    <a:alpha val="43137"/>
                  </a:srgbClr>
                </a:outerShdw>
              </a:effectLst>
            </a:endParaRPr>
          </a:p>
          <a:p>
            <a:endParaRPr lang="de-DE"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0653490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74638"/>
            <a:ext cx="9144000" cy="1143000"/>
          </a:xfrm>
        </p:spPr>
        <p:txBody>
          <a:bodyPr/>
          <a:lstStyle/>
          <a:p>
            <a:r>
              <a:rPr lang="de-DE" dirty="0" smtClean="0">
                <a:solidFill>
                  <a:srgbClr val="FFFF00"/>
                </a:solidFill>
                <a:latin typeface="Arial Narrow" pitchFamily="34" charset="0"/>
              </a:rPr>
              <a:t>3. Über </a:t>
            </a:r>
            <a:r>
              <a:rPr lang="de-DE" dirty="0" smtClean="0">
                <a:solidFill>
                  <a:srgbClr val="FFFF00"/>
                </a:solidFill>
              </a:rPr>
              <a:t>Wahrhaftigkeit im Reden </a:t>
            </a:r>
            <a:r>
              <a:rPr lang="de-DE" dirty="0" smtClean="0">
                <a:latin typeface="Arial Narrow" pitchFamily="34" charset="0"/>
              </a:rPr>
              <a:t>5,33-37</a:t>
            </a:r>
            <a:endParaRPr lang="de-DE" dirty="0">
              <a:solidFill>
                <a:srgbClr val="FFFF00"/>
              </a:solidFill>
              <a:latin typeface="Arial Narrow" pitchFamily="34" charset="0"/>
            </a:endParaRPr>
          </a:p>
        </p:txBody>
      </p:sp>
      <p:sp>
        <p:nvSpPr>
          <p:cNvPr id="3" name="Inhaltsplatzhalter 2"/>
          <p:cNvSpPr>
            <a:spLocks noGrp="1"/>
          </p:cNvSpPr>
          <p:nvPr>
            <p:ph idx="1"/>
          </p:nvPr>
        </p:nvSpPr>
        <p:spPr/>
        <p:txBody>
          <a:bodyPr/>
          <a:lstStyle/>
          <a:p>
            <a:r>
              <a:rPr lang="de-DE" dirty="0" smtClean="0"/>
              <a:t>„</a:t>
            </a:r>
            <a:r>
              <a:rPr lang="de-DE" dirty="0"/>
              <a:t>Euer Wort sei: Ja: Ja; Nein: Nein</a:t>
            </a:r>
            <a:r>
              <a:rPr lang="de-DE" dirty="0" smtClean="0"/>
              <a:t>.“</a:t>
            </a:r>
            <a:endParaRPr lang="de-DE" dirty="0"/>
          </a:p>
        </p:txBody>
      </p:sp>
    </p:spTree>
    <p:extLst>
      <p:ext uri="{BB962C8B-B14F-4D97-AF65-F5344CB8AC3E}">
        <p14:creationId xmlns:p14="http://schemas.microsoft.com/office/powerpoint/2010/main" val="4224793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18654"/>
            <a:ext cx="8229600" cy="490066"/>
          </a:xfrm>
        </p:spPr>
        <p:txBody>
          <a:bodyPr/>
          <a:lstStyle/>
          <a:p>
            <a:r>
              <a:rPr lang="de-DE" dirty="0" smtClean="0">
                <a:solidFill>
                  <a:srgbClr val="FFC000"/>
                </a:solidFill>
              </a:rPr>
              <a:t>III. Was ist das Thema?</a:t>
            </a:r>
            <a:endParaRPr lang="de-DE" dirty="0">
              <a:solidFill>
                <a:srgbClr val="FFC000"/>
              </a:solidFill>
            </a:endParaRPr>
          </a:p>
        </p:txBody>
      </p:sp>
      <p:sp>
        <p:nvSpPr>
          <p:cNvPr id="3" name="Inhaltsplatzhalter 2"/>
          <p:cNvSpPr>
            <a:spLocks noGrp="1"/>
          </p:cNvSpPr>
          <p:nvPr>
            <p:ph idx="1"/>
          </p:nvPr>
        </p:nvSpPr>
        <p:spPr>
          <a:xfrm>
            <a:off x="0" y="1124744"/>
            <a:ext cx="9144000" cy="5001419"/>
          </a:xfrm>
        </p:spPr>
        <p:txBody>
          <a:bodyPr/>
          <a:lstStyle/>
          <a:p>
            <a:r>
              <a:rPr lang="de-DE" dirty="0" smtClean="0"/>
              <a:t>Jesus Christus verkündet letztlich </a:t>
            </a:r>
            <a:r>
              <a:rPr lang="de-DE" dirty="0" smtClean="0">
                <a:solidFill>
                  <a:srgbClr val="FFFF00"/>
                </a:solidFill>
              </a:rPr>
              <a:t>sich selbst.</a:t>
            </a:r>
          </a:p>
          <a:p>
            <a:pPr lvl="1"/>
            <a:r>
              <a:rPr lang="de-DE" dirty="0" smtClean="0"/>
              <a:t>Er ist </a:t>
            </a:r>
            <a:r>
              <a:rPr lang="de-DE" dirty="0" smtClean="0">
                <a:solidFill>
                  <a:srgbClr val="7DDDFF"/>
                </a:solidFill>
              </a:rPr>
              <a:t>Herr</a:t>
            </a:r>
            <a:r>
              <a:rPr lang="de-DE" dirty="0" smtClean="0"/>
              <a:t> über das </a:t>
            </a:r>
            <a:r>
              <a:rPr lang="de-DE" dirty="0" smtClean="0">
                <a:solidFill>
                  <a:srgbClr val="7DDDFF"/>
                </a:solidFill>
              </a:rPr>
              <a:t>Gesetz</a:t>
            </a:r>
            <a:r>
              <a:rPr lang="de-DE" dirty="0" smtClean="0"/>
              <a:t>. </a:t>
            </a:r>
          </a:p>
          <a:p>
            <a:pPr lvl="2"/>
            <a:r>
              <a:rPr lang="de-DE" dirty="0" smtClean="0"/>
              <a:t>Der es erfüllt 5,17ff</a:t>
            </a:r>
            <a:endParaRPr lang="de-DE" dirty="0"/>
          </a:p>
          <a:p>
            <a:pPr lvl="2"/>
            <a:r>
              <a:rPr lang="de-DE" dirty="0" smtClean="0"/>
              <a:t>Der es recht auslegt 5,21ff</a:t>
            </a:r>
          </a:p>
          <a:p>
            <a:pPr lvl="1"/>
            <a:r>
              <a:rPr lang="de-DE" dirty="0" smtClean="0"/>
              <a:t>Er </a:t>
            </a:r>
            <a:r>
              <a:rPr lang="de-DE" dirty="0" smtClean="0">
                <a:solidFill>
                  <a:srgbClr val="7DDDFF"/>
                </a:solidFill>
              </a:rPr>
              <a:t>bestimmt, wer ins Reich kommt </a:t>
            </a:r>
            <a:r>
              <a:rPr lang="de-DE" dirty="0" smtClean="0"/>
              <a:t>– und wie. 5,19f;7,21ff</a:t>
            </a:r>
          </a:p>
          <a:p>
            <a:pPr lvl="1"/>
            <a:r>
              <a:rPr lang="de-DE" dirty="0" smtClean="0"/>
              <a:t>Er weiß, </a:t>
            </a:r>
            <a:r>
              <a:rPr lang="de-DE" dirty="0" smtClean="0">
                <a:solidFill>
                  <a:srgbClr val="7DDDFF"/>
                </a:solidFill>
              </a:rPr>
              <a:t>wie viele gerettet </a:t>
            </a:r>
            <a:r>
              <a:rPr lang="de-DE" dirty="0" smtClean="0"/>
              <a:t>werden. 7,13.14</a:t>
            </a:r>
          </a:p>
          <a:p>
            <a:pPr lvl="1"/>
            <a:r>
              <a:rPr lang="de-DE" dirty="0" smtClean="0"/>
              <a:t>Er ist </a:t>
            </a:r>
            <a:r>
              <a:rPr lang="de-DE" dirty="0" smtClean="0">
                <a:solidFill>
                  <a:srgbClr val="7DDDFF"/>
                </a:solidFill>
              </a:rPr>
              <a:t>Herr</a:t>
            </a:r>
            <a:r>
              <a:rPr lang="de-DE" dirty="0" smtClean="0"/>
              <a:t> und </a:t>
            </a:r>
            <a:r>
              <a:rPr lang="de-DE" dirty="0" smtClean="0">
                <a:solidFill>
                  <a:srgbClr val="7DDDFF"/>
                </a:solidFill>
              </a:rPr>
              <a:t>Richter</a:t>
            </a:r>
            <a:r>
              <a:rPr lang="de-DE" dirty="0" smtClean="0"/>
              <a:t>; und </a:t>
            </a:r>
            <a:r>
              <a:rPr lang="de-DE" dirty="0" smtClean="0">
                <a:solidFill>
                  <a:srgbClr val="7DDDFF"/>
                </a:solidFill>
              </a:rPr>
              <a:t>Sohn Gottes</a:t>
            </a:r>
            <a:r>
              <a:rPr lang="de-DE" dirty="0" smtClean="0"/>
              <a:t>.7,21-23 </a:t>
            </a:r>
          </a:p>
          <a:p>
            <a:pPr lvl="1"/>
            <a:r>
              <a:rPr lang="de-CH" dirty="0">
                <a:effectLst/>
              </a:rPr>
              <a:t>Von der Einstellung zu </a:t>
            </a:r>
            <a:r>
              <a:rPr lang="de-CH" dirty="0">
                <a:solidFill>
                  <a:srgbClr val="7DDDFF"/>
                </a:solidFill>
                <a:effectLst/>
              </a:rPr>
              <a:t>seinen Worten </a:t>
            </a:r>
            <a:r>
              <a:rPr lang="de-CH" dirty="0" smtClean="0">
                <a:effectLst/>
              </a:rPr>
              <a:t>hängt das Heil ab. 7,24ff</a:t>
            </a:r>
          </a:p>
          <a:p>
            <a:pPr lvl="1"/>
            <a:r>
              <a:rPr lang="de-CH" dirty="0" smtClean="0">
                <a:effectLst/>
              </a:rPr>
              <a:t>Er stellt seine Jünger den Propheten gleich und sich selbst auf die Ebene des </a:t>
            </a:r>
            <a:r>
              <a:rPr lang="de-CH" dirty="0" smtClean="0">
                <a:solidFill>
                  <a:srgbClr val="7DDDFF"/>
                </a:solidFill>
                <a:effectLst/>
              </a:rPr>
              <a:t>Herrn der Propheten</a:t>
            </a:r>
            <a:r>
              <a:rPr lang="de-CH" dirty="0" smtClean="0">
                <a:effectLst/>
              </a:rPr>
              <a:t>. 5,11.12</a:t>
            </a:r>
            <a:endParaRPr lang="de-DE" dirty="0"/>
          </a:p>
        </p:txBody>
      </p:sp>
    </p:spTree>
    <p:extLst>
      <p:ext uri="{BB962C8B-B14F-4D97-AF65-F5344CB8AC3E}">
        <p14:creationId xmlns:p14="http://schemas.microsoft.com/office/powerpoint/2010/main" val="63050898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74638"/>
            <a:ext cx="9144000" cy="1143000"/>
          </a:xfrm>
        </p:spPr>
        <p:txBody>
          <a:bodyPr/>
          <a:lstStyle/>
          <a:p>
            <a:r>
              <a:rPr lang="de-DE" dirty="0" smtClean="0">
                <a:solidFill>
                  <a:srgbClr val="FFFF00"/>
                </a:solidFill>
                <a:latin typeface="Arial Narrow" pitchFamily="34" charset="0"/>
              </a:rPr>
              <a:t>3. Über </a:t>
            </a:r>
            <a:r>
              <a:rPr lang="de-DE" dirty="0" smtClean="0">
                <a:solidFill>
                  <a:srgbClr val="FFFF00"/>
                </a:solidFill>
              </a:rPr>
              <a:t>Wahrhaftigkeit im Reden </a:t>
            </a:r>
            <a:r>
              <a:rPr lang="de-DE" dirty="0" smtClean="0">
                <a:latin typeface="Arial Narrow" pitchFamily="34" charset="0"/>
              </a:rPr>
              <a:t>5,33-37</a:t>
            </a:r>
            <a:endParaRPr lang="de-DE" dirty="0">
              <a:solidFill>
                <a:srgbClr val="FFFF00"/>
              </a:solidFill>
              <a:latin typeface="Arial Narrow" pitchFamily="34" charset="0"/>
            </a:endParaRPr>
          </a:p>
        </p:txBody>
      </p:sp>
      <p:sp>
        <p:nvSpPr>
          <p:cNvPr id="3" name="Inhaltsplatzhalter 2"/>
          <p:cNvSpPr>
            <a:spLocks noGrp="1"/>
          </p:cNvSpPr>
          <p:nvPr>
            <p:ph idx="1"/>
          </p:nvPr>
        </p:nvSpPr>
        <p:spPr/>
        <p:txBody>
          <a:bodyPr/>
          <a:lstStyle/>
          <a:p>
            <a:r>
              <a:rPr lang="de-CH" dirty="0" smtClean="0">
                <a:effectLst/>
              </a:rPr>
              <a:t>Die </a:t>
            </a:r>
            <a:r>
              <a:rPr lang="de-CH" dirty="0">
                <a:effectLst/>
              </a:rPr>
              <a:t>Art, wie Menschen miteinander umgehen und miteinander reden, bildet die Grundlage jeder menschlichen Gemeinschaft. </a:t>
            </a:r>
            <a:r>
              <a:rPr lang="de-CH" dirty="0" smtClean="0">
                <a:effectLst/>
              </a:rPr>
              <a:t>(</a:t>
            </a:r>
            <a:r>
              <a:rPr lang="de-CH" u="sng" dirty="0" smtClean="0">
                <a:effectLst/>
              </a:rPr>
              <a:t>Francis Schaeffer)</a:t>
            </a:r>
            <a:r>
              <a:rPr lang="de-CH" dirty="0" smtClean="0">
                <a:effectLst/>
              </a:rPr>
              <a:t> </a:t>
            </a:r>
            <a:endParaRPr lang="de-DE" dirty="0">
              <a:effectLst/>
            </a:endParaRPr>
          </a:p>
        </p:txBody>
      </p:sp>
    </p:spTree>
    <p:extLst>
      <p:ext uri="{BB962C8B-B14F-4D97-AF65-F5344CB8AC3E}">
        <p14:creationId xmlns:p14="http://schemas.microsoft.com/office/powerpoint/2010/main" val="142500450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74638"/>
            <a:ext cx="9144000" cy="1143000"/>
          </a:xfrm>
        </p:spPr>
        <p:txBody>
          <a:bodyPr/>
          <a:lstStyle/>
          <a:p>
            <a:r>
              <a:rPr lang="de-DE" dirty="0" smtClean="0">
                <a:solidFill>
                  <a:srgbClr val="FFFF00"/>
                </a:solidFill>
                <a:latin typeface="Arial Narrow" pitchFamily="34" charset="0"/>
              </a:rPr>
              <a:t>3. Über </a:t>
            </a:r>
            <a:r>
              <a:rPr lang="de-DE" dirty="0" smtClean="0">
                <a:solidFill>
                  <a:srgbClr val="FFFF00"/>
                </a:solidFill>
              </a:rPr>
              <a:t>Wahrhaftigkeit im Reden </a:t>
            </a:r>
            <a:r>
              <a:rPr lang="de-DE" dirty="0" smtClean="0">
                <a:latin typeface="Arial Narrow" pitchFamily="34" charset="0"/>
              </a:rPr>
              <a:t>5,33-37</a:t>
            </a:r>
            <a:endParaRPr lang="de-DE" dirty="0">
              <a:solidFill>
                <a:srgbClr val="FFFF00"/>
              </a:solidFill>
              <a:latin typeface="Arial Narrow" pitchFamily="34" charset="0"/>
            </a:endParaRPr>
          </a:p>
        </p:txBody>
      </p:sp>
      <p:sp>
        <p:nvSpPr>
          <p:cNvPr id="3" name="Inhaltsplatzhalter 2"/>
          <p:cNvSpPr>
            <a:spLocks noGrp="1"/>
          </p:cNvSpPr>
          <p:nvPr>
            <p:ph idx="1"/>
          </p:nvPr>
        </p:nvSpPr>
        <p:spPr/>
        <p:txBody>
          <a:bodyPr/>
          <a:lstStyle/>
          <a:p>
            <a:r>
              <a:rPr lang="de-DE" dirty="0">
                <a:effectLst/>
              </a:rPr>
              <a:t>Mt </a:t>
            </a:r>
            <a:r>
              <a:rPr lang="de-DE" dirty="0" smtClean="0">
                <a:effectLst/>
              </a:rPr>
              <a:t>23,16,18: </a:t>
            </a:r>
            <a:r>
              <a:rPr lang="de-DE" dirty="0">
                <a:effectLst/>
              </a:rPr>
              <a:t>Wehe euch, blinde Führer!– die ihr sagt: ‘Wer beim Heiligtum schwört, das ist nichts. Aber wer bei dem Gold des Heiligtums schwört, ist verpflichtet.’  … </a:t>
            </a:r>
            <a:r>
              <a:rPr lang="de-CH" dirty="0">
                <a:effectLst/>
              </a:rPr>
              <a:t>18: ‘Wer bei dem Altar schwört, das ist nichts. Aber wer bei der Gabe schwören wird, die auf ihm ist, ist verpflichtet.’</a:t>
            </a:r>
            <a:endParaRPr lang="de-DE" dirty="0">
              <a:effectLst/>
            </a:endParaRPr>
          </a:p>
        </p:txBody>
      </p:sp>
    </p:spTree>
    <p:extLst>
      <p:ext uri="{BB962C8B-B14F-4D97-AF65-F5344CB8AC3E}">
        <p14:creationId xmlns:p14="http://schemas.microsoft.com/office/powerpoint/2010/main" val="175442939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23528" y="836712"/>
            <a:ext cx="8712968" cy="5805264"/>
          </a:xfrm>
        </p:spPr>
        <p:txBody>
          <a:bodyPr/>
          <a:lstStyle/>
          <a:p>
            <a:r>
              <a:rPr lang="de-DE" dirty="0">
                <a:effectLst/>
              </a:rPr>
              <a:t>5M 32:4</a:t>
            </a:r>
            <a:r>
              <a:rPr lang="de-DE" b="1" dirty="0">
                <a:effectLst/>
              </a:rPr>
              <a:t> </a:t>
            </a:r>
            <a:r>
              <a:rPr lang="de-DE" dirty="0">
                <a:effectLst/>
              </a:rPr>
              <a:t>„Der Fels: Vollkommen ist sein Tun, denn alle seine Wege sind Recht. Ein Gott der Treue ist er, ohne Falsch, gerecht und gerade.“</a:t>
            </a:r>
          </a:p>
          <a:p>
            <a:r>
              <a:rPr lang="de-CH" dirty="0">
                <a:effectLst/>
              </a:rPr>
              <a:t>1Kr 1,20: „Denn so viele Verheißungen Gottes es gibt, </a:t>
            </a:r>
            <a:r>
              <a:rPr lang="de-CH" dirty="0" smtClean="0">
                <a:effectLst/>
              </a:rPr>
              <a:t>in </a:t>
            </a:r>
            <a:r>
              <a:rPr lang="de-CH" dirty="0">
                <a:effectLst/>
              </a:rPr>
              <a:t>ihm ist das Ja und Amen</a:t>
            </a:r>
            <a:r>
              <a:rPr lang="de-CH" dirty="0" smtClean="0">
                <a:effectLst/>
              </a:rPr>
              <a:t>.“ </a:t>
            </a:r>
          </a:p>
          <a:p>
            <a:r>
              <a:rPr lang="de-CH" dirty="0">
                <a:effectLst/>
              </a:rPr>
              <a:t>Mt 12,36: Ich sage euch: Über jedes unnütze Wort, was auch immer die Menschen reden, darüber werden sie am Tage des Gerichts Rechenschaft geben</a:t>
            </a:r>
            <a:endParaRPr lang="de-DE" dirty="0">
              <a:effectLst/>
            </a:endParaRPr>
          </a:p>
          <a:p>
            <a:r>
              <a:rPr lang="de-CH" dirty="0">
                <a:effectLst/>
              </a:rPr>
              <a:t>Eph 4,25 Darum legt die Lüge ab </a:t>
            </a:r>
            <a:r>
              <a:rPr lang="de-CH" dirty="0" smtClean="0">
                <a:effectLst/>
              </a:rPr>
              <a:t>(= alle </a:t>
            </a:r>
            <a:r>
              <a:rPr lang="de-CH" dirty="0">
                <a:effectLst/>
              </a:rPr>
              <a:t>Unwahrhaftigkeit) und redet Wahrheit, jeder mit seinem Nächsten, weil wir Glieder voneinander sind. </a:t>
            </a:r>
            <a:endParaRPr lang="de-DE" dirty="0">
              <a:effectLst/>
            </a:endParaRPr>
          </a:p>
          <a:p>
            <a:endParaRPr lang="de-DE" dirty="0"/>
          </a:p>
        </p:txBody>
      </p:sp>
    </p:spTree>
    <p:extLst>
      <p:ext uri="{BB962C8B-B14F-4D97-AF65-F5344CB8AC3E}">
        <p14:creationId xmlns:p14="http://schemas.microsoft.com/office/powerpoint/2010/main" val="8967904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endParaRPr lang="de-DE"/>
          </a:p>
        </p:txBody>
      </p:sp>
    </p:spTree>
    <p:extLst>
      <p:ext uri="{BB962C8B-B14F-4D97-AF65-F5344CB8AC3E}">
        <p14:creationId xmlns:p14="http://schemas.microsoft.com/office/powerpoint/2010/main" val="270102095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000" dirty="0" smtClean="0">
                <a:solidFill>
                  <a:srgbClr val="FFC000"/>
                </a:solidFill>
                <a:effectLst/>
              </a:rPr>
              <a:t>5,21-48: </a:t>
            </a:r>
            <a:r>
              <a:rPr lang="de-DE" sz="4000" dirty="0">
                <a:solidFill>
                  <a:srgbClr val="FFC000"/>
                </a:solidFill>
                <a:effectLst/>
              </a:rPr>
              <a:t>Die </a:t>
            </a:r>
            <a:r>
              <a:rPr lang="de-DE" sz="4000" dirty="0" smtClean="0">
                <a:solidFill>
                  <a:srgbClr val="FFC000"/>
                </a:solidFill>
                <a:effectLst/>
              </a:rPr>
              <a:t>Worte </a:t>
            </a:r>
            <a:r>
              <a:rPr lang="de-DE" sz="4000" dirty="0" smtClean="0">
                <a:effectLst/>
              </a:rPr>
              <a:t>1-5</a:t>
            </a:r>
            <a:endParaRPr lang="de-DE" sz="4000" dirty="0"/>
          </a:p>
        </p:txBody>
      </p:sp>
      <p:sp>
        <p:nvSpPr>
          <p:cNvPr id="4" name="Inhaltsplatzhalter 3"/>
          <p:cNvSpPr>
            <a:spLocks noGrp="1"/>
          </p:cNvSpPr>
          <p:nvPr>
            <p:ph sz="half" idx="1"/>
          </p:nvPr>
        </p:nvSpPr>
        <p:spPr>
          <a:xfrm>
            <a:off x="0" y="1600200"/>
            <a:ext cx="9144000" cy="4525963"/>
          </a:xfrm>
        </p:spPr>
        <p:txBody>
          <a:bodyPr/>
          <a:lstStyle/>
          <a:p>
            <a:r>
              <a:rPr lang="de-DE" sz="2600" dirty="0" smtClean="0">
                <a:solidFill>
                  <a:srgbClr val="FFFF00"/>
                </a:solidFill>
              </a:rPr>
              <a:t>5,21-26 </a:t>
            </a:r>
            <a:r>
              <a:rPr lang="de-DE" sz="2600" dirty="0" smtClean="0">
                <a:solidFill>
                  <a:srgbClr val="FBB0A3"/>
                </a:solidFill>
              </a:rPr>
              <a:t>Verhalten zum Bruder</a:t>
            </a:r>
            <a:endParaRPr lang="de-DE" sz="2600" b="1" dirty="0" smtClean="0">
              <a:solidFill>
                <a:srgbClr val="FBB0A3"/>
              </a:solidFill>
              <a:effectLst/>
            </a:endParaRPr>
          </a:p>
          <a:p>
            <a:r>
              <a:rPr lang="de-DE" sz="2600" dirty="0" smtClean="0">
                <a:solidFill>
                  <a:srgbClr val="FFFF00"/>
                </a:solidFill>
              </a:rPr>
              <a:t>  </a:t>
            </a:r>
            <a:r>
              <a:rPr lang="de-DE" sz="2600" dirty="0">
                <a:solidFill>
                  <a:srgbClr val="FFFF00"/>
                </a:solidFill>
              </a:rPr>
              <a:t>5,27-32 </a:t>
            </a:r>
            <a:r>
              <a:rPr lang="de-DE" sz="2600" dirty="0" smtClean="0"/>
              <a:t>Verhalten zur Frau [</a:t>
            </a:r>
            <a:r>
              <a:rPr lang="de-DE" sz="2600" i="1" dirty="0" smtClean="0">
                <a:solidFill>
                  <a:srgbClr val="00B0F0"/>
                </a:solidFill>
                <a:effectLst/>
              </a:rPr>
              <a:t>rechtes</a:t>
            </a:r>
            <a:r>
              <a:rPr lang="de-DE" sz="2600" i="1" dirty="0" smtClean="0">
                <a:effectLst/>
              </a:rPr>
              <a:t> </a:t>
            </a:r>
            <a:r>
              <a:rPr lang="de-DE" sz="2600" i="1" dirty="0" smtClean="0">
                <a:solidFill>
                  <a:srgbClr val="00B0F0"/>
                </a:solidFill>
                <a:effectLst/>
              </a:rPr>
              <a:t>Auge, Hand</a:t>
            </a:r>
            <a:r>
              <a:rPr lang="de-DE" sz="2600" dirty="0" smtClean="0">
                <a:effectLst/>
              </a:rPr>
              <a:t>]</a:t>
            </a:r>
            <a:endParaRPr lang="de-DE" sz="2600" dirty="0"/>
          </a:p>
          <a:p>
            <a:r>
              <a:rPr lang="de-DE" sz="2600" dirty="0">
                <a:solidFill>
                  <a:srgbClr val="FFFF00"/>
                </a:solidFill>
              </a:rPr>
              <a:t>    5,33-37 </a:t>
            </a:r>
            <a:r>
              <a:rPr lang="de-DE" sz="2600" dirty="0" smtClean="0">
                <a:solidFill>
                  <a:srgbClr val="FFFF00"/>
                </a:solidFill>
              </a:rPr>
              <a:t>Wahrhaftigkeit im Reden. </a:t>
            </a:r>
            <a:r>
              <a:rPr lang="de-DE" sz="2600" dirty="0" smtClean="0"/>
              <a:t>Euer </a:t>
            </a:r>
            <a:r>
              <a:rPr lang="de-DE" sz="2600" dirty="0"/>
              <a:t>Wort sei: Ja: Ja; Nein: Nein</a:t>
            </a:r>
            <a:r>
              <a:rPr lang="de-DE" sz="2600" dirty="0" smtClean="0"/>
              <a:t>. </a:t>
            </a:r>
            <a:endParaRPr lang="de-DE" sz="2600" dirty="0">
              <a:solidFill>
                <a:srgbClr val="FFFF00"/>
              </a:solidFill>
            </a:endParaRPr>
          </a:p>
          <a:p>
            <a:r>
              <a:rPr lang="de-DE" sz="2600" dirty="0">
                <a:solidFill>
                  <a:srgbClr val="FFFF00"/>
                </a:solidFill>
              </a:rPr>
              <a:t>  5,38-42 </a:t>
            </a:r>
            <a:r>
              <a:rPr lang="de-DE" sz="2600" dirty="0" smtClean="0"/>
              <a:t>Verhalten zum bedrohenden Nächsten [</a:t>
            </a:r>
            <a:r>
              <a:rPr lang="de-DE" sz="2600" i="1" dirty="0" smtClean="0">
                <a:solidFill>
                  <a:srgbClr val="00B0F0"/>
                </a:solidFill>
                <a:effectLst/>
              </a:rPr>
              <a:t>Auge</a:t>
            </a:r>
            <a:r>
              <a:rPr lang="de-DE" sz="2600" i="1" dirty="0" smtClean="0">
                <a:effectLst/>
              </a:rPr>
              <a:t>, </a:t>
            </a:r>
            <a:r>
              <a:rPr lang="de-DE" sz="2600" i="1" dirty="0" smtClean="0">
                <a:solidFill>
                  <a:srgbClr val="00B0F0"/>
                </a:solidFill>
                <a:effectLst/>
              </a:rPr>
              <a:t>rechte</a:t>
            </a:r>
            <a:r>
              <a:rPr lang="de-DE" sz="2600" i="1" dirty="0" smtClean="0">
                <a:effectLst/>
              </a:rPr>
              <a:t> Wange</a:t>
            </a:r>
            <a:r>
              <a:rPr lang="de-DE" sz="2600" dirty="0" smtClean="0">
                <a:effectLst/>
              </a:rPr>
              <a:t>] </a:t>
            </a:r>
            <a:endParaRPr lang="de-DE" sz="2600" dirty="0">
              <a:solidFill>
                <a:srgbClr val="FFFF00"/>
              </a:solidFill>
            </a:endParaRPr>
          </a:p>
          <a:p>
            <a:r>
              <a:rPr lang="de-DE" sz="2600" dirty="0">
                <a:solidFill>
                  <a:srgbClr val="FFFF00"/>
                </a:solidFill>
              </a:rPr>
              <a:t>5,43-47 </a:t>
            </a:r>
            <a:r>
              <a:rPr lang="de-DE" sz="2600" dirty="0">
                <a:solidFill>
                  <a:srgbClr val="FBB0A3"/>
                </a:solidFill>
              </a:rPr>
              <a:t>Verhalten zum </a:t>
            </a:r>
            <a:r>
              <a:rPr lang="de-DE" sz="2600" dirty="0" smtClean="0">
                <a:solidFill>
                  <a:srgbClr val="FBB0A3"/>
                </a:solidFill>
              </a:rPr>
              <a:t>Feind</a:t>
            </a:r>
            <a:endParaRPr lang="de-DE" sz="2600" dirty="0">
              <a:solidFill>
                <a:srgbClr val="FFFF00"/>
              </a:solidFill>
            </a:endParaRPr>
          </a:p>
          <a:p>
            <a:pPr marL="0" indent="0">
              <a:buNone/>
            </a:pPr>
            <a:endParaRPr lang="de-DE" sz="2600" i="1" dirty="0" smtClean="0">
              <a:solidFill>
                <a:srgbClr val="92D050"/>
              </a:solidFill>
            </a:endParaRPr>
          </a:p>
          <a:p>
            <a:pPr marL="0" indent="0">
              <a:buNone/>
            </a:pPr>
            <a:r>
              <a:rPr lang="de-DE" sz="2600" i="1" dirty="0" smtClean="0">
                <a:solidFill>
                  <a:srgbClr val="92D050"/>
                </a:solidFill>
              </a:rPr>
              <a:t>Fazit: 5,48</a:t>
            </a:r>
            <a:endParaRPr lang="de-DE" sz="2600" i="1" dirty="0">
              <a:solidFill>
                <a:srgbClr val="92D050"/>
              </a:solidFill>
            </a:endParaRPr>
          </a:p>
        </p:txBody>
      </p:sp>
    </p:spTree>
    <p:extLst>
      <p:ext uri="{BB962C8B-B14F-4D97-AF65-F5344CB8AC3E}">
        <p14:creationId xmlns:p14="http://schemas.microsoft.com/office/powerpoint/2010/main" val="210732647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74638"/>
            <a:ext cx="9144000" cy="1143000"/>
          </a:xfrm>
        </p:spPr>
        <p:txBody>
          <a:bodyPr/>
          <a:lstStyle/>
          <a:p>
            <a:r>
              <a:rPr lang="de-DE" dirty="0" smtClean="0">
                <a:solidFill>
                  <a:srgbClr val="00B0F0"/>
                </a:solidFill>
                <a:latin typeface="Arial Narrow" pitchFamily="34" charset="0"/>
              </a:rPr>
              <a:t>4. Über das Verhalten zum bedrohenden Nächsten </a:t>
            </a:r>
            <a:r>
              <a:rPr lang="de-DE" dirty="0" smtClean="0">
                <a:latin typeface="Arial Narrow" pitchFamily="34" charset="0"/>
              </a:rPr>
              <a:t>5,38-42 </a:t>
            </a:r>
            <a:endParaRPr lang="de-DE" dirty="0">
              <a:solidFill>
                <a:srgbClr val="00B0F0"/>
              </a:solidFill>
              <a:latin typeface="Arial Narrow" pitchFamily="34" charset="0"/>
            </a:endParaRPr>
          </a:p>
        </p:txBody>
      </p:sp>
      <p:sp>
        <p:nvSpPr>
          <p:cNvPr id="3" name="Inhaltsplatzhalter 2"/>
          <p:cNvSpPr>
            <a:spLocks noGrp="1"/>
          </p:cNvSpPr>
          <p:nvPr>
            <p:ph idx="1"/>
          </p:nvPr>
        </p:nvSpPr>
        <p:spPr>
          <a:xfrm>
            <a:off x="457200" y="1600200"/>
            <a:ext cx="8686800" cy="4925144"/>
          </a:xfrm>
        </p:spPr>
        <p:txBody>
          <a:bodyPr/>
          <a:lstStyle/>
          <a:p>
            <a:endParaRPr lang="de-DE" dirty="0" smtClean="0">
              <a:solidFill>
                <a:schemeClr val="accent2">
                  <a:lumMod val="60000"/>
                  <a:lumOff val="40000"/>
                </a:schemeClr>
              </a:solidFill>
            </a:endParaRPr>
          </a:p>
          <a:p>
            <a:r>
              <a:rPr lang="de-DE" dirty="0" smtClean="0">
                <a:solidFill>
                  <a:schemeClr val="accent2">
                    <a:lumMod val="60000"/>
                    <a:lumOff val="40000"/>
                  </a:schemeClr>
                </a:solidFill>
              </a:rPr>
              <a:t>a. Rechte Wange </a:t>
            </a:r>
            <a:r>
              <a:rPr lang="de-DE" dirty="0" smtClean="0"/>
              <a:t>5,39 (</a:t>
            </a:r>
            <a:r>
              <a:rPr lang="de-DE" dirty="0" smtClean="0">
                <a:solidFill>
                  <a:srgbClr val="FFFF00"/>
                </a:solidFill>
              </a:rPr>
              <a:t>EHRE</a:t>
            </a:r>
            <a:r>
              <a:rPr lang="de-DE" dirty="0" smtClean="0"/>
              <a:t>)</a:t>
            </a:r>
            <a:endParaRPr lang="de-DE" dirty="0" smtClean="0">
              <a:solidFill>
                <a:schemeClr val="accent2">
                  <a:lumMod val="60000"/>
                  <a:lumOff val="40000"/>
                </a:schemeClr>
              </a:solidFill>
            </a:endParaRPr>
          </a:p>
          <a:p>
            <a:r>
              <a:rPr lang="de-DE" dirty="0" smtClean="0">
                <a:solidFill>
                  <a:schemeClr val="accent2">
                    <a:lumMod val="60000"/>
                    <a:lumOff val="40000"/>
                  </a:schemeClr>
                </a:solidFill>
              </a:rPr>
              <a:t>b. </a:t>
            </a:r>
            <a:r>
              <a:rPr lang="de-DE" dirty="0" err="1" smtClean="0">
                <a:solidFill>
                  <a:srgbClr val="FBB0A3"/>
                </a:solidFill>
              </a:rPr>
              <a:t>Leibhemd</a:t>
            </a:r>
            <a:r>
              <a:rPr lang="de-DE" dirty="0" smtClean="0"/>
              <a:t> 5,40 (</a:t>
            </a:r>
            <a:r>
              <a:rPr lang="de-DE" dirty="0" smtClean="0">
                <a:solidFill>
                  <a:srgbClr val="FFFF00"/>
                </a:solidFill>
              </a:rPr>
              <a:t>BESITZ</a:t>
            </a:r>
            <a:r>
              <a:rPr lang="de-DE" dirty="0" smtClean="0"/>
              <a:t>)</a:t>
            </a:r>
            <a:endParaRPr lang="de-DE" dirty="0"/>
          </a:p>
          <a:p>
            <a:pPr marL="0" indent="0">
              <a:buNone/>
            </a:pPr>
            <a:endParaRPr lang="de-DE" dirty="0"/>
          </a:p>
        </p:txBody>
      </p:sp>
    </p:spTree>
    <p:extLst>
      <p:ext uri="{BB962C8B-B14F-4D97-AF65-F5344CB8AC3E}">
        <p14:creationId xmlns:p14="http://schemas.microsoft.com/office/powerpoint/2010/main" val="295935670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74638"/>
            <a:ext cx="9144000" cy="1143000"/>
          </a:xfrm>
        </p:spPr>
        <p:txBody>
          <a:bodyPr/>
          <a:lstStyle/>
          <a:p>
            <a:r>
              <a:rPr lang="de-DE" dirty="0" smtClean="0">
                <a:solidFill>
                  <a:srgbClr val="00B0F0"/>
                </a:solidFill>
                <a:latin typeface="Arial Narrow" pitchFamily="34" charset="0"/>
              </a:rPr>
              <a:t>4. Über das Verhalten zum bedrohenden Nächsten </a:t>
            </a:r>
            <a:r>
              <a:rPr lang="de-DE" dirty="0" smtClean="0">
                <a:latin typeface="Arial Narrow" pitchFamily="34" charset="0"/>
              </a:rPr>
              <a:t>5,38-42 </a:t>
            </a:r>
            <a:endParaRPr lang="de-DE" dirty="0">
              <a:solidFill>
                <a:srgbClr val="00B0F0"/>
              </a:solidFill>
              <a:latin typeface="Arial Narrow" pitchFamily="34" charset="0"/>
            </a:endParaRPr>
          </a:p>
        </p:txBody>
      </p:sp>
      <p:sp>
        <p:nvSpPr>
          <p:cNvPr id="3" name="Inhaltsplatzhalter 2"/>
          <p:cNvSpPr>
            <a:spLocks noGrp="1"/>
          </p:cNvSpPr>
          <p:nvPr>
            <p:ph idx="1"/>
          </p:nvPr>
        </p:nvSpPr>
        <p:spPr>
          <a:xfrm>
            <a:off x="457200" y="1600200"/>
            <a:ext cx="8686800" cy="4925144"/>
          </a:xfrm>
        </p:spPr>
        <p:txBody>
          <a:bodyPr/>
          <a:lstStyle/>
          <a:p>
            <a:endParaRPr lang="de-DE" dirty="0" smtClean="0">
              <a:solidFill>
                <a:schemeClr val="accent2">
                  <a:lumMod val="60000"/>
                  <a:lumOff val="40000"/>
                </a:schemeClr>
              </a:solidFill>
            </a:endParaRPr>
          </a:p>
          <a:p>
            <a:r>
              <a:rPr lang="de-DE" dirty="0" smtClean="0">
                <a:solidFill>
                  <a:schemeClr val="accent2">
                    <a:lumMod val="60000"/>
                    <a:lumOff val="40000"/>
                  </a:schemeClr>
                </a:solidFill>
              </a:rPr>
              <a:t>a. Rechte Wange </a:t>
            </a:r>
            <a:r>
              <a:rPr lang="de-DE" dirty="0" smtClean="0"/>
              <a:t>5,39 (</a:t>
            </a:r>
            <a:r>
              <a:rPr lang="de-DE" dirty="0" smtClean="0">
                <a:solidFill>
                  <a:srgbClr val="FFFF00"/>
                </a:solidFill>
              </a:rPr>
              <a:t>EHRE</a:t>
            </a:r>
            <a:r>
              <a:rPr lang="de-DE" dirty="0" smtClean="0"/>
              <a:t>)</a:t>
            </a:r>
            <a:endParaRPr lang="de-DE" dirty="0" smtClean="0">
              <a:solidFill>
                <a:schemeClr val="accent2">
                  <a:lumMod val="60000"/>
                  <a:lumOff val="40000"/>
                </a:schemeClr>
              </a:solidFill>
            </a:endParaRPr>
          </a:p>
          <a:p>
            <a:r>
              <a:rPr lang="de-DE" dirty="0" smtClean="0">
                <a:solidFill>
                  <a:schemeClr val="accent2">
                    <a:lumMod val="60000"/>
                    <a:lumOff val="40000"/>
                  </a:schemeClr>
                </a:solidFill>
              </a:rPr>
              <a:t>b. </a:t>
            </a:r>
            <a:r>
              <a:rPr lang="de-DE" dirty="0" err="1" smtClean="0">
                <a:solidFill>
                  <a:srgbClr val="FBB0A3"/>
                </a:solidFill>
              </a:rPr>
              <a:t>Leibhemd</a:t>
            </a:r>
            <a:r>
              <a:rPr lang="de-DE" dirty="0" smtClean="0"/>
              <a:t> 5,40 (</a:t>
            </a:r>
            <a:r>
              <a:rPr lang="de-DE" dirty="0" smtClean="0">
                <a:solidFill>
                  <a:srgbClr val="FFFF00"/>
                </a:solidFill>
              </a:rPr>
              <a:t>BESITZ</a:t>
            </a:r>
            <a:r>
              <a:rPr lang="de-DE" dirty="0" smtClean="0"/>
              <a:t>)</a:t>
            </a:r>
            <a:endParaRPr lang="de-DE" dirty="0"/>
          </a:p>
          <a:p>
            <a:r>
              <a:rPr lang="de-DE" dirty="0" smtClean="0">
                <a:solidFill>
                  <a:schemeClr val="accent2">
                    <a:lumMod val="60000"/>
                    <a:lumOff val="40000"/>
                  </a:schemeClr>
                </a:solidFill>
              </a:rPr>
              <a:t>c. </a:t>
            </a:r>
            <a:r>
              <a:rPr lang="de-DE" dirty="0" smtClean="0">
                <a:solidFill>
                  <a:srgbClr val="FBB0A3"/>
                </a:solidFill>
              </a:rPr>
              <a:t>Nötigung für eine Meile </a:t>
            </a:r>
            <a:r>
              <a:rPr lang="de-DE" dirty="0" smtClean="0"/>
              <a:t>5,41 (</a:t>
            </a:r>
            <a:r>
              <a:rPr lang="de-DE" dirty="0" smtClean="0">
                <a:solidFill>
                  <a:srgbClr val="FFFF00"/>
                </a:solidFill>
              </a:rPr>
              <a:t>FREIHEIT</a:t>
            </a:r>
            <a:r>
              <a:rPr lang="de-DE" dirty="0" smtClean="0"/>
              <a:t>)</a:t>
            </a:r>
          </a:p>
          <a:p>
            <a:r>
              <a:rPr lang="de-DE" dirty="0" smtClean="0">
                <a:solidFill>
                  <a:schemeClr val="accent2">
                    <a:lumMod val="60000"/>
                    <a:lumOff val="40000"/>
                  </a:schemeClr>
                </a:solidFill>
              </a:rPr>
              <a:t>d. </a:t>
            </a:r>
            <a:r>
              <a:rPr lang="de-DE" dirty="0" smtClean="0"/>
              <a:t>Gib! 5,42 (</a:t>
            </a:r>
            <a:r>
              <a:rPr lang="de-DE" dirty="0" smtClean="0">
                <a:solidFill>
                  <a:srgbClr val="FFFF00"/>
                </a:solidFill>
              </a:rPr>
              <a:t>Grundsätzlich: Bereitwilligkeit</a:t>
            </a:r>
            <a:r>
              <a:rPr lang="de-DE" dirty="0" smtClean="0"/>
              <a:t> zu geben)</a:t>
            </a:r>
            <a:endParaRPr lang="de-DE" dirty="0"/>
          </a:p>
        </p:txBody>
      </p:sp>
    </p:spTree>
    <p:extLst>
      <p:ext uri="{BB962C8B-B14F-4D97-AF65-F5344CB8AC3E}">
        <p14:creationId xmlns:p14="http://schemas.microsoft.com/office/powerpoint/2010/main" val="345546680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r>
              <a:rPr lang="de-DE" dirty="0">
                <a:effectLst/>
              </a:rPr>
              <a:t>1P 5,6.7</a:t>
            </a:r>
            <a:r>
              <a:rPr lang="de-DE" dirty="0" smtClean="0">
                <a:effectLst/>
              </a:rPr>
              <a:t>„Lasst </a:t>
            </a:r>
            <a:r>
              <a:rPr lang="de-DE" dirty="0">
                <a:effectLst/>
              </a:rPr>
              <a:t>euch also demütigen unter der mächtigen Hand Gottes (damit er euch erhöhe zur rechten Zeit), nachdem ihr eure ganze Sorge auf ihn abgeworfen habt, weil ihm an euch gelegen ist</a:t>
            </a:r>
            <a:r>
              <a:rPr lang="de-DE" dirty="0" smtClean="0">
                <a:effectLst/>
              </a:rPr>
              <a:t>.“</a:t>
            </a:r>
            <a:endParaRPr lang="de-DE" dirty="0">
              <a:effectLst/>
            </a:endParaRPr>
          </a:p>
          <a:p>
            <a:endParaRPr lang="de-CH" dirty="0" smtClean="0">
              <a:effectLst/>
            </a:endParaRPr>
          </a:p>
          <a:p>
            <a:r>
              <a:rPr lang="de-CH" dirty="0" smtClean="0">
                <a:effectLst/>
              </a:rPr>
              <a:t>Spr </a:t>
            </a:r>
            <a:r>
              <a:rPr lang="de-CH" dirty="0">
                <a:effectLst/>
              </a:rPr>
              <a:t>24,29: „Sage nicht: Wie er mir tat, so tue ich ihm</a:t>
            </a:r>
            <a:r>
              <a:rPr lang="de-DE" dirty="0">
                <a:effectLst/>
              </a:rPr>
              <a:t>. Ich vergelte dem Mann nach seinem Tun.“</a:t>
            </a:r>
          </a:p>
          <a:p>
            <a:endParaRPr lang="de-DE" dirty="0"/>
          </a:p>
        </p:txBody>
      </p:sp>
    </p:spTree>
    <p:extLst>
      <p:ext uri="{BB962C8B-B14F-4D97-AF65-F5344CB8AC3E}">
        <p14:creationId xmlns:p14="http://schemas.microsoft.com/office/powerpoint/2010/main" val="390096684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74638"/>
            <a:ext cx="9036496" cy="1143000"/>
          </a:xfrm>
        </p:spPr>
        <p:txBody>
          <a:bodyPr/>
          <a:lstStyle/>
          <a:p>
            <a:r>
              <a:rPr lang="de-DE" dirty="0" smtClean="0">
                <a:solidFill>
                  <a:srgbClr val="FBB0A3"/>
                </a:solidFill>
                <a:latin typeface="Arial Narrow" pitchFamily="34" charset="0"/>
              </a:rPr>
              <a:t>5. Verhalten </a:t>
            </a:r>
            <a:r>
              <a:rPr lang="de-DE" dirty="0">
                <a:solidFill>
                  <a:srgbClr val="FBB0A3"/>
                </a:solidFill>
                <a:latin typeface="Arial Narrow" pitchFamily="34" charset="0"/>
              </a:rPr>
              <a:t>zum </a:t>
            </a:r>
            <a:r>
              <a:rPr lang="de-DE" dirty="0" smtClean="0">
                <a:solidFill>
                  <a:srgbClr val="FBB0A3"/>
                </a:solidFill>
                <a:latin typeface="Arial Narrow" pitchFamily="34" charset="0"/>
              </a:rPr>
              <a:t>Feind </a:t>
            </a:r>
            <a:r>
              <a:rPr lang="de-DE" dirty="0" smtClean="0">
                <a:solidFill>
                  <a:schemeClr val="tx1"/>
                </a:solidFill>
                <a:latin typeface="Arial Narrow" pitchFamily="34" charset="0"/>
              </a:rPr>
              <a:t>5,43-47</a:t>
            </a:r>
            <a:endParaRPr lang="de-DE" dirty="0">
              <a:solidFill>
                <a:srgbClr val="FBB0A3"/>
              </a:solidFill>
              <a:latin typeface="Arial Narrow" pitchFamily="34" charset="0"/>
            </a:endParaRPr>
          </a:p>
        </p:txBody>
      </p:sp>
      <p:sp>
        <p:nvSpPr>
          <p:cNvPr id="3" name="Inhaltsplatzhalter 2"/>
          <p:cNvSpPr>
            <a:spLocks noGrp="1"/>
          </p:cNvSpPr>
          <p:nvPr>
            <p:ph idx="1"/>
          </p:nvPr>
        </p:nvSpPr>
        <p:spPr/>
        <p:txBody>
          <a:bodyPr/>
          <a:lstStyle/>
          <a:p>
            <a:endParaRPr lang="de-DE" dirty="0"/>
          </a:p>
        </p:txBody>
      </p:sp>
    </p:spTree>
    <p:extLst>
      <p:ext uri="{BB962C8B-B14F-4D97-AF65-F5344CB8AC3E}">
        <p14:creationId xmlns:p14="http://schemas.microsoft.com/office/powerpoint/2010/main" val="180266847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a:xfrm>
            <a:off x="457200" y="1600200"/>
            <a:ext cx="8435280" cy="4925144"/>
          </a:xfrm>
        </p:spPr>
        <p:txBody>
          <a:bodyPr/>
          <a:lstStyle/>
          <a:p>
            <a:r>
              <a:rPr lang="de-DE" sz="2800" b="1" dirty="0"/>
              <a:t>1Jh 3:15-18 </a:t>
            </a:r>
            <a:r>
              <a:rPr lang="de-DE" sz="2800" dirty="0"/>
              <a:t> Jeder, der seinen Bruder hasst, ist ein Menschenmörder. Und ihr wisst, dass kein Menschenmörder ewiges Leben hat. ‹Es› weilt ‹nicht› in ihm.  </a:t>
            </a:r>
            <a:r>
              <a:rPr lang="de-DE" sz="2800" baseline="30000" dirty="0"/>
              <a:t>16</a:t>
            </a:r>
            <a:r>
              <a:rPr lang="de-DE" sz="2800" dirty="0"/>
              <a:t> An diesem haben wir die Liebe gekannt, dass ER seine Seele für uns hinlegte, und wir sind es schuldig, die Seele für die Brüder hinzulegen.  </a:t>
            </a:r>
            <a:r>
              <a:rPr lang="de-DE" sz="2800" baseline="30000" dirty="0"/>
              <a:t>17</a:t>
            </a:r>
            <a:r>
              <a:rPr lang="de-DE" sz="2800" dirty="0"/>
              <a:t> Aber wer die Lebensgüter der Welt hat, und </a:t>
            </a:r>
            <a:r>
              <a:rPr lang="de-DE" sz="2800"/>
              <a:t>er </a:t>
            </a:r>
            <a:r>
              <a:rPr lang="de-DE" sz="2800" smtClean="0"/>
              <a:t>sieht </a:t>
            </a:r>
            <a:r>
              <a:rPr lang="de-DE" sz="2800" dirty="0"/>
              <a:t>seinen Bruder Bedarf haben und verschließt sein Inneres vor ihm, wie weilt die Liebe Gottes in ihm?  </a:t>
            </a:r>
            <a:r>
              <a:rPr lang="de-DE" sz="2800" baseline="30000" dirty="0"/>
              <a:t>18</a:t>
            </a:r>
            <a:r>
              <a:rPr lang="de-DE" sz="2800" dirty="0"/>
              <a:t> Meine Kindlein, lieben wir nicht mit Wort noch mit der Zunge, sondern in Werk und in Wahrheit! </a:t>
            </a:r>
          </a:p>
        </p:txBody>
      </p:sp>
    </p:spTree>
    <p:extLst>
      <p:ext uri="{BB962C8B-B14F-4D97-AF65-F5344CB8AC3E}">
        <p14:creationId xmlns:p14="http://schemas.microsoft.com/office/powerpoint/2010/main" val="2608007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18654"/>
            <a:ext cx="8229600" cy="490066"/>
          </a:xfrm>
        </p:spPr>
        <p:txBody>
          <a:bodyPr/>
          <a:lstStyle/>
          <a:p>
            <a:r>
              <a:rPr lang="de-DE" dirty="0" smtClean="0">
                <a:solidFill>
                  <a:srgbClr val="FFC000"/>
                </a:solidFill>
              </a:rPr>
              <a:t>III. Was ist das Thema?</a:t>
            </a:r>
            <a:endParaRPr lang="de-DE" dirty="0">
              <a:solidFill>
                <a:srgbClr val="FFC000"/>
              </a:solidFill>
            </a:endParaRPr>
          </a:p>
        </p:txBody>
      </p:sp>
      <p:sp>
        <p:nvSpPr>
          <p:cNvPr id="3" name="Inhaltsplatzhalter 2"/>
          <p:cNvSpPr>
            <a:spLocks noGrp="1"/>
          </p:cNvSpPr>
          <p:nvPr>
            <p:ph idx="1"/>
          </p:nvPr>
        </p:nvSpPr>
        <p:spPr>
          <a:xfrm>
            <a:off x="0" y="1124744"/>
            <a:ext cx="9144000" cy="5001419"/>
          </a:xfrm>
        </p:spPr>
        <p:txBody>
          <a:bodyPr/>
          <a:lstStyle/>
          <a:p>
            <a:r>
              <a:rPr lang="de-DE" dirty="0" smtClean="0">
                <a:effectLst/>
              </a:rPr>
              <a:t>Die Hörer </a:t>
            </a:r>
            <a:r>
              <a:rPr lang="x-none" smtClean="0">
                <a:effectLst/>
              </a:rPr>
              <a:t>sollen </a:t>
            </a:r>
            <a:r>
              <a:rPr lang="x-none">
                <a:effectLst/>
              </a:rPr>
              <a:t>anders werden: </a:t>
            </a:r>
            <a:endParaRPr lang="de-DE" dirty="0">
              <a:effectLst/>
            </a:endParaRPr>
          </a:p>
          <a:p>
            <a:pPr lvl="1"/>
            <a:r>
              <a:rPr lang="de-CH" dirty="0" smtClean="0">
                <a:effectLst/>
              </a:rPr>
              <a:t>anders </a:t>
            </a:r>
            <a:r>
              <a:rPr lang="de-CH" dirty="0">
                <a:effectLst/>
              </a:rPr>
              <a:t>als die </a:t>
            </a:r>
            <a:r>
              <a:rPr lang="de-CH" dirty="0" smtClean="0">
                <a:effectLst/>
              </a:rPr>
              <a:t>Ältesten 5,21.27.31.33.38</a:t>
            </a:r>
            <a:endParaRPr lang="de-DE" dirty="0">
              <a:effectLst/>
            </a:endParaRPr>
          </a:p>
          <a:p>
            <a:pPr lvl="1"/>
            <a:r>
              <a:rPr lang="de-CH" dirty="0" smtClean="0">
                <a:effectLst/>
              </a:rPr>
              <a:t>anders </a:t>
            </a:r>
            <a:r>
              <a:rPr lang="de-CH" dirty="0">
                <a:effectLst/>
              </a:rPr>
              <a:t>als die Schriftgelehrten und Pharisäer 5,20</a:t>
            </a:r>
            <a:endParaRPr lang="de-DE" dirty="0">
              <a:effectLst/>
            </a:endParaRPr>
          </a:p>
          <a:p>
            <a:pPr lvl="1"/>
            <a:r>
              <a:rPr lang="de-CH" dirty="0" smtClean="0">
                <a:effectLst/>
              </a:rPr>
              <a:t>anders </a:t>
            </a:r>
            <a:r>
              <a:rPr lang="de-CH" dirty="0">
                <a:effectLst/>
              </a:rPr>
              <a:t>als die Zöllner 5,46</a:t>
            </a:r>
            <a:endParaRPr lang="de-DE" dirty="0">
              <a:effectLst/>
            </a:endParaRPr>
          </a:p>
          <a:p>
            <a:pPr lvl="1"/>
            <a:r>
              <a:rPr lang="de-CH" dirty="0" smtClean="0">
                <a:effectLst/>
              </a:rPr>
              <a:t>anders </a:t>
            </a:r>
            <a:r>
              <a:rPr lang="de-CH" dirty="0">
                <a:effectLst/>
              </a:rPr>
              <a:t>als die Heiden 5,47; 6,7.32</a:t>
            </a:r>
            <a:endParaRPr lang="de-DE" dirty="0">
              <a:effectLst/>
            </a:endParaRPr>
          </a:p>
          <a:p>
            <a:pPr lvl="1"/>
            <a:r>
              <a:rPr lang="de-CH" dirty="0" smtClean="0">
                <a:effectLst/>
              </a:rPr>
              <a:t>anders </a:t>
            </a:r>
            <a:r>
              <a:rPr lang="de-CH" dirty="0">
                <a:effectLst/>
              </a:rPr>
              <a:t>als die Heuchler (Schauspieler) 6,2.5.16; 7,5</a:t>
            </a:r>
            <a:endParaRPr lang="de-DE" dirty="0">
              <a:effectLst/>
            </a:endParaRPr>
          </a:p>
          <a:p>
            <a:pPr lvl="1"/>
            <a:r>
              <a:rPr lang="de-CH" dirty="0" smtClean="0">
                <a:effectLst/>
                <a:sym typeface="Symbol"/>
              </a:rPr>
              <a:t></a:t>
            </a:r>
            <a:r>
              <a:rPr lang="de-CH" dirty="0" smtClean="0">
                <a:effectLst/>
              </a:rPr>
              <a:t> </a:t>
            </a:r>
            <a:r>
              <a:rPr lang="de-CH" dirty="0" smtClean="0">
                <a:solidFill>
                  <a:srgbClr val="FFFF00"/>
                </a:solidFill>
                <a:effectLst/>
              </a:rPr>
              <a:t>So wie der Vater 5,48! </a:t>
            </a:r>
            <a:endParaRPr lang="de-DE" dirty="0">
              <a:solidFill>
                <a:srgbClr val="FFFF00"/>
              </a:solidFill>
              <a:effectLst/>
            </a:endParaRPr>
          </a:p>
        </p:txBody>
      </p:sp>
    </p:spTree>
    <p:extLst>
      <p:ext uri="{BB962C8B-B14F-4D97-AF65-F5344CB8AC3E}">
        <p14:creationId xmlns:p14="http://schemas.microsoft.com/office/powerpoint/2010/main" val="184871656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a:xfrm>
            <a:off x="323528" y="1600200"/>
            <a:ext cx="8820472" cy="4709120"/>
          </a:xfrm>
        </p:spPr>
        <p:txBody>
          <a:bodyPr/>
          <a:lstStyle/>
          <a:p>
            <a:r>
              <a:rPr lang="de-CH" dirty="0">
                <a:effectLst/>
              </a:rPr>
              <a:t>Warum sollen wir so in Liebe handeln? </a:t>
            </a:r>
            <a:endParaRPr lang="de-DE" dirty="0">
              <a:effectLst/>
            </a:endParaRPr>
          </a:p>
          <a:p>
            <a:pPr lvl="1"/>
            <a:r>
              <a:rPr lang="de-CH" dirty="0" smtClean="0">
                <a:effectLst/>
              </a:rPr>
              <a:t>Weil </a:t>
            </a:r>
            <a:r>
              <a:rPr lang="de-CH" dirty="0">
                <a:effectLst/>
              </a:rPr>
              <a:t>der Vater ebenso handelt – auch denen gegenüber, die ihn nicht lieben. </a:t>
            </a:r>
            <a:endParaRPr lang="de-DE" dirty="0">
              <a:effectLst/>
            </a:endParaRPr>
          </a:p>
          <a:p>
            <a:pPr lvl="1"/>
            <a:r>
              <a:rPr lang="de-CH" dirty="0" smtClean="0">
                <a:effectLst/>
              </a:rPr>
              <a:t>Weil </a:t>
            </a:r>
            <a:r>
              <a:rPr lang="de-CH" dirty="0">
                <a:effectLst/>
              </a:rPr>
              <a:t>ungewöhnliches Handeln ungewöhnlichen Lohn einbringt. </a:t>
            </a:r>
            <a:endParaRPr lang="de-DE" dirty="0">
              <a:effectLst/>
            </a:endParaRPr>
          </a:p>
          <a:p>
            <a:pPr lvl="1"/>
            <a:r>
              <a:rPr lang="de-CH" dirty="0" smtClean="0">
                <a:effectLst/>
              </a:rPr>
              <a:t>Weil </a:t>
            </a:r>
            <a:r>
              <a:rPr lang="de-CH" dirty="0">
                <a:effectLst/>
              </a:rPr>
              <a:t>uns das von den Heiden und Sündern </a:t>
            </a:r>
            <a:r>
              <a:rPr lang="de-CH" dirty="0" smtClean="0">
                <a:effectLst/>
              </a:rPr>
              <a:t>unterscheidet.</a:t>
            </a:r>
            <a:endParaRPr lang="de-DE" dirty="0"/>
          </a:p>
        </p:txBody>
      </p:sp>
    </p:spTree>
    <p:extLst>
      <p:ext uri="{BB962C8B-B14F-4D97-AF65-F5344CB8AC3E}">
        <p14:creationId xmlns:p14="http://schemas.microsoft.com/office/powerpoint/2010/main" val="345062296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000" dirty="0" smtClean="0">
                <a:solidFill>
                  <a:srgbClr val="FFC000"/>
                </a:solidFill>
                <a:effectLst/>
              </a:rPr>
              <a:t>5,21-48: </a:t>
            </a:r>
            <a:r>
              <a:rPr lang="de-DE" sz="4000" dirty="0">
                <a:solidFill>
                  <a:srgbClr val="FFC000"/>
                </a:solidFill>
                <a:effectLst/>
              </a:rPr>
              <a:t>Die </a:t>
            </a:r>
            <a:r>
              <a:rPr lang="de-DE" sz="4000" dirty="0" smtClean="0">
                <a:solidFill>
                  <a:srgbClr val="FFC000"/>
                </a:solidFill>
                <a:effectLst/>
              </a:rPr>
              <a:t>Worte </a:t>
            </a:r>
            <a:r>
              <a:rPr lang="de-DE" sz="4000" dirty="0" smtClean="0">
                <a:effectLst/>
              </a:rPr>
              <a:t>1-5</a:t>
            </a:r>
            <a:endParaRPr lang="de-DE" sz="4000" dirty="0"/>
          </a:p>
        </p:txBody>
      </p:sp>
      <p:sp>
        <p:nvSpPr>
          <p:cNvPr id="4" name="Inhaltsplatzhalter 3"/>
          <p:cNvSpPr>
            <a:spLocks noGrp="1"/>
          </p:cNvSpPr>
          <p:nvPr>
            <p:ph sz="half" idx="1"/>
          </p:nvPr>
        </p:nvSpPr>
        <p:spPr>
          <a:xfrm>
            <a:off x="0" y="1600200"/>
            <a:ext cx="9144000" cy="4525963"/>
          </a:xfrm>
        </p:spPr>
        <p:txBody>
          <a:bodyPr/>
          <a:lstStyle/>
          <a:p>
            <a:r>
              <a:rPr lang="de-DE" sz="2600" dirty="0" smtClean="0">
                <a:solidFill>
                  <a:srgbClr val="FFFF00"/>
                </a:solidFill>
              </a:rPr>
              <a:t>5,21-26 </a:t>
            </a:r>
            <a:r>
              <a:rPr lang="de-DE" sz="2600" dirty="0" smtClean="0">
                <a:solidFill>
                  <a:srgbClr val="FBB0A3"/>
                </a:solidFill>
              </a:rPr>
              <a:t>Verhalten zum Bruder</a:t>
            </a:r>
            <a:endParaRPr lang="de-DE" sz="2600" b="1" dirty="0" smtClean="0">
              <a:solidFill>
                <a:srgbClr val="FBB0A3"/>
              </a:solidFill>
              <a:effectLst/>
            </a:endParaRPr>
          </a:p>
          <a:p>
            <a:r>
              <a:rPr lang="de-DE" sz="2600" dirty="0" smtClean="0">
                <a:solidFill>
                  <a:srgbClr val="FFFF00"/>
                </a:solidFill>
              </a:rPr>
              <a:t>  </a:t>
            </a:r>
            <a:r>
              <a:rPr lang="de-DE" sz="2600" dirty="0">
                <a:solidFill>
                  <a:srgbClr val="FFFF00"/>
                </a:solidFill>
              </a:rPr>
              <a:t>5,27-32 </a:t>
            </a:r>
            <a:r>
              <a:rPr lang="de-DE" sz="2600" dirty="0" smtClean="0"/>
              <a:t>Verhalten zur Frau [</a:t>
            </a:r>
            <a:r>
              <a:rPr lang="de-DE" sz="2600" i="1" dirty="0" smtClean="0">
                <a:solidFill>
                  <a:srgbClr val="00B0F0"/>
                </a:solidFill>
                <a:effectLst/>
              </a:rPr>
              <a:t>rechtes</a:t>
            </a:r>
            <a:r>
              <a:rPr lang="de-DE" sz="2600" i="1" dirty="0" smtClean="0">
                <a:effectLst/>
              </a:rPr>
              <a:t> </a:t>
            </a:r>
            <a:r>
              <a:rPr lang="de-DE" sz="2600" i="1" dirty="0" smtClean="0">
                <a:solidFill>
                  <a:srgbClr val="00B0F0"/>
                </a:solidFill>
                <a:effectLst/>
              </a:rPr>
              <a:t>Auge, Hand</a:t>
            </a:r>
            <a:r>
              <a:rPr lang="de-DE" sz="2600" dirty="0" smtClean="0">
                <a:effectLst/>
              </a:rPr>
              <a:t>]</a:t>
            </a:r>
            <a:endParaRPr lang="de-DE" sz="2600" dirty="0"/>
          </a:p>
          <a:p>
            <a:r>
              <a:rPr lang="de-DE" sz="2600" dirty="0">
                <a:solidFill>
                  <a:srgbClr val="FFFF00"/>
                </a:solidFill>
              </a:rPr>
              <a:t>    5,33-37 </a:t>
            </a:r>
            <a:r>
              <a:rPr lang="de-DE" sz="2600" dirty="0" smtClean="0">
                <a:solidFill>
                  <a:srgbClr val="FFFF00"/>
                </a:solidFill>
              </a:rPr>
              <a:t>Wahrhaftigkeit im Reden. </a:t>
            </a:r>
            <a:r>
              <a:rPr lang="de-DE" sz="2600" dirty="0" smtClean="0"/>
              <a:t>Euer </a:t>
            </a:r>
            <a:r>
              <a:rPr lang="de-DE" sz="2600" dirty="0"/>
              <a:t>Wort sei: Ja: Ja; Nein: Nein</a:t>
            </a:r>
            <a:r>
              <a:rPr lang="de-DE" sz="2600" dirty="0" smtClean="0"/>
              <a:t>. </a:t>
            </a:r>
            <a:endParaRPr lang="de-DE" sz="2600" dirty="0">
              <a:solidFill>
                <a:srgbClr val="FFFF00"/>
              </a:solidFill>
            </a:endParaRPr>
          </a:p>
          <a:p>
            <a:r>
              <a:rPr lang="de-DE" sz="2600" dirty="0">
                <a:solidFill>
                  <a:srgbClr val="FFFF00"/>
                </a:solidFill>
              </a:rPr>
              <a:t>  5,38-42 </a:t>
            </a:r>
            <a:r>
              <a:rPr lang="de-DE" sz="2600" dirty="0" smtClean="0"/>
              <a:t>Verhalten zum bedrohenden Nächsten [</a:t>
            </a:r>
            <a:r>
              <a:rPr lang="de-DE" sz="2600" i="1" dirty="0" smtClean="0">
                <a:solidFill>
                  <a:srgbClr val="00B0F0"/>
                </a:solidFill>
                <a:effectLst/>
              </a:rPr>
              <a:t>Auge</a:t>
            </a:r>
            <a:r>
              <a:rPr lang="de-DE" sz="2600" i="1" dirty="0" smtClean="0">
                <a:effectLst/>
              </a:rPr>
              <a:t>, </a:t>
            </a:r>
            <a:r>
              <a:rPr lang="de-DE" sz="2600" i="1" dirty="0" smtClean="0">
                <a:solidFill>
                  <a:srgbClr val="00B0F0"/>
                </a:solidFill>
                <a:effectLst/>
              </a:rPr>
              <a:t>rechte</a:t>
            </a:r>
            <a:r>
              <a:rPr lang="de-DE" sz="2600" i="1" dirty="0" smtClean="0">
                <a:effectLst/>
              </a:rPr>
              <a:t> Wange</a:t>
            </a:r>
            <a:r>
              <a:rPr lang="de-DE" sz="2600" dirty="0" smtClean="0">
                <a:effectLst/>
              </a:rPr>
              <a:t>] </a:t>
            </a:r>
            <a:endParaRPr lang="de-DE" sz="2600" dirty="0">
              <a:solidFill>
                <a:srgbClr val="FFFF00"/>
              </a:solidFill>
            </a:endParaRPr>
          </a:p>
          <a:p>
            <a:r>
              <a:rPr lang="de-DE" sz="2600" dirty="0">
                <a:solidFill>
                  <a:srgbClr val="FFFF00"/>
                </a:solidFill>
              </a:rPr>
              <a:t>5,43-47 </a:t>
            </a:r>
            <a:r>
              <a:rPr lang="de-DE" sz="2600" dirty="0">
                <a:solidFill>
                  <a:srgbClr val="FBB0A3"/>
                </a:solidFill>
              </a:rPr>
              <a:t>Verhalten zum </a:t>
            </a:r>
            <a:r>
              <a:rPr lang="de-DE" sz="2600" dirty="0" smtClean="0">
                <a:solidFill>
                  <a:srgbClr val="FBB0A3"/>
                </a:solidFill>
              </a:rPr>
              <a:t>Feind</a:t>
            </a:r>
            <a:endParaRPr lang="de-DE" sz="2600" dirty="0">
              <a:solidFill>
                <a:srgbClr val="FFFF00"/>
              </a:solidFill>
            </a:endParaRPr>
          </a:p>
          <a:p>
            <a:pPr marL="0" indent="0">
              <a:buNone/>
            </a:pPr>
            <a:endParaRPr lang="de-DE" sz="2600" i="1" dirty="0" smtClean="0">
              <a:solidFill>
                <a:srgbClr val="92D050"/>
              </a:solidFill>
            </a:endParaRPr>
          </a:p>
          <a:p>
            <a:pPr marL="0" indent="0">
              <a:buNone/>
            </a:pPr>
            <a:r>
              <a:rPr lang="de-DE" sz="2600" i="1" dirty="0" smtClean="0">
                <a:solidFill>
                  <a:srgbClr val="92D050"/>
                </a:solidFill>
              </a:rPr>
              <a:t>Fazit: 5,48</a:t>
            </a:r>
            <a:endParaRPr lang="de-DE" sz="2600" i="1" dirty="0">
              <a:solidFill>
                <a:srgbClr val="92D050"/>
              </a:solidFill>
            </a:endParaRPr>
          </a:p>
        </p:txBody>
      </p:sp>
    </p:spTree>
    <p:extLst>
      <p:ext uri="{BB962C8B-B14F-4D97-AF65-F5344CB8AC3E}">
        <p14:creationId xmlns:p14="http://schemas.microsoft.com/office/powerpoint/2010/main" val="60407526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endParaRPr lang="de-DE"/>
          </a:p>
        </p:txBody>
      </p:sp>
    </p:spTree>
    <p:extLst>
      <p:ext uri="{BB962C8B-B14F-4D97-AF65-F5344CB8AC3E}">
        <p14:creationId xmlns:p14="http://schemas.microsoft.com/office/powerpoint/2010/main" val="294637483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60648"/>
            <a:ext cx="9144000" cy="792088"/>
          </a:xfrm>
        </p:spPr>
        <p:txBody>
          <a:bodyPr/>
          <a:lstStyle/>
          <a:p>
            <a:r>
              <a:rPr lang="de-DE" sz="4000" dirty="0" smtClean="0">
                <a:solidFill>
                  <a:srgbClr val="FFC000"/>
                </a:solidFill>
                <a:effectLst/>
                <a:latin typeface="Arial Narrow" pitchFamily="34" charset="0"/>
              </a:rPr>
              <a:t>Hauptteil</a:t>
            </a:r>
            <a:r>
              <a:rPr lang="de-DE" sz="4000" dirty="0">
                <a:solidFill>
                  <a:srgbClr val="FFC000"/>
                </a:solidFill>
                <a:effectLst/>
                <a:latin typeface="Arial Narrow" pitchFamily="34" charset="0"/>
              </a:rPr>
              <a:t>: 5,21 – 7,12: Die 10 Worte </a:t>
            </a:r>
            <a:r>
              <a:rPr lang="de-DE" sz="4000" dirty="0" smtClean="0">
                <a:solidFill>
                  <a:srgbClr val="FFC000"/>
                </a:solidFill>
                <a:effectLst/>
                <a:latin typeface="Arial Narrow" pitchFamily="34" charset="0"/>
              </a:rPr>
              <a:t>Jesu</a:t>
            </a:r>
            <a:endParaRPr lang="de-DE" dirty="0">
              <a:solidFill>
                <a:srgbClr val="FFC000"/>
              </a:solidFill>
              <a:latin typeface="Arial Narrow" pitchFamily="34" charset="0"/>
            </a:endParaRPr>
          </a:p>
        </p:txBody>
      </p:sp>
      <p:sp>
        <p:nvSpPr>
          <p:cNvPr id="3" name="Inhaltsplatzhalter 2"/>
          <p:cNvSpPr>
            <a:spLocks noGrp="1"/>
          </p:cNvSpPr>
          <p:nvPr>
            <p:ph idx="1"/>
          </p:nvPr>
        </p:nvSpPr>
        <p:spPr>
          <a:xfrm>
            <a:off x="0" y="1412776"/>
            <a:ext cx="9144000" cy="5445224"/>
          </a:xfrm>
        </p:spPr>
        <p:txBody>
          <a:bodyPr/>
          <a:lstStyle/>
          <a:p>
            <a:pPr marL="0" indent="0">
              <a:buNone/>
            </a:pPr>
            <a:r>
              <a:rPr lang="de-DE" sz="2800" b="1" dirty="0" smtClean="0">
                <a:effectLst/>
              </a:rPr>
              <a:t>Die </a:t>
            </a:r>
            <a:r>
              <a:rPr lang="de-DE" sz="2800" b="1" dirty="0">
                <a:effectLst/>
              </a:rPr>
              <a:t>Worte </a:t>
            </a:r>
            <a:r>
              <a:rPr lang="de-DE" sz="2800" b="1" dirty="0" smtClean="0">
                <a:effectLst/>
              </a:rPr>
              <a:t>6-10</a:t>
            </a:r>
            <a:r>
              <a:rPr lang="de-DE" sz="2800" dirty="0" smtClean="0">
                <a:effectLst/>
              </a:rPr>
              <a:t>: 6,1- 7,12</a:t>
            </a:r>
          </a:p>
          <a:p>
            <a:r>
              <a:rPr lang="de-DE" sz="2400" dirty="0" smtClean="0">
                <a:solidFill>
                  <a:srgbClr val="FFFF00"/>
                </a:solidFill>
                <a:effectLst/>
              </a:rPr>
              <a:t>6</a:t>
            </a:r>
            <a:r>
              <a:rPr lang="de-DE" sz="2400" dirty="0">
                <a:solidFill>
                  <a:srgbClr val="FFFF00"/>
                </a:solidFill>
                <a:effectLst/>
              </a:rPr>
              <a:t>. Almosen, Beten, Fasten: Nicht vor </a:t>
            </a:r>
            <a:r>
              <a:rPr lang="de-DE" sz="2400" dirty="0" smtClean="0">
                <a:solidFill>
                  <a:srgbClr val="FFFF00"/>
                </a:solidFill>
                <a:effectLst/>
              </a:rPr>
              <a:t>MENSCHEN ! </a:t>
            </a:r>
            <a:r>
              <a:rPr lang="de-DE" sz="2400" dirty="0">
                <a:solidFill>
                  <a:srgbClr val="FFFF00"/>
                </a:solidFill>
                <a:effectLst/>
              </a:rPr>
              <a:t>6,1-18</a:t>
            </a:r>
          </a:p>
          <a:p>
            <a:r>
              <a:rPr lang="de-DE" sz="2400" dirty="0">
                <a:solidFill>
                  <a:srgbClr val="FFFF00"/>
                </a:solidFill>
                <a:effectLst/>
              </a:rPr>
              <a:t>7. Irdische Schätze: Nicht ansammeln 6,19-34</a:t>
            </a:r>
          </a:p>
          <a:p>
            <a:r>
              <a:rPr lang="de-DE" sz="2400" dirty="0">
                <a:solidFill>
                  <a:srgbClr val="FFFF00"/>
                </a:solidFill>
                <a:effectLst/>
              </a:rPr>
              <a:t>8. </a:t>
            </a:r>
            <a:r>
              <a:rPr lang="de-DE" sz="2400" dirty="0" smtClean="0">
                <a:solidFill>
                  <a:srgbClr val="FFFF00"/>
                </a:solidFill>
                <a:effectLst/>
              </a:rPr>
              <a:t>Nicht </a:t>
            </a:r>
            <a:r>
              <a:rPr lang="de-DE" sz="2400" dirty="0">
                <a:solidFill>
                  <a:srgbClr val="FFFF00"/>
                </a:solidFill>
                <a:effectLst/>
              </a:rPr>
              <a:t>r</a:t>
            </a:r>
            <a:r>
              <a:rPr lang="de-DE" sz="2400" dirty="0" smtClean="0">
                <a:solidFill>
                  <a:srgbClr val="FFFF00"/>
                </a:solidFill>
                <a:effectLst/>
              </a:rPr>
              <a:t>ichten</a:t>
            </a:r>
            <a:r>
              <a:rPr lang="de-DE" sz="2400" dirty="0">
                <a:solidFill>
                  <a:srgbClr val="FFFF00"/>
                </a:solidFill>
                <a:effectLst/>
              </a:rPr>
              <a:t>. </a:t>
            </a:r>
            <a:r>
              <a:rPr lang="de-DE" sz="2400" cap="all" dirty="0">
                <a:solidFill>
                  <a:srgbClr val="FFFF00"/>
                </a:solidFill>
                <a:effectLst/>
              </a:rPr>
              <a:t>wahrhaftig</a:t>
            </a:r>
            <a:r>
              <a:rPr lang="de-DE" sz="2400" dirty="0">
                <a:solidFill>
                  <a:srgbClr val="FFFF00"/>
                </a:solidFill>
                <a:effectLst/>
              </a:rPr>
              <a:t> mit dir selbst. 7,1-5</a:t>
            </a:r>
          </a:p>
          <a:p>
            <a:r>
              <a:rPr lang="de-DE" sz="2400" dirty="0">
                <a:solidFill>
                  <a:srgbClr val="FFFF00"/>
                </a:solidFill>
                <a:effectLst/>
              </a:rPr>
              <a:t>9. Geistliche Perlen: Nicht vor Hunde und Schweine werfen. 7,6</a:t>
            </a:r>
          </a:p>
          <a:p>
            <a:r>
              <a:rPr lang="de-DE" sz="2400" dirty="0">
                <a:solidFill>
                  <a:srgbClr val="FFFF00"/>
                </a:solidFill>
                <a:effectLst/>
              </a:rPr>
              <a:t>10. Bitten, Suchen, </a:t>
            </a:r>
            <a:r>
              <a:rPr lang="de-DE" sz="2400" dirty="0" smtClean="0">
                <a:solidFill>
                  <a:srgbClr val="FFFF00"/>
                </a:solidFill>
                <a:effectLst/>
              </a:rPr>
              <a:t>Anklopfen</a:t>
            </a:r>
            <a:r>
              <a:rPr lang="de-DE" sz="2400" dirty="0">
                <a:solidFill>
                  <a:srgbClr val="FFFF00"/>
                </a:solidFill>
                <a:effectLst/>
              </a:rPr>
              <a:t> </a:t>
            </a:r>
            <a:r>
              <a:rPr lang="de-DE" sz="2400" dirty="0" smtClean="0">
                <a:solidFill>
                  <a:srgbClr val="FFFF00"/>
                </a:solidFill>
                <a:effectLst/>
              </a:rPr>
              <a:t>– beim VATER . </a:t>
            </a:r>
            <a:r>
              <a:rPr lang="de-DE" sz="2400" dirty="0">
                <a:solidFill>
                  <a:srgbClr val="FFFF00"/>
                </a:solidFill>
                <a:effectLst/>
              </a:rPr>
              <a:t>7,7-11</a:t>
            </a:r>
          </a:p>
          <a:p>
            <a:r>
              <a:rPr lang="de-DE" sz="2400" dirty="0">
                <a:solidFill>
                  <a:srgbClr val="92D050"/>
                </a:solidFill>
                <a:effectLst/>
              </a:rPr>
              <a:t>→</a:t>
            </a:r>
            <a:r>
              <a:rPr lang="de-DE" sz="2400" dirty="0">
                <a:effectLst/>
              </a:rPr>
              <a:t> </a:t>
            </a:r>
            <a:r>
              <a:rPr lang="de-DE" sz="2400" dirty="0">
                <a:solidFill>
                  <a:srgbClr val="92D050"/>
                </a:solidFill>
                <a:effectLst/>
              </a:rPr>
              <a:t>Fazit: 7,12: Tut, was ihr wollt, dass euch die Menschen tun. Das ist das Gesetz und die Propheten.</a:t>
            </a:r>
          </a:p>
        </p:txBody>
      </p:sp>
    </p:spTree>
    <p:extLst>
      <p:ext uri="{BB962C8B-B14F-4D97-AF65-F5344CB8AC3E}">
        <p14:creationId xmlns:p14="http://schemas.microsoft.com/office/powerpoint/2010/main" val="199508696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000" b="0" dirty="0" smtClean="0">
                <a:effectLst/>
                <a:latin typeface="Arial Narrow" pitchFamily="34" charset="0"/>
              </a:rPr>
              <a:t>Chiasmus </a:t>
            </a:r>
            <a:endParaRPr lang="de-DE" sz="4000" dirty="0">
              <a:latin typeface="Arial Narrow" pitchFamily="34" charset="0"/>
            </a:endParaRPr>
          </a:p>
        </p:txBody>
      </p:sp>
      <p:sp>
        <p:nvSpPr>
          <p:cNvPr id="4" name="Inhaltsplatzhalter 3"/>
          <p:cNvSpPr>
            <a:spLocks noGrp="1"/>
          </p:cNvSpPr>
          <p:nvPr>
            <p:ph idx="1"/>
          </p:nvPr>
        </p:nvSpPr>
        <p:spPr>
          <a:xfrm>
            <a:off x="457200" y="1600200"/>
            <a:ext cx="3898776" cy="4525963"/>
          </a:xfrm>
        </p:spPr>
        <p:txBody>
          <a:bodyPr/>
          <a:lstStyle/>
          <a:p>
            <a:pPr marL="0" indent="0">
              <a:buNone/>
            </a:pPr>
            <a:r>
              <a:rPr lang="de-DE" sz="2800" dirty="0" smtClean="0"/>
              <a:t>Worte 1-5 </a:t>
            </a:r>
          </a:p>
          <a:p>
            <a:r>
              <a:rPr lang="de-DE" sz="2400" dirty="0" smtClean="0">
                <a:solidFill>
                  <a:srgbClr val="FFFF00"/>
                </a:solidFill>
              </a:rPr>
              <a:t>5,21 </a:t>
            </a:r>
            <a:r>
              <a:rPr lang="de-DE" sz="2400" b="1" dirty="0" smtClean="0">
                <a:solidFill>
                  <a:srgbClr val="F97F6B"/>
                </a:solidFill>
                <a:effectLst/>
              </a:rPr>
              <a:t>Liebe</a:t>
            </a:r>
            <a:r>
              <a:rPr lang="de-DE" sz="2400" dirty="0" smtClean="0">
                <a:solidFill>
                  <a:srgbClr val="F97F6B"/>
                </a:solidFill>
                <a:effectLst/>
              </a:rPr>
              <a:t> zum Bruder</a:t>
            </a:r>
          </a:p>
          <a:p>
            <a:r>
              <a:rPr lang="de-DE" sz="2400" dirty="0" smtClean="0">
                <a:solidFill>
                  <a:srgbClr val="FFFF00"/>
                </a:solidFill>
              </a:rPr>
              <a:t>5,27 </a:t>
            </a:r>
            <a:r>
              <a:rPr lang="de-DE" sz="2400" i="1" dirty="0" smtClean="0">
                <a:effectLst/>
              </a:rPr>
              <a:t>dein </a:t>
            </a:r>
            <a:r>
              <a:rPr lang="de-DE" sz="2400" i="1" dirty="0">
                <a:solidFill>
                  <a:srgbClr val="00B0F0"/>
                </a:solidFill>
                <a:effectLst/>
              </a:rPr>
              <a:t>rechtes</a:t>
            </a:r>
            <a:r>
              <a:rPr lang="de-DE" sz="2400" i="1" dirty="0">
                <a:effectLst/>
              </a:rPr>
              <a:t> </a:t>
            </a:r>
            <a:r>
              <a:rPr lang="de-DE" sz="2400" i="1" dirty="0">
                <a:solidFill>
                  <a:srgbClr val="00B0F0"/>
                </a:solidFill>
                <a:effectLst/>
              </a:rPr>
              <a:t>Auge</a:t>
            </a:r>
            <a:r>
              <a:rPr lang="de-DE" sz="2400" dirty="0" smtClean="0">
                <a:solidFill>
                  <a:srgbClr val="FFFF00"/>
                </a:solidFill>
              </a:rPr>
              <a:t> </a:t>
            </a:r>
            <a:endParaRPr lang="de-DE" sz="2400" dirty="0">
              <a:solidFill>
                <a:srgbClr val="FFFF00"/>
              </a:solidFill>
            </a:endParaRPr>
          </a:p>
          <a:p>
            <a:r>
              <a:rPr lang="de-DE" sz="2400" dirty="0">
                <a:solidFill>
                  <a:srgbClr val="FFFF00"/>
                </a:solidFill>
              </a:rPr>
              <a:t>5,33 </a:t>
            </a:r>
            <a:r>
              <a:rPr lang="de-DE" sz="2400" dirty="0" smtClean="0">
                <a:solidFill>
                  <a:srgbClr val="FFFF00"/>
                </a:solidFill>
              </a:rPr>
              <a:t>Wahrhaftig reden!</a:t>
            </a:r>
            <a:endParaRPr lang="de-DE" sz="2400" dirty="0">
              <a:solidFill>
                <a:srgbClr val="FFFF00"/>
              </a:solidFill>
            </a:endParaRPr>
          </a:p>
          <a:p>
            <a:r>
              <a:rPr lang="de-DE" sz="2400" dirty="0">
                <a:solidFill>
                  <a:srgbClr val="FFFF00"/>
                </a:solidFill>
              </a:rPr>
              <a:t>5,38 </a:t>
            </a:r>
            <a:r>
              <a:rPr lang="de-DE" sz="2400" i="1" dirty="0">
                <a:solidFill>
                  <a:srgbClr val="00B0F0"/>
                </a:solidFill>
                <a:effectLst/>
              </a:rPr>
              <a:t>Auge</a:t>
            </a:r>
            <a:r>
              <a:rPr lang="de-DE" sz="2400" i="1" dirty="0">
                <a:effectLst/>
              </a:rPr>
              <a:t> … </a:t>
            </a:r>
            <a:r>
              <a:rPr lang="de-DE" sz="2400" i="1" dirty="0">
                <a:solidFill>
                  <a:srgbClr val="00B0F0"/>
                </a:solidFill>
                <a:effectLst/>
              </a:rPr>
              <a:t>rechte</a:t>
            </a:r>
            <a:r>
              <a:rPr lang="de-DE" sz="2400" i="1" dirty="0">
                <a:effectLst/>
              </a:rPr>
              <a:t> Wange</a:t>
            </a:r>
            <a:endParaRPr lang="de-DE" sz="2400" dirty="0">
              <a:solidFill>
                <a:srgbClr val="FFFF00"/>
              </a:solidFill>
            </a:endParaRPr>
          </a:p>
          <a:p>
            <a:r>
              <a:rPr lang="de-DE" sz="2400" dirty="0">
                <a:solidFill>
                  <a:srgbClr val="FFFF00"/>
                </a:solidFill>
              </a:rPr>
              <a:t>5,43 </a:t>
            </a:r>
            <a:r>
              <a:rPr lang="de-DE" sz="2400" b="1" dirty="0">
                <a:solidFill>
                  <a:srgbClr val="F97F6B"/>
                </a:solidFill>
                <a:effectLst/>
              </a:rPr>
              <a:t>Liebe</a:t>
            </a:r>
            <a:r>
              <a:rPr lang="de-DE" sz="2400" dirty="0">
                <a:solidFill>
                  <a:srgbClr val="F97F6B"/>
                </a:solidFill>
                <a:effectLst/>
              </a:rPr>
              <a:t> </a:t>
            </a:r>
            <a:r>
              <a:rPr lang="de-DE" sz="2400" dirty="0" smtClean="0">
                <a:solidFill>
                  <a:srgbClr val="F97F6B"/>
                </a:solidFill>
                <a:effectLst/>
              </a:rPr>
              <a:t>zum </a:t>
            </a:r>
            <a:r>
              <a:rPr lang="de-DE" sz="2400" dirty="0">
                <a:solidFill>
                  <a:srgbClr val="F97F6B"/>
                </a:solidFill>
                <a:effectLst/>
              </a:rPr>
              <a:t>Feind</a:t>
            </a:r>
            <a:endParaRPr lang="de-DE" sz="2400" dirty="0">
              <a:solidFill>
                <a:srgbClr val="FFFF00"/>
              </a:solidFill>
            </a:endParaRPr>
          </a:p>
          <a:p>
            <a:pPr marL="0" indent="0">
              <a:buNone/>
            </a:pPr>
            <a:endParaRPr lang="de-DE" sz="2400" i="1" dirty="0" smtClean="0">
              <a:solidFill>
                <a:srgbClr val="92D050"/>
              </a:solidFill>
            </a:endParaRPr>
          </a:p>
          <a:p>
            <a:pPr marL="0" indent="0">
              <a:buNone/>
            </a:pPr>
            <a:r>
              <a:rPr lang="de-DE" sz="2400" i="1" dirty="0" smtClean="0">
                <a:solidFill>
                  <a:srgbClr val="92D050"/>
                </a:solidFill>
              </a:rPr>
              <a:t>Fazit </a:t>
            </a:r>
            <a:r>
              <a:rPr lang="de-DE" sz="2400" i="1" dirty="0">
                <a:solidFill>
                  <a:srgbClr val="92D050"/>
                </a:solidFill>
              </a:rPr>
              <a:t>5,48</a:t>
            </a:r>
          </a:p>
          <a:p>
            <a:pPr marL="0" indent="0">
              <a:buNone/>
            </a:pPr>
            <a:endParaRPr lang="de-DE" sz="2800" dirty="0">
              <a:solidFill>
                <a:srgbClr val="7DDDFF"/>
              </a:solidFill>
            </a:endParaRPr>
          </a:p>
        </p:txBody>
      </p:sp>
      <p:sp>
        <p:nvSpPr>
          <p:cNvPr id="5" name="Inhaltsplatzhalter 4"/>
          <p:cNvSpPr>
            <a:spLocks noGrp="1"/>
          </p:cNvSpPr>
          <p:nvPr>
            <p:ph sz="half" idx="4294967295"/>
          </p:nvPr>
        </p:nvSpPr>
        <p:spPr>
          <a:xfrm>
            <a:off x="4648200" y="1600200"/>
            <a:ext cx="4495800" cy="4525963"/>
          </a:xfrm>
          <a:prstGeom prst="rect">
            <a:avLst/>
          </a:prstGeom>
        </p:spPr>
        <p:txBody>
          <a:bodyPr/>
          <a:lstStyle/>
          <a:p>
            <a:pPr marL="0" indent="0">
              <a:buNone/>
            </a:pPr>
            <a:r>
              <a:rPr lang="de-DE" sz="2800" dirty="0" smtClean="0"/>
              <a:t>Worte 6-10</a:t>
            </a:r>
          </a:p>
          <a:p>
            <a:r>
              <a:rPr lang="de-DE" sz="2400" dirty="0">
                <a:solidFill>
                  <a:srgbClr val="FFFF00"/>
                </a:solidFill>
              </a:rPr>
              <a:t>6,1</a:t>
            </a:r>
            <a:r>
              <a:rPr lang="de-DE" sz="2400" dirty="0"/>
              <a:t> </a:t>
            </a:r>
            <a:r>
              <a:rPr lang="de-DE" sz="2400" b="1" dirty="0">
                <a:solidFill>
                  <a:srgbClr val="FFC000"/>
                </a:solidFill>
                <a:effectLst/>
              </a:rPr>
              <a:t>Beten</a:t>
            </a:r>
            <a:r>
              <a:rPr lang="de-DE" sz="2400" dirty="0">
                <a:solidFill>
                  <a:srgbClr val="FFC000"/>
                </a:solidFill>
                <a:effectLst/>
              </a:rPr>
              <a:t> (</a:t>
            </a:r>
            <a:r>
              <a:rPr lang="de-DE" sz="2400" b="1" dirty="0">
                <a:solidFill>
                  <a:srgbClr val="FFC000"/>
                </a:solidFill>
                <a:effectLst/>
              </a:rPr>
              <a:t>Vater)</a:t>
            </a:r>
            <a:r>
              <a:rPr lang="de-DE" sz="2400" dirty="0">
                <a:solidFill>
                  <a:srgbClr val="FFC000"/>
                </a:solidFill>
                <a:effectLst/>
              </a:rPr>
              <a:t> </a:t>
            </a:r>
            <a:r>
              <a:rPr lang="de-DE" sz="2400" i="1" dirty="0" smtClean="0">
                <a:solidFill>
                  <a:srgbClr val="FFC000"/>
                </a:solidFill>
                <a:effectLst/>
              </a:rPr>
              <a:t>3-teilig</a:t>
            </a:r>
            <a:endParaRPr lang="de-DE" sz="2400" i="1" dirty="0">
              <a:solidFill>
                <a:srgbClr val="FFC000"/>
              </a:solidFill>
            </a:endParaRPr>
          </a:p>
          <a:p>
            <a:r>
              <a:rPr lang="de-DE" sz="2400" dirty="0">
                <a:solidFill>
                  <a:srgbClr val="FFFF00"/>
                </a:solidFill>
              </a:rPr>
              <a:t>6,19</a:t>
            </a:r>
            <a:r>
              <a:rPr lang="de-DE" sz="2400" dirty="0"/>
              <a:t> </a:t>
            </a:r>
            <a:r>
              <a:rPr lang="de-DE" sz="2400" dirty="0" err="1" smtClean="0"/>
              <a:t>Ird</a:t>
            </a:r>
            <a:r>
              <a:rPr lang="de-DE" sz="2400" dirty="0" smtClean="0"/>
              <a:t>. </a:t>
            </a:r>
            <a:r>
              <a:rPr lang="de-DE" sz="2400" dirty="0" smtClean="0">
                <a:solidFill>
                  <a:srgbClr val="7DDDFF"/>
                </a:solidFill>
              </a:rPr>
              <a:t>Schätze</a:t>
            </a:r>
            <a:r>
              <a:rPr lang="de-DE" sz="2400" dirty="0" smtClean="0"/>
              <a:t> </a:t>
            </a:r>
            <a:r>
              <a:rPr lang="de-DE" sz="2400" dirty="0" smtClean="0">
                <a:solidFill>
                  <a:srgbClr val="7DDDFF"/>
                </a:solidFill>
              </a:rPr>
              <a:t>nicht ansammeln</a:t>
            </a:r>
            <a:endParaRPr lang="de-DE" sz="2400" dirty="0">
              <a:solidFill>
                <a:srgbClr val="7DDDFF"/>
              </a:solidFill>
            </a:endParaRPr>
          </a:p>
          <a:p>
            <a:r>
              <a:rPr lang="de-DE" sz="2400" dirty="0">
                <a:solidFill>
                  <a:srgbClr val="FFFF00"/>
                </a:solidFill>
              </a:rPr>
              <a:t>7,1 N</a:t>
            </a:r>
            <a:r>
              <a:rPr lang="de-DE" sz="2400" dirty="0" smtClean="0">
                <a:solidFill>
                  <a:srgbClr val="FFFF00"/>
                </a:solidFill>
              </a:rPr>
              <a:t>icht richtend reden!</a:t>
            </a:r>
            <a:endParaRPr lang="de-DE" sz="2400" dirty="0">
              <a:solidFill>
                <a:srgbClr val="FFFF00"/>
              </a:solidFill>
            </a:endParaRPr>
          </a:p>
          <a:p>
            <a:r>
              <a:rPr lang="de-DE" sz="2400" dirty="0">
                <a:solidFill>
                  <a:srgbClr val="FFFF00"/>
                </a:solidFill>
              </a:rPr>
              <a:t>7,6</a:t>
            </a:r>
            <a:r>
              <a:rPr lang="de-DE" sz="2400" dirty="0"/>
              <a:t> </a:t>
            </a:r>
            <a:r>
              <a:rPr lang="de-DE" sz="2400" dirty="0" smtClean="0"/>
              <a:t>Geistl. </a:t>
            </a:r>
            <a:r>
              <a:rPr lang="de-DE" sz="2400" dirty="0" smtClean="0">
                <a:solidFill>
                  <a:srgbClr val="7DDDFF"/>
                </a:solidFill>
              </a:rPr>
              <a:t>Perlen</a:t>
            </a:r>
            <a:r>
              <a:rPr lang="de-DE" sz="2400" dirty="0" smtClean="0"/>
              <a:t> </a:t>
            </a:r>
            <a:r>
              <a:rPr lang="de-DE" sz="2400" dirty="0" smtClean="0">
                <a:solidFill>
                  <a:srgbClr val="7DDDFF"/>
                </a:solidFill>
              </a:rPr>
              <a:t>nicht den Hunden</a:t>
            </a:r>
            <a:endParaRPr lang="de-DE" sz="2400" dirty="0">
              <a:solidFill>
                <a:srgbClr val="7DDDFF"/>
              </a:solidFill>
            </a:endParaRPr>
          </a:p>
          <a:p>
            <a:r>
              <a:rPr lang="de-DE" sz="2400" dirty="0">
                <a:solidFill>
                  <a:srgbClr val="FFFF00"/>
                </a:solidFill>
              </a:rPr>
              <a:t>7,7 </a:t>
            </a:r>
            <a:r>
              <a:rPr lang="de-DE" sz="2400" b="1" dirty="0" smtClean="0">
                <a:solidFill>
                  <a:srgbClr val="FFC000"/>
                </a:solidFill>
                <a:effectLst/>
              </a:rPr>
              <a:t>Bittet!</a:t>
            </a:r>
            <a:r>
              <a:rPr lang="de-DE" sz="2400" dirty="0" smtClean="0">
                <a:solidFill>
                  <a:srgbClr val="FFC000"/>
                </a:solidFill>
                <a:effectLst/>
              </a:rPr>
              <a:t> </a:t>
            </a:r>
            <a:r>
              <a:rPr lang="de-DE" sz="2400" dirty="0">
                <a:solidFill>
                  <a:srgbClr val="FFC000"/>
                </a:solidFill>
                <a:effectLst/>
              </a:rPr>
              <a:t>(</a:t>
            </a:r>
            <a:r>
              <a:rPr lang="de-DE" sz="2400" b="1" dirty="0">
                <a:solidFill>
                  <a:srgbClr val="FFC000"/>
                </a:solidFill>
                <a:effectLst/>
              </a:rPr>
              <a:t>Vater)</a:t>
            </a:r>
            <a:r>
              <a:rPr lang="de-DE" sz="2400" dirty="0">
                <a:solidFill>
                  <a:srgbClr val="FFC000"/>
                </a:solidFill>
                <a:effectLst/>
              </a:rPr>
              <a:t> </a:t>
            </a:r>
            <a:r>
              <a:rPr lang="de-DE" sz="2400" i="1" dirty="0">
                <a:solidFill>
                  <a:srgbClr val="FFC000"/>
                </a:solidFill>
                <a:effectLst/>
              </a:rPr>
              <a:t>3-teilig</a:t>
            </a:r>
            <a:endParaRPr lang="de-DE" sz="2400" i="1" dirty="0">
              <a:solidFill>
                <a:srgbClr val="FFC000"/>
              </a:solidFill>
            </a:endParaRPr>
          </a:p>
          <a:p>
            <a:pPr marL="0" indent="0">
              <a:buNone/>
            </a:pPr>
            <a:endParaRPr lang="de-DE" sz="2400" i="1" dirty="0" smtClean="0">
              <a:solidFill>
                <a:srgbClr val="92D050"/>
              </a:solidFill>
            </a:endParaRPr>
          </a:p>
          <a:p>
            <a:pPr marL="0" indent="0">
              <a:buNone/>
            </a:pPr>
            <a:r>
              <a:rPr lang="de-DE" sz="2400" i="1" dirty="0" smtClean="0">
                <a:solidFill>
                  <a:srgbClr val="92D050"/>
                </a:solidFill>
              </a:rPr>
              <a:t>Fazit </a:t>
            </a:r>
            <a:r>
              <a:rPr lang="de-DE" sz="2400" i="1" dirty="0">
                <a:solidFill>
                  <a:srgbClr val="92D050"/>
                </a:solidFill>
              </a:rPr>
              <a:t>7,12</a:t>
            </a:r>
          </a:p>
          <a:p>
            <a:pPr marL="0" indent="0">
              <a:buNone/>
            </a:pPr>
            <a:r>
              <a:rPr lang="de-DE" sz="2800" dirty="0" smtClean="0">
                <a:solidFill>
                  <a:srgbClr val="92D050"/>
                </a:solidFill>
              </a:rPr>
              <a:t> </a:t>
            </a:r>
            <a:endParaRPr lang="de-DE" sz="2800" dirty="0">
              <a:solidFill>
                <a:srgbClr val="92D050"/>
              </a:solidFill>
            </a:endParaRPr>
          </a:p>
        </p:txBody>
      </p:sp>
    </p:spTree>
    <p:extLst>
      <p:ext uri="{BB962C8B-B14F-4D97-AF65-F5344CB8AC3E}">
        <p14:creationId xmlns:p14="http://schemas.microsoft.com/office/powerpoint/2010/main" val="221799457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16632"/>
            <a:ext cx="9144000" cy="792088"/>
          </a:xfrm>
        </p:spPr>
        <p:txBody>
          <a:bodyPr/>
          <a:lstStyle/>
          <a:p>
            <a:r>
              <a:rPr lang="de-DE" sz="3600" b="0" dirty="0" smtClean="0">
                <a:solidFill>
                  <a:srgbClr val="FFC000"/>
                </a:solidFill>
                <a:effectLst/>
              </a:rPr>
              <a:t> </a:t>
            </a:r>
            <a:endParaRPr lang="de-DE" sz="4000" dirty="0">
              <a:solidFill>
                <a:srgbClr val="FFC000"/>
              </a:solidFill>
            </a:endParaRPr>
          </a:p>
        </p:txBody>
      </p:sp>
      <p:sp>
        <p:nvSpPr>
          <p:cNvPr id="3" name="Inhaltsplatzhalter 2"/>
          <p:cNvSpPr>
            <a:spLocks noGrp="1"/>
          </p:cNvSpPr>
          <p:nvPr>
            <p:ph idx="1"/>
          </p:nvPr>
        </p:nvSpPr>
        <p:spPr>
          <a:xfrm>
            <a:off x="0" y="1412776"/>
            <a:ext cx="9144000" cy="5445224"/>
          </a:xfrm>
        </p:spPr>
        <p:txBody>
          <a:bodyPr/>
          <a:lstStyle/>
          <a:p>
            <a:pPr marL="0" indent="0">
              <a:buNone/>
            </a:pPr>
            <a:r>
              <a:rPr lang="de-DE" sz="2800" dirty="0" smtClean="0"/>
              <a:t>Häufige Sünden: 6,1- 7,12</a:t>
            </a:r>
            <a:endParaRPr lang="de-DE" sz="2800" dirty="0" smtClean="0">
              <a:effectLst/>
            </a:endParaRPr>
          </a:p>
          <a:p>
            <a:r>
              <a:rPr lang="de-DE" sz="2400" dirty="0" smtClean="0">
                <a:solidFill>
                  <a:srgbClr val="FFFF00"/>
                </a:solidFill>
                <a:effectLst/>
              </a:rPr>
              <a:t>1. </a:t>
            </a:r>
            <a:r>
              <a:rPr lang="de-DE" sz="2400" dirty="0" smtClean="0"/>
              <a:t>Frömmigkeit </a:t>
            </a:r>
            <a:r>
              <a:rPr lang="de-DE" sz="2400" i="1" dirty="0" smtClean="0"/>
              <a:t>vor</a:t>
            </a:r>
            <a:r>
              <a:rPr lang="de-DE" sz="2400" dirty="0" smtClean="0"/>
              <a:t> </a:t>
            </a:r>
            <a:r>
              <a:rPr lang="de-DE" sz="2400" i="1" dirty="0" smtClean="0"/>
              <a:t>Menschen</a:t>
            </a:r>
            <a:r>
              <a:rPr lang="de-DE" sz="2400" dirty="0" smtClean="0"/>
              <a:t> / Heuchelei (Geben, Beten, Fasten)</a:t>
            </a:r>
          </a:p>
          <a:p>
            <a:r>
              <a:rPr lang="de-DE" sz="2400" dirty="0" smtClean="0">
                <a:solidFill>
                  <a:srgbClr val="FFFF00"/>
                </a:solidFill>
              </a:rPr>
              <a:t>2. </a:t>
            </a:r>
            <a:r>
              <a:rPr lang="de-DE" sz="2400" dirty="0" smtClean="0"/>
              <a:t>Materialismus</a:t>
            </a:r>
            <a:r>
              <a:rPr lang="de-DE" sz="2400" dirty="0"/>
              <a:t>, Habsucht, Absicherung</a:t>
            </a:r>
          </a:p>
          <a:p>
            <a:r>
              <a:rPr lang="de-DE" sz="2400" dirty="0" smtClean="0">
                <a:solidFill>
                  <a:srgbClr val="FFFF00"/>
                </a:solidFill>
              </a:rPr>
              <a:t>3. </a:t>
            </a:r>
            <a:r>
              <a:rPr lang="de-DE" sz="2400" dirty="0" smtClean="0"/>
              <a:t>Richten (Zweierlei Maß)</a:t>
            </a:r>
            <a:endParaRPr lang="de-DE" sz="2400" dirty="0"/>
          </a:p>
          <a:p>
            <a:r>
              <a:rPr lang="de-DE" sz="2400" dirty="0" smtClean="0">
                <a:solidFill>
                  <a:srgbClr val="FFFF00"/>
                </a:solidFill>
              </a:rPr>
              <a:t>4.</a:t>
            </a:r>
            <a:r>
              <a:rPr lang="de-DE" sz="2400" dirty="0" smtClean="0"/>
              <a:t> Falscher </a:t>
            </a:r>
            <a:r>
              <a:rPr lang="de-DE" sz="2400" dirty="0"/>
              <a:t>Umgang mit geistlichen Perlen</a:t>
            </a:r>
          </a:p>
          <a:p>
            <a:r>
              <a:rPr lang="de-DE" sz="2400" dirty="0" smtClean="0">
                <a:solidFill>
                  <a:srgbClr val="FFFF00"/>
                </a:solidFill>
              </a:rPr>
              <a:t>5.</a:t>
            </a:r>
            <a:r>
              <a:rPr lang="de-DE" sz="2400" dirty="0" smtClean="0"/>
              <a:t> Nachlässigkeit </a:t>
            </a:r>
            <a:r>
              <a:rPr lang="de-DE" sz="2400" dirty="0"/>
              <a:t>und Vertrauensmangel beim Beten</a:t>
            </a:r>
          </a:p>
          <a:p>
            <a:pPr marL="0" indent="0">
              <a:buNone/>
            </a:pPr>
            <a:endParaRPr lang="de-DE" sz="2400" dirty="0">
              <a:solidFill>
                <a:srgbClr val="92D050"/>
              </a:solidFill>
              <a:effectLst/>
            </a:endParaRPr>
          </a:p>
        </p:txBody>
      </p:sp>
      <p:sp>
        <p:nvSpPr>
          <p:cNvPr id="4" name="Titel 1"/>
          <p:cNvSpPr txBox="1">
            <a:spLocks/>
          </p:cNvSpPr>
          <p:nvPr/>
        </p:nvSpPr>
        <p:spPr bwMode="auto">
          <a:xfrm>
            <a:off x="0" y="260648"/>
            <a:ext cx="9144000" cy="792088"/>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34" charset="0"/>
                <a:ea typeface="+mj-ea"/>
                <a:cs typeface="Arial" pitchFamily="34" charset="0"/>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a:lstStyle>
          <a:p>
            <a:endParaRPr lang="de-DE" sz="4000" dirty="0">
              <a:solidFill>
                <a:srgbClr val="FFC000"/>
              </a:solidFill>
              <a:latin typeface="Arial Narrow" pitchFamily="34" charset="0"/>
            </a:endParaRPr>
          </a:p>
        </p:txBody>
      </p:sp>
    </p:spTree>
    <p:extLst>
      <p:ext uri="{BB962C8B-B14F-4D97-AF65-F5344CB8AC3E}">
        <p14:creationId xmlns:p14="http://schemas.microsoft.com/office/powerpoint/2010/main" val="205565510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endParaRPr lang="de-DE"/>
          </a:p>
        </p:txBody>
      </p:sp>
    </p:spTree>
    <p:extLst>
      <p:ext uri="{BB962C8B-B14F-4D97-AF65-F5344CB8AC3E}">
        <p14:creationId xmlns:p14="http://schemas.microsoft.com/office/powerpoint/2010/main" val="190751131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274638"/>
            <a:ext cx="8424936" cy="1143000"/>
          </a:xfrm>
        </p:spPr>
        <p:txBody>
          <a:bodyPr/>
          <a:lstStyle/>
          <a:p>
            <a:r>
              <a:rPr lang="de-DE" dirty="0">
                <a:solidFill>
                  <a:srgbClr val="FBB0A3"/>
                </a:solidFill>
              </a:rPr>
              <a:t>6</a:t>
            </a:r>
            <a:r>
              <a:rPr lang="de-DE" dirty="0" smtClean="0">
                <a:solidFill>
                  <a:srgbClr val="FBB0A3"/>
                </a:solidFill>
                <a:latin typeface="Arial Narrow" pitchFamily="34" charset="0"/>
              </a:rPr>
              <a:t>. Almosen, Beten, Fasten: Nicht vor Menschen ausüben </a:t>
            </a:r>
            <a:r>
              <a:rPr lang="de-DE" dirty="0" smtClean="0">
                <a:solidFill>
                  <a:schemeClr val="tx1"/>
                </a:solidFill>
                <a:latin typeface="Arial Narrow" pitchFamily="34" charset="0"/>
              </a:rPr>
              <a:t>6,1-18</a:t>
            </a:r>
            <a:endParaRPr lang="de-DE" dirty="0">
              <a:solidFill>
                <a:srgbClr val="FBB0A3"/>
              </a:solidFill>
              <a:latin typeface="Arial Narrow" pitchFamily="34" charset="0"/>
            </a:endParaRPr>
          </a:p>
        </p:txBody>
      </p:sp>
      <p:sp>
        <p:nvSpPr>
          <p:cNvPr id="3" name="Inhaltsplatzhalter 2"/>
          <p:cNvSpPr>
            <a:spLocks noGrp="1"/>
          </p:cNvSpPr>
          <p:nvPr>
            <p:ph idx="1"/>
          </p:nvPr>
        </p:nvSpPr>
        <p:spPr/>
        <p:txBody>
          <a:bodyPr/>
          <a:lstStyle/>
          <a:p>
            <a:r>
              <a:rPr lang="de-DE" dirty="0" smtClean="0"/>
              <a:t>Almosen </a:t>
            </a:r>
          </a:p>
          <a:p>
            <a:r>
              <a:rPr lang="de-DE" dirty="0" smtClean="0"/>
              <a:t>Beten </a:t>
            </a:r>
          </a:p>
          <a:p>
            <a:r>
              <a:rPr lang="de-DE" dirty="0" smtClean="0"/>
              <a:t>Fasten</a:t>
            </a:r>
          </a:p>
          <a:p>
            <a:endParaRPr lang="de-DE" dirty="0"/>
          </a:p>
        </p:txBody>
      </p:sp>
    </p:spTree>
    <p:extLst>
      <p:ext uri="{BB962C8B-B14F-4D97-AF65-F5344CB8AC3E}">
        <p14:creationId xmlns:p14="http://schemas.microsoft.com/office/powerpoint/2010/main" val="389302346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22114"/>
          </a:xfrm>
        </p:spPr>
        <p:txBody>
          <a:bodyPr/>
          <a:lstStyle/>
          <a:p>
            <a:r>
              <a:rPr lang="de-DE" sz="4000" b="0" dirty="0">
                <a:solidFill>
                  <a:schemeClr val="accent2">
                    <a:lumMod val="60000"/>
                    <a:lumOff val="40000"/>
                  </a:schemeClr>
                </a:solidFill>
              </a:rPr>
              <a:t>Das Modellgebet: </a:t>
            </a:r>
            <a:r>
              <a:rPr lang="de-DE" sz="4000" b="0" dirty="0" smtClean="0">
                <a:solidFill>
                  <a:schemeClr val="accent2">
                    <a:lumMod val="60000"/>
                    <a:lumOff val="40000"/>
                  </a:schemeClr>
                </a:solidFill>
                <a:latin typeface="Arial Narrow" pitchFamily="34" charset="0"/>
              </a:rPr>
              <a:t>Wie sollen wir beten?</a:t>
            </a:r>
            <a:endParaRPr lang="de-DE" sz="4000" b="0" dirty="0">
              <a:solidFill>
                <a:schemeClr val="accent2">
                  <a:lumMod val="60000"/>
                  <a:lumOff val="40000"/>
                </a:schemeClr>
              </a:solidFill>
              <a:latin typeface="Arial Narrow" pitchFamily="34" charset="0"/>
            </a:endParaRPr>
          </a:p>
        </p:txBody>
      </p:sp>
      <p:sp>
        <p:nvSpPr>
          <p:cNvPr id="3" name="Inhaltsplatzhalter 2"/>
          <p:cNvSpPr>
            <a:spLocks noGrp="1"/>
          </p:cNvSpPr>
          <p:nvPr>
            <p:ph idx="1"/>
          </p:nvPr>
        </p:nvSpPr>
        <p:spPr>
          <a:xfrm>
            <a:off x="467544" y="1268760"/>
            <a:ext cx="8568952" cy="5328592"/>
          </a:xfrm>
        </p:spPr>
        <p:txBody>
          <a:bodyPr/>
          <a:lstStyle/>
          <a:p>
            <a:pPr lvl="0"/>
            <a:r>
              <a:rPr lang="de-CH" dirty="0">
                <a:solidFill>
                  <a:schemeClr val="accent2">
                    <a:lumMod val="60000"/>
                    <a:lumOff val="40000"/>
                  </a:schemeClr>
                </a:solidFill>
                <a:effectLst/>
              </a:rPr>
              <a:t>Vater</a:t>
            </a:r>
            <a:r>
              <a:rPr lang="de-CH" dirty="0">
                <a:effectLst/>
              </a:rPr>
              <a:t>: kindlich, vertrauensvoll</a:t>
            </a:r>
            <a:endParaRPr lang="de-DE" dirty="0">
              <a:effectLst/>
            </a:endParaRPr>
          </a:p>
          <a:p>
            <a:pPr lvl="0"/>
            <a:endParaRPr lang="de-CH" dirty="0" smtClean="0">
              <a:solidFill>
                <a:schemeClr val="accent2">
                  <a:lumMod val="60000"/>
                  <a:lumOff val="40000"/>
                </a:schemeClr>
              </a:solidFill>
              <a:effectLst/>
            </a:endParaRPr>
          </a:p>
          <a:p>
            <a:pPr lvl="0"/>
            <a:r>
              <a:rPr lang="de-CH" dirty="0" smtClean="0">
                <a:solidFill>
                  <a:schemeClr val="accent2">
                    <a:lumMod val="60000"/>
                    <a:lumOff val="40000"/>
                  </a:schemeClr>
                </a:solidFill>
                <a:effectLst/>
              </a:rPr>
              <a:t>Name</a:t>
            </a:r>
            <a:r>
              <a:rPr lang="de-CH" dirty="0">
                <a:effectLst/>
              </a:rPr>
              <a:t>: ehrfurchtsvoll</a:t>
            </a:r>
            <a:endParaRPr lang="de-DE" dirty="0">
              <a:effectLst/>
            </a:endParaRPr>
          </a:p>
          <a:p>
            <a:pPr lvl="0"/>
            <a:r>
              <a:rPr lang="de-CH" dirty="0">
                <a:solidFill>
                  <a:schemeClr val="accent2">
                    <a:lumMod val="60000"/>
                    <a:lumOff val="40000"/>
                  </a:schemeClr>
                </a:solidFill>
                <a:effectLst/>
              </a:rPr>
              <a:t>Reich Gottes</a:t>
            </a:r>
            <a:r>
              <a:rPr lang="de-CH" dirty="0">
                <a:effectLst/>
              </a:rPr>
              <a:t>: gehorsam</a:t>
            </a:r>
            <a:endParaRPr lang="de-DE" dirty="0">
              <a:effectLst/>
            </a:endParaRPr>
          </a:p>
          <a:p>
            <a:pPr lvl="0"/>
            <a:r>
              <a:rPr lang="de-CH" dirty="0">
                <a:solidFill>
                  <a:schemeClr val="accent2">
                    <a:lumMod val="60000"/>
                    <a:lumOff val="40000"/>
                  </a:schemeClr>
                </a:solidFill>
                <a:effectLst/>
              </a:rPr>
              <a:t>Wille Gottes</a:t>
            </a:r>
            <a:r>
              <a:rPr lang="de-CH" dirty="0">
                <a:effectLst/>
              </a:rPr>
              <a:t>: treu</a:t>
            </a:r>
            <a:endParaRPr lang="de-DE" dirty="0">
              <a:effectLst/>
            </a:endParaRPr>
          </a:p>
          <a:p>
            <a:pPr lvl="0"/>
            <a:endParaRPr lang="de-CH" dirty="0" smtClean="0">
              <a:solidFill>
                <a:schemeClr val="accent2">
                  <a:lumMod val="60000"/>
                  <a:lumOff val="40000"/>
                </a:schemeClr>
              </a:solidFill>
              <a:effectLst/>
            </a:endParaRPr>
          </a:p>
          <a:p>
            <a:pPr lvl="0"/>
            <a:r>
              <a:rPr lang="de-CH" dirty="0" smtClean="0">
                <a:solidFill>
                  <a:schemeClr val="accent2">
                    <a:lumMod val="60000"/>
                    <a:lumOff val="40000"/>
                  </a:schemeClr>
                </a:solidFill>
                <a:effectLst/>
              </a:rPr>
              <a:t>Brot</a:t>
            </a:r>
            <a:r>
              <a:rPr lang="de-CH" dirty="0">
                <a:effectLst/>
              </a:rPr>
              <a:t>: im Bewusstsein der täglichen Abhängigkeit</a:t>
            </a:r>
            <a:endParaRPr lang="de-DE" dirty="0">
              <a:effectLst/>
            </a:endParaRPr>
          </a:p>
          <a:p>
            <a:pPr lvl="0"/>
            <a:r>
              <a:rPr lang="de-CH" dirty="0" smtClean="0">
                <a:solidFill>
                  <a:schemeClr val="accent2">
                    <a:lumMod val="60000"/>
                    <a:lumOff val="40000"/>
                  </a:schemeClr>
                </a:solidFill>
                <a:effectLst/>
              </a:rPr>
              <a:t>Vergib</a:t>
            </a:r>
            <a:r>
              <a:rPr lang="de-CH" dirty="0" smtClean="0">
                <a:effectLst/>
              </a:rPr>
              <a:t>: </a:t>
            </a:r>
            <a:r>
              <a:rPr lang="de-CH" dirty="0">
                <a:effectLst/>
              </a:rPr>
              <a:t>bewusst der </a:t>
            </a:r>
            <a:r>
              <a:rPr lang="de-CH" dirty="0" smtClean="0">
                <a:effectLst/>
              </a:rPr>
              <a:t>Schuldhaftigkeit; korrekturbereit</a:t>
            </a:r>
            <a:endParaRPr lang="de-DE" dirty="0">
              <a:effectLst/>
            </a:endParaRPr>
          </a:p>
          <a:p>
            <a:pPr lvl="0"/>
            <a:r>
              <a:rPr lang="de-CH" dirty="0">
                <a:solidFill>
                  <a:schemeClr val="accent2">
                    <a:lumMod val="60000"/>
                    <a:lumOff val="40000"/>
                  </a:schemeClr>
                </a:solidFill>
                <a:effectLst/>
              </a:rPr>
              <a:t>Versuchung</a:t>
            </a:r>
            <a:r>
              <a:rPr lang="de-CH" dirty="0">
                <a:effectLst/>
              </a:rPr>
              <a:t>: bewusst der Schwachheit </a:t>
            </a:r>
            <a:r>
              <a:rPr lang="de-CH" sz="2800" dirty="0">
                <a:effectLst/>
              </a:rPr>
              <a:t>des Fleisches</a:t>
            </a:r>
            <a:endParaRPr lang="de-DE" dirty="0">
              <a:effectLst/>
            </a:endParaRPr>
          </a:p>
        </p:txBody>
      </p:sp>
    </p:spTree>
    <p:extLst>
      <p:ext uri="{BB962C8B-B14F-4D97-AF65-F5344CB8AC3E}">
        <p14:creationId xmlns:p14="http://schemas.microsoft.com/office/powerpoint/2010/main" val="163259125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000" b="0" dirty="0" smtClean="0">
                <a:solidFill>
                  <a:schemeClr val="accent2">
                    <a:lumMod val="60000"/>
                    <a:lumOff val="40000"/>
                  </a:schemeClr>
                </a:solidFill>
              </a:rPr>
              <a:t>Das </a:t>
            </a:r>
            <a:r>
              <a:rPr lang="de-DE" sz="4000" b="0" dirty="0">
                <a:solidFill>
                  <a:schemeClr val="accent2">
                    <a:lumMod val="60000"/>
                    <a:lumOff val="40000"/>
                  </a:schemeClr>
                </a:solidFill>
              </a:rPr>
              <a:t>Modellgebet: Wofür sollen wir bitten?</a:t>
            </a:r>
          </a:p>
        </p:txBody>
      </p:sp>
      <p:sp>
        <p:nvSpPr>
          <p:cNvPr id="3" name="Inhaltsplatzhalter 2"/>
          <p:cNvSpPr>
            <a:spLocks noGrp="1"/>
          </p:cNvSpPr>
          <p:nvPr>
            <p:ph idx="1"/>
          </p:nvPr>
        </p:nvSpPr>
        <p:spPr>
          <a:xfrm>
            <a:off x="457200" y="1600200"/>
            <a:ext cx="8579296" cy="4637112"/>
          </a:xfrm>
        </p:spPr>
        <p:txBody>
          <a:bodyPr/>
          <a:lstStyle/>
          <a:p>
            <a:r>
              <a:rPr lang="x-none" b="1">
                <a:effectLst/>
              </a:rPr>
              <a:t>3 Bitten für Gottes Sache</a:t>
            </a:r>
            <a:endParaRPr lang="de-DE" b="1" dirty="0">
              <a:effectLst/>
            </a:endParaRPr>
          </a:p>
          <a:p>
            <a:pPr lvl="1"/>
            <a:r>
              <a:rPr lang="de-DE" dirty="0" smtClean="0"/>
              <a:t>Name</a:t>
            </a:r>
          </a:p>
          <a:p>
            <a:pPr lvl="1"/>
            <a:r>
              <a:rPr lang="de-DE" dirty="0" smtClean="0"/>
              <a:t>Reich</a:t>
            </a:r>
          </a:p>
          <a:p>
            <a:pPr lvl="1"/>
            <a:r>
              <a:rPr lang="de-DE" dirty="0" smtClean="0"/>
              <a:t>Wille (Wie geschieht er im Himmel?)</a:t>
            </a:r>
          </a:p>
          <a:p>
            <a:pPr lvl="1"/>
            <a:endParaRPr lang="de-DE" dirty="0" smtClean="0"/>
          </a:p>
          <a:p>
            <a:pPr lvl="1"/>
            <a:endParaRPr lang="de-DE" dirty="0" smtClean="0"/>
          </a:p>
          <a:p>
            <a:endParaRPr lang="de-DE" dirty="0"/>
          </a:p>
        </p:txBody>
      </p:sp>
    </p:spTree>
    <p:extLst>
      <p:ext uri="{BB962C8B-B14F-4D97-AF65-F5344CB8AC3E}">
        <p14:creationId xmlns:p14="http://schemas.microsoft.com/office/powerpoint/2010/main" val="24016729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1224136"/>
          </a:xfrm>
        </p:spPr>
        <p:txBody>
          <a:bodyPr/>
          <a:lstStyle/>
          <a:p>
            <a:r>
              <a:rPr lang="de-DE" dirty="0">
                <a:solidFill>
                  <a:srgbClr val="FFC000"/>
                </a:solidFill>
              </a:rPr>
              <a:t>IV. Wie ist die Bergpredigt aufgeteilt?</a:t>
            </a:r>
          </a:p>
        </p:txBody>
      </p:sp>
      <p:sp>
        <p:nvSpPr>
          <p:cNvPr id="3" name="Inhaltsplatzhalter 2"/>
          <p:cNvSpPr>
            <a:spLocks noGrp="1"/>
          </p:cNvSpPr>
          <p:nvPr>
            <p:ph idx="1"/>
          </p:nvPr>
        </p:nvSpPr>
        <p:spPr>
          <a:xfrm>
            <a:off x="0" y="1628800"/>
            <a:ext cx="9144000" cy="5229200"/>
          </a:xfrm>
        </p:spPr>
        <p:txBody>
          <a:bodyPr/>
          <a:lstStyle/>
          <a:p>
            <a:r>
              <a:rPr lang="de-DE" sz="2400" b="1" dirty="0">
                <a:solidFill>
                  <a:srgbClr val="FFFF00"/>
                </a:solidFill>
                <a:effectLst/>
              </a:rPr>
              <a:t>A. </a:t>
            </a:r>
            <a:r>
              <a:rPr lang="de-DE" sz="2400" b="1" dirty="0" smtClean="0">
                <a:solidFill>
                  <a:srgbClr val="FFFF00"/>
                </a:solidFill>
                <a:effectLst/>
              </a:rPr>
              <a:t>Vorwort - </a:t>
            </a:r>
            <a:r>
              <a:rPr lang="de-DE" sz="2400" b="1" dirty="0">
                <a:solidFill>
                  <a:srgbClr val="FFFF00"/>
                </a:solidFill>
              </a:rPr>
              <a:t>3-teilig</a:t>
            </a:r>
            <a:r>
              <a:rPr lang="de-DE" sz="2400" b="1" dirty="0" smtClean="0">
                <a:solidFill>
                  <a:srgbClr val="FFFF00"/>
                </a:solidFill>
                <a:effectLst/>
              </a:rPr>
              <a:t>:</a:t>
            </a:r>
            <a:r>
              <a:rPr lang="de-DE" sz="2400" dirty="0" smtClean="0">
                <a:solidFill>
                  <a:srgbClr val="FFFF00"/>
                </a:solidFill>
                <a:effectLst/>
              </a:rPr>
              <a:t> </a:t>
            </a:r>
            <a:r>
              <a:rPr lang="de-DE" sz="2400" b="1" dirty="0" smtClean="0">
                <a:solidFill>
                  <a:srgbClr val="FFFF00"/>
                </a:solidFill>
                <a:effectLst/>
              </a:rPr>
              <a:t>5,3-20 </a:t>
            </a:r>
            <a:r>
              <a:rPr lang="de-CH" sz="2400" b="1" dirty="0" smtClean="0">
                <a:solidFill>
                  <a:srgbClr val="FFFF00"/>
                </a:solidFill>
                <a:effectLst/>
              </a:rPr>
              <a:t> </a:t>
            </a:r>
            <a:endParaRPr lang="de-DE" sz="2400" b="1" dirty="0">
              <a:solidFill>
                <a:srgbClr val="FFFF00"/>
              </a:solidFill>
              <a:effectLst/>
            </a:endParaRPr>
          </a:p>
          <a:p>
            <a:pPr lvl="1"/>
            <a:r>
              <a:rPr lang="de-DE" sz="2000" dirty="0" smtClean="0">
                <a:effectLst/>
              </a:rPr>
              <a:t> </a:t>
            </a:r>
            <a:endParaRPr lang="de-DE" sz="2000" dirty="0">
              <a:effectLst/>
            </a:endParaRPr>
          </a:p>
          <a:p>
            <a:pPr lvl="1"/>
            <a:r>
              <a:rPr lang="de-DE" sz="2000" dirty="0" smtClean="0">
                <a:effectLst/>
              </a:rPr>
              <a:t> </a:t>
            </a:r>
            <a:endParaRPr lang="de-DE" sz="2000" dirty="0">
              <a:effectLst/>
            </a:endParaRPr>
          </a:p>
          <a:p>
            <a:pPr lvl="1"/>
            <a:r>
              <a:rPr lang="de-DE" sz="2000" dirty="0" smtClean="0">
                <a:effectLst/>
              </a:rPr>
              <a:t> </a:t>
            </a:r>
          </a:p>
          <a:p>
            <a:pPr lvl="1"/>
            <a:endParaRPr lang="de-DE" sz="2000" dirty="0">
              <a:effectLst/>
            </a:endParaRPr>
          </a:p>
          <a:p>
            <a:r>
              <a:rPr lang="de-DE" sz="2400" b="1" dirty="0">
                <a:solidFill>
                  <a:srgbClr val="FFFF00"/>
                </a:solidFill>
                <a:effectLst/>
              </a:rPr>
              <a:t>B. </a:t>
            </a:r>
            <a:r>
              <a:rPr lang="de-DE" sz="2400" b="1" u="sng" dirty="0">
                <a:solidFill>
                  <a:srgbClr val="FFFF00"/>
                </a:solidFill>
                <a:effectLst/>
              </a:rPr>
              <a:t>Hauptteil</a:t>
            </a:r>
            <a:r>
              <a:rPr lang="de-DE" sz="2400" b="1" dirty="0">
                <a:solidFill>
                  <a:srgbClr val="FFFF00"/>
                </a:solidFill>
                <a:effectLst/>
              </a:rPr>
              <a:t>: 5,21 – 7,12: </a:t>
            </a:r>
            <a:r>
              <a:rPr lang="de-DE" sz="2400" b="1" u="sng" dirty="0" smtClean="0">
                <a:solidFill>
                  <a:srgbClr val="FFFF00"/>
                </a:solidFill>
                <a:effectLst/>
              </a:rPr>
              <a:t>Zehne </a:t>
            </a:r>
            <a:r>
              <a:rPr lang="de-DE" sz="2400" b="1" u="sng" dirty="0">
                <a:solidFill>
                  <a:srgbClr val="FFFF00"/>
                </a:solidFill>
                <a:effectLst/>
              </a:rPr>
              <a:t>Worte Jesu </a:t>
            </a:r>
            <a:r>
              <a:rPr lang="de-DE" sz="2400" b="1" u="sng" dirty="0" smtClean="0">
                <a:solidFill>
                  <a:srgbClr val="FFFF00"/>
                </a:solidFill>
                <a:effectLst/>
              </a:rPr>
              <a:t>(</a:t>
            </a:r>
            <a:r>
              <a:rPr lang="de-DE" sz="2400" b="1" u="sng" dirty="0" smtClean="0">
                <a:solidFill>
                  <a:srgbClr val="FFFF00"/>
                </a:solidFill>
              </a:rPr>
              <a:t>„</a:t>
            </a:r>
            <a:r>
              <a:rPr lang="de-DE" sz="2400" b="1" u="sng" dirty="0">
                <a:solidFill>
                  <a:srgbClr val="FFFF00"/>
                </a:solidFill>
              </a:rPr>
              <a:t>10 Gebote“)</a:t>
            </a:r>
          </a:p>
          <a:p>
            <a:endParaRPr lang="de-DE" sz="2400" u="sng" dirty="0">
              <a:solidFill>
                <a:srgbClr val="FFFF00"/>
              </a:solidFill>
              <a:effectLst/>
            </a:endParaRPr>
          </a:p>
          <a:p>
            <a:endParaRPr lang="de-DE" sz="2400" dirty="0" smtClean="0">
              <a:effectLst/>
            </a:endParaRPr>
          </a:p>
          <a:p>
            <a:r>
              <a:rPr lang="de-DE" sz="2400" b="1" dirty="0" smtClean="0">
                <a:solidFill>
                  <a:srgbClr val="FFFF00"/>
                </a:solidFill>
                <a:effectLst/>
              </a:rPr>
              <a:t>C</a:t>
            </a:r>
            <a:r>
              <a:rPr lang="de-DE" sz="2400" b="1" dirty="0">
                <a:solidFill>
                  <a:srgbClr val="FFFF00"/>
                </a:solidFill>
                <a:effectLst/>
              </a:rPr>
              <a:t>. </a:t>
            </a:r>
            <a:r>
              <a:rPr lang="de-DE" sz="2400" b="1" dirty="0" smtClean="0">
                <a:solidFill>
                  <a:srgbClr val="FFFF00"/>
                </a:solidFill>
                <a:effectLst/>
              </a:rPr>
              <a:t>Nachwort - </a:t>
            </a:r>
            <a:r>
              <a:rPr lang="de-DE" sz="2400" b="1" dirty="0" smtClean="0">
                <a:solidFill>
                  <a:srgbClr val="FFFF00"/>
                </a:solidFill>
              </a:rPr>
              <a:t>3-teilig: </a:t>
            </a:r>
            <a:r>
              <a:rPr lang="de-DE" sz="2400" b="1" dirty="0" smtClean="0">
                <a:solidFill>
                  <a:srgbClr val="FFFF00"/>
                </a:solidFill>
                <a:effectLst/>
              </a:rPr>
              <a:t>7,13-27</a:t>
            </a:r>
            <a:endParaRPr lang="de-DE" sz="2400" b="1" dirty="0">
              <a:solidFill>
                <a:srgbClr val="FFFF00"/>
              </a:solidFill>
              <a:effectLst/>
            </a:endParaRPr>
          </a:p>
          <a:p>
            <a:pPr lvl="1"/>
            <a:r>
              <a:rPr lang="de-DE" sz="2000" dirty="0" smtClean="0">
                <a:effectLst/>
              </a:rPr>
              <a:t> </a:t>
            </a:r>
          </a:p>
          <a:p>
            <a:pPr lvl="1"/>
            <a:r>
              <a:rPr lang="de-DE" sz="2000" dirty="0" smtClean="0">
                <a:effectLst/>
              </a:rPr>
              <a:t> </a:t>
            </a:r>
            <a:endParaRPr lang="de-DE" sz="2000" dirty="0">
              <a:effectLst/>
            </a:endParaRPr>
          </a:p>
          <a:p>
            <a:pPr lvl="1"/>
            <a:r>
              <a:rPr lang="de-DE" sz="2000" dirty="0" smtClean="0">
                <a:effectLst/>
              </a:rPr>
              <a:t> </a:t>
            </a:r>
            <a:endParaRPr lang="de-DE" sz="2000" dirty="0">
              <a:effectLst/>
            </a:endParaRPr>
          </a:p>
        </p:txBody>
      </p:sp>
    </p:spTree>
    <p:extLst>
      <p:ext uri="{BB962C8B-B14F-4D97-AF65-F5344CB8AC3E}">
        <p14:creationId xmlns:p14="http://schemas.microsoft.com/office/powerpoint/2010/main" val="31477075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000" b="0" dirty="0">
                <a:solidFill>
                  <a:schemeClr val="accent2">
                    <a:lumMod val="60000"/>
                    <a:lumOff val="40000"/>
                  </a:schemeClr>
                </a:solidFill>
              </a:rPr>
              <a:t>Das Modellgebet: </a:t>
            </a:r>
            <a:r>
              <a:rPr lang="de-DE" sz="4000" b="0" dirty="0" smtClean="0">
                <a:solidFill>
                  <a:schemeClr val="accent2">
                    <a:lumMod val="60000"/>
                    <a:lumOff val="40000"/>
                  </a:schemeClr>
                </a:solidFill>
              </a:rPr>
              <a:t>Wofür sollen wir bitten?</a:t>
            </a:r>
            <a:endParaRPr lang="de-DE" sz="4000" b="0" dirty="0">
              <a:solidFill>
                <a:schemeClr val="accent2">
                  <a:lumMod val="60000"/>
                  <a:lumOff val="40000"/>
                </a:schemeClr>
              </a:solidFill>
            </a:endParaRPr>
          </a:p>
        </p:txBody>
      </p:sp>
      <p:sp>
        <p:nvSpPr>
          <p:cNvPr id="3" name="Inhaltsplatzhalter 2"/>
          <p:cNvSpPr>
            <a:spLocks noGrp="1"/>
          </p:cNvSpPr>
          <p:nvPr>
            <p:ph idx="1"/>
          </p:nvPr>
        </p:nvSpPr>
        <p:spPr>
          <a:xfrm>
            <a:off x="457200" y="1600200"/>
            <a:ext cx="8579296" cy="4637112"/>
          </a:xfrm>
        </p:spPr>
        <p:txBody>
          <a:bodyPr/>
          <a:lstStyle/>
          <a:p>
            <a:r>
              <a:rPr lang="x-none" b="1">
                <a:effectLst/>
              </a:rPr>
              <a:t>3 Bitten für Gottes Sache</a:t>
            </a:r>
            <a:endParaRPr lang="de-DE" b="1" dirty="0">
              <a:effectLst/>
            </a:endParaRPr>
          </a:p>
          <a:p>
            <a:pPr lvl="1"/>
            <a:r>
              <a:rPr lang="de-DE" dirty="0" smtClean="0"/>
              <a:t>Name</a:t>
            </a:r>
          </a:p>
          <a:p>
            <a:pPr lvl="1"/>
            <a:r>
              <a:rPr lang="de-DE" dirty="0" smtClean="0"/>
              <a:t>Reich</a:t>
            </a:r>
          </a:p>
          <a:p>
            <a:pPr lvl="1"/>
            <a:r>
              <a:rPr lang="de-DE" dirty="0" smtClean="0"/>
              <a:t>Wille (Wie geschieht er im Himmel?)</a:t>
            </a:r>
          </a:p>
          <a:p>
            <a:pPr lvl="2"/>
            <a:r>
              <a:rPr lang="de-DE" dirty="0" smtClean="0">
                <a:solidFill>
                  <a:srgbClr val="FBB0A3"/>
                </a:solidFill>
              </a:rPr>
              <a:t>Gleich </a:t>
            </a:r>
          </a:p>
          <a:p>
            <a:pPr lvl="2"/>
            <a:r>
              <a:rPr lang="de-DE" dirty="0" smtClean="0">
                <a:solidFill>
                  <a:srgbClr val="FBB0A3"/>
                </a:solidFill>
              </a:rPr>
              <a:t>Ganz</a:t>
            </a:r>
          </a:p>
          <a:p>
            <a:pPr lvl="2"/>
            <a:r>
              <a:rPr lang="de-DE" dirty="0" smtClean="0">
                <a:solidFill>
                  <a:srgbClr val="FBB0A3"/>
                </a:solidFill>
              </a:rPr>
              <a:t>Gern</a:t>
            </a:r>
          </a:p>
          <a:p>
            <a:pPr lvl="2"/>
            <a:r>
              <a:rPr lang="de-DE" dirty="0" smtClean="0">
                <a:solidFill>
                  <a:srgbClr val="FBB0A3"/>
                </a:solidFill>
              </a:rPr>
              <a:t>Genau </a:t>
            </a:r>
          </a:p>
          <a:p>
            <a:pPr lvl="2"/>
            <a:r>
              <a:rPr lang="de-DE" dirty="0" smtClean="0">
                <a:solidFill>
                  <a:srgbClr val="FBB0A3"/>
                </a:solidFill>
              </a:rPr>
              <a:t>Gut</a:t>
            </a:r>
          </a:p>
          <a:p>
            <a:endParaRPr lang="de-DE" dirty="0"/>
          </a:p>
        </p:txBody>
      </p:sp>
    </p:spTree>
    <p:extLst>
      <p:ext uri="{BB962C8B-B14F-4D97-AF65-F5344CB8AC3E}">
        <p14:creationId xmlns:p14="http://schemas.microsoft.com/office/powerpoint/2010/main" val="97048909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000" b="0" dirty="0">
                <a:solidFill>
                  <a:schemeClr val="accent2">
                    <a:lumMod val="60000"/>
                    <a:lumOff val="40000"/>
                  </a:schemeClr>
                </a:solidFill>
              </a:rPr>
              <a:t>Das Modellgebet: Wofür sollen wir bitten?</a:t>
            </a:r>
          </a:p>
        </p:txBody>
      </p:sp>
      <p:sp>
        <p:nvSpPr>
          <p:cNvPr id="3" name="Inhaltsplatzhalter 2"/>
          <p:cNvSpPr>
            <a:spLocks noGrp="1"/>
          </p:cNvSpPr>
          <p:nvPr>
            <p:ph idx="1"/>
          </p:nvPr>
        </p:nvSpPr>
        <p:spPr>
          <a:xfrm>
            <a:off x="457200" y="1600200"/>
            <a:ext cx="8579296" cy="4637112"/>
          </a:xfrm>
        </p:spPr>
        <p:txBody>
          <a:bodyPr/>
          <a:lstStyle/>
          <a:p>
            <a:r>
              <a:rPr lang="x-none" b="1">
                <a:effectLst/>
              </a:rPr>
              <a:t>3 Bitten für Gottes Sache</a:t>
            </a:r>
            <a:endParaRPr lang="de-DE" b="1" dirty="0">
              <a:effectLst/>
            </a:endParaRPr>
          </a:p>
          <a:p>
            <a:pPr lvl="1"/>
            <a:r>
              <a:rPr lang="de-DE" dirty="0" smtClean="0"/>
              <a:t>Name</a:t>
            </a:r>
          </a:p>
          <a:p>
            <a:pPr lvl="1"/>
            <a:r>
              <a:rPr lang="de-DE" dirty="0" smtClean="0"/>
              <a:t>Reich</a:t>
            </a:r>
          </a:p>
          <a:p>
            <a:pPr lvl="1"/>
            <a:r>
              <a:rPr lang="de-DE" dirty="0" smtClean="0"/>
              <a:t>Wille</a:t>
            </a:r>
          </a:p>
          <a:p>
            <a:r>
              <a:rPr lang="de-DE" b="1" dirty="0" smtClean="0"/>
              <a:t>3 Bitten für des Menschen Sache</a:t>
            </a:r>
          </a:p>
          <a:p>
            <a:pPr lvl="1"/>
            <a:r>
              <a:rPr lang="de-DE" dirty="0" smtClean="0"/>
              <a:t>Brot </a:t>
            </a:r>
          </a:p>
          <a:p>
            <a:pPr lvl="1"/>
            <a:r>
              <a:rPr lang="de-DE" dirty="0" smtClean="0"/>
              <a:t>Vergebung</a:t>
            </a:r>
          </a:p>
          <a:p>
            <a:pPr lvl="1"/>
            <a:r>
              <a:rPr lang="de-DE" dirty="0" smtClean="0"/>
              <a:t>Bewahrung vor Versuchung/Befreiung vom Bösen</a:t>
            </a:r>
          </a:p>
          <a:p>
            <a:pPr lvl="1"/>
            <a:endParaRPr lang="de-DE" dirty="0" smtClean="0"/>
          </a:p>
          <a:p>
            <a:pPr lvl="1"/>
            <a:endParaRPr lang="de-DE" dirty="0" smtClean="0"/>
          </a:p>
          <a:p>
            <a:endParaRPr lang="de-DE" dirty="0"/>
          </a:p>
        </p:txBody>
      </p:sp>
    </p:spTree>
    <p:extLst>
      <p:ext uri="{BB962C8B-B14F-4D97-AF65-F5344CB8AC3E}">
        <p14:creationId xmlns:p14="http://schemas.microsoft.com/office/powerpoint/2010/main" val="211897900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z="4000" b="0" dirty="0">
                <a:solidFill>
                  <a:schemeClr val="accent2">
                    <a:lumMod val="60000"/>
                    <a:lumOff val="40000"/>
                  </a:schemeClr>
                </a:solidFill>
                <a:effectLst/>
              </a:rPr>
              <a:t>Exkurs: Wie können wir zur Bewahrung vor Sünde beitragen</a:t>
            </a:r>
            <a:r>
              <a:rPr lang="de-CH" sz="4000" b="0" dirty="0" smtClean="0">
                <a:solidFill>
                  <a:schemeClr val="accent2">
                    <a:lumMod val="60000"/>
                    <a:lumOff val="40000"/>
                  </a:schemeClr>
                </a:solidFill>
                <a:effectLst/>
              </a:rPr>
              <a:t>?</a:t>
            </a:r>
            <a:r>
              <a:rPr lang="de-DE" sz="4000" b="0" dirty="0" smtClean="0">
                <a:solidFill>
                  <a:schemeClr val="accent2">
                    <a:lumMod val="60000"/>
                    <a:lumOff val="40000"/>
                  </a:schemeClr>
                </a:solidFill>
              </a:rPr>
              <a:t> </a:t>
            </a:r>
            <a:endParaRPr lang="de-DE" sz="4000" b="0" dirty="0">
              <a:solidFill>
                <a:schemeClr val="accent2">
                  <a:lumMod val="60000"/>
                  <a:lumOff val="40000"/>
                </a:schemeClr>
              </a:solidFill>
            </a:endParaRPr>
          </a:p>
        </p:txBody>
      </p:sp>
      <p:sp>
        <p:nvSpPr>
          <p:cNvPr id="3" name="Inhaltsplatzhalter 2"/>
          <p:cNvSpPr>
            <a:spLocks noGrp="1"/>
          </p:cNvSpPr>
          <p:nvPr>
            <p:ph idx="1"/>
          </p:nvPr>
        </p:nvSpPr>
        <p:spPr>
          <a:xfrm>
            <a:off x="457200" y="1772816"/>
            <a:ext cx="8229600" cy="4353347"/>
          </a:xfrm>
        </p:spPr>
        <p:txBody>
          <a:bodyPr/>
          <a:lstStyle/>
          <a:p>
            <a:pPr lvl="1"/>
            <a:r>
              <a:rPr lang="de-CH" dirty="0" smtClean="0">
                <a:effectLst>
                  <a:outerShdw blurRad="38100" dist="38100" dir="2700000" algn="tl">
                    <a:srgbClr val="000000">
                      <a:alpha val="43137"/>
                    </a:srgbClr>
                  </a:outerShdw>
                </a:effectLst>
              </a:rPr>
              <a:t>Uns nicht zu viel zutrauen. Spr 18,10</a:t>
            </a:r>
          </a:p>
          <a:p>
            <a:pPr lvl="1"/>
            <a:r>
              <a:rPr lang="de-CH" dirty="0" smtClean="0">
                <a:effectLst>
                  <a:outerShdw blurRad="38100" dist="38100" dir="2700000" algn="tl">
                    <a:srgbClr val="000000">
                      <a:alpha val="43137"/>
                    </a:srgbClr>
                  </a:outerShdw>
                </a:effectLst>
              </a:rPr>
              <a:t>Abstand halten; uns nicht in die Gefahrenzone begeben. </a:t>
            </a:r>
          </a:p>
          <a:p>
            <a:pPr lvl="1"/>
            <a:r>
              <a:rPr lang="de-DE" dirty="0">
                <a:effectLst>
                  <a:outerShdw blurRad="38100" dist="38100" dir="2700000" algn="tl">
                    <a:srgbClr val="000000">
                      <a:alpha val="43137"/>
                    </a:srgbClr>
                  </a:outerShdw>
                </a:effectLst>
              </a:rPr>
              <a:t>Darum bitten.</a:t>
            </a:r>
          </a:p>
          <a:p>
            <a:pPr lvl="1"/>
            <a:r>
              <a:rPr lang="de-CH" dirty="0" smtClean="0">
                <a:effectLst>
                  <a:outerShdw blurRad="38100" dist="38100" dir="2700000" algn="tl">
                    <a:srgbClr val="000000">
                      <a:alpha val="43137"/>
                    </a:srgbClr>
                  </a:outerShdw>
                </a:effectLst>
              </a:rPr>
              <a:t>Bei geschehener Sünde: Schnell bekennen. </a:t>
            </a:r>
          </a:p>
        </p:txBody>
      </p:sp>
    </p:spTree>
    <p:extLst>
      <p:ext uri="{BB962C8B-B14F-4D97-AF65-F5344CB8AC3E}">
        <p14:creationId xmlns:p14="http://schemas.microsoft.com/office/powerpoint/2010/main" val="129084311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endParaRPr lang="de-DE"/>
          </a:p>
        </p:txBody>
      </p:sp>
    </p:spTree>
    <p:extLst>
      <p:ext uri="{BB962C8B-B14F-4D97-AF65-F5344CB8AC3E}">
        <p14:creationId xmlns:p14="http://schemas.microsoft.com/office/powerpoint/2010/main" val="271260056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60648"/>
            <a:ext cx="9144000" cy="792088"/>
          </a:xfrm>
        </p:spPr>
        <p:txBody>
          <a:bodyPr/>
          <a:lstStyle/>
          <a:p>
            <a:r>
              <a:rPr lang="de-DE" sz="4000" dirty="0" smtClean="0">
                <a:solidFill>
                  <a:srgbClr val="FFC000"/>
                </a:solidFill>
                <a:effectLst/>
                <a:latin typeface="Arial Narrow" pitchFamily="34" charset="0"/>
              </a:rPr>
              <a:t>Hauptteil</a:t>
            </a:r>
            <a:r>
              <a:rPr lang="de-DE" sz="4000" dirty="0">
                <a:solidFill>
                  <a:srgbClr val="FFC000"/>
                </a:solidFill>
                <a:effectLst/>
                <a:latin typeface="Arial Narrow" pitchFamily="34" charset="0"/>
              </a:rPr>
              <a:t>: 5,21 – 7,12: Die 10 Worte </a:t>
            </a:r>
            <a:r>
              <a:rPr lang="de-DE" sz="4000" dirty="0" smtClean="0">
                <a:solidFill>
                  <a:srgbClr val="FFC000"/>
                </a:solidFill>
                <a:effectLst/>
                <a:latin typeface="Arial Narrow" pitchFamily="34" charset="0"/>
              </a:rPr>
              <a:t>Jesu</a:t>
            </a:r>
            <a:endParaRPr lang="de-DE" dirty="0">
              <a:solidFill>
                <a:srgbClr val="FFC000"/>
              </a:solidFill>
              <a:latin typeface="Arial Narrow" pitchFamily="34" charset="0"/>
            </a:endParaRPr>
          </a:p>
        </p:txBody>
      </p:sp>
      <p:sp>
        <p:nvSpPr>
          <p:cNvPr id="3" name="Inhaltsplatzhalter 2"/>
          <p:cNvSpPr>
            <a:spLocks noGrp="1"/>
          </p:cNvSpPr>
          <p:nvPr>
            <p:ph idx="1"/>
          </p:nvPr>
        </p:nvSpPr>
        <p:spPr>
          <a:xfrm>
            <a:off x="0" y="1412776"/>
            <a:ext cx="9144000" cy="5445224"/>
          </a:xfrm>
        </p:spPr>
        <p:txBody>
          <a:bodyPr/>
          <a:lstStyle/>
          <a:p>
            <a:pPr marL="0" indent="0">
              <a:buNone/>
            </a:pPr>
            <a:r>
              <a:rPr lang="de-DE" sz="2800" b="1" dirty="0" smtClean="0">
                <a:effectLst/>
              </a:rPr>
              <a:t>Die </a:t>
            </a:r>
            <a:r>
              <a:rPr lang="de-DE" sz="2800" b="1" dirty="0">
                <a:effectLst/>
              </a:rPr>
              <a:t>Worte </a:t>
            </a:r>
            <a:r>
              <a:rPr lang="de-DE" sz="2800" b="1" dirty="0" smtClean="0">
                <a:effectLst/>
              </a:rPr>
              <a:t>6-10</a:t>
            </a:r>
            <a:r>
              <a:rPr lang="de-DE" sz="2800" dirty="0" smtClean="0">
                <a:effectLst/>
              </a:rPr>
              <a:t>: 6,1- 7,12</a:t>
            </a:r>
          </a:p>
          <a:p>
            <a:r>
              <a:rPr lang="de-DE" sz="2400" dirty="0" smtClean="0">
                <a:solidFill>
                  <a:srgbClr val="FFFF00"/>
                </a:solidFill>
                <a:effectLst/>
              </a:rPr>
              <a:t>6</a:t>
            </a:r>
            <a:r>
              <a:rPr lang="de-DE" sz="2400" dirty="0">
                <a:solidFill>
                  <a:srgbClr val="FFFF00"/>
                </a:solidFill>
                <a:effectLst/>
              </a:rPr>
              <a:t>. Almosen, Beten, Fasten: Nicht vor </a:t>
            </a:r>
            <a:r>
              <a:rPr lang="de-DE" sz="2400" dirty="0" smtClean="0">
                <a:solidFill>
                  <a:srgbClr val="FFFF00"/>
                </a:solidFill>
                <a:effectLst/>
              </a:rPr>
              <a:t>MENSCHEN ! </a:t>
            </a:r>
            <a:r>
              <a:rPr lang="de-DE" sz="2400" dirty="0">
                <a:solidFill>
                  <a:srgbClr val="FFFF00"/>
                </a:solidFill>
                <a:effectLst/>
              </a:rPr>
              <a:t>6,1-18</a:t>
            </a:r>
          </a:p>
          <a:p>
            <a:r>
              <a:rPr lang="de-DE" sz="2400" dirty="0">
                <a:solidFill>
                  <a:srgbClr val="FFFF00"/>
                </a:solidFill>
                <a:effectLst/>
              </a:rPr>
              <a:t>7. Irdische Schätze: Nicht ansammeln 6,19-34</a:t>
            </a:r>
          </a:p>
          <a:p>
            <a:r>
              <a:rPr lang="de-DE" sz="2400" dirty="0">
                <a:solidFill>
                  <a:srgbClr val="FFFF00"/>
                </a:solidFill>
                <a:effectLst/>
              </a:rPr>
              <a:t>8. </a:t>
            </a:r>
            <a:r>
              <a:rPr lang="de-DE" sz="2400" dirty="0" smtClean="0">
                <a:solidFill>
                  <a:srgbClr val="FFFF00"/>
                </a:solidFill>
                <a:effectLst/>
              </a:rPr>
              <a:t>Nicht </a:t>
            </a:r>
            <a:r>
              <a:rPr lang="de-DE" sz="2400" dirty="0">
                <a:solidFill>
                  <a:srgbClr val="FFFF00"/>
                </a:solidFill>
                <a:effectLst/>
              </a:rPr>
              <a:t>r</a:t>
            </a:r>
            <a:r>
              <a:rPr lang="de-DE" sz="2400" dirty="0" smtClean="0">
                <a:solidFill>
                  <a:srgbClr val="FFFF00"/>
                </a:solidFill>
                <a:effectLst/>
              </a:rPr>
              <a:t>ichten</a:t>
            </a:r>
            <a:r>
              <a:rPr lang="de-DE" sz="2400" dirty="0">
                <a:solidFill>
                  <a:srgbClr val="FFFF00"/>
                </a:solidFill>
                <a:effectLst/>
              </a:rPr>
              <a:t>. </a:t>
            </a:r>
            <a:r>
              <a:rPr lang="de-DE" sz="2400" cap="all" dirty="0">
                <a:solidFill>
                  <a:srgbClr val="FFFF00"/>
                </a:solidFill>
                <a:effectLst/>
              </a:rPr>
              <a:t>wahrhaftig</a:t>
            </a:r>
            <a:r>
              <a:rPr lang="de-DE" sz="2400" dirty="0">
                <a:solidFill>
                  <a:srgbClr val="FFFF00"/>
                </a:solidFill>
                <a:effectLst/>
              </a:rPr>
              <a:t> mit dir selbst. 7,1-5</a:t>
            </a:r>
          </a:p>
          <a:p>
            <a:r>
              <a:rPr lang="de-DE" sz="2400" dirty="0">
                <a:solidFill>
                  <a:srgbClr val="FFFF00"/>
                </a:solidFill>
                <a:effectLst/>
              </a:rPr>
              <a:t>9. Geistliche Perlen: Nicht vor Hunde und Schweine werfen. 7,6</a:t>
            </a:r>
          </a:p>
          <a:p>
            <a:r>
              <a:rPr lang="de-DE" sz="2400" dirty="0">
                <a:solidFill>
                  <a:srgbClr val="FFFF00"/>
                </a:solidFill>
                <a:effectLst/>
              </a:rPr>
              <a:t>10. Bitten, Suchen, </a:t>
            </a:r>
            <a:r>
              <a:rPr lang="de-DE" sz="2400" dirty="0" smtClean="0">
                <a:solidFill>
                  <a:srgbClr val="FFFF00"/>
                </a:solidFill>
                <a:effectLst/>
              </a:rPr>
              <a:t>Anklopfen</a:t>
            </a:r>
            <a:r>
              <a:rPr lang="de-DE" sz="2400" dirty="0">
                <a:solidFill>
                  <a:srgbClr val="FFFF00"/>
                </a:solidFill>
                <a:effectLst/>
              </a:rPr>
              <a:t> </a:t>
            </a:r>
            <a:r>
              <a:rPr lang="de-DE" sz="2400" dirty="0" smtClean="0">
                <a:solidFill>
                  <a:srgbClr val="FFFF00"/>
                </a:solidFill>
                <a:effectLst/>
              </a:rPr>
              <a:t>– beim VATER . </a:t>
            </a:r>
            <a:r>
              <a:rPr lang="de-DE" sz="2400" dirty="0">
                <a:solidFill>
                  <a:srgbClr val="FFFF00"/>
                </a:solidFill>
                <a:effectLst/>
              </a:rPr>
              <a:t>7,7-11</a:t>
            </a:r>
          </a:p>
          <a:p>
            <a:r>
              <a:rPr lang="de-DE" sz="2400" dirty="0">
                <a:solidFill>
                  <a:srgbClr val="92D050"/>
                </a:solidFill>
                <a:effectLst/>
              </a:rPr>
              <a:t>→</a:t>
            </a:r>
            <a:r>
              <a:rPr lang="de-DE" sz="2400" dirty="0">
                <a:effectLst/>
              </a:rPr>
              <a:t> </a:t>
            </a:r>
            <a:r>
              <a:rPr lang="de-DE" sz="2400" dirty="0">
                <a:solidFill>
                  <a:srgbClr val="92D050"/>
                </a:solidFill>
                <a:effectLst/>
              </a:rPr>
              <a:t>Fazit: 7,12: Tut, was ihr wollt, dass euch die Menschen tun. Das ist das Gesetz und die Propheten.</a:t>
            </a:r>
          </a:p>
        </p:txBody>
      </p:sp>
    </p:spTree>
    <p:extLst>
      <p:ext uri="{BB962C8B-B14F-4D97-AF65-F5344CB8AC3E}">
        <p14:creationId xmlns:p14="http://schemas.microsoft.com/office/powerpoint/2010/main" val="76495449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000" b="0" dirty="0" smtClean="0">
                <a:effectLst/>
                <a:latin typeface="Arial Narrow" pitchFamily="34" charset="0"/>
              </a:rPr>
              <a:t>Chiasmus </a:t>
            </a:r>
            <a:endParaRPr lang="de-DE" sz="4000" dirty="0">
              <a:latin typeface="Arial Narrow" pitchFamily="34" charset="0"/>
            </a:endParaRPr>
          </a:p>
        </p:txBody>
      </p:sp>
      <p:sp>
        <p:nvSpPr>
          <p:cNvPr id="4" name="Inhaltsplatzhalter 3"/>
          <p:cNvSpPr>
            <a:spLocks noGrp="1"/>
          </p:cNvSpPr>
          <p:nvPr>
            <p:ph idx="1"/>
          </p:nvPr>
        </p:nvSpPr>
        <p:spPr>
          <a:xfrm>
            <a:off x="457200" y="1600200"/>
            <a:ext cx="3898776" cy="4525963"/>
          </a:xfrm>
        </p:spPr>
        <p:txBody>
          <a:bodyPr/>
          <a:lstStyle/>
          <a:p>
            <a:pPr marL="0" indent="0">
              <a:buNone/>
            </a:pPr>
            <a:r>
              <a:rPr lang="de-DE" sz="2800" dirty="0" smtClean="0"/>
              <a:t>Worte 1-5 </a:t>
            </a:r>
          </a:p>
          <a:p>
            <a:r>
              <a:rPr lang="de-DE" sz="2400" dirty="0" smtClean="0">
                <a:solidFill>
                  <a:srgbClr val="FFFF00"/>
                </a:solidFill>
              </a:rPr>
              <a:t>5,21 </a:t>
            </a:r>
            <a:r>
              <a:rPr lang="de-DE" sz="2400" b="1" dirty="0" smtClean="0">
                <a:solidFill>
                  <a:srgbClr val="F97F6B"/>
                </a:solidFill>
                <a:effectLst/>
              </a:rPr>
              <a:t>Liebe</a:t>
            </a:r>
            <a:r>
              <a:rPr lang="de-DE" sz="2400" dirty="0" smtClean="0">
                <a:solidFill>
                  <a:srgbClr val="F97F6B"/>
                </a:solidFill>
                <a:effectLst/>
              </a:rPr>
              <a:t> zum Bruder</a:t>
            </a:r>
          </a:p>
          <a:p>
            <a:r>
              <a:rPr lang="de-DE" sz="2400" dirty="0" smtClean="0">
                <a:solidFill>
                  <a:srgbClr val="FFFF00"/>
                </a:solidFill>
              </a:rPr>
              <a:t>5,27 </a:t>
            </a:r>
            <a:r>
              <a:rPr lang="de-DE" sz="2400" i="1" dirty="0" smtClean="0">
                <a:effectLst/>
              </a:rPr>
              <a:t>dein </a:t>
            </a:r>
            <a:r>
              <a:rPr lang="de-DE" sz="2400" i="1" dirty="0">
                <a:solidFill>
                  <a:srgbClr val="00B0F0"/>
                </a:solidFill>
                <a:effectLst/>
              </a:rPr>
              <a:t>rechtes</a:t>
            </a:r>
            <a:r>
              <a:rPr lang="de-DE" sz="2400" i="1" dirty="0">
                <a:effectLst/>
              </a:rPr>
              <a:t> </a:t>
            </a:r>
            <a:r>
              <a:rPr lang="de-DE" sz="2400" i="1" dirty="0">
                <a:solidFill>
                  <a:srgbClr val="00B0F0"/>
                </a:solidFill>
                <a:effectLst/>
              </a:rPr>
              <a:t>Auge</a:t>
            </a:r>
            <a:r>
              <a:rPr lang="de-DE" sz="2400" dirty="0" smtClean="0">
                <a:solidFill>
                  <a:srgbClr val="FFFF00"/>
                </a:solidFill>
              </a:rPr>
              <a:t> </a:t>
            </a:r>
            <a:endParaRPr lang="de-DE" sz="2400" dirty="0">
              <a:solidFill>
                <a:srgbClr val="FFFF00"/>
              </a:solidFill>
            </a:endParaRPr>
          </a:p>
          <a:p>
            <a:r>
              <a:rPr lang="de-DE" sz="2400" dirty="0">
                <a:solidFill>
                  <a:srgbClr val="FFFF00"/>
                </a:solidFill>
              </a:rPr>
              <a:t>5,33 </a:t>
            </a:r>
            <a:r>
              <a:rPr lang="de-DE" sz="2400" dirty="0" smtClean="0">
                <a:solidFill>
                  <a:srgbClr val="FFFF00"/>
                </a:solidFill>
              </a:rPr>
              <a:t>Wahrhaftig reden!</a:t>
            </a:r>
            <a:endParaRPr lang="de-DE" sz="2400" dirty="0">
              <a:solidFill>
                <a:srgbClr val="FFFF00"/>
              </a:solidFill>
            </a:endParaRPr>
          </a:p>
          <a:p>
            <a:r>
              <a:rPr lang="de-DE" sz="2400" dirty="0">
                <a:solidFill>
                  <a:srgbClr val="FFFF00"/>
                </a:solidFill>
              </a:rPr>
              <a:t>5,38 </a:t>
            </a:r>
            <a:r>
              <a:rPr lang="de-DE" sz="2400" i="1" dirty="0">
                <a:solidFill>
                  <a:srgbClr val="00B0F0"/>
                </a:solidFill>
                <a:effectLst/>
              </a:rPr>
              <a:t>Auge</a:t>
            </a:r>
            <a:r>
              <a:rPr lang="de-DE" sz="2400" i="1" dirty="0">
                <a:effectLst/>
              </a:rPr>
              <a:t> … </a:t>
            </a:r>
            <a:r>
              <a:rPr lang="de-DE" sz="2400" i="1" dirty="0">
                <a:solidFill>
                  <a:srgbClr val="00B0F0"/>
                </a:solidFill>
                <a:effectLst/>
              </a:rPr>
              <a:t>rechte</a:t>
            </a:r>
            <a:r>
              <a:rPr lang="de-DE" sz="2400" i="1" dirty="0">
                <a:effectLst/>
              </a:rPr>
              <a:t> Wange</a:t>
            </a:r>
            <a:endParaRPr lang="de-DE" sz="2400" dirty="0">
              <a:solidFill>
                <a:srgbClr val="FFFF00"/>
              </a:solidFill>
            </a:endParaRPr>
          </a:p>
          <a:p>
            <a:r>
              <a:rPr lang="de-DE" sz="2400" dirty="0">
                <a:solidFill>
                  <a:srgbClr val="FFFF00"/>
                </a:solidFill>
              </a:rPr>
              <a:t>5,43 </a:t>
            </a:r>
            <a:r>
              <a:rPr lang="de-DE" sz="2400" b="1" dirty="0">
                <a:solidFill>
                  <a:srgbClr val="F97F6B"/>
                </a:solidFill>
                <a:effectLst/>
              </a:rPr>
              <a:t>Liebe</a:t>
            </a:r>
            <a:r>
              <a:rPr lang="de-DE" sz="2400" dirty="0">
                <a:solidFill>
                  <a:srgbClr val="F97F6B"/>
                </a:solidFill>
                <a:effectLst/>
              </a:rPr>
              <a:t> </a:t>
            </a:r>
            <a:r>
              <a:rPr lang="de-DE" sz="2400" dirty="0" smtClean="0">
                <a:solidFill>
                  <a:srgbClr val="F97F6B"/>
                </a:solidFill>
                <a:effectLst/>
              </a:rPr>
              <a:t>zum </a:t>
            </a:r>
            <a:r>
              <a:rPr lang="de-DE" sz="2400" dirty="0">
                <a:solidFill>
                  <a:srgbClr val="F97F6B"/>
                </a:solidFill>
                <a:effectLst/>
              </a:rPr>
              <a:t>Feind</a:t>
            </a:r>
            <a:endParaRPr lang="de-DE" sz="2400" dirty="0">
              <a:solidFill>
                <a:srgbClr val="FFFF00"/>
              </a:solidFill>
            </a:endParaRPr>
          </a:p>
          <a:p>
            <a:pPr marL="0" indent="0">
              <a:buNone/>
            </a:pPr>
            <a:endParaRPr lang="de-DE" sz="2400" i="1" dirty="0" smtClean="0">
              <a:solidFill>
                <a:srgbClr val="92D050"/>
              </a:solidFill>
            </a:endParaRPr>
          </a:p>
          <a:p>
            <a:pPr marL="0" indent="0">
              <a:buNone/>
            </a:pPr>
            <a:r>
              <a:rPr lang="de-DE" sz="2400" i="1" dirty="0" smtClean="0">
                <a:solidFill>
                  <a:srgbClr val="92D050"/>
                </a:solidFill>
              </a:rPr>
              <a:t>Fazit </a:t>
            </a:r>
            <a:r>
              <a:rPr lang="de-DE" sz="2400" i="1" dirty="0">
                <a:solidFill>
                  <a:srgbClr val="92D050"/>
                </a:solidFill>
              </a:rPr>
              <a:t>5,48</a:t>
            </a:r>
          </a:p>
          <a:p>
            <a:pPr marL="0" indent="0">
              <a:buNone/>
            </a:pPr>
            <a:endParaRPr lang="de-DE" sz="2800" dirty="0">
              <a:solidFill>
                <a:srgbClr val="7DDDFF"/>
              </a:solidFill>
            </a:endParaRPr>
          </a:p>
        </p:txBody>
      </p:sp>
      <p:sp>
        <p:nvSpPr>
          <p:cNvPr id="5" name="Inhaltsplatzhalter 4"/>
          <p:cNvSpPr>
            <a:spLocks noGrp="1"/>
          </p:cNvSpPr>
          <p:nvPr>
            <p:ph sz="half" idx="4294967295"/>
          </p:nvPr>
        </p:nvSpPr>
        <p:spPr>
          <a:xfrm>
            <a:off x="4648200" y="1600200"/>
            <a:ext cx="4495800" cy="4525963"/>
          </a:xfrm>
          <a:prstGeom prst="rect">
            <a:avLst/>
          </a:prstGeom>
        </p:spPr>
        <p:txBody>
          <a:bodyPr/>
          <a:lstStyle/>
          <a:p>
            <a:pPr marL="0" indent="0">
              <a:buNone/>
            </a:pPr>
            <a:r>
              <a:rPr lang="de-DE" sz="2800" dirty="0" smtClean="0"/>
              <a:t>Worte 6-10</a:t>
            </a:r>
          </a:p>
          <a:p>
            <a:r>
              <a:rPr lang="de-DE" sz="2400" dirty="0">
                <a:solidFill>
                  <a:srgbClr val="FFFF00"/>
                </a:solidFill>
              </a:rPr>
              <a:t>6,1</a:t>
            </a:r>
            <a:r>
              <a:rPr lang="de-DE" sz="2400" dirty="0"/>
              <a:t> </a:t>
            </a:r>
            <a:r>
              <a:rPr lang="de-DE" sz="2400" b="1" dirty="0">
                <a:solidFill>
                  <a:srgbClr val="FFC000"/>
                </a:solidFill>
                <a:effectLst/>
              </a:rPr>
              <a:t>Beten</a:t>
            </a:r>
            <a:r>
              <a:rPr lang="de-DE" sz="2400" dirty="0">
                <a:solidFill>
                  <a:srgbClr val="FFC000"/>
                </a:solidFill>
                <a:effectLst/>
              </a:rPr>
              <a:t> (</a:t>
            </a:r>
            <a:r>
              <a:rPr lang="de-DE" sz="2400" b="1" dirty="0">
                <a:solidFill>
                  <a:srgbClr val="FFC000"/>
                </a:solidFill>
                <a:effectLst/>
              </a:rPr>
              <a:t>Vater)</a:t>
            </a:r>
            <a:r>
              <a:rPr lang="de-DE" sz="2400" dirty="0">
                <a:solidFill>
                  <a:srgbClr val="FFC000"/>
                </a:solidFill>
                <a:effectLst/>
              </a:rPr>
              <a:t> </a:t>
            </a:r>
            <a:r>
              <a:rPr lang="de-DE" sz="2400" i="1" dirty="0" smtClean="0">
                <a:solidFill>
                  <a:srgbClr val="FFC000"/>
                </a:solidFill>
                <a:effectLst/>
              </a:rPr>
              <a:t>3-teilig</a:t>
            </a:r>
            <a:endParaRPr lang="de-DE" sz="2400" i="1" dirty="0">
              <a:solidFill>
                <a:srgbClr val="FFC000"/>
              </a:solidFill>
            </a:endParaRPr>
          </a:p>
          <a:p>
            <a:r>
              <a:rPr lang="de-DE" sz="2400" dirty="0">
                <a:solidFill>
                  <a:srgbClr val="FFFF00"/>
                </a:solidFill>
              </a:rPr>
              <a:t>6,19</a:t>
            </a:r>
            <a:r>
              <a:rPr lang="de-DE" sz="2400" dirty="0"/>
              <a:t> </a:t>
            </a:r>
            <a:r>
              <a:rPr lang="de-DE" sz="2400" dirty="0" err="1" smtClean="0"/>
              <a:t>Ird</a:t>
            </a:r>
            <a:r>
              <a:rPr lang="de-DE" sz="2400" dirty="0" smtClean="0"/>
              <a:t>. </a:t>
            </a:r>
            <a:r>
              <a:rPr lang="de-DE" sz="2400" dirty="0" smtClean="0">
                <a:solidFill>
                  <a:srgbClr val="7DDDFF"/>
                </a:solidFill>
              </a:rPr>
              <a:t>Schätze</a:t>
            </a:r>
            <a:r>
              <a:rPr lang="de-DE" sz="2400" dirty="0" smtClean="0"/>
              <a:t> </a:t>
            </a:r>
            <a:r>
              <a:rPr lang="de-DE" sz="2400" dirty="0" smtClean="0">
                <a:solidFill>
                  <a:srgbClr val="7DDDFF"/>
                </a:solidFill>
              </a:rPr>
              <a:t>nicht ansammeln</a:t>
            </a:r>
            <a:endParaRPr lang="de-DE" sz="2400" dirty="0">
              <a:solidFill>
                <a:srgbClr val="7DDDFF"/>
              </a:solidFill>
            </a:endParaRPr>
          </a:p>
          <a:p>
            <a:r>
              <a:rPr lang="de-DE" sz="2400" dirty="0">
                <a:solidFill>
                  <a:srgbClr val="FFFF00"/>
                </a:solidFill>
              </a:rPr>
              <a:t>7,1 N</a:t>
            </a:r>
            <a:r>
              <a:rPr lang="de-DE" sz="2400" dirty="0" smtClean="0">
                <a:solidFill>
                  <a:srgbClr val="FFFF00"/>
                </a:solidFill>
              </a:rPr>
              <a:t>icht richtend reden!</a:t>
            </a:r>
            <a:endParaRPr lang="de-DE" sz="2400" dirty="0">
              <a:solidFill>
                <a:srgbClr val="FFFF00"/>
              </a:solidFill>
            </a:endParaRPr>
          </a:p>
          <a:p>
            <a:r>
              <a:rPr lang="de-DE" sz="2400" dirty="0">
                <a:solidFill>
                  <a:srgbClr val="FFFF00"/>
                </a:solidFill>
              </a:rPr>
              <a:t>7,6</a:t>
            </a:r>
            <a:r>
              <a:rPr lang="de-DE" sz="2400" dirty="0"/>
              <a:t> </a:t>
            </a:r>
            <a:r>
              <a:rPr lang="de-DE" sz="2400" dirty="0" smtClean="0"/>
              <a:t>Geistl. </a:t>
            </a:r>
            <a:r>
              <a:rPr lang="de-DE" sz="2400" dirty="0" smtClean="0">
                <a:solidFill>
                  <a:srgbClr val="7DDDFF"/>
                </a:solidFill>
              </a:rPr>
              <a:t>Perlen</a:t>
            </a:r>
            <a:r>
              <a:rPr lang="de-DE" sz="2400" dirty="0" smtClean="0"/>
              <a:t> </a:t>
            </a:r>
            <a:r>
              <a:rPr lang="de-DE" sz="2400" dirty="0" smtClean="0">
                <a:solidFill>
                  <a:srgbClr val="7DDDFF"/>
                </a:solidFill>
              </a:rPr>
              <a:t>nicht den Hunden</a:t>
            </a:r>
            <a:endParaRPr lang="de-DE" sz="2400" dirty="0">
              <a:solidFill>
                <a:srgbClr val="7DDDFF"/>
              </a:solidFill>
            </a:endParaRPr>
          </a:p>
          <a:p>
            <a:r>
              <a:rPr lang="de-DE" sz="2400" dirty="0">
                <a:solidFill>
                  <a:srgbClr val="FFFF00"/>
                </a:solidFill>
              </a:rPr>
              <a:t>7,7 </a:t>
            </a:r>
            <a:r>
              <a:rPr lang="de-DE" sz="2400" b="1" dirty="0" smtClean="0">
                <a:solidFill>
                  <a:srgbClr val="FFC000"/>
                </a:solidFill>
                <a:effectLst/>
              </a:rPr>
              <a:t>Bittet!</a:t>
            </a:r>
            <a:r>
              <a:rPr lang="de-DE" sz="2400" dirty="0" smtClean="0">
                <a:solidFill>
                  <a:srgbClr val="FFC000"/>
                </a:solidFill>
                <a:effectLst/>
              </a:rPr>
              <a:t> </a:t>
            </a:r>
            <a:r>
              <a:rPr lang="de-DE" sz="2400" dirty="0">
                <a:solidFill>
                  <a:srgbClr val="FFC000"/>
                </a:solidFill>
                <a:effectLst/>
              </a:rPr>
              <a:t>(</a:t>
            </a:r>
            <a:r>
              <a:rPr lang="de-DE" sz="2400" b="1" dirty="0">
                <a:solidFill>
                  <a:srgbClr val="FFC000"/>
                </a:solidFill>
                <a:effectLst/>
              </a:rPr>
              <a:t>Vater)</a:t>
            </a:r>
            <a:r>
              <a:rPr lang="de-DE" sz="2400" dirty="0">
                <a:solidFill>
                  <a:srgbClr val="FFC000"/>
                </a:solidFill>
                <a:effectLst/>
              </a:rPr>
              <a:t> </a:t>
            </a:r>
            <a:r>
              <a:rPr lang="de-DE" sz="2400" i="1" dirty="0">
                <a:solidFill>
                  <a:srgbClr val="FFC000"/>
                </a:solidFill>
                <a:effectLst/>
              </a:rPr>
              <a:t>3-teilig</a:t>
            </a:r>
            <a:endParaRPr lang="de-DE" sz="2400" i="1" dirty="0">
              <a:solidFill>
                <a:srgbClr val="FFC000"/>
              </a:solidFill>
            </a:endParaRPr>
          </a:p>
          <a:p>
            <a:pPr marL="0" indent="0">
              <a:buNone/>
            </a:pPr>
            <a:endParaRPr lang="de-DE" sz="2400" i="1" dirty="0" smtClean="0">
              <a:solidFill>
                <a:srgbClr val="92D050"/>
              </a:solidFill>
            </a:endParaRPr>
          </a:p>
          <a:p>
            <a:pPr marL="0" indent="0">
              <a:buNone/>
            </a:pPr>
            <a:r>
              <a:rPr lang="de-DE" sz="2400" i="1" dirty="0" smtClean="0">
                <a:solidFill>
                  <a:srgbClr val="92D050"/>
                </a:solidFill>
              </a:rPr>
              <a:t>Fazit </a:t>
            </a:r>
            <a:r>
              <a:rPr lang="de-DE" sz="2400" i="1" dirty="0">
                <a:solidFill>
                  <a:srgbClr val="92D050"/>
                </a:solidFill>
              </a:rPr>
              <a:t>7,12</a:t>
            </a:r>
          </a:p>
          <a:p>
            <a:pPr marL="0" indent="0">
              <a:buNone/>
            </a:pPr>
            <a:r>
              <a:rPr lang="de-DE" sz="2800" dirty="0" smtClean="0">
                <a:solidFill>
                  <a:srgbClr val="92D050"/>
                </a:solidFill>
              </a:rPr>
              <a:t> </a:t>
            </a:r>
            <a:endParaRPr lang="de-DE" sz="2800" dirty="0">
              <a:solidFill>
                <a:srgbClr val="92D050"/>
              </a:solidFill>
            </a:endParaRPr>
          </a:p>
        </p:txBody>
      </p:sp>
    </p:spTree>
    <p:extLst>
      <p:ext uri="{BB962C8B-B14F-4D97-AF65-F5344CB8AC3E}">
        <p14:creationId xmlns:p14="http://schemas.microsoft.com/office/powerpoint/2010/main" val="323140405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274638"/>
            <a:ext cx="8424936" cy="1143000"/>
          </a:xfrm>
        </p:spPr>
        <p:txBody>
          <a:bodyPr/>
          <a:lstStyle/>
          <a:p>
            <a:r>
              <a:rPr lang="de-DE" dirty="0">
                <a:solidFill>
                  <a:srgbClr val="FBB0A3"/>
                </a:solidFill>
              </a:rPr>
              <a:t>7</a:t>
            </a:r>
            <a:r>
              <a:rPr lang="de-DE" dirty="0" smtClean="0">
                <a:solidFill>
                  <a:srgbClr val="FBB0A3"/>
                </a:solidFill>
                <a:latin typeface="Arial Narrow" pitchFamily="34" charset="0"/>
              </a:rPr>
              <a:t>. Nicht </a:t>
            </a:r>
            <a:r>
              <a:rPr lang="de-DE" dirty="0" smtClean="0">
                <a:solidFill>
                  <a:srgbClr val="FBB0A3"/>
                </a:solidFill>
                <a:effectLst/>
              </a:rPr>
              <a:t>irdische Schätze ansammeln </a:t>
            </a:r>
            <a:r>
              <a:rPr lang="de-DE" dirty="0" smtClean="0">
                <a:solidFill>
                  <a:schemeClr val="tx1"/>
                </a:solidFill>
                <a:latin typeface="Arial Narrow" pitchFamily="34" charset="0"/>
              </a:rPr>
              <a:t>6,19-34</a:t>
            </a:r>
            <a:endParaRPr lang="de-DE" dirty="0">
              <a:solidFill>
                <a:srgbClr val="FBB0A3"/>
              </a:solidFill>
              <a:latin typeface="Arial Narrow" pitchFamily="34" charset="0"/>
            </a:endParaRPr>
          </a:p>
        </p:txBody>
      </p:sp>
      <p:sp>
        <p:nvSpPr>
          <p:cNvPr id="3" name="Inhaltsplatzhalter 2"/>
          <p:cNvSpPr>
            <a:spLocks noGrp="1"/>
          </p:cNvSpPr>
          <p:nvPr>
            <p:ph idx="1"/>
          </p:nvPr>
        </p:nvSpPr>
        <p:spPr/>
        <p:txBody>
          <a:bodyPr/>
          <a:lstStyle/>
          <a:p>
            <a:endParaRPr lang="de-DE" dirty="0"/>
          </a:p>
        </p:txBody>
      </p:sp>
    </p:spTree>
    <p:extLst>
      <p:ext uri="{BB962C8B-B14F-4D97-AF65-F5344CB8AC3E}">
        <p14:creationId xmlns:p14="http://schemas.microsoft.com/office/powerpoint/2010/main" val="388009147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lstStyle/>
          <a:p>
            <a:r>
              <a:rPr lang="de-DE" sz="4000" b="0" dirty="0" smtClean="0">
                <a:solidFill>
                  <a:srgbClr val="FFC000"/>
                </a:solidFill>
              </a:rPr>
              <a:t>Mt 6,19-24</a:t>
            </a:r>
            <a:endParaRPr lang="de-DE" sz="4000" b="0" dirty="0">
              <a:solidFill>
                <a:srgbClr val="FFC000"/>
              </a:solidFill>
            </a:endParaRPr>
          </a:p>
        </p:txBody>
      </p:sp>
      <p:sp>
        <p:nvSpPr>
          <p:cNvPr id="3" name="Inhaltsplatzhalter 2"/>
          <p:cNvSpPr>
            <a:spLocks noGrp="1"/>
          </p:cNvSpPr>
          <p:nvPr>
            <p:ph idx="1"/>
          </p:nvPr>
        </p:nvSpPr>
        <p:spPr>
          <a:xfrm>
            <a:off x="179512" y="1052736"/>
            <a:ext cx="8964488" cy="5805264"/>
          </a:xfrm>
        </p:spPr>
        <p:txBody>
          <a:bodyPr/>
          <a:lstStyle/>
          <a:p>
            <a:r>
              <a:rPr lang="de-CH" u="sng" dirty="0">
                <a:effectLst/>
              </a:rPr>
              <a:t>Aufruf</a:t>
            </a:r>
            <a:r>
              <a:rPr lang="de-DE" dirty="0">
                <a:effectLst/>
              </a:rPr>
              <a:t>: Nicht Schätze auf Erden sammeln, sondern im </a:t>
            </a:r>
            <a:r>
              <a:rPr lang="de-DE" dirty="0" smtClean="0">
                <a:effectLst/>
              </a:rPr>
              <a:t>Himmel 6,19 </a:t>
            </a:r>
          </a:p>
          <a:p>
            <a:r>
              <a:rPr lang="de-DE" u="sng" dirty="0" smtClean="0">
                <a:effectLst/>
              </a:rPr>
              <a:t>Begründung</a:t>
            </a:r>
            <a:r>
              <a:rPr lang="de-DE" dirty="0" smtClean="0">
                <a:effectLst/>
              </a:rPr>
              <a:t>: Warum nicht? 6,19-24</a:t>
            </a:r>
          </a:p>
          <a:p>
            <a:pPr lvl="1"/>
            <a:r>
              <a:rPr lang="de-DE" sz="2400" b="1" dirty="0" smtClean="0">
                <a:solidFill>
                  <a:schemeClr val="accent2">
                    <a:lumMod val="20000"/>
                    <a:lumOff val="80000"/>
                  </a:schemeClr>
                </a:solidFill>
                <a:effectLst/>
              </a:rPr>
              <a:t> </a:t>
            </a:r>
            <a:endParaRPr lang="de-DE" sz="2400" dirty="0" smtClean="0">
              <a:solidFill>
                <a:schemeClr val="accent2">
                  <a:lumMod val="20000"/>
                  <a:lumOff val="80000"/>
                </a:schemeClr>
              </a:solidFill>
              <a:effectLst/>
            </a:endParaRPr>
          </a:p>
          <a:p>
            <a:pPr lvl="1"/>
            <a:r>
              <a:rPr lang="de-DE" sz="2400" b="1" dirty="0" smtClean="0">
                <a:solidFill>
                  <a:schemeClr val="accent2">
                    <a:lumMod val="20000"/>
                    <a:lumOff val="80000"/>
                  </a:schemeClr>
                </a:solidFill>
                <a:effectLst/>
              </a:rPr>
              <a:t> </a:t>
            </a:r>
            <a:endParaRPr lang="de-DE" sz="2400" b="1" dirty="0">
              <a:solidFill>
                <a:schemeClr val="accent2">
                  <a:lumMod val="20000"/>
                  <a:lumOff val="80000"/>
                </a:schemeClr>
              </a:solidFill>
              <a:effectLst/>
            </a:endParaRPr>
          </a:p>
          <a:p>
            <a:pPr lvl="1"/>
            <a:r>
              <a:rPr lang="de-DE" sz="2400" b="1" dirty="0" smtClean="0">
                <a:solidFill>
                  <a:schemeClr val="accent2">
                    <a:lumMod val="20000"/>
                    <a:lumOff val="80000"/>
                  </a:schemeClr>
                </a:solidFill>
                <a:effectLst/>
              </a:rPr>
              <a:t> </a:t>
            </a:r>
            <a:endParaRPr lang="de-DE" sz="2400" b="1" dirty="0">
              <a:solidFill>
                <a:schemeClr val="accent2">
                  <a:lumMod val="20000"/>
                  <a:lumOff val="80000"/>
                </a:schemeClr>
              </a:solidFill>
              <a:effectLst/>
            </a:endParaRPr>
          </a:p>
          <a:p>
            <a:pPr lvl="1"/>
            <a:r>
              <a:rPr lang="de-DE" sz="2400" b="1" dirty="0" smtClean="0">
                <a:solidFill>
                  <a:schemeClr val="accent2">
                    <a:lumMod val="20000"/>
                    <a:lumOff val="80000"/>
                  </a:schemeClr>
                </a:solidFill>
                <a:effectLst/>
              </a:rPr>
              <a:t> </a:t>
            </a:r>
          </a:p>
          <a:p>
            <a:r>
              <a:rPr lang="de-DE" u="sng" dirty="0" smtClean="0">
                <a:effectLst/>
              </a:rPr>
              <a:t>Folgerung</a:t>
            </a:r>
            <a:r>
              <a:rPr lang="de-DE" dirty="0">
                <a:effectLst/>
              </a:rPr>
              <a:t>: </a:t>
            </a:r>
            <a:r>
              <a:rPr lang="de-DE" dirty="0" smtClean="0">
                <a:effectLst/>
              </a:rPr>
              <a:t> </a:t>
            </a:r>
          </a:p>
          <a:p>
            <a:endParaRPr lang="de-DE" dirty="0" smtClean="0">
              <a:effectLst/>
            </a:endParaRPr>
          </a:p>
          <a:p>
            <a:endParaRPr lang="de-DE" dirty="0"/>
          </a:p>
        </p:txBody>
      </p:sp>
    </p:spTree>
    <p:extLst>
      <p:ext uri="{BB962C8B-B14F-4D97-AF65-F5344CB8AC3E}">
        <p14:creationId xmlns:p14="http://schemas.microsoft.com/office/powerpoint/2010/main" val="265678401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lstStyle/>
          <a:p>
            <a:r>
              <a:rPr lang="de-DE" sz="4000" b="0" dirty="0" smtClean="0">
                <a:solidFill>
                  <a:srgbClr val="FFC000"/>
                </a:solidFill>
              </a:rPr>
              <a:t>Mt 6,19-24</a:t>
            </a:r>
            <a:endParaRPr lang="de-DE" sz="4000" b="0" dirty="0">
              <a:solidFill>
                <a:srgbClr val="FFC000"/>
              </a:solidFill>
            </a:endParaRPr>
          </a:p>
        </p:txBody>
      </p:sp>
      <p:sp>
        <p:nvSpPr>
          <p:cNvPr id="3" name="Inhaltsplatzhalter 2"/>
          <p:cNvSpPr>
            <a:spLocks noGrp="1"/>
          </p:cNvSpPr>
          <p:nvPr>
            <p:ph idx="1"/>
          </p:nvPr>
        </p:nvSpPr>
        <p:spPr>
          <a:xfrm>
            <a:off x="179512" y="1052736"/>
            <a:ext cx="8964488" cy="5805264"/>
          </a:xfrm>
        </p:spPr>
        <p:txBody>
          <a:bodyPr/>
          <a:lstStyle/>
          <a:p>
            <a:r>
              <a:rPr lang="de-CH" u="sng" dirty="0">
                <a:effectLst/>
              </a:rPr>
              <a:t>Aufruf</a:t>
            </a:r>
            <a:r>
              <a:rPr lang="de-DE" dirty="0">
                <a:effectLst/>
              </a:rPr>
              <a:t>: Nicht Schätze auf Erden sammeln, sondern im </a:t>
            </a:r>
            <a:r>
              <a:rPr lang="de-DE" dirty="0" smtClean="0">
                <a:effectLst/>
              </a:rPr>
              <a:t>Himmel 6,19 </a:t>
            </a:r>
          </a:p>
          <a:p>
            <a:r>
              <a:rPr lang="de-DE" u="sng" dirty="0" smtClean="0">
                <a:effectLst/>
              </a:rPr>
              <a:t>Begründung</a:t>
            </a:r>
            <a:r>
              <a:rPr lang="de-DE" dirty="0" smtClean="0">
                <a:effectLst/>
              </a:rPr>
              <a:t>: Warum nicht? 6,19-24</a:t>
            </a:r>
          </a:p>
          <a:p>
            <a:pPr lvl="1"/>
            <a:r>
              <a:rPr lang="de-DE" sz="2400" b="1" dirty="0">
                <a:solidFill>
                  <a:schemeClr val="accent2">
                    <a:lumMod val="20000"/>
                    <a:lumOff val="80000"/>
                  </a:schemeClr>
                </a:solidFill>
                <a:effectLst/>
              </a:rPr>
              <a:t>1. </a:t>
            </a:r>
            <a:r>
              <a:rPr lang="x-none" sz="2400" b="1">
                <a:solidFill>
                  <a:schemeClr val="accent2">
                    <a:lumMod val="20000"/>
                    <a:lumOff val="80000"/>
                  </a:schemeClr>
                </a:solidFill>
                <a:effectLst/>
              </a:rPr>
              <a:t>Weil sie nicht bleiben.</a:t>
            </a:r>
            <a:r>
              <a:rPr lang="de-DE" sz="2400" b="1" dirty="0">
                <a:solidFill>
                  <a:schemeClr val="accent2">
                    <a:lumMod val="20000"/>
                    <a:lumOff val="80000"/>
                  </a:schemeClr>
                </a:solidFill>
                <a:effectLst/>
              </a:rPr>
              <a:t> </a:t>
            </a:r>
            <a:r>
              <a:rPr lang="de-DE" sz="2400" b="1" dirty="0" smtClean="0">
                <a:solidFill>
                  <a:schemeClr val="accent2">
                    <a:lumMod val="20000"/>
                    <a:lumOff val="80000"/>
                  </a:schemeClr>
                </a:solidFill>
                <a:effectLst/>
              </a:rPr>
              <a:t>6,19 </a:t>
            </a:r>
            <a:r>
              <a:rPr lang="de-DE" sz="2400" dirty="0" smtClean="0">
                <a:solidFill>
                  <a:schemeClr val="accent2">
                    <a:lumMod val="20000"/>
                    <a:lumOff val="80000"/>
                  </a:schemeClr>
                </a:solidFill>
                <a:effectLst/>
              </a:rPr>
              <a:t>(Motte, Fraß, Diebe)</a:t>
            </a:r>
          </a:p>
          <a:p>
            <a:pPr lvl="1"/>
            <a:r>
              <a:rPr lang="de-DE" sz="2400" b="1" dirty="0" smtClean="0">
                <a:solidFill>
                  <a:schemeClr val="accent2">
                    <a:lumMod val="20000"/>
                    <a:lumOff val="80000"/>
                  </a:schemeClr>
                </a:solidFill>
                <a:effectLst/>
              </a:rPr>
              <a:t> </a:t>
            </a:r>
            <a:endParaRPr lang="de-DE" sz="2400" b="1" dirty="0">
              <a:solidFill>
                <a:schemeClr val="accent2">
                  <a:lumMod val="20000"/>
                  <a:lumOff val="80000"/>
                </a:schemeClr>
              </a:solidFill>
              <a:effectLst/>
            </a:endParaRPr>
          </a:p>
          <a:p>
            <a:pPr lvl="1"/>
            <a:r>
              <a:rPr lang="de-DE" sz="2400" b="1" dirty="0" smtClean="0">
                <a:solidFill>
                  <a:schemeClr val="accent2">
                    <a:lumMod val="20000"/>
                    <a:lumOff val="80000"/>
                  </a:schemeClr>
                </a:solidFill>
                <a:effectLst/>
              </a:rPr>
              <a:t> </a:t>
            </a:r>
            <a:endParaRPr lang="de-DE" sz="2400" b="1" dirty="0">
              <a:solidFill>
                <a:schemeClr val="accent2">
                  <a:lumMod val="20000"/>
                  <a:lumOff val="80000"/>
                </a:schemeClr>
              </a:solidFill>
              <a:effectLst/>
            </a:endParaRPr>
          </a:p>
          <a:p>
            <a:pPr lvl="1"/>
            <a:r>
              <a:rPr lang="de-DE" sz="2400" b="1" dirty="0" smtClean="0">
                <a:solidFill>
                  <a:schemeClr val="accent2">
                    <a:lumMod val="20000"/>
                    <a:lumOff val="80000"/>
                  </a:schemeClr>
                </a:solidFill>
                <a:effectLst/>
              </a:rPr>
              <a:t> </a:t>
            </a:r>
          </a:p>
          <a:p>
            <a:r>
              <a:rPr lang="de-DE" u="sng" dirty="0" smtClean="0">
                <a:effectLst/>
              </a:rPr>
              <a:t>Folgerung</a:t>
            </a:r>
            <a:r>
              <a:rPr lang="de-DE" dirty="0">
                <a:effectLst/>
              </a:rPr>
              <a:t>: </a:t>
            </a:r>
            <a:r>
              <a:rPr lang="de-DE" dirty="0" smtClean="0">
                <a:effectLst/>
              </a:rPr>
              <a:t> </a:t>
            </a:r>
          </a:p>
          <a:p>
            <a:endParaRPr lang="de-DE" dirty="0" smtClean="0">
              <a:effectLst/>
            </a:endParaRPr>
          </a:p>
          <a:p>
            <a:endParaRPr lang="de-DE" dirty="0"/>
          </a:p>
        </p:txBody>
      </p:sp>
    </p:spTree>
    <p:extLst>
      <p:ext uri="{BB962C8B-B14F-4D97-AF65-F5344CB8AC3E}">
        <p14:creationId xmlns:p14="http://schemas.microsoft.com/office/powerpoint/2010/main" val="135065404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lstStyle/>
          <a:p>
            <a:r>
              <a:rPr lang="de-DE" sz="4000" b="0" dirty="0" smtClean="0">
                <a:solidFill>
                  <a:srgbClr val="FFC000"/>
                </a:solidFill>
              </a:rPr>
              <a:t>Mt 6,19-24</a:t>
            </a:r>
            <a:endParaRPr lang="de-DE" sz="4000" b="0" dirty="0">
              <a:solidFill>
                <a:srgbClr val="FFC000"/>
              </a:solidFill>
            </a:endParaRPr>
          </a:p>
        </p:txBody>
      </p:sp>
      <p:sp>
        <p:nvSpPr>
          <p:cNvPr id="3" name="Inhaltsplatzhalter 2"/>
          <p:cNvSpPr>
            <a:spLocks noGrp="1"/>
          </p:cNvSpPr>
          <p:nvPr>
            <p:ph idx="1"/>
          </p:nvPr>
        </p:nvSpPr>
        <p:spPr>
          <a:xfrm>
            <a:off x="179512" y="1052736"/>
            <a:ext cx="8964488" cy="5805264"/>
          </a:xfrm>
        </p:spPr>
        <p:txBody>
          <a:bodyPr/>
          <a:lstStyle/>
          <a:p>
            <a:r>
              <a:rPr lang="de-CH" u="sng" dirty="0">
                <a:effectLst/>
              </a:rPr>
              <a:t>Aufruf</a:t>
            </a:r>
            <a:r>
              <a:rPr lang="de-DE" dirty="0">
                <a:effectLst/>
              </a:rPr>
              <a:t>: Nicht Schätze auf Erden sammeln, sondern im </a:t>
            </a:r>
            <a:r>
              <a:rPr lang="de-DE" dirty="0" smtClean="0">
                <a:effectLst/>
              </a:rPr>
              <a:t>Himmel 6,19 </a:t>
            </a:r>
          </a:p>
          <a:p>
            <a:r>
              <a:rPr lang="de-DE" u="sng" dirty="0" smtClean="0">
                <a:effectLst/>
              </a:rPr>
              <a:t>Begründung</a:t>
            </a:r>
            <a:r>
              <a:rPr lang="de-DE" dirty="0" smtClean="0">
                <a:effectLst/>
              </a:rPr>
              <a:t>: Warum nicht? 6,19-24</a:t>
            </a:r>
          </a:p>
          <a:p>
            <a:pPr lvl="1"/>
            <a:r>
              <a:rPr lang="de-DE" sz="2400" b="1" dirty="0">
                <a:solidFill>
                  <a:schemeClr val="accent2">
                    <a:lumMod val="20000"/>
                    <a:lumOff val="80000"/>
                  </a:schemeClr>
                </a:solidFill>
                <a:effectLst/>
              </a:rPr>
              <a:t>1. </a:t>
            </a:r>
            <a:r>
              <a:rPr lang="x-none" sz="2400" b="1">
                <a:solidFill>
                  <a:schemeClr val="accent2">
                    <a:lumMod val="20000"/>
                    <a:lumOff val="80000"/>
                  </a:schemeClr>
                </a:solidFill>
                <a:effectLst/>
              </a:rPr>
              <a:t>Weil sie nicht bleiben.</a:t>
            </a:r>
            <a:r>
              <a:rPr lang="de-DE" sz="2400" b="1" dirty="0">
                <a:solidFill>
                  <a:schemeClr val="accent2">
                    <a:lumMod val="20000"/>
                    <a:lumOff val="80000"/>
                  </a:schemeClr>
                </a:solidFill>
                <a:effectLst/>
              </a:rPr>
              <a:t> </a:t>
            </a:r>
            <a:r>
              <a:rPr lang="de-DE" sz="2400" b="1" dirty="0" smtClean="0">
                <a:solidFill>
                  <a:schemeClr val="accent2">
                    <a:lumMod val="20000"/>
                    <a:lumOff val="80000"/>
                  </a:schemeClr>
                </a:solidFill>
                <a:effectLst/>
              </a:rPr>
              <a:t>6,19 </a:t>
            </a:r>
            <a:r>
              <a:rPr lang="de-DE" sz="2400" dirty="0" smtClean="0">
                <a:solidFill>
                  <a:schemeClr val="accent2">
                    <a:lumMod val="20000"/>
                    <a:lumOff val="80000"/>
                  </a:schemeClr>
                </a:solidFill>
                <a:effectLst/>
              </a:rPr>
              <a:t>(Motte, Fraß, Diebe)</a:t>
            </a:r>
          </a:p>
          <a:p>
            <a:pPr lvl="1"/>
            <a:r>
              <a:rPr lang="de-DE" sz="2400" b="1" dirty="0">
                <a:solidFill>
                  <a:schemeClr val="accent2">
                    <a:lumMod val="20000"/>
                    <a:lumOff val="80000"/>
                  </a:schemeClr>
                </a:solidFill>
                <a:effectLst/>
              </a:rPr>
              <a:t>2. </a:t>
            </a:r>
            <a:r>
              <a:rPr lang="x-none" sz="2400" b="1">
                <a:solidFill>
                  <a:schemeClr val="accent2">
                    <a:lumMod val="20000"/>
                    <a:lumOff val="80000"/>
                  </a:schemeClr>
                </a:solidFill>
                <a:effectLst/>
              </a:rPr>
              <a:t>Weil sie das Herz in Beschlag nehmen. </a:t>
            </a:r>
            <a:r>
              <a:rPr lang="de-DE" sz="2400" b="1" dirty="0" smtClean="0">
                <a:solidFill>
                  <a:schemeClr val="accent2">
                    <a:lumMod val="20000"/>
                    <a:lumOff val="80000"/>
                  </a:schemeClr>
                </a:solidFill>
                <a:effectLst/>
              </a:rPr>
              <a:t>6,</a:t>
            </a:r>
            <a:r>
              <a:rPr lang="x-none" sz="2400" b="1" smtClean="0">
                <a:solidFill>
                  <a:schemeClr val="accent2">
                    <a:lumMod val="20000"/>
                    <a:lumOff val="80000"/>
                  </a:schemeClr>
                </a:solidFill>
                <a:effectLst/>
              </a:rPr>
              <a:t>21</a:t>
            </a:r>
            <a:endParaRPr lang="de-DE" sz="2400" b="1" dirty="0">
              <a:solidFill>
                <a:schemeClr val="accent2">
                  <a:lumMod val="20000"/>
                  <a:lumOff val="80000"/>
                </a:schemeClr>
              </a:solidFill>
              <a:effectLst/>
            </a:endParaRPr>
          </a:p>
          <a:p>
            <a:pPr lvl="1"/>
            <a:r>
              <a:rPr lang="de-DE" sz="2400" b="1" dirty="0" smtClean="0">
                <a:solidFill>
                  <a:schemeClr val="accent2">
                    <a:lumMod val="20000"/>
                    <a:lumOff val="80000"/>
                  </a:schemeClr>
                </a:solidFill>
                <a:effectLst/>
              </a:rPr>
              <a:t> </a:t>
            </a:r>
            <a:endParaRPr lang="de-DE" sz="2400" b="1" dirty="0">
              <a:solidFill>
                <a:schemeClr val="accent2">
                  <a:lumMod val="20000"/>
                  <a:lumOff val="80000"/>
                </a:schemeClr>
              </a:solidFill>
              <a:effectLst/>
            </a:endParaRPr>
          </a:p>
          <a:p>
            <a:pPr lvl="1"/>
            <a:r>
              <a:rPr lang="de-DE" sz="2400" b="1" dirty="0" smtClean="0">
                <a:solidFill>
                  <a:schemeClr val="accent2">
                    <a:lumMod val="20000"/>
                    <a:lumOff val="80000"/>
                  </a:schemeClr>
                </a:solidFill>
                <a:effectLst/>
              </a:rPr>
              <a:t> </a:t>
            </a:r>
          </a:p>
          <a:p>
            <a:r>
              <a:rPr lang="de-DE" u="sng" dirty="0" smtClean="0">
                <a:effectLst/>
              </a:rPr>
              <a:t>Folgerung</a:t>
            </a:r>
            <a:r>
              <a:rPr lang="de-DE" dirty="0">
                <a:effectLst/>
              </a:rPr>
              <a:t>: </a:t>
            </a:r>
            <a:r>
              <a:rPr lang="de-DE" dirty="0" smtClean="0">
                <a:effectLst/>
              </a:rPr>
              <a:t> </a:t>
            </a:r>
          </a:p>
          <a:p>
            <a:endParaRPr lang="de-DE" dirty="0" smtClean="0">
              <a:effectLst/>
            </a:endParaRPr>
          </a:p>
          <a:p>
            <a:endParaRPr lang="de-DE" dirty="0"/>
          </a:p>
        </p:txBody>
      </p:sp>
    </p:spTree>
    <p:extLst>
      <p:ext uri="{BB962C8B-B14F-4D97-AF65-F5344CB8AC3E}">
        <p14:creationId xmlns:p14="http://schemas.microsoft.com/office/powerpoint/2010/main" val="10038317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1224136"/>
          </a:xfrm>
        </p:spPr>
        <p:txBody>
          <a:bodyPr/>
          <a:lstStyle/>
          <a:p>
            <a:r>
              <a:rPr lang="de-DE" dirty="0">
                <a:solidFill>
                  <a:srgbClr val="FFC000"/>
                </a:solidFill>
              </a:rPr>
              <a:t>IV. Wie ist die Bergpredigt aufgeteilt?</a:t>
            </a:r>
          </a:p>
        </p:txBody>
      </p:sp>
      <p:sp>
        <p:nvSpPr>
          <p:cNvPr id="3" name="Inhaltsplatzhalter 2"/>
          <p:cNvSpPr>
            <a:spLocks noGrp="1"/>
          </p:cNvSpPr>
          <p:nvPr>
            <p:ph idx="1"/>
          </p:nvPr>
        </p:nvSpPr>
        <p:spPr>
          <a:xfrm>
            <a:off x="0" y="1628800"/>
            <a:ext cx="9144000" cy="5229200"/>
          </a:xfrm>
        </p:spPr>
        <p:txBody>
          <a:bodyPr/>
          <a:lstStyle/>
          <a:p>
            <a:r>
              <a:rPr lang="de-DE" sz="2400" b="1" dirty="0">
                <a:solidFill>
                  <a:srgbClr val="FFFF00"/>
                </a:solidFill>
                <a:effectLst/>
              </a:rPr>
              <a:t>A. </a:t>
            </a:r>
            <a:r>
              <a:rPr lang="de-DE" sz="2400" b="1" dirty="0" smtClean="0">
                <a:solidFill>
                  <a:srgbClr val="FFFF00"/>
                </a:solidFill>
                <a:effectLst/>
              </a:rPr>
              <a:t>Vorwort</a:t>
            </a:r>
            <a:r>
              <a:rPr lang="de-DE" sz="2400" dirty="0">
                <a:solidFill>
                  <a:srgbClr val="FFFF00"/>
                </a:solidFill>
                <a:effectLst/>
              </a:rPr>
              <a:t>: </a:t>
            </a:r>
            <a:r>
              <a:rPr lang="de-DE" sz="2400" b="1" dirty="0" smtClean="0">
                <a:solidFill>
                  <a:srgbClr val="FFFF00"/>
                </a:solidFill>
                <a:effectLst/>
              </a:rPr>
              <a:t>5,3-20</a:t>
            </a:r>
            <a:r>
              <a:rPr lang="de-DE" sz="2400" b="1" dirty="0">
                <a:solidFill>
                  <a:srgbClr val="FFFF00"/>
                </a:solidFill>
                <a:effectLst/>
              </a:rPr>
              <a:t>: </a:t>
            </a:r>
            <a:r>
              <a:rPr lang="de-CH" sz="2400" dirty="0">
                <a:solidFill>
                  <a:srgbClr val="FFFF00"/>
                </a:solidFill>
                <a:effectLst/>
              </a:rPr>
              <a:t>Vorzüglicheres im Königreich der </a:t>
            </a:r>
            <a:r>
              <a:rPr lang="de-CH" sz="2400" dirty="0" smtClean="0">
                <a:solidFill>
                  <a:srgbClr val="FFFF00"/>
                </a:solidFill>
                <a:effectLst/>
              </a:rPr>
              <a:t>Himmel</a:t>
            </a:r>
            <a:endParaRPr lang="de-DE" sz="2400" dirty="0">
              <a:solidFill>
                <a:srgbClr val="FFFF00"/>
              </a:solidFill>
              <a:effectLst/>
            </a:endParaRPr>
          </a:p>
          <a:p>
            <a:pPr lvl="1"/>
            <a:r>
              <a:rPr lang="de-DE" sz="2400" dirty="0">
                <a:effectLst/>
              </a:rPr>
              <a:t>1</a:t>
            </a:r>
            <a:r>
              <a:rPr lang="de-DE" sz="2400" dirty="0" smtClean="0">
                <a:effectLst/>
              </a:rPr>
              <a:t>. </a:t>
            </a:r>
            <a:r>
              <a:rPr lang="de-DE" sz="2400" dirty="0">
                <a:effectLst/>
              </a:rPr>
              <a:t>„Selige“</a:t>
            </a:r>
          </a:p>
          <a:p>
            <a:pPr lvl="1"/>
            <a:r>
              <a:rPr lang="de-DE" sz="2400" dirty="0">
                <a:effectLst/>
              </a:rPr>
              <a:t>2</a:t>
            </a:r>
            <a:r>
              <a:rPr lang="de-DE" sz="2400" dirty="0" smtClean="0">
                <a:effectLst/>
              </a:rPr>
              <a:t>. </a:t>
            </a:r>
            <a:r>
              <a:rPr lang="de-DE" sz="2400" dirty="0">
                <a:effectLst/>
              </a:rPr>
              <a:t>„Salz“ und „Licht“ </a:t>
            </a:r>
          </a:p>
          <a:p>
            <a:pPr lvl="1"/>
            <a:r>
              <a:rPr lang="de-DE" sz="2400" dirty="0">
                <a:effectLst/>
              </a:rPr>
              <a:t>3</a:t>
            </a:r>
            <a:r>
              <a:rPr lang="de-DE" sz="2400" dirty="0" smtClean="0">
                <a:effectLst/>
              </a:rPr>
              <a:t>. </a:t>
            </a:r>
            <a:r>
              <a:rPr lang="de-DE" sz="2400" dirty="0">
                <a:effectLst/>
              </a:rPr>
              <a:t>Vorzüglichere </a:t>
            </a:r>
            <a:r>
              <a:rPr lang="de-DE" sz="2400" dirty="0" smtClean="0">
                <a:effectLst/>
              </a:rPr>
              <a:t>Gerechtigkeit</a:t>
            </a:r>
          </a:p>
          <a:p>
            <a:pPr lvl="1"/>
            <a:endParaRPr lang="de-DE" sz="2000" dirty="0">
              <a:effectLst/>
            </a:endParaRPr>
          </a:p>
          <a:p>
            <a:r>
              <a:rPr lang="de-DE" sz="2400" b="1" dirty="0">
                <a:solidFill>
                  <a:srgbClr val="FFFF00"/>
                </a:solidFill>
                <a:effectLst/>
              </a:rPr>
              <a:t>B. </a:t>
            </a:r>
            <a:r>
              <a:rPr lang="de-DE" sz="2400" b="1" u="sng" dirty="0">
                <a:solidFill>
                  <a:srgbClr val="FFFF00"/>
                </a:solidFill>
                <a:effectLst/>
              </a:rPr>
              <a:t>Hauptteil</a:t>
            </a:r>
            <a:r>
              <a:rPr lang="de-DE" sz="2400" b="1" dirty="0">
                <a:solidFill>
                  <a:srgbClr val="FFFF00"/>
                </a:solidFill>
                <a:effectLst/>
              </a:rPr>
              <a:t>: 5,21 – 7,12: </a:t>
            </a:r>
            <a:r>
              <a:rPr lang="de-DE" sz="2400" b="1" u="sng" dirty="0" smtClean="0">
                <a:solidFill>
                  <a:srgbClr val="FFFF00"/>
                </a:solidFill>
                <a:effectLst/>
              </a:rPr>
              <a:t>Zehn </a:t>
            </a:r>
            <a:r>
              <a:rPr lang="de-DE" sz="2400" b="1" u="sng" dirty="0">
                <a:solidFill>
                  <a:srgbClr val="FFFF00"/>
                </a:solidFill>
                <a:effectLst/>
              </a:rPr>
              <a:t>Worte Jesu (</a:t>
            </a:r>
            <a:r>
              <a:rPr lang="de-DE" sz="2400" b="1" u="sng" dirty="0">
                <a:solidFill>
                  <a:srgbClr val="FFFF00"/>
                </a:solidFill>
              </a:rPr>
              <a:t>„10 Gebote“)</a:t>
            </a:r>
          </a:p>
          <a:p>
            <a:endParaRPr lang="de-DE" sz="2400" u="sng" dirty="0">
              <a:solidFill>
                <a:srgbClr val="FFFF00"/>
              </a:solidFill>
              <a:effectLst/>
            </a:endParaRPr>
          </a:p>
          <a:p>
            <a:endParaRPr lang="de-DE" sz="2400" dirty="0" smtClean="0">
              <a:effectLst/>
            </a:endParaRPr>
          </a:p>
          <a:p>
            <a:r>
              <a:rPr lang="de-DE" sz="2400" b="1" dirty="0" smtClean="0">
                <a:solidFill>
                  <a:srgbClr val="FFFF00"/>
                </a:solidFill>
                <a:effectLst/>
              </a:rPr>
              <a:t>C</a:t>
            </a:r>
            <a:r>
              <a:rPr lang="de-DE" sz="2400" b="1" dirty="0">
                <a:solidFill>
                  <a:srgbClr val="FFFF00"/>
                </a:solidFill>
                <a:effectLst/>
              </a:rPr>
              <a:t>. </a:t>
            </a:r>
            <a:r>
              <a:rPr lang="de-DE" sz="2400" b="1" dirty="0" smtClean="0">
                <a:solidFill>
                  <a:srgbClr val="FFFF00"/>
                </a:solidFill>
                <a:effectLst/>
              </a:rPr>
              <a:t>Nachwort</a:t>
            </a:r>
            <a:r>
              <a:rPr lang="de-DE" sz="2400" b="1" dirty="0">
                <a:solidFill>
                  <a:srgbClr val="FFFF00"/>
                </a:solidFill>
                <a:effectLst/>
              </a:rPr>
              <a:t>: 7,13-27: </a:t>
            </a:r>
            <a:r>
              <a:rPr lang="de-DE" sz="2400" dirty="0">
                <a:solidFill>
                  <a:srgbClr val="FFFF00"/>
                </a:solidFill>
                <a:effectLst/>
              </a:rPr>
              <a:t>Richtiges und Falsches in </a:t>
            </a:r>
            <a:r>
              <a:rPr lang="de-DE" sz="2400" dirty="0" smtClean="0">
                <a:solidFill>
                  <a:srgbClr val="FFFF00"/>
                </a:solidFill>
                <a:effectLst/>
              </a:rPr>
              <a:t>Bezug auf das Königreich</a:t>
            </a:r>
            <a:endParaRPr lang="de-DE" sz="2400" dirty="0">
              <a:solidFill>
                <a:srgbClr val="FFFF00"/>
              </a:solidFill>
              <a:effectLst/>
            </a:endParaRPr>
          </a:p>
          <a:p>
            <a:pPr lvl="1"/>
            <a:r>
              <a:rPr lang="de-DE" sz="2400" dirty="0">
                <a:effectLst/>
              </a:rPr>
              <a:t>1</a:t>
            </a:r>
            <a:r>
              <a:rPr lang="de-DE" sz="2400" dirty="0" smtClean="0">
                <a:effectLst/>
              </a:rPr>
              <a:t>. </a:t>
            </a:r>
            <a:r>
              <a:rPr lang="de-DE" sz="2400" dirty="0">
                <a:effectLst/>
              </a:rPr>
              <a:t>Enge und weite Pforte </a:t>
            </a:r>
          </a:p>
          <a:p>
            <a:pPr lvl="1"/>
            <a:r>
              <a:rPr lang="de-DE" sz="2400" dirty="0">
                <a:effectLst/>
              </a:rPr>
              <a:t>2</a:t>
            </a:r>
            <a:r>
              <a:rPr lang="de-DE" sz="2400" dirty="0" smtClean="0">
                <a:effectLst/>
              </a:rPr>
              <a:t>. </a:t>
            </a:r>
            <a:r>
              <a:rPr lang="de-DE" sz="2400" dirty="0">
                <a:effectLst/>
              </a:rPr>
              <a:t>Gute und schlechte Frucht </a:t>
            </a:r>
          </a:p>
          <a:p>
            <a:pPr lvl="1"/>
            <a:r>
              <a:rPr lang="de-DE" sz="2400" dirty="0">
                <a:effectLst/>
              </a:rPr>
              <a:t>3</a:t>
            </a:r>
            <a:r>
              <a:rPr lang="de-DE" sz="2400" dirty="0" smtClean="0">
                <a:effectLst/>
              </a:rPr>
              <a:t>. Felsiges und sandiges Fundament </a:t>
            </a:r>
            <a:endParaRPr lang="de-DE" sz="2400" dirty="0">
              <a:effectLst/>
            </a:endParaRPr>
          </a:p>
        </p:txBody>
      </p:sp>
    </p:spTree>
    <p:extLst>
      <p:ext uri="{BB962C8B-B14F-4D97-AF65-F5344CB8AC3E}">
        <p14:creationId xmlns:p14="http://schemas.microsoft.com/office/powerpoint/2010/main" val="344118042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lstStyle/>
          <a:p>
            <a:r>
              <a:rPr lang="de-DE" sz="4000" b="0" dirty="0" smtClean="0">
                <a:solidFill>
                  <a:srgbClr val="FFC000"/>
                </a:solidFill>
              </a:rPr>
              <a:t>Mt 6,19-24</a:t>
            </a:r>
            <a:endParaRPr lang="de-DE" sz="4000" b="0" dirty="0">
              <a:solidFill>
                <a:srgbClr val="FFC000"/>
              </a:solidFill>
            </a:endParaRPr>
          </a:p>
        </p:txBody>
      </p:sp>
      <p:sp>
        <p:nvSpPr>
          <p:cNvPr id="3" name="Inhaltsplatzhalter 2"/>
          <p:cNvSpPr>
            <a:spLocks noGrp="1"/>
          </p:cNvSpPr>
          <p:nvPr>
            <p:ph idx="1"/>
          </p:nvPr>
        </p:nvSpPr>
        <p:spPr>
          <a:xfrm>
            <a:off x="179512" y="1052736"/>
            <a:ext cx="8964488" cy="5805264"/>
          </a:xfrm>
        </p:spPr>
        <p:txBody>
          <a:bodyPr/>
          <a:lstStyle/>
          <a:p>
            <a:r>
              <a:rPr lang="de-CH" u="sng" dirty="0">
                <a:effectLst/>
              </a:rPr>
              <a:t>Aufruf</a:t>
            </a:r>
            <a:r>
              <a:rPr lang="de-DE" dirty="0">
                <a:effectLst/>
              </a:rPr>
              <a:t>: Nicht Schätze auf Erden sammeln, sondern im </a:t>
            </a:r>
            <a:r>
              <a:rPr lang="de-DE" dirty="0" smtClean="0">
                <a:effectLst/>
              </a:rPr>
              <a:t>Himmel 6,19 </a:t>
            </a:r>
          </a:p>
          <a:p>
            <a:r>
              <a:rPr lang="de-DE" u="sng" dirty="0" smtClean="0">
                <a:effectLst/>
              </a:rPr>
              <a:t>Begründung</a:t>
            </a:r>
            <a:r>
              <a:rPr lang="de-DE" dirty="0" smtClean="0">
                <a:effectLst/>
              </a:rPr>
              <a:t>: Warum nicht? 6,19-24</a:t>
            </a:r>
          </a:p>
          <a:p>
            <a:pPr lvl="1"/>
            <a:r>
              <a:rPr lang="de-DE" sz="2400" b="1" dirty="0">
                <a:solidFill>
                  <a:schemeClr val="accent2">
                    <a:lumMod val="20000"/>
                    <a:lumOff val="80000"/>
                  </a:schemeClr>
                </a:solidFill>
                <a:effectLst/>
              </a:rPr>
              <a:t>1. </a:t>
            </a:r>
            <a:r>
              <a:rPr lang="x-none" sz="2400" b="1">
                <a:solidFill>
                  <a:schemeClr val="accent2">
                    <a:lumMod val="20000"/>
                    <a:lumOff val="80000"/>
                  </a:schemeClr>
                </a:solidFill>
                <a:effectLst/>
              </a:rPr>
              <a:t>Weil sie nicht bleiben.</a:t>
            </a:r>
            <a:r>
              <a:rPr lang="de-DE" sz="2400" b="1" dirty="0">
                <a:solidFill>
                  <a:schemeClr val="accent2">
                    <a:lumMod val="20000"/>
                    <a:lumOff val="80000"/>
                  </a:schemeClr>
                </a:solidFill>
                <a:effectLst/>
              </a:rPr>
              <a:t> </a:t>
            </a:r>
            <a:r>
              <a:rPr lang="de-DE" sz="2400" b="1" dirty="0" smtClean="0">
                <a:solidFill>
                  <a:schemeClr val="accent2">
                    <a:lumMod val="20000"/>
                    <a:lumOff val="80000"/>
                  </a:schemeClr>
                </a:solidFill>
                <a:effectLst/>
              </a:rPr>
              <a:t>6,19 </a:t>
            </a:r>
            <a:r>
              <a:rPr lang="de-DE" sz="2400" dirty="0" smtClean="0">
                <a:solidFill>
                  <a:schemeClr val="accent2">
                    <a:lumMod val="20000"/>
                    <a:lumOff val="80000"/>
                  </a:schemeClr>
                </a:solidFill>
                <a:effectLst/>
              </a:rPr>
              <a:t>(Motte, Fraß, Diebe)</a:t>
            </a:r>
          </a:p>
          <a:p>
            <a:pPr lvl="1"/>
            <a:r>
              <a:rPr lang="de-DE" sz="2400" b="1" dirty="0">
                <a:solidFill>
                  <a:schemeClr val="accent2">
                    <a:lumMod val="20000"/>
                    <a:lumOff val="80000"/>
                  </a:schemeClr>
                </a:solidFill>
                <a:effectLst/>
              </a:rPr>
              <a:t>2. </a:t>
            </a:r>
            <a:r>
              <a:rPr lang="x-none" sz="2400" b="1">
                <a:solidFill>
                  <a:schemeClr val="accent2">
                    <a:lumMod val="20000"/>
                    <a:lumOff val="80000"/>
                  </a:schemeClr>
                </a:solidFill>
                <a:effectLst/>
              </a:rPr>
              <a:t>Weil sie das Herz in Beschlag nehmen. </a:t>
            </a:r>
            <a:r>
              <a:rPr lang="de-DE" sz="2400" b="1" dirty="0" smtClean="0">
                <a:solidFill>
                  <a:schemeClr val="accent2">
                    <a:lumMod val="20000"/>
                    <a:lumOff val="80000"/>
                  </a:schemeClr>
                </a:solidFill>
                <a:effectLst/>
              </a:rPr>
              <a:t>6,</a:t>
            </a:r>
            <a:r>
              <a:rPr lang="x-none" sz="2400" b="1" smtClean="0">
                <a:solidFill>
                  <a:schemeClr val="accent2">
                    <a:lumMod val="20000"/>
                    <a:lumOff val="80000"/>
                  </a:schemeClr>
                </a:solidFill>
                <a:effectLst/>
              </a:rPr>
              <a:t>21</a:t>
            </a:r>
            <a:endParaRPr lang="de-DE" sz="2400" b="1" dirty="0">
              <a:solidFill>
                <a:schemeClr val="accent2">
                  <a:lumMod val="20000"/>
                  <a:lumOff val="80000"/>
                </a:schemeClr>
              </a:solidFill>
              <a:effectLst/>
            </a:endParaRPr>
          </a:p>
          <a:p>
            <a:pPr lvl="1"/>
            <a:r>
              <a:rPr lang="x-none" sz="2400" b="1" smtClean="0">
                <a:solidFill>
                  <a:schemeClr val="accent2">
                    <a:lumMod val="20000"/>
                    <a:lumOff val="80000"/>
                  </a:schemeClr>
                </a:solidFill>
                <a:effectLst/>
              </a:rPr>
              <a:t>3</a:t>
            </a:r>
            <a:r>
              <a:rPr lang="x-none" sz="2400" b="1">
                <a:solidFill>
                  <a:schemeClr val="accent2">
                    <a:lumMod val="20000"/>
                    <a:lumOff val="80000"/>
                  </a:schemeClr>
                </a:solidFill>
                <a:effectLst/>
              </a:rPr>
              <a:t>. Weil </a:t>
            </a:r>
            <a:r>
              <a:rPr lang="de-DE" sz="2400" b="1" dirty="0">
                <a:solidFill>
                  <a:schemeClr val="accent2">
                    <a:lumMod val="20000"/>
                    <a:lumOff val="80000"/>
                  </a:schemeClr>
                </a:solidFill>
                <a:effectLst/>
              </a:rPr>
              <a:t>sie </a:t>
            </a:r>
            <a:r>
              <a:rPr lang="x-none" sz="2400" b="1">
                <a:solidFill>
                  <a:schemeClr val="accent2">
                    <a:lumMod val="20000"/>
                    <a:lumOff val="80000"/>
                  </a:schemeClr>
                </a:solidFill>
                <a:effectLst/>
              </a:rPr>
              <a:t>die Sicht trüben. </a:t>
            </a:r>
            <a:r>
              <a:rPr lang="de-DE" sz="2400" b="1" dirty="0">
                <a:solidFill>
                  <a:schemeClr val="accent2">
                    <a:lumMod val="20000"/>
                    <a:lumOff val="80000"/>
                  </a:schemeClr>
                </a:solidFill>
                <a:effectLst/>
              </a:rPr>
              <a:t>6,</a:t>
            </a:r>
            <a:r>
              <a:rPr lang="x-none" sz="2400" b="1" smtClean="0">
                <a:solidFill>
                  <a:schemeClr val="accent2">
                    <a:lumMod val="20000"/>
                    <a:lumOff val="80000"/>
                  </a:schemeClr>
                </a:solidFill>
                <a:effectLst/>
              </a:rPr>
              <a:t>22.23</a:t>
            </a:r>
            <a:endParaRPr lang="de-DE" sz="2400" b="1" dirty="0" smtClean="0">
              <a:solidFill>
                <a:schemeClr val="accent2">
                  <a:lumMod val="20000"/>
                  <a:lumOff val="80000"/>
                </a:schemeClr>
              </a:solidFill>
              <a:effectLst/>
            </a:endParaRPr>
          </a:p>
          <a:p>
            <a:pPr lvl="1"/>
            <a:r>
              <a:rPr lang="de-DE" sz="2400" b="1" dirty="0">
                <a:solidFill>
                  <a:schemeClr val="accent2">
                    <a:lumMod val="20000"/>
                    <a:lumOff val="80000"/>
                  </a:schemeClr>
                </a:solidFill>
                <a:effectLst/>
              </a:rPr>
              <a:t> </a:t>
            </a:r>
            <a:endParaRPr lang="de-DE" sz="2400" b="1" dirty="0" smtClean="0">
              <a:solidFill>
                <a:schemeClr val="accent2">
                  <a:lumMod val="20000"/>
                  <a:lumOff val="80000"/>
                </a:schemeClr>
              </a:solidFill>
              <a:effectLst/>
            </a:endParaRPr>
          </a:p>
          <a:p>
            <a:r>
              <a:rPr lang="de-DE" u="sng" dirty="0" smtClean="0">
                <a:effectLst/>
              </a:rPr>
              <a:t>Folgerung</a:t>
            </a:r>
            <a:r>
              <a:rPr lang="de-DE" dirty="0">
                <a:effectLst/>
              </a:rPr>
              <a:t>: </a:t>
            </a:r>
            <a:r>
              <a:rPr lang="de-DE" dirty="0" smtClean="0">
                <a:effectLst/>
              </a:rPr>
              <a:t> </a:t>
            </a:r>
          </a:p>
          <a:p>
            <a:endParaRPr lang="de-DE" dirty="0" smtClean="0">
              <a:effectLst/>
            </a:endParaRPr>
          </a:p>
          <a:p>
            <a:endParaRPr lang="de-DE" dirty="0"/>
          </a:p>
        </p:txBody>
      </p:sp>
    </p:spTree>
    <p:extLst>
      <p:ext uri="{BB962C8B-B14F-4D97-AF65-F5344CB8AC3E}">
        <p14:creationId xmlns:p14="http://schemas.microsoft.com/office/powerpoint/2010/main" val="416533158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lstStyle/>
          <a:p>
            <a:r>
              <a:rPr lang="de-DE" sz="4000" b="0" dirty="0" smtClean="0">
                <a:solidFill>
                  <a:srgbClr val="FFC000"/>
                </a:solidFill>
              </a:rPr>
              <a:t>Mt 6,19-24</a:t>
            </a:r>
            <a:endParaRPr lang="de-DE" sz="4000" b="0" dirty="0">
              <a:solidFill>
                <a:srgbClr val="FFC000"/>
              </a:solidFill>
            </a:endParaRPr>
          </a:p>
        </p:txBody>
      </p:sp>
      <p:sp>
        <p:nvSpPr>
          <p:cNvPr id="3" name="Inhaltsplatzhalter 2"/>
          <p:cNvSpPr>
            <a:spLocks noGrp="1"/>
          </p:cNvSpPr>
          <p:nvPr>
            <p:ph idx="1"/>
          </p:nvPr>
        </p:nvSpPr>
        <p:spPr>
          <a:xfrm>
            <a:off x="179512" y="1052736"/>
            <a:ext cx="8964488" cy="5805264"/>
          </a:xfrm>
        </p:spPr>
        <p:txBody>
          <a:bodyPr/>
          <a:lstStyle/>
          <a:p>
            <a:r>
              <a:rPr lang="de-CH" u="sng" dirty="0">
                <a:effectLst/>
              </a:rPr>
              <a:t>Aufruf</a:t>
            </a:r>
            <a:r>
              <a:rPr lang="de-DE" dirty="0">
                <a:effectLst/>
              </a:rPr>
              <a:t>: Nicht Schätze auf Erden sammeln, sondern im </a:t>
            </a:r>
            <a:r>
              <a:rPr lang="de-DE" dirty="0" smtClean="0">
                <a:effectLst/>
              </a:rPr>
              <a:t>Himmel 6,19 </a:t>
            </a:r>
          </a:p>
          <a:p>
            <a:r>
              <a:rPr lang="de-DE" u="sng" dirty="0" smtClean="0">
                <a:effectLst/>
              </a:rPr>
              <a:t>Begründung</a:t>
            </a:r>
            <a:r>
              <a:rPr lang="de-DE" dirty="0" smtClean="0">
                <a:effectLst/>
              </a:rPr>
              <a:t>: Warum nicht? 6,19-24</a:t>
            </a:r>
          </a:p>
          <a:p>
            <a:pPr lvl="1"/>
            <a:r>
              <a:rPr lang="de-DE" sz="2400" b="1" dirty="0">
                <a:solidFill>
                  <a:schemeClr val="accent2">
                    <a:lumMod val="20000"/>
                    <a:lumOff val="80000"/>
                  </a:schemeClr>
                </a:solidFill>
                <a:effectLst/>
              </a:rPr>
              <a:t>1. </a:t>
            </a:r>
            <a:r>
              <a:rPr lang="x-none" sz="2400" b="1">
                <a:solidFill>
                  <a:schemeClr val="accent2">
                    <a:lumMod val="20000"/>
                    <a:lumOff val="80000"/>
                  </a:schemeClr>
                </a:solidFill>
                <a:effectLst/>
              </a:rPr>
              <a:t>Weil sie nicht bleiben.</a:t>
            </a:r>
            <a:r>
              <a:rPr lang="de-DE" sz="2400" b="1" dirty="0">
                <a:solidFill>
                  <a:schemeClr val="accent2">
                    <a:lumMod val="20000"/>
                    <a:lumOff val="80000"/>
                  </a:schemeClr>
                </a:solidFill>
                <a:effectLst/>
              </a:rPr>
              <a:t> </a:t>
            </a:r>
            <a:r>
              <a:rPr lang="de-DE" sz="2400" b="1" dirty="0" smtClean="0">
                <a:solidFill>
                  <a:schemeClr val="accent2">
                    <a:lumMod val="20000"/>
                    <a:lumOff val="80000"/>
                  </a:schemeClr>
                </a:solidFill>
                <a:effectLst/>
              </a:rPr>
              <a:t>6,19 </a:t>
            </a:r>
            <a:r>
              <a:rPr lang="de-DE" sz="2400" dirty="0" smtClean="0">
                <a:solidFill>
                  <a:schemeClr val="accent2">
                    <a:lumMod val="20000"/>
                    <a:lumOff val="80000"/>
                  </a:schemeClr>
                </a:solidFill>
                <a:effectLst/>
              </a:rPr>
              <a:t>(Motte, Fraß, Diebe)</a:t>
            </a:r>
          </a:p>
          <a:p>
            <a:pPr lvl="1"/>
            <a:r>
              <a:rPr lang="de-DE" sz="2400" b="1" dirty="0">
                <a:solidFill>
                  <a:schemeClr val="accent2">
                    <a:lumMod val="20000"/>
                    <a:lumOff val="80000"/>
                  </a:schemeClr>
                </a:solidFill>
                <a:effectLst/>
              </a:rPr>
              <a:t>2. </a:t>
            </a:r>
            <a:r>
              <a:rPr lang="x-none" sz="2400" b="1">
                <a:solidFill>
                  <a:schemeClr val="accent2">
                    <a:lumMod val="20000"/>
                    <a:lumOff val="80000"/>
                  </a:schemeClr>
                </a:solidFill>
                <a:effectLst/>
              </a:rPr>
              <a:t>Weil sie das Herz in Beschlag nehmen. </a:t>
            </a:r>
            <a:r>
              <a:rPr lang="de-DE" sz="2400" b="1" dirty="0" smtClean="0">
                <a:solidFill>
                  <a:schemeClr val="accent2">
                    <a:lumMod val="20000"/>
                    <a:lumOff val="80000"/>
                  </a:schemeClr>
                </a:solidFill>
                <a:effectLst/>
              </a:rPr>
              <a:t>6,</a:t>
            </a:r>
            <a:r>
              <a:rPr lang="x-none" sz="2400" b="1" smtClean="0">
                <a:solidFill>
                  <a:schemeClr val="accent2">
                    <a:lumMod val="20000"/>
                    <a:lumOff val="80000"/>
                  </a:schemeClr>
                </a:solidFill>
                <a:effectLst/>
              </a:rPr>
              <a:t>21</a:t>
            </a:r>
            <a:endParaRPr lang="de-DE" sz="2400" b="1" dirty="0">
              <a:solidFill>
                <a:schemeClr val="accent2">
                  <a:lumMod val="20000"/>
                  <a:lumOff val="80000"/>
                </a:schemeClr>
              </a:solidFill>
              <a:effectLst/>
            </a:endParaRPr>
          </a:p>
          <a:p>
            <a:pPr lvl="1"/>
            <a:r>
              <a:rPr lang="x-none" sz="2400" b="1">
                <a:solidFill>
                  <a:schemeClr val="accent2">
                    <a:lumMod val="20000"/>
                    <a:lumOff val="80000"/>
                  </a:schemeClr>
                </a:solidFill>
                <a:effectLst/>
              </a:rPr>
              <a:t>3. Weil </a:t>
            </a:r>
            <a:r>
              <a:rPr lang="de-DE" sz="2400" b="1" dirty="0" smtClean="0">
                <a:solidFill>
                  <a:schemeClr val="accent2">
                    <a:lumMod val="20000"/>
                    <a:lumOff val="80000"/>
                  </a:schemeClr>
                </a:solidFill>
                <a:effectLst/>
              </a:rPr>
              <a:t>sie </a:t>
            </a:r>
            <a:r>
              <a:rPr lang="x-none" sz="2400" b="1" smtClean="0">
                <a:solidFill>
                  <a:schemeClr val="accent2">
                    <a:lumMod val="20000"/>
                    <a:lumOff val="80000"/>
                  </a:schemeClr>
                </a:solidFill>
                <a:effectLst/>
              </a:rPr>
              <a:t>die </a:t>
            </a:r>
            <a:r>
              <a:rPr lang="x-none" sz="2400" b="1">
                <a:solidFill>
                  <a:schemeClr val="accent2">
                    <a:lumMod val="20000"/>
                    <a:lumOff val="80000"/>
                  </a:schemeClr>
                </a:solidFill>
                <a:effectLst/>
              </a:rPr>
              <a:t>Sicht trüben. </a:t>
            </a:r>
            <a:r>
              <a:rPr lang="de-DE" sz="2400" b="1" dirty="0" smtClean="0">
                <a:solidFill>
                  <a:schemeClr val="accent2">
                    <a:lumMod val="20000"/>
                    <a:lumOff val="80000"/>
                  </a:schemeClr>
                </a:solidFill>
                <a:effectLst/>
              </a:rPr>
              <a:t>6,</a:t>
            </a:r>
            <a:r>
              <a:rPr lang="x-none" sz="2400" b="1" smtClean="0">
                <a:solidFill>
                  <a:schemeClr val="accent2">
                    <a:lumMod val="20000"/>
                    <a:lumOff val="80000"/>
                  </a:schemeClr>
                </a:solidFill>
                <a:effectLst/>
              </a:rPr>
              <a:t>22.23</a:t>
            </a:r>
            <a:endParaRPr lang="de-DE" sz="2400" b="1" dirty="0">
              <a:solidFill>
                <a:schemeClr val="accent2">
                  <a:lumMod val="20000"/>
                  <a:lumOff val="80000"/>
                </a:schemeClr>
              </a:solidFill>
              <a:effectLst/>
            </a:endParaRPr>
          </a:p>
          <a:p>
            <a:pPr lvl="1"/>
            <a:r>
              <a:rPr lang="x-none" sz="2400" b="1">
                <a:solidFill>
                  <a:schemeClr val="accent2">
                    <a:lumMod val="20000"/>
                    <a:lumOff val="80000"/>
                  </a:schemeClr>
                </a:solidFill>
                <a:effectLst/>
              </a:rPr>
              <a:t>4. Weil sie den Dienst für Gott beeinträchtigen. </a:t>
            </a:r>
            <a:r>
              <a:rPr lang="de-DE" sz="2400" b="1" dirty="0" smtClean="0">
                <a:solidFill>
                  <a:schemeClr val="accent2">
                    <a:lumMod val="20000"/>
                    <a:lumOff val="80000"/>
                  </a:schemeClr>
                </a:solidFill>
                <a:effectLst/>
              </a:rPr>
              <a:t>6,</a:t>
            </a:r>
            <a:r>
              <a:rPr lang="x-none" sz="2400" b="1" smtClean="0">
                <a:solidFill>
                  <a:schemeClr val="accent2">
                    <a:lumMod val="20000"/>
                    <a:lumOff val="80000"/>
                  </a:schemeClr>
                </a:solidFill>
                <a:effectLst/>
              </a:rPr>
              <a:t>24</a:t>
            </a:r>
            <a:endParaRPr lang="de-DE" sz="2400" b="1" dirty="0" smtClean="0">
              <a:solidFill>
                <a:schemeClr val="accent2">
                  <a:lumMod val="20000"/>
                  <a:lumOff val="80000"/>
                </a:schemeClr>
              </a:solidFill>
              <a:effectLst/>
            </a:endParaRPr>
          </a:p>
          <a:p>
            <a:r>
              <a:rPr lang="de-DE" u="sng" dirty="0" smtClean="0">
                <a:effectLst/>
              </a:rPr>
              <a:t>Folgerung</a:t>
            </a:r>
            <a:r>
              <a:rPr lang="de-DE" dirty="0">
                <a:effectLst/>
              </a:rPr>
              <a:t>: Nicht </a:t>
            </a:r>
            <a:r>
              <a:rPr lang="de-DE" dirty="0" smtClean="0">
                <a:effectLst/>
              </a:rPr>
              <a:t>falsche </a:t>
            </a:r>
            <a:r>
              <a:rPr lang="de-DE" dirty="0">
                <a:effectLst/>
              </a:rPr>
              <a:t>Vorsorge treiben! </a:t>
            </a:r>
            <a:r>
              <a:rPr lang="de-DE" dirty="0" smtClean="0">
                <a:effectLst/>
              </a:rPr>
              <a:t>6,25ff</a:t>
            </a:r>
          </a:p>
          <a:p>
            <a:endParaRPr lang="de-DE" dirty="0" smtClean="0">
              <a:effectLst/>
            </a:endParaRPr>
          </a:p>
          <a:p>
            <a:endParaRPr lang="de-DE" dirty="0"/>
          </a:p>
        </p:txBody>
      </p:sp>
    </p:spTree>
    <p:extLst>
      <p:ext uri="{BB962C8B-B14F-4D97-AF65-F5344CB8AC3E}">
        <p14:creationId xmlns:p14="http://schemas.microsoft.com/office/powerpoint/2010/main" val="351763866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lstStyle/>
          <a:p>
            <a:r>
              <a:rPr lang="de-DE" sz="4000" b="0" dirty="0" smtClean="0">
                <a:solidFill>
                  <a:srgbClr val="FFC000"/>
                </a:solidFill>
              </a:rPr>
              <a:t>Mt 6,25-34</a:t>
            </a:r>
            <a:endParaRPr lang="de-DE" sz="4000" b="0" dirty="0">
              <a:solidFill>
                <a:srgbClr val="FFC000"/>
              </a:solidFill>
            </a:endParaRPr>
          </a:p>
        </p:txBody>
      </p:sp>
      <p:sp>
        <p:nvSpPr>
          <p:cNvPr id="3" name="Inhaltsplatzhalter 2"/>
          <p:cNvSpPr>
            <a:spLocks noGrp="1"/>
          </p:cNvSpPr>
          <p:nvPr>
            <p:ph idx="1"/>
          </p:nvPr>
        </p:nvSpPr>
        <p:spPr>
          <a:xfrm>
            <a:off x="179512" y="1052736"/>
            <a:ext cx="8964488" cy="5805264"/>
          </a:xfrm>
        </p:spPr>
        <p:txBody>
          <a:bodyPr/>
          <a:lstStyle/>
          <a:p>
            <a:r>
              <a:rPr lang="de-CH" u="sng" dirty="0">
                <a:effectLst/>
              </a:rPr>
              <a:t>Aufruf</a:t>
            </a:r>
            <a:r>
              <a:rPr lang="de-DE" dirty="0">
                <a:effectLst/>
              </a:rPr>
              <a:t>: Nicht </a:t>
            </a:r>
            <a:r>
              <a:rPr lang="de-DE" dirty="0" smtClean="0">
                <a:effectLst/>
              </a:rPr>
              <a:t>um die Zukunft besorgt sein. 6,25 (V. 31.34)</a:t>
            </a:r>
          </a:p>
          <a:p>
            <a:pPr marL="0" indent="0">
              <a:buNone/>
            </a:pPr>
            <a:endParaRPr lang="de-DE" dirty="0" smtClean="0">
              <a:effectLst/>
            </a:endParaRPr>
          </a:p>
          <a:p>
            <a:r>
              <a:rPr lang="de-DE" u="sng" dirty="0" smtClean="0">
                <a:effectLst/>
              </a:rPr>
              <a:t>Begründung</a:t>
            </a:r>
            <a:r>
              <a:rPr lang="de-DE" dirty="0" smtClean="0">
                <a:effectLst/>
              </a:rPr>
              <a:t>: Warum nicht? 6,25-32</a:t>
            </a:r>
          </a:p>
          <a:p>
            <a:pPr lvl="1"/>
            <a:r>
              <a:rPr lang="de-DE" sz="2400" b="1" dirty="0">
                <a:solidFill>
                  <a:srgbClr val="FFFF00"/>
                </a:solidFill>
                <a:effectLst>
                  <a:outerShdw blurRad="38100" dist="38100" dir="2700000" algn="tl">
                    <a:srgbClr val="000000">
                      <a:alpha val="43137"/>
                    </a:srgbClr>
                  </a:outerShdw>
                </a:effectLst>
              </a:rPr>
              <a:t>1. </a:t>
            </a:r>
            <a:r>
              <a:rPr lang="x-none" sz="2400" b="1">
                <a:solidFill>
                  <a:srgbClr val="FFFF00"/>
                </a:solidFill>
                <a:effectLst>
                  <a:outerShdw blurRad="38100" dist="38100" dir="2700000" algn="tl">
                    <a:srgbClr val="000000">
                      <a:alpha val="43137"/>
                    </a:srgbClr>
                  </a:outerShdw>
                </a:effectLst>
              </a:rPr>
              <a:t>Weil </a:t>
            </a:r>
            <a:r>
              <a:rPr lang="de-CH" sz="2400" b="1" dirty="0" smtClean="0">
                <a:solidFill>
                  <a:srgbClr val="FFFF00"/>
                </a:solidFill>
                <a:effectLst>
                  <a:outerShdw blurRad="38100" dist="38100" dir="2700000" algn="tl">
                    <a:srgbClr val="000000">
                      <a:alpha val="43137"/>
                    </a:srgbClr>
                  </a:outerShdw>
                </a:effectLst>
              </a:rPr>
              <a:t>wir </a:t>
            </a:r>
            <a:r>
              <a:rPr lang="de-DE" sz="2400" b="1" dirty="0">
                <a:solidFill>
                  <a:srgbClr val="FFFF00"/>
                </a:solidFill>
                <a:effectLst>
                  <a:outerShdw blurRad="38100" dist="38100" dir="2700000" algn="tl">
                    <a:srgbClr val="000000">
                      <a:alpha val="43137"/>
                    </a:srgbClr>
                  </a:outerShdw>
                </a:effectLst>
              </a:rPr>
              <a:t>einen himmlischen Vater </a:t>
            </a:r>
            <a:r>
              <a:rPr lang="de-DE" sz="2400" b="1" dirty="0" smtClean="0">
                <a:solidFill>
                  <a:srgbClr val="FFFF00"/>
                </a:solidFill>
                <a:effectLst>
                  <a:outerShdw blurRad="38100" dist="38100" dir="2700000" algn="tl">
                    <a:srgbClr val="000000">
                      <a:alpha val="43137"/>
                    </a:srgbClr>
                  </a:outerShdw>
                </a:effectLst>
              </a:rPr>
              <a:t>haben 6,25f</a:t>
            </a:r>
          </a:p>
          <a:p>
            <a:pPr lvl="1"/>
            <a:r>
              <a:rPr lang="de-DE" sz="2400" b="1" dirty="0" smtClean="0">
                <a:solidFill>
                  <a:srgbClr val="FFFF00"/>
                </a:solidFill>
                <a:effectLst>
                  <a:outerShdw blurRad="38100" dist="38100" dir="2700000" algn="tl">
                    <a:srgbClr val="000000">
                      <a:alpha val="43137"/>
                    </a:srgbClr>
                  </a:outerShdw>
                </a:effectLst>
              </a:rPr>
              <a:t> </a:t>
            </a:r>
            <a:endParaRPr lang="de-DE" sz="2400" b="1" dirty="0">
              <a:solidFill>
                <a:srgbClr val="FFFF00"/>
              </a:solidFill>
              <a:effectLst>
                <a:outerShdw blurRad="38100" dist="38100" dir="2700000" algn="tl">
                  <a:srgbClr val="000000">
                    <a:alpha val="43137"/>
                  </a:srgbClr>
                </a:outerShdw>
              </a:effectLst>
            </a:endParaRPr>
          </a:p>
          <a:p>
            <a:pPr lvl="1"/>
            <a:r>
              <a:rPr lang="de-DE" sz="2400" b="1" dirty="0" smtClean="0">
                <a:solidFill>
                  <a:srgbClr val="FFFF00"/>
                </a:solidFill>
                <a:effectLst>
                  <a:outerShdw blurRad="38100" dist="38100" dir="2700000" algn="tl">
                    <a:srgbClr val="000000">
                      <a:alpha val="43137"/>
                    </a:srgbClr>
                  </a:outerShdw>
                </a:effectLst>
              </a:rPr>
              <a:t> </a:t>
            </a:r>
            <a:endParaRPr lang="de-DE" sz="2400" b="1" dirty="0">
              <a:solidFill>
                <a:srgbClr val="FFFF00"/>
              </a:solidFill>
              <a:effectLst>
                <a:outerShdw blurRad="38100" dist="38100" dir="2700000" algn="tl">
                  <a:srgbClr val="000000">
                    <a:alpha val="43137"/>
                  </a:srgbClr>
                </a:outerShdw>
              </a:effectLst>
            </a:endParaRPr>
          </a:p>
          <a:p>
            <a:pPr lvl="1"/>
            <a:r>
              <a:rPr lang="de-DE" sz="2400" b="1" dirty="0" smtClean="0">
                <a:solidFill>
                  <a:srgbClr val="FFFF00"/>
                </a:solidFill>
                <a:effectLst>
                  <a:outerShdw blurRad="38100" dist="38100" dir="2700000" algn="tl">
                    <a:srgbClr val="000000">
                      <a:alpha val="43137"/>
                    </a:srgbClr>
                  </a:outerShdw>
                </a:effectLst>
              </a:rPr>
              <a:t> </a:t>
            </a:r>
          </a:p>
          <a:p>
            <a:r>
              <a:rPr lang="de-DE" u="sng" dirty="0" smtClean="0">
                <a:effectLst/>
              </a:rPr>
              <a:t>Folgerung</a:t>
            </a:r>
            <a:r>
              <a:rPr lang="de-DE" dirty="0" smtClean="0">
                <a:effectLst/>
              </a:rPr>
              <a:t>:  6,33.34</a:t>
            </a:r>
          </a:p>
          <a:p>
            <a:endParaRPr lang="de-DE" dirty="0" smtClean="0">
              <a:effectLst/>
            </a:endParaRPr>
          </a:p>
          <a:p>
            <a:endParaRPr lang="de-DE" dirty="0"/>
          </a:p>
        </p:txBody>
      </p:sp>
    </p:spTree>
    <p:extLst>
      <p:ext uri="{BB962C8B-B14F-4D97-AF65-F5344CB8AC3E}">
        <p14:creationId xmlns:p14="http://schemas.microsoft.com/office/powerpoint/2010/main" val="1603394879"/>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lstStyle/>
          <a:p>
            <a:r>
              <a:rPr lang="de-DE" sz="4000" b="0" dirty="0" smtClean="0">
                <a:solidFill>
                  <a:srgbClr val="FFC000"/>
                </a:solidFill>
              </a:rPr>
              <a:t>Mt 6,25-34</a:t>
            </a:r>
            <a:endParaRPr lang="de-DE" sz="4000" b="0" dirty="0">
              <a:solidFill>
                <a:srgbClr val="FFC000"/>
              </a:solidFill>
            </a:endParaRPr>
          </a:p>
        </p:txBody>
      </p:sp>
      <p:sp>
        <p:nvSpPr>
          <p:cNvPr id="3" name="Inhaltsplatzhalter 2"/>
          <p:cNvSpPr>
            <a:spLocks noGrp="1"/>
          </p:cNvSpPr>
          <p:nvPr>
            <p:ph idx="1"/>
          </p:nvPr>
        </p:nvSpPr>
        <p:spPr>
          <a:xfrm>
            <a:off x="179512" y="1052736"/>
            <a:ext cx="8964488" cy="5805264"/>
          </a:xfrm>
        </p:spPr>
        <p:txBody>
          <a:bodyPr/>
          <a:lstStyle/>
          <a:p>
            <a:r>
              <a:rPr lang="de-CH" u="sng" dirty="0">
                <a:effectLst/>
              </a:rPr>
              <a:t>Aufruf</a:t>
            </a:r>
            <a:r>
              <a:rPr lang="de-DE" dirty="0">
                <a:effectLst/>
              </a:rPr>
              <a:t>: Nicht </a:t>
            </a:r>
            <a:r>
              <a:rPr lang="de-DE" dirty="0" smtClean="0">
                <a:effectLst/>
              </a:rPr>
              <a:t>um die Zukunft besorgt sein. 6,25 (V. 31.34)</a:t>
            </a:r>
          </a:p>
          <a:p>
            <a:pPr marL="0" indent="0">
              <a:buNone/>
            </a:pPr>
            <a:endParaRPr lang="de-DE" dirty="0" smtClean="0">
              <a:effectLst/>
            </a:endParaRPr>
          </a:p>
          <a:p>
            <a:r>
              <a:rPr lang="de-DE" u="sng" dirty="0" smtClean="0">
                <a:effectLst/>
              </a:rPr>
              <a:t>Begründung</a:t>
            </a:r>
            <a:r>
              <a:rPr lang="de-DE" dirty="0" smtClean="0">
                <a:effectLst/>
              </a:rPr>
              <a:t>: Warum nicht? 6,25-32</a:t>
            </a:r>
          </a:p>
          <a:p>
            <a:pPr lvl="1"/>
            <a:r>
              <a:rPr lang="de-DE" sz="2400" b="1" dirty="0">
                <a:solidFill>
                  <a:srgbClr val="FFFF00"/>
                </a:solidFill>
                <a:effectLst>
                  <a:outerShdw blurRad="38100" dist="38100" dir="2700000" algn="tl">
                    <a:srgbClr val="000000">
                      <a:alpha val="43137"/>
                    </a:srgbClr>
                  </a:outerShdw>
                </a:effectLst>
              </a:rPr>
              <a:t>1. </a:t>
            </a:r>
            <a:r>
              <a:rPr lang="x-none" sz="2400" b="1">
                <a:solidFill>
                  <a:srgbClr val="FFFF00"/>
                </a:solidFill>
                <a:effectLst>
                  <a:outerShdw blurRad="38100" dist="38100" dir="2700000" algn="tl">
                    <a:srgbClr val="000000">
                      <a:alpha val="43137"/>
                    </a:srgbClr>
                  </a:outerShdw>
                </a:effectLst>
              </a:rPr>
              <a:t>Weil </a:t>
            </a:r>
            <a:r>
              <a:rPr lang="de-CH" sz="2400" b="1" dirty="0" smtClean="0">
                <a:solidFill>
                  <a:srgbClr val="FFFF00"/>
                </a:solidFill>
                <a:effectLst>
                  <a:outerShdw blurRad="38100" dist="38100" dir="2700000" algn="tl">
                    <a:srgbClr val="000000">
                      <a:alpha val="43137"/>
                    </a:srgbClr>
                  </a:outerShdw>
                </a:effectLst>
              </a:rPr>
              <a:t>wir </a:t>
            </a:r>
            <a:r>
              <a:rPr lang="de-DE" sz="2400" b="1" dirty="0">
                <a:solidFill>
                  <a:srgbClr val="FFFF00"/>
                </a:solidFill>
                <a:effectLst>
                  <a:outerShdw blurRad="38100" dist="38100" dir="2700000" algn="tl">
                    <a:srgbClr val="000000">
                      <a:alpha val="43137"/>
                    </a:srgbClr>
                  </a:outerShdw>
                </a:effectLst>
              </a:rPr>
              <a:t>einen himmlischen Vater </a:t>
            </a:r>
            <a:r>
              <a:rPr lang="de-DE" sz="2400" b="1" dirty="0" smtClean="0">
                <a:solidFill>
                  <a:srgbClr val="FFFF00"/>
                </a:solidFill>
                <a:effectLst>
                  <a:outerShdw blurRad="38100" dist="38100" dir="2700000" algn="tl">
                    <a:srgbClr val="000000">
                      <a:alpha val="43137"/>
                    </a:srgbClr>
                  </a:outerShdw>
                </a:effectLst>
              </a:rPr>
              <a:t>haben 6,25f</a:t>
            </a:r>
          </a:p>
          <a:p>
            <a:pPr lvl="1"/>
            <a:r>
              <a:rPr lang="de-DE" sz="2400" b="1" dirty="0" smtClean="0">
                <a:solidFill>
                  <a:srgbClr val="FFFF00"/>
                </a:solidFill>
                <a:effectLst>
                  <a:outerShdw blurRad="38100" dist="38100" dir="2700000" algn="tl">
                    <a:srgbClr val="000000">
                      <a:alpha val="43137"/>
                    </a:srgbClr>
                  </a:outerShdw>
                </a:effectLst>
              </a:rPr>
              <a:t>2</a:t>
            </a:r>
            <a:r>
              <a:rPr lang="de-DE" sz="2400" b="1" dirty="0">
                <a:solidFill>
                  <a:srgbClr val="FFFF00"/>
                </a:solidFill>
                <a:effectLst>
                  <a:outerShdw blurRad="38100" dist="38100" dir="2700000" algn="tl">
                    <a:srgbClr val="000000">
                      <a:alpha val="43137"/>
                    </a:srgbClr>
                  </a:outerShdw>
                </a:effectLst>
              </a:rPr>
              <a:t>. </a:t>
            </a:r>
            <a:r>
              <a:rPr lang="x-none" sz="2400" b="1">
                <a:solidFill>
                  <a:srgbClr val="FFFF00"/>
                </a:solidFill>
                <a:effectLst>
                  <a:outerShdw blurRad="38100" dist="38100" dir="2700000" algn="tl">
                    <a:srgbClr val="000000">
                      <a:alpha val="43137"/>
                    </a:srgbClr>
                  </a:outerShdw>
                </a:effectLst>
              </a:rPr>
              <a:t>Weil </a:t>
            </a:r>
            <a:r>
              <a:rPr lang="de-DE" sz="2400" b="1" dirty="0">
                <a:solidFill>
                  <a:srgbClr val="FFFF00"/>
                </a:solidFill>
                <a:effectLst>
                  <a:outerShdw blurRad="38100" dist="38100" dir="2700000" algn="tl">
                    <a:srgbClr val="000000">
                      <a:alpha val="43137"/>
                    </a:srgbClr>
                  </a:outerShdw>
                </a:effectLst>
              </a:rPr>
              <a:t>wir </a:t>
            </a:r>
            <a:r>
              <a:rPr lang="x-none" sz="2400" b="1">
                <a:solidFill>
                  <a:srgbClr val="FFFF00"/>
                </a:solidFill>
                <a:effectLst>
                  <a:outerShdw blurRad="38100" dist="38100" dir="2700000" algn="tl">
                    <a:srgbClr val="000000">
                      <a:alpha val="43137"/>
                    </a:srgbClr>
                  </a:outerShdw>
                </a:effectLst>
              </a:rPr>
              <a:t>durch Vorsorgen </a:t>
            </a:r>
            <a:r>
              <a:rPr lang="de-DE" sz="2400" b="1" dirty="0">
                <a:solidFill>
                  <a:srgbClr val="FFFF00"/>
                </a:solidFill>
                <a:effectLst>
                  <a:outerShdw blurRad="38100" dist="38100" dir="2700000" algn="tl">
                    <a:srgbClr val="000000">
                      <a:alpha val="43137"/>
                    </a:srgbClr>
                  </a:outerShdw>
                </a:effectLst>
              </a:rPr>
              <a:t> </a:t>
            </a:r>
            <a:r>
              <a:rPr lang="x-none" sz="2400" b="1">
                <a:solidFill>
                  <a:srgbClr val="FFFF00"/>
                </a:solidFill>
                <a:effectLst>
                  <a:outerShdw blurRad="38100" dist="38100" dir="2700000" algn="tl">
                    <a:srgbClr val="000000">
                      <a:alpha val="43137"/>
                    </a:srgbClr>
                  </a:outerShdw>
                </a:effectLst>
              </a:rPr>
              <a:t>unser Leben </a:t>
            </a:r>
            <a:r>
              <a:rPr lang="de-DE" sz="2400" b="1" dirty="0">
                <a:solidFill>
                  <a:srgbClr val="FFFF00"/>
                </a:solidFill>
                <a:effectLst>
                  <a:outerShdw blurRad="38100" dist="38100" dir="2700000" algn="tl">
                    <a:srgbClr val="000000">
                      <a:alpha val="43137"/>
                    </a:srgbClr>
                  </a:outerShdw>
                </a:effectLst>
              </a:rPr>
              <a:t> </a:t>
            </a:r>
            <a:r>
              <a:rPr lang="x-none" sz="2400" b="1">
                <a:solidFill>
                  <a:srgbClr val="FFFF00"/>
                </a:solidFill>
                <a:effectLst>
                  <a:outerShdw blurRad="38100" dist="38100" dir="2700000" algn="tl">
                    <a:srgbClr val="000000">
                      <a:alpha val="43137"/>
                    </a:srgbClr>
                  </a:outerShdw>
                </a:effectLst>
              </a:rPr>
              <a:t>nicht </a:t>
            </a:r>
            <a:r>
              <a:rPr lang="de-DE" sz="2400" b="1" dirty="0">
                <a:solidFill>
                  <a:srgbClr val="FFFF00"/>
                </a:solidFill>
                <a:effectLst>
                  <a:outerShdw blurRad="38100" dist="38100" dir="2700000" algn="tl">
                    <a:srgbClr val="000000">
                      <a:alpha val="43137"/>
                    </a:srgbClr>
                  </a:outerShdw>
                </a:effectLst>
              </a:rPr>
              <a:t> </a:t>
            </a:r>
            <a:r>
              <a:rPr lang="x-none" sz="2400" b="1">
                <a:solidFill>
                  <a:srgbClr val="FFFF00"/>
                </a:solidFill>
                <a:effectLst>
                  <a:outerShdw blurRad="38100" dist="38100" dir="2700000" algn="tl">
                    <a:srgbClr val="000000">
                      <a:alpha val="43137"/>
                    </a:srgbClr>
                  </a:outerShdw>
                </a:effectLst>
              </a:rPr>
              <a:t>verlängern</a:t>
            </a:r>
            <a:r>
              <a:rPr lang="de-DE" sz="2400" b="1" dirty="0">
                <a:solidFill>
                  <a:srgbClr val="FFFF00"/>
                </a:solidFill>
                <a:effectLst>
                  <a:outerShdw blurRad="38100" dist="38100" dir="2700000" algn="tl">
                    <a:srgbClr val="000000">
                      <a:alpha val="43137"/>
                    </a:srgbClr>
                  </a:outerShdw>
                </a:effectLst>
              </a:rPr>
              <a:t>  können</a:t>
            </a:r>
            <a:r>
              <a:rPr lang="x-none" sz="2400" b="1">
                <a:solidFill>
                  <a:srgbClr val="FFFF00"/>
                </a:solidFill>
                <a:effectLst>
                  <a:outerShdw blurRad="38100" dist="38100" dir="2700000" algn="tl">
                    <a:srgbClr val="000000">
                      <a:alpha val="43137"/>
                    </a:srgbClr>
                  </a:outerShdw>
                </a:effectLst>
              </a:rPr>
              <a:t>. </a:t>
            </a:r>
            <a:r>
              <a:rPr lang="de-DE" sz="2400" b="1" dirty="0" smtClean="0">
                <a:solidFill>
                  <a:srgbClr val="FFFF00"/>
                </a:solidFill>
                <a:effectLst>
                  <a:outerShdw blurRad="38100" dist="38100" dir="2700000" algn="tl">
                    <a:srgbClr val="000000">
                      <a:alpha val="43137"/>
                    </a:srgbClr>
                  </a:outerShdw>
                </a:effectLst>
              </a:rPr>
              <a:t>6,27</a:t>
            </a:r>
            <a:endParaRPr lang="de-DE" sz="2400" b="1" dirty="0">
              <a:solidFill>
                <a:srgbClr val="FFFF00"/>
              </a:solidFill>
              <a:effectLst>
                <a:outerShdw blurRad="38100" dist="38100" dir="2700000" algn="tl">
                  <a:srgbClr val="000000">
                    <a:alpha val="43137"/>
                  </a:srgbClr>
                </a:outerShdw>
              </a:effectLst>
            </a:endParaRPr>
          </a:p>
          <a:p>
            <a:pPr lvl="1"/>
            <a:r>
              <a:rPr lang="de-DE" sz="2400" b="1" dirty="0" smtClean="0">
                <a:solidFill>
                  <a:srgbClr val="FFFF00"/>
                </a:solidFill>
                <a:effectLst>
                  <a:outerShdw blurRad="38100" dist="38100" dir="2700000" algn="tl">
                    <a:srgbClr val="000000">
                      <a:alpha val="43137"/>
                    </a:srgbClr>
                  </a:outerShdw>
                </a:effectLst>
              </a:rPr>
              <a:t> </a:t>
            </a:r>
            <a:endParaRPr lang="de-DE" sz="2400" b="1" dirty="0">
              <a:solidFill>
                <a:srgbClr val="FFFF00"/>
              </a:solidFill>
              <a:effectLst>
                <a:outerShdw blurRad="38100" dist="38100" dir="2700000" algn="tl">
                  <a:srgbClr val="000000">
                    <a:alpha val="43137"/>
                  </a:srgbClr>
                </a:outerShdw>
              </a:effectLst>
            </a:endParaRPr>
          </a:p>
          <a:p>
            <a:pPr lvl="1"/>
            <a:r>
              <a:rPr lang="de-DE" sz="2400" b="1" dirty="0" smtClean="0">
                <a:solidFill>
                  <a:srgbClr val="FFFF00"/>
                </a:solidFill>
                <a:effectLst>
                  <a:outerShdw blurRad="38100" dist="38100" dir="2700000" algn="tl">
                    <a:srgbClr val="000000">
                      <a:alpha val="43137"/>
                    </a:srgbClr>
                  </a:outerShdw>
                </a:effectLst>
              </a:rPr>
              <a:t> </a:t>
            </a:r>
          </a:p>
          <a:p>
            <a:r>
              <a:rPr lang="de-DE" u="sng" dirty="0" smtClean="0">
                <a:effectLst/>
              </a:rPr>
              <a:t>Folgerung</a:t>
            </a:r>
            <a:r>
              <a:rPr lang="de-DE" dirty="0" smtClean="0">
                <a:effectLst/>
              </a:rPr>
              <a:t>:  6,33.34</a:t>
            </a:r>
          </a:p>
          <a:p>
            <a:endParaRPr lang="de-DE" dirty="0" smtClean="0">
              <a:effectLst/>
            </a:endParaRPr>
          </a:p>
          <a:p>
            <a:endParaRPr lang="de-DE" dirty="0"/>
          </a:p>
        </p:txBody>
      </p:sp>
    </p:spTree>
    <p:extLst>
      <p:ext uri="{BB962C8B-B14F-4D97-AF65-F5344CB8AC3E}">
        <p14:creationId xmlns:p14="http://schemas.microsoft.com/office/powerpoint/2010/main" val="33263409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lstStyle/>
          <a:p>
            <a:r>
              <a:rPr lang="de-DE" sz="4000" b="0" dirty="0" smtClean="0">
                <a:solidFill>
                  <a:srgbClr val="FFC000"/>
                </a:solidFill>
              </a:rPr>
              <a:t>Mt 6,25-34</a:t>
            </a:r>
            <a:endParaRPr lang="de-DE" sz="4000" b="0" dirty="0">
              <a:solidFill>
                <a:srgbClr val="FFC000"/>
              </a:solidFill>
            </a:endParaRPr>
          </a:p>
        </p:txBody>
      </p:sp>
      <p:sp>
        <p:nvSpPr>
          <p:cNvPr id="3" name="Inhaltsplatzhalter 2"/>
          <p:cNvSpPr>
            <a:spLocks noGrp="1"/>
          </p:cNvSpPr>
          <p:nvPr>
            <p:ph idx="1"/>
          </p:nvPr>
        </p:nvSpPr>
        <p:spPr>
          <a:xfrm>
            <a:off x="179512" y="1052736"/>
            <a:ext cx="8964488" cy="5805264"/>
          </a:xfrm>
        </p:spPr>
        <p:txBody>
          <a:bodyPr/>
          <a:lstStyle/>
          <a:p>
            <a:r>
              <a:rPr lang="de-CH" u="sng" dirty="0">
                <a:effectLst/>
              </a:rPr>
              <a:t>Aufruf</a:t>
            </a:r>
            <a:r>
              <a:rPr lang="de-DE" dirty="0">
                <a:effectLst/>
              </a:rPr>
              <a:t>: Nicht </a:t>
            </a:r>
            <a:r>
              <a:rPr lang="de-DE" dirty="0" smtClean="0">
                <a:effectLst/>
              </a:rPr>
              <a:t>um die Zukunft besorgt sein. 6,25 (V. 31.34)</a:t>
            </a:r>
          </a:p>
          <a:p>
            <a:pPr marL="0" indent="0">
              <a:buNone/>
            </a:pPr>
            <a:endParaRPr lang="de-DE" dirty="0" smtClean="0">
              <a:effectLst/>
            </a:endParaRPr>
          </a:p>
          <a:p>
            <a:r>
              <a:rPr lang="de-DE" u="sng" dirty="0" smtClean="0">
                <a:effectLst/>
              </a:rPr>
              <a:t>Begründung</a:t>
            </a:r>
            <a:r>
              <a:rPr lang="de-DE" dirty="0" smtClean="0">
                <a:effectLst/>
              </a:rPr>
              <a:t>: Warum nicht? 6,25-32</a:t>
            </a:r>
          </a:p>
          <a:p>
            <a:pPr lvl="1"/>
            <a:r>
              <a:rPr lang="de-DE" sz="2400" b="1" dirty="0">
                <a:solidFill>
                  <a:srgbClr val="FFFF00"/>
                </a:solidFill>
                <a:effectLst>
                  <a:outerShdw blurRad="38100" dist="38100" dir="2700000" algn="tl">
                    <a:srgbClr val="000000">
                      <a:alpha val="43137"/>
                    </a:srgbClr>
                  </a:outerShdw>
                </a:effectLst>
              </a:rPr>
              <a:t>1. </a:t>
            </a:r>
            <a:r>
              <a:rPr lang="x-none" sz="2400" b="1">
                <a:solidFill>
                  <a:srgbClr val="FFFF00"/>
                </a:solidFill>
                <a:effectLst>
                  <a:outerShdw blurRad="38100" dist="38100" dir="2700000" algn="tl">
                    <a:srgbClr val="000000">
                      <a:alpha val="43137"/>
                    </a:srgbClr>
                  </a:outerShdw>
                </a:effectLst>
              </a:rPr>
              <a:t>Weil </a:t>
            </a:r>
            <a:r>
              <a:rPr lang="de-CH" sz="2400" b="1" dirty="0" smtClean="0">
                <a:solidFill>
                  <a:srgbClr val="FFFF00"/>
                </a:solidFill>
                <a:effectLst>
                  <a:outerShdw blurRad="38100" dist="38100" dir="2700000" algn="tl">
                    <a:srgbClr val="000000">
                      <a:alpha val="43137"/>
                    </a:srgbClr>
                  </a:outerShdw>
                </a:effectLst>
              </a:rPr>
              <a:t>wir </a:t>
            </a:r>
            <a:r>
              <a:rPr lang="de-DE" sz="2400" b="1" dirty="0">
                <a:solidFill>
                  <a:srgbClr val="FFFF00"/>
                </a:solidFill>
                <a:effectLst>
                  <a:outerShdw blurRad="38100" dist="38100" dir="2700000" algn="tl">
                    <a:srgbClr val="000000">
                      <a:alpha val="43137"/>
                    </a:srgbClr>
                  </a:outerShdw>
                </a:effectLst>
              </a:rPr>
              <a:t>einen himmlischen Vater </a:t>
            </a:r>
            <a:r>
              <a:rPr lang="de-DE" sz="2400" b="1" dirty="0" smtClean="0">
                <a:solidFill>
                  <a:srgbClr val="FFFF00"/>
                </a:solidFill>
                <a:effectLst>
                  <a:outerShdw blurRad="38100" dist="38100" dir="2700000" algn="tl">
                    <a:srgbClr val="000000">
                      <a:alpha val="43137"/>
                    </a:srgbClr>
                  </a:outerShdw>
                </a:effectLst>
              </a:rPr>
              <a:t>haben 6,25f</a:t>
            </a:r>
          </a:p>
          <a:p>
            <a:pPr lvl="1"/>
            <a:r>
              <a:rPr lang="de-DE" sz="2400" b="1" dirty="0" smtClean="0">
                <a:solidFill>
                  <a:srgbClr val="FFFF00"/>
                </a:solidFill>
                <a:effectLst>
                  <a:outerShdw blurRad="38100" dist="38100" dir="2700000" algn="tl">
                    <a:srgbClr val="000000">
                      <a:alpha val="43137"/>
                    </a:srgbClr>
                  </a:outerShdw>
                </a:effectLst>
              </a:rPr>
              <a:t>2</a:t>
            </a:r>
            <a:r>
              <a:rPr lang="de-DE" sz="2400" b="1" dirty="0">
                <a:solidFill>
                  <a:srgbClr val="FFFF00"/>
                </a:solidFill>
                <a:effectLst>
                  <a:outerShdw blurRad="38100" dist="38100" dir="2700000" algn="tl">
                    <a:srgbClr val="000000">
                      <a:alpha val="43137"/>
                    </a:srgbClr>
                  </a:outerShdw>
                </a:effectLst>
              </a:rPr>
              <a:t>. </a:t>
            </a:r>
            <a:r>
              <a:rPr lang="x-none" sz="2400" b="1" smtClean="0">
                <a:solidFill>
                  <a:srgbClr val="FFFF00"/>
                </a:solidFill>
                <a:effectLst>
                  <a:outerShdw blurRad="38100" dist="38100" dir="2700000" algn="tl">
                    <a:srgbClr val="000000">
                      <a:alpha val="43137"/>
                    </a:srgbClr>
                  </a:outerShdw>
                </a:effectLst>
              </a:rPr>
              <a:t>Weil </a:t>
            </a:r>
            <a:r>
              <a:rPr lang="de-DE" sz="2400" b="1" dirty="0">
                <a:solidFill>
                  <a:srgbClr val="FFFF00"/>
                </a:solidFill>
                <a:effectLst>
                  <a:outerShdw blurRad="38100" dist="38100" dir="2700000" algn="tl">
                    <a:srgbClr val="000000">
                      <a:alpha val="43137"/>
                    </a:srgbClr>
                  </a:outerShdw>
                </a:effectLst>
              </a:rPr>
              <a:t>wir </a:t>
            </a:r>
            <a:r>
              <a:rPr lang="x-none" sz="2400" b="1">
                <a:solidFill>
                  <a:srgbClr val="FFFF00"/>
                </a:solidFill>
                <a:effectLst>
                  <a:outerShdw blurRad="38100" dist="38100" dir="2700000" algn="tl">
                    <a:srgbClr val="000000">
                      <a:alpha val="43137"/>
                    </a:srgbClr>
                  </a:outerShdw>
                </a:effectLst>
              </a:rPr>
              <a:t>durch Vorsorgen </a:t>
            </a:r>
            <a:r>
              <a:rPr lang="de-DE" sz="2400" b="1" dirty="0" smtClean="0">
                <a:solidFill>
                  <a:srgbClr val="FFFF00"/>
                </a:solidFill>
                <a:effectLst>
                  <a:outerShdw blurRad="38100" dist="38100" dir="2700000" algn="tl">
                    <a:srgbClr val="000000">
                      <a:alpha val="43137"/>
                    </a:srgbClr>
                  </a:outerShdw>
                </a:effectLst>
              </a:rPr>
              <a:t> </a:t>
            </a:r>
            <a:r>
              <a:rPr lang="x-none" sz="2400" b="1" smtClean="0">
                <a:solidFill>
                  <a:srgbClr val="FFFF00"/>
                </a:solidFill>
                <a:effectLst>
                  <a:outerShdw blurRad="38100" dist="38100" dir="2700000" algn="tl">
                    <a:srgbClr val="000000">
                      <a:alpha val="43137"/>
                    </a:srgbClr>
                  </a:outerShdw>
                </a:effectLst>
              </a:rPr>
              <a:t>unser </a:t>
            </a:r>
            <a:r>
              <a:rPr lang="x-none" sz="2400" b="1">
                <a:solidFill>
                  <a:srgbClr val="FFFF00"/>
                </a:solidFill>
                <a:effectLst>
                  <a:outerShdw blurRad="38100" dist="38100" dir="2700000" algn="tl">
                    <a:srgbClr val="000000">
                      <a:alpha val="43137"/>
                    </a:srgbClr>
                  </a:outerShdw>
                </a:effectLst>
              </a:rPr>
              <a:t>Leben </a:t>
            </a:r>
            <a:r>
              <a:rPr lang="de-DE" sz="2400" b="1" dirty="0" smtClean="0">
                <a:solidFill>
                  <a:srgbClr val="FFFF00"/>
                </a:solidFill>
                <a:effectLst>
                  <a:outerShdw blurRad="38100" dist="38100" dir="2700000" algn="tl">
                    <a:srgbClr val="000000">
                      <a:alpha val="43137"/>
                    </a:srgbClr>
                  </a:outerShdw>
                </a:effectLst>
              </a:rPr>
              <a:t> </a:t>
            </a:r>
            <a:r>
              <a:rPr lang="x-none" sz="2400" b="1" smtClean="0">
                <a:solidFill>
                  <a:srgbClr val="FFFF00"/>
                </a:solidFill>
                <a:effectLst>
                  <a:outerShdw blurRad="38100" dist="38100" dir="2700000" algn="tl">
                    <a:srgbClr val="000000">
                      <a:alpha val="43137"/>
                    </a:srgbClr>
                  </a:outerShdw>
                </a:effectLst>
              </a:rPr>
              <a:t>nicht </a:t>
            </a:r>
            <a:r>
              <a:rPr lang="de-DE" sz="2400" b="1" dirty="0" smtClean="0">
                <a:solidFill>
                  <a:srgbClr val="FFFF00"/>
                </a:solidFill>
                <a:effectLst>
                  <a:outerShdw blurRad="38100" dist="38100" dir="2700000" algn="tl">
                    <a:srgbClr val="000000">
                      <a:alpha val="43137"/>
                    </a:srgbClr>
                  </a:outerShdw>
                </a:effectLst>
              </a:rPr>
              <a:t> </a:t>
            </a:r>
            <a:r>
              <a:rPr lang="x-none" sz="2400" b="1" smtClean="0">
                <a:solidFill>
                  <a:srgbClr val="FFFF00"/>
                </a:solidFill>
                <a:effectLst>
                  <a:outerShdw blurRad="38100" dist="38100" dir="2700000" algn="tl">
                    <a:srgbClr val="000000">
                      <a:alpha val="43137"/>
                    </a:srgbClr>
                  </a:outerShdw>
                </a:effectLst>
              </a:rPr>
              <a:t>verlängern</a:t>
            </a:r>
            <a:r>
              <a:rPr lang="de-DE" sz="2400" b="1" dirty="0" smtClean="0">
                <a:solidFill>
                  <a:srgbClr val="FFFF00"/>
                </a:solidFill>
                <a:effectLst>
                  <a:outerShdw blurRad="38100" dist="38100" dir="2700000" algn="tl">
                    <a:srgbClr val="000000">
                      <a:alpha val="43137"/>
                    </a:srgbClr>
                  </a:outerShdw>
                </a:effectLst>
              </a:rPr>
              <a:t>  können</a:t>
            </a:r>
            <a:r>
              <a:rPr lang="x-none" sz="2400" b="1">
                <a:solidFill>
                  <a:srgbClr val="FFFF00"/>
                </a:solidFill>
                <a:effectLst>
                  <a:outerShdw blurRad="38100" dist="38100" dir="2700000" algn="tl">
                    <a:srgbClr val="000000">
                      <a:alpha val="43137"/>
                    </a:srgbClr>
                  </a:outerShdw>
                </a:effectLst>
              </a:rPr>
              <a:t>. </a:t>
            </a:r>
            <a:r>
              <a:rPr lang="de-DE" sz="2400" b="1" dirty="0" smtClean="0">
                <a:solidFill>
                  <a:srgbClr val="FFFF00"/>
                </a:solidFill>
                <a:effectLst>
                  <a:outerShdw blurRad="38100" dist="38100" dir="2700000" algn="tl">
                    <a:srgbClr val="000000">
                      <a:alpha val="43137"/>
                    </a:srgbClr>
                  </a:outerShdw>
                </a:effectLst>
              </a:rPr>
              <a:t>6,27</a:t>
            </a:r>
            <a:endParaRPr lang="de-DE" sz="2400" b="1" dirty="0">
              <a:solidFill>
                <a:srgbClr val="FFFF00"/>
              </a:solidFill>
              <a:effectLst>
                <a:outerShdw blurRad="38100" dist="38100" dir="2700000" algn="tl">
                  <a:srgbClr val="000000">
                    <a:alpha val="43137"/>
                  </a:srgbClr>
                </a:outerShdw>
              </a:effectLst>
            </a:endParaRPr>
          </a:p>
          <a:p>
            <a:pPr lvl="1"/>
            <a:r>
              <a:rPr lang="x-none" sz="2400" b="1" smtClean="0">
                <a:solidFill>
                  <a:srgbClr val="FFFF00"/>
                </a:solidFill>
                <a:effectLst>
                  <a:outerShdw blurRad="38100" dist="38100" dir="2700000" algn="tl">
                    <a:srgbClr val="000000">
                      <a:alpha val="43137"/>
                    </a:srgbClr>
                  </a:outerShdw>
                </a:effectLst>
              </a:rPr>
              <a:t>3</a:t>
            </a:r>
            <a:r>
              <a:rPr lang="x-none" sz="2400" b="1">
                <a:solidFill>
                  <a:srgbClr val="FFFF00"/>
                </a:solidFill>
                <a:effectLst>
                  <a:outerShdw blurRad="38100" dist="38100" dir="2700000" algn="tl">
                    <a:srgbClr val="000000">
                      <a:alpha val="43137"/>
                    </a:srgbClr>
                  </a:outerShdw>
                </a:effectLst>
              </a:rPr>
              <a:t>. Weil </a:t>
            </a:r>
            <a:r>
              <a:rPr lang="de-DE" sz="2400" b="1" dirty="0" smtClean="0">
                <a:solidFill>
                  <a:srgbClr val="FFFF00"/>
                </a:solidFill>
                <a:effectLst>
                  <a:outerShdw blurRad="38100" dist="38100" dir="2700000" algn="tl">
                    <a:srgbClr val="000000">
                      <a:alpha val="43137"/>
                    </a:srgbClr>
                  </a:outerShdw>
                </a:effectLst>
              </a:rPr>
              <a:t>der Vater </a:t>
            </a:r>
            <a:r>
              <a:rPr lang="de-CH" sz="2400" b="1" dirty="0" smtClean="0">
                <a:solidFill>
                  <a:srgbClr val="FFFF00"/>
                </a:solidFill>
                <a:effectLst>
                  <a:outerShdw blurRad="38100" dist="38100" dir="2700000" algn="tl">
                    <a:srgbClr val="000000">
                      <a:alpha val="43137"/>
                    </a:srgbClr>
                  </a:outerShdw>
                </a:effectLst>
              </a:rPr>
              <a:t>weiß</a:t>
            </a:r>
            <a:r>
              <a:rPr lang="de-CH" sz="2400" b="1" dirty="0">
                <a:solidFill>
                  <a:srgbClr val="FFFF00"/>
                </a:solidFill>
                <a:effectLst>
                  <a:outerShdw blurRad="38100" dist="38100" dir="2700000" algn="tl">
                    <a:srgbClr val="000000">
                      <a:alpha val="43137"/>
                    </a:srgbClr>
                  </a:outerShdw>
                </a:effectLst>
              </a:rPr>
              <a:t>, </a:t>
            </a:r>
            <a:r>
              <a:rPr lang="de-CH" sz="2400" b="1" dirty="0" smtClean="0">
                <a:solidFill>
                  <a:srgbClr val="FFFF00"/>
                </a:solidFill>
                <a:effectLst>
                  <a:outerShdw blurRad="38100" dist="38100" dir="2700000" algn="tl">
                    <a:srgbClr val="000000">
                      <a:alpha val="43137"/>
                    </a:srgbClr>
                  </a:outerShdw>
                </a:effectLst>
              </a:rPr>
              <a:t>was wir brauchen</a:t>
            </a:r>
            <a:r>
              <a:rPr lang="x-none" sz="2400" b="1" smtClean="0">
                <a:solidFill>
                  <a:srgbClr val="FFFF00"/>
                </a:solidFill>
                <a:effectLst>
                  <a:outerShdw blurRad="38100" dist="38100" dir="2700000" algn="tl">
                    <a:srgbClr val="000000">
                      <a:alpha val="43137"/>
                    </a:srgbClr>
                  </a:outerShdw>
                </a:effectLst>
              </a:rPr>
              <a:t>. </a:t>
            </a:r>
            <a:r>
              <a:rPr lang="de-DE" sz="2400" b="1" dirty="0" smtClean="0">
                <a:solidFill>
                  <a:srgbClr val="FFFF00"/>
                </a:solidFill>
                <a:effectLst>
                  <a:outerShdw blurRad="38100" dist="38100" dir="2700000" algn="tl">
                    <a:srgbClr val="000000">
                      <a:alpha val="43137"/>
                    </a:srgbClr>
                  </a:outerShdw>
                </a:effectLst>
              </a:rPr>
              <a:t>6,31f</a:t>
            </a:r>
            <a:endParaRPr lang="de-DE" sz="2400" b="1" dirty="0">
              <a:solidFill>
                <a:srgbClr val="FFFF00"/>
              </a:solidFill>
              <a:effectLst>
                <a:outerShdw blurRad="38100" dist="38100" dir="2700000" algn="tl">
                  <a:srgbClr val="000000">
                    <a:alpha val="43137"/>
                  </a:srgbClr>
                </a:outerShdw>
              </a:effectLst>
            </a:endParaRPr>
          </a:p>
          <a:p>
            <a:pPr lvl="1"/>
            <a:r>
              <a:rPr lang="de-DE" sz="2400" b="1" dirty="0" smtClean="0">
                <a:solidFill>
                  <a:srgbClr val="FFFF00"/>
                </a:solidFill>
                <a:effectLst>
                  <a:outerShdw blurRad="38100" dist="38100" dir="2700000" algn="tl">
                    <a:srgbClr val="000000">
                      <a:alpha val="43137"/>
                    </a:srgbClr>
                  </a:outerShdw>
                </a:effectLst>
              </a:rPr>
              <a:t>  </a:t>
            </a:r>
          </a:p>
          <a:p>
            <a:r>
              <a:rPr lang="de-DE" u="sng" dirty="0" smtClean="0">
                <a:effectLst/>
              </a:rPr>
              <a:t>Folgerung</a:t>
            </a:r>
            <a:r>
              <a:rPr lang="de-DE" dirty="0" smtClean="0">
                <a:effectLst/>
              </a:rPr>
              <a:t>:  6,33.34</a:t>
            </a:r>
          </a:p>
          <a:p>
            <a:endParaRPr lang="de-DE" dirty="0" smtClean="0">
              <a:effectLst/>
            </a:endParaRPr>
          </a:p>
          <a:p>
            <a:endParaRPr lang="de-DE" dirty="0"/>
          </a:p>
        </p:txBody>
      </p:sp>
    </p:spTree>
    <p:extLst>
      <p:ext uri="{BB962C8B-B14F-4D97-AF65-F5344CB8AC3E}">
        <p14:creationId xmlns:p14="http://schemas.microsoft.com/office/powerpoint/2010/main" val="3334139055"/>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lstStyle/>
          <a:p>
            <a:r>
              <a:rPr lang="de-DE" sz="4000" b="0" dirty="0" smtClean="0">
                <a:solidFill>
                  <a:srgbClr val="FFC000"/>
                </a:solidFill>
              </a:rPr>
              <a:t>Mt 6,25-34</a:t>
            </a:r>
            <a:endParaRPr lang="de-DE" sz="4000" b="0" dirty="0">
              <a:solidFill>
                <a:srgbClr val="FFC000"/>
              </a:solidFill>
            </a:endParaRPr>
          </a:p>
        </p:txBody>
      </p:sp>
      <p:sp>
        <p:nvSpPr>
          <p:cNvPr id="3" name="Inhaltsplatzhalter 2"/>
          <p:cNvSpPr>
            <a:spLocks noGrp="1"/>
          </p:cNvSpPr>
          <p:nvPr>
            <p:ph idx="1"/>
          </p:nvPr>
        </p:nvSpPr>
        <p:spPr>
          <a:xfrm>
            <a:off x="179512" y="1052736"/>
            <a:ext cx="8964488" cy="5805264"/>
          </a:xfrm>
        </p:spPr>
        <p:txBody>
          <a:bodyPr/>
          <a:lstStyle/>
          <a:p>
            <a:r>
              <a:rPr lang="de-CH" u="sng" dirty="0">
                <a:effectLst/>
              </a:rPr>
              <a:t>Aufruf</a:t>
            </a:r>
            <a:r>
              <a:rPr lang="de-DE" dirty="0">
                <a:effectLst/>
              </a:rPr>
              <a:t>: Nicht </a:t>
            </a:r>
            <a:r>
              <a:rPr lang="de-DE" dirty="0" smtClean="0">
                <a:effectLst/>
              </a:rPr>
              <a:t>um die Zukunft besorgt sein. 6,25 (V. 31.34)</a:t>
            </a:r>
          </a:p>
          <a:p>
            <a:pPr marL="0" indent="0">
              <a:buNone/>
            </a:pPr>
            <a:endParaRPr lang="de-DE" dirty="0" smtClean="0">
              <a:effectLst/>
            </a:endParaRPr>
          </a:p>
          <a:p>
            <a:r>
              <a:rPr lang="de-DE" u="sng" dirty="0" smtClean="0">
                <a:effectLst/>
              </a:rPr>
              <a:t>Begründung</a:t>
            </a:r>
            <a:r>
              <a:rPr lang="de-DE" dirty="0" smtClean="0">
                <a:effectLst/>
              </a:rPr>
              <a:t>: Warum nicht? 6,25-32</a:t>
            </a:r>
          </a:p>
          <a:p>
            <a:pPr lvl="1"/>
            <a:r>
              <a:rPr lang="de-DE" sz="2400" b="1" dirty="0">
                <a:solidFill>
                  <a:srgbClr val="FFFF00"/>
                </a:solidFill>
                <a:effectLst>
                  <a:outerShdw blurRad="38100" dist="38100" dir="2700000" algn="tl">
                    <a:srgbClr val="000000">
                      <a:alpha val="43137"/>
                    </a:srgbClr>
                  </a:outerShdw>
                </a:effectLst>
              </a:rPr>
              <a:t>1. </a:t>
            </a:r>
            <a:r>
              <a:rPr lang="x-none" sz="2400" b="1">
                <a:solidFill>
                  <a:srgbClr val="FFFF00"/>
                </a:solidFill>
                <a:effectLst>
                  <a:outerShdw blurRad="38100" dist="38100" dir="2700000" algn="tl">
                    <a:srgbClr val="000000">
                      <a:alpha val="43137"/>
                    </a:srgbClr>
                  </a:outerShdw>
                </a:effectLst>
              </a:rPr>
              <a:t>Weil </a:t>
            </a:r>
            <a:r>
              <a:rPr lang="de-CH" sz="2400" b="1" dirty="0" smtClean="0">
                <a:solidFill>
                  <a:srgbClr val="FFFF00"/>
                </a:solidFill>
                <a:effectLst>
                  <a:outerShdw blurRad="38100" dist="38100" dir="2700000" algn="tl">
                    <a:srgbClr val="000000">
                      <a:alpha val="43137"/>
                    </a:srgbClr>
                  </a:outerShdw>
                </a:effectLst>
              </a:rPr>
              <a:t>wir </a:t>
            </a:r>
            <a:r>
              <a:rPr lang="de-DE" sz="2400" b="1" dirty="0">
                <a:solidFill>
                  <a:srgbClr val="FFFF00"/>
                </a:solidFill>
                <a:effectLst>
                  <a:outerShdw blurRad="38100" dist="38100" dir="2700000" algn="tl">
                    <a:srgbClr val="000000">
                      <a:alpha val="43137"/>
                    </a:srgbClr>
                  </a:outerShdw>
                </a:effectLst>
              </a:rPr>
              <a:t>einen himmlischen Vater </a:t>
            </a:r>
            <a:r>
              <a:rPr lang="de-DE" sz="2400" b="1" dirty="0" smtClean="0">
                <a:solidFill>
                  <a:srgbClr val="FFFF00"/>
                </a:solidFill>
                <a:effectLst>
                  <a:outerShdw blurRad="38100" dist="38100" dir="2700000" algn="tl">
                    <a:srgbClr val="000000">
                      <a:alpha val="43137"/>
                    </a:srgbClr>
                  </a:outerShdw>
                </a:effectLst>
              </a:rPr>
              <a:t>haben 6,25f</a:t>
            </a:r>
          </a:p>
          <a:p>
            <a:pPr lvl="1"/>
            <a:r>
              <a:rPr lang="de-DE" sz="2400" b="1" dirty="0" smtClean="0">
                <a:solidFill>
                  <a:srgbClr val="FFFF00"/>
                </a:solidFill>
                <a:effectLst>
                  <a:outerShdw blurRad="38100" dist="38100" dir="2700000" algn="tl">
                    <a:srgbClr val="000000">
                      <a:alpha val="43137"/>
                    </a:srgbClr>
                  </a:outerShdw>
                </a:effectLst>
              </a:rPr>
              <a:t>2</a:t>
            </a:r>
            <a:r>
              <a:rPr lang="de-DE" sz="2400" b="1" dirty="0">
                <a:solidFill>
                  <a:srgbClr val="FFFF00"/>
                </a:solidFill>
                <a:effectLst>
                  <a:outerShdw blurRad="38100" dist="38100" dir="2700000" algn="tl">
                    <a:srgbClr val="000000">
                      <a:alpha val="43137"/>
                    </a:srgbClr>
                  </a:outerShdw>
                </a:effectLst>
              </a:rPr>
              <a:t>. </a:t>
            </a:r>
            <a:r>
              <a:rPr lang="x-none" sz="2400" b="1" smtClean="0">
                <a:solidFill>
                  <a:srgbClr val="FFFF00"/>
                </a:solidFill>
                <a:effectLst>
                  <a:outerShdw blurRad="38100" dist="38100" dir="2700000" algn="tl">
                    <a:srgbClr val="000000">
                      <a:alpha val="43137"/>
                    </a:srgbClr>
                  </a:outerShdw>
                </a:effectLst>
              </a:rPr>
              <a:t>Weil </a:t>
            </a:r>
            <a:r>
              <a:rPr lang="de-DE" sz="2400" b="1" dirty="0">
                <a:solidFill>
                  <a:srgbClr val="FFFF00"/>
                </a:solidFill>
                <a:effectLst>
                  <a:outerShdw blurRad="38100" dist="38100" dir="2700000" algn="tl">
                    <a:srgbClr val="000000">
                      <a:alpha val="43137"/>
                    </a:srgbClr>
                  </a:outerShdw>
                </a:effectLst>
              </a:rPr>
              <a:t>wir </a:t>
            </a:r>
            <a:r>
              <a:rPr lang="x-none" sz="2400" b="1">
                <a:solidFill>
                  <a:srgbClr val="FFFF00"/>
                </a:solidFill>
                <a:effectLst>
                  <a:outerShdw blurRad="38100" dist="38100" dir="2700000" algn="tl">
                    <a:srgbClr val="000000">
                      <a:alpha val="43137"/>
                    </a:srgbClr>
                  </a:outerShdw>
                </a:effectLst>
              </a:rPr>
              <a:t>durch Vorsorgen </a:t>
            </a:r>
            <a:r>
              <a:rPr lang="de-DE" sz="2400" b="1" dirty="0" smtClean="0">
                <a:solidFill>
                  <a:srgbClr val="FFFF00"/>
                </a:solidFill>
                <a:effectLst>
                  <a:outerShdw blurRad="38100" dist="38100" dir="2700000" algn="tl">
                    <a:srgbClr val="000000">
                      <a:alpha val="43137"/>
                    </a:srgbClr>
                  </a:outerShdw>
                </a:effectLst>
              </a:rPr>
              <a:t> </a:t>
            </a:r>
            <a:r>
              <a:rPr lang="x-none" sz="2400" b="1" smtClean="0">
                <a:solidFill>
                  <a:srgbClr val="FFFF00"/>
                </a:solidFill>
                <a:effectLst>
                  <a:outerShdw blurRad="38100" dist="38100" dir="2700000" algn="tl">
                    <a:srgbClr val="000000">
                      <a:alpha val="43137"/>
                    </a:srgbClr>
                  </a:outerShdw>
                </a:effectLst>
              </a:rPr>
              <a:t>unser </a:t>
            </a:r>
            <a:r>
              <a:rPr lang="x-none" sz="2400" b="1">
                <a:solidFill>
                  <a:srgbClr val="FFFF00"/>
                </a:solidFill>
                <a:effectLst>
                  <a:outerShdw blurRad="38100" dist="38100" dir="2700000" algn="tl">
                    <a:srgbClr val="000000">
                      <a:alpha val="43137"/>
                    </a:srgbClr>
                  </a:outerShdw>
                </a:effectLst>
              </a:rPr>
              <a:t>Leben </a:t>
            </a:r>
            <a:r>
              <a:rPr lang="de-DE" sz="2400" b="1" dirty="0" smtClean="0">
                <a:solidFill>
                  <a:srgbClr val="FFFF00"/>
                </a:solidFill>
                <a:effectLst>
                  <a:outerShdw blurRad="38100" dist="38100" dir="2700000" algn="tl">
                    <a:srgbClr val="000000">
                      <a:alpha val="43137"/>
                    </a:srgbClr>
                  </a:outerShdw>
                </a:effectLst>
              </a:rPr>
              <a:t> </a:t>
            </a:r>
            <a:r>
              <a:rPr lang="x-none" sz="2400" b="1" smtClean="0">
                <a:solidFill>
                  <a:srgbClr val="FFFF00"/>
                </a:solidFill>
                <a:effectLst>
                  <a:outerShdw blurRad="38100" dist="38100" dir="2700000" algn="tl">
                    <a:srgbClr val="000000">
                      <a:alpha val="43137"/>
                    </a:srgbClr>
                  </a:outerShdw>
                </a:effectLst>
              </a:rPr>
              <a:t>nicht </a:t>
            </a:r>
            <a:r>
              <a:rPr lang="de-DE" sz="2400" b="1" dirty="0" smtClean="0">
                <a:solidFill>
                  <a:srgbClr val="FFFF00"/>
                </a:solidFill>
                <a:effectLst>
                  <a:outerShdw blurRad="38100" dist="38100" dir="2700000" algn="tl">
                    <a:srgbClr val="000000">
                      <a:alpha val="43137"/>
                    </a:srgbClr>
                  </a:outerShdw>
                </a:effectLst>
              </a:rPr>
              <a:t> </a:t>
            </a:r>
            <a:r>
              <a:rPr lang="x-none" sz="2400" b="1" smtClean="0">
                <a:solidFill>
                  <a:srgbClr val="FFFF00"/>
                </a:solidFill>
                <a:effectLst>
                  <a:outerShdw blurRad="38100" dist="38100" dir="2700000" algn="tl">
                    <a:srgbClr val="000000">
                      <a:alpha val="43137"/>
                    </a:srgbClr>
                  </a:outerShdw>
                </a:effectLst>
              </a:rPr>
              <a:t>verlängern</a:t>
            </a:r>
            <a:r>
              <a:rPr lang="de-DE" sz="2400" b="1" dirty="0" smtClean="0">
                <a:solidFill>
                  <a:srgbClr val="FFFF00"/>
                </a:solidFill>
                <a:effectLst>
                  <a:outerShdw blurRad="38100" dist="38100" dir="2700000" algn="tl">
                    <a:srgbClr val="000000">
                      <a:alpha val="43137"/>
                    </a:srgbClr>
                  </a:outerShdw>
                </a:effectLst>
              </a:rPr>
              <a:t>  können</a:t>
            </a:r>
            <a:r>
              <a:rPr lang="x-none" sz="2400" b="1">
                <a:solidFill>
                  <a:srgbClr val="FFFF00"/>
                </a:solidFill>
                <a:effectLst>
                  <a:outerShdw blurRad="38100" dist="38100" dir="2700000" algn="tl">
                    <a:srgbClr val="000000">
                      <a:alpha val="43137"/>
                    </a:srgbClr>
                  </a:outerShdw>
                </a:effectLst>
              </a:rPr>
              <a:t>. </a:t>
            </a:r>
            <a:r>
              <a:rPr lang="de-DE" sz="2400" b="1" dirty="0" smtClean="0">
                <a:solidFill>
                  <a:srgbClr val="FFFF00"/>
                </a:solidFill>
                <a:effectLst>
                  <a:outerShdw blurRad="38100" dist="38100" dir="2700000" algn="tl">
                    <a:srgbClr val="000000">
                      <a:alpha val="43137"/>
                    </a:srgbClr>
                  </a:outerShdw>
                </a:effectLst>
              </a:rPr>
              <a:t>6,27</a:t>
            </a:r>
            <a:endParaRPr lang="de-DE" sz="2400" b="1" dirty="0">
              <a:solidFill>
                <a:srgbClr val="FFFF00"/>
              </a:solidFill>
              <a:effectLst>
                <a:outerShdw blurRad="38100" dist="38100" dir="2700000" algn="tl">
                  <a:srgbClr val="000000">
                    <a:alpha val="43137"/>
                  </a:srgbClr>
                </a:outerShdw>
              </a:effectLst>
            </a:endParaRPr>
          </a:p>
          <a:p>
            <a:pPr lvl="1"/>
            <a:r>
              <a:rPr lang="x-none" sz="2400" b="1" smtClean="0">
                <a:solidFill>
                  <a:srgbClr val="FFFF00"/>
                </a:solidFill>
                <a:effectLst>
                  <a:outerShdw blurRad="38100" dist="38100" dir="2700000" algn="tl">
                    <a:srgbClr val="000000">
                      <a:alpha val="43137"/>
                    </a:srgbClr>
                  </a:outerShdw>
                </a:effectLst>
              </a:rPr>
              <a:t>3</a:t>
            </a:r>
            <a:r>
              <a:rPr lang="x-none" sz="2400" b="1">
                <a:solidFill>
                  <a:srgbClr val="FFFF00"/>
                </a:solidFill>
                <a:effectLst>
                  <a:outerShdw blurRad="38100" dist="38100" dir="2700000" algn="tl">
                    <a:srgbClr val="000000">
                      <a:alpha val="43137"/>
                    </a:srgbClr>
                  </a:outerShdw>
                </a:effectLst>
              </a:rPr>
              <a:t>. Weil </a:t>
            </a:r>
            <a:r>
              <a:rPr lang="de-DE" sz="2400" b="1" dirty="0" smtClean="0">
                <a:solidFill>
                  <a:srgbClr val="FFFF00"/>
                </a:solidFill>
                <a:effectLst>
                  <a:outerShdw blurRad="38100" dist="38100" dir="2700000" algn="tl">
                    <a:srgbClr val="000000">
                      <a:alpha val="43137"/>
                    </a:srgbClr>
                  </a:outerShdw>
                </a:effectLst>
              </a:rPr>
              <a:t>der Vater </a:t>
            </a:r>
            <a:r>
              <a:rPr lang="de-CH" sz="2400" b="1" dirty="0" smtClean="0">
                <a:solidFill>
                  <a:srgbClr val="FFFF00"/>
                </a:solidFill>
                <a:effectLst>
                  <a:outerShdw blurRad="38100" dist="38100" dir="2700000" algn="tl">
                    <a:srgbClr val="000000">
                      <a:alpha val="43137"/>
                    </a:srgbClr>
                  </a:outerShdw>
                </a:effectLst>
              </a:rPr>
              <a:t>weiß</a:t>
            </a:r>
            <a:r>
              <a:rPr lang="de-CH" sz="2400" b="1" dirty="0">
                <a:solidFill>
                  <a:srgbClr val="FFFF00"/>
                </a:solidFill>
                <a:effectLst>
                  <a:outerShdw blurRad="38100" dist="38100" dir="2700000" algn="tl">
                    <a:srgbClr val="000000">
                      <a:alpha val="43137"/>
                    </a:srgbClr>
                  </a:outerShdw>
                </a:effectLst>
              </a:rPr>
              <a:t>, </a:t>
            </a:r>
            <a:r>
              <a:rPr lang="de-CH" sz="2400" b="1" dirty="0" smtClean="0">
                <a:solidFill>
                  <a:srgbClr val="FFFF00"/>
                </a:solidFill>
                <a:effectLst>
                  <a:outerShdw blurRad="38100" dist="38100" dir="2700000" algn="tl">
                    <a:srgbClr val="000000">
                      <a:alpha val="43137"/>
                    </a:srgbClr>
                  </a:outerShdw>
                </a:effectLst>
              </a:rPr>
              <a:t>was wir brauchen</a:t>
            </a:r>
            <a:r>
              <a:rPr lang="x-none" sz="2400" b="1" smtClean="0">
                <a:solidFill>
                  <a:srgbClr val="FFFF00"/>
                </a:solidFill>
                <a:effectLst>
                  <a:outerShdw blurRad="38100" dist="38100" dir="2700000" algn="tl">
                    <a:srgbClr val="000000">
                      <a:alpha val="43137"/>
                    </a:srgbClr>
                  </a:outerShdw>
                </a:effectLst>
              </a:rPr>
              <a:t>. </a:t>
            </a:r>
            <a:r>
              <a:rPr lang="de-DE" sz="2400" b="1" dirty="0" smtClean="0">
                <a:solidFill>
                  <a:srgbClr val="FFFF00"/>
                </a:solidFill>
                <a:effectLst>
                  <a:outerShdw blurRad="38100" dist="38100" dir="2700000" algn="tl">
                    <a:srgbClr val="000000">
                      <a:alpha val="43137"/>
                    </a:srgbClr>
                  </a:outerShdw>
                </a:effectLst>
              </a:rPr>
              <a:t>6,31f</a:t>
            </a:r>
            <a:endParaRPr lang="de-DE" sz="2400" b="1" dirty="0">
              <a:solidFill>
                <a:srgbClr val="FFFF00"/>
              </a:solidFill>
              <a:effectLst>
                <a:outerShdw blurRad="38100" dist="38100" dir="2700000" algn="tl">
                  <a:srgbClr val="000000">
                    <a:alpha val="43137"/>
                  </a:srgbClr>
                </a:outerShdw>
              </a:effectLst>
            </a:endParaRPr>
          </a:p>
          <a:p>
            <a:pPr lvl="1"/>
            <a:r>
              <a:rPr lang="x-none" sz="2400" b="1">
                <a:solidFill>
                  <a:srgbClr val="FFFF00"/>
                </a:solidFill>
                <a:effectLst>
                  <a:outerShdw blurRad="38100" dist="38100" dir="2700000" algn="tl">
                    <a:srgbClr val="000000">
                      <a:alpha val="43137"/>
                    </a:srgbClr>
                  </a:outerShdw>
                </a:effectLst>
              </a:rPr>
              <a:t>4. Weil </a:t>
            </a:r>
            <a:r>
              <a:rPr lang="de-DE" sz="2400" b="1" dirty="0">
                <a:solidFill>
                  <a:srgbClr val="FFFF00"/>
                </a:solidFill>
                <a:effectLst>
                  <a:outerShdw blurRad="38100" dist="38100" dir="2700000" algn="tl">
                    <a:srgbClr val="000000">
                      <a:alpha val="43137"/>
                    </a:srgbClr>
                  </a:outerShdw>
                </a:effectLst>
              </a:rPr>
              <a:t>wir einen </a:t>
            </a:r>
            <a:r>
              <a:rPr lang="de-DE" sz="2400" b="1" dirty="0" smtClean="0">
                <a:solidFill>
                  <a:srgbClr val="FFFF00"/>
                </a:solidFill>
                <a:effectLst>
                  <a:outerShdw blurRad="38100" dist="38100" dir="2700000" algn="tl">
                    <a:srgbClr val="000000">
                      <a:alpha val="43137"/>
                    </a:srgbClr>
                  </a:outerShdw>
                </a:effectLst>
              </a:rPr>
              <a:t> höheren  Auftrag haben  und  das  Sorgen  uns da</a:t>
            </a:r>
            <a:r>
              <a:rPr lang="de-CH" sz="2400" b="1" dirty="0" smtClean="0">
                <a:solidFill>
                  <a:srgbClr val="FFFF00"/>
                </a:solidFill>
                <a:effectLst>
                  <a:outerShdw blurRad="38100" dist="38100" dir="2700000" algn="tl">
                    <a:srgbClr val="000000">
                      <a:alpha val="43137"/>
                    </a:srgbClr>
                  </a:outerShdw>
                </a:effectLst>
              </a:rPr>
              <a:t>von  ab</a:t>
            </a:r>
            <a:r>
              <a:rPr lang="de-DE" sz="2400" b="1" dirty="0">
                <a:solidFill>
                  <a:srgbClr val="FFFF00"/>
                </a:solidFill>
                <a:effectLst>
                  <a:outerShdw blurRad="38100" dist="38100" dir="2700000" algn="tl">
                    <a:srgbClr val="000000">
                      <a:alpha val="43137"/>
                    </a:srgbClr>
                  </a:outerShdw>
                </a:effectLst>
              </a:rPr>
              <a:t>lenkt. </a:t>
            </a:r>
            <a:r>
              <a:rPr lang="de-DE" sz="2400" b="1" dirty="0" smtClean="0">
                <a:solidFill>
                  <a:srgbClr val="FFFF00"/>
                </a:solidFill>
                <a:effectLst>
                  <a:outerShdw blurRad="38100" dist="38100" dir="2700000" algn="tl">
                    <a:srgbClr val="000000">
                      <a:alpha val="43137"/>
                    </a:srgbClr>
                  </a:outerShdw>
                </a:effectLst>
              </a:rPr>
              <a:t>6,33f</a:t>
            </a:r>
          </a:p>
          <a:p>
            <a:r>
              <a:rPr lang="de-DE" u="sng" dirty="0" smtClean="0">
                <a:effectLst/>
              </a:rPr>
              <a:t>Folgerung</a:t>
            </a:r>
            <a:r>
              <a:rPr lang="de-DE" dirty="0" smtClean="0">
                <a:effectLst/>
              </a:rPr>
              <a:t>: Nach Gottes Reich und  Gerechtigkeit trachten. 6,33.34</a:t>
            </a:r>
          </a:p>
          <a:p>
            <a:endParaRPr lang="de-DE" dirty="0" smtClean="0">
              <a:effectLst/>
            </a:endParaRPr>
          </a:p>
          <a:p>
            <a:endParaRPr lang="de-DE" dirty="0"/>
          </a:p>
        </p:txBody>
      </p:sp>
    </p:spTree>
    <p:extLst>
      <p:ext uri="{BB962C8B-B14F-4D97-AF65-F5344CB8AC3E}">
        <p14:creationId xmlns:p14="http://schemas.microsoft.com/office/powerpoint/2010/main" val="2978762609"/>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5" name="Inhaltsplatzhalter 4"/>
          <p:cNvSpPr>
            <a:spLocks noGrp="1"/>
          </p:cNvSpPr>
          <p:nvPr>
            <p:ph sz="half" idx="2"/>
          </p:nvPr>
        </p:nvSpPr>
        <p:spPr>
          <a:xfrm>
            <a:off x="4648200" y="1600200"/>
            <a:ext cx="4495800" cy="4525963"/>
          </a:xfrm>
        </p:spPr>
        <p:txBody>
          <a:bodyPr/>
          <a:lstStyle/>
          <a:p>
            <a:pPr marL="0" indent="0">
              <a:buNone/>
            </a:pPr>
            <a:r>
              <a:rPr lang="de-DE" dirty="0" smtClean="0"/>
              <a:t>Worte 6-10</a:t>
            </a:r>
          </a:p>
          <a:p>
            <a:r>
              <a:rPr lang="de-DE" dirty="0">
                <a:solidFill>
                  <a:srgbClr val="FFFF00"/>
                </a:solidFill>
              </a:rPr>
              <a:t>6,1</a:t>
            </a:r>
            <a:r>
              <a:rPr lang="de-DE" dirty="0"/>
              <a:t> </a:t>
            </a:r>
            <a:r>
              <a:rPr lang="de-DE" b="1" dirty="0" smtClean="0">
                <a:solidFill>
                  <a:srgbClr val="FFC000"/>
                </a:solidFill>
                <a:effectLst/>
              </a:rPr>
              <a:t>Beten</a:t>
            </a:r>
            <a:r>
              <a:rPr lang="de-DE" dirty="0" smtClean="0">
                <a:solidFill>
                  <a:srgbClr val="FFC000"/>
                </a:solidFill>
                <a:effectLst/>
              </a:rPr>
              <a:t> </a:t>
            </a:r>
            <a:r>
              <a:rPr lang="de-DE" dirty="0">
                <a:solidFill>
                  <a:srgbClr val="FFC000"/>
                </a:solidFill>
                <a:effectLst/>
              </a:rPr>
              <a:t>(</a:t>
            </a:r>
            <a:r>
              <a:rPr lang="de-DE" b="1" dirty="0">
                <a:solidFill>
                  <a:srgbClr val="FFC000"/>
                </a:solidFill>
                <a:effectLst/>
              </a:rPr>
              <a:t>Vater)</a:t>
            </a:r>
            <a:r>
              <a:rPr lang="de-DE" dirty="0">
                <a:solidFill>
                  <a:srgbClr val="FFC000"/>
                </a:solidFill>
                <a:effectLst/>
              </a:rPr>
              <a:t> </a:t>
            </a:r>
            <a:r>
              <a:rPr lang="de-DE" i="1" dirty="0" smtClean="0">
                <a:solidFill>
                  <a:srgbClr val="FFC000"/>
                </a:solidFill>
                <a:effectLst/>
              </a:rPr>
              <a:t>3-teilig</a:t>
            </a:r>
            <a:endParaRPr lang="de-DE" i="1" dirty="0">
              <a:solidFill>
                <a:srgbClr val="FFC000"/>
              </a:solidFill>
            </a:endParaRPr>
          </a:p>
          <a:p>
            <a:r>
              <a:rPr lang="de-DE" dirty="0">
                <a:solidFill>
                  <a:srgbClr val="FFFF00"/>
                </a:solidFill>
              </a:rPr>
              <a:t>6,19</a:t>
            </a:r>
            <a:r>
              <a:rPr lang="de-DE" dirty="0"/>
              <a:t> </a:t>
            </a:r>
            <a:r>
              <a:rPr lang="de-DE" sz="2400" dirty="0" err="1" smtClean="0"/>
              <a:t>Ird</a:t>
            </a:r>
            <a:r>
              <a:rPr lang="de-DE" sz="2400" dirty="0" smtClean="0"/>
              <a:t>. </a:t>
            </a:r>
            <a:r>
              <a:rPr lang="de-DE" sz="2400" dirty="0" smtClean="0">
                <a:solidFill>
                  <a:srgbClr val="7DDDFF"/>
                </a:solidFill>
              </a:rPr>
              <a:t>Schätze</a:t>
            </a:r>
            <a:r>
              <a:rPr lang="de-DE" sz="2400" dirty="0" smtClean="0"/>
              <a:t> </a:t>
            </a:r>
            <a:r>
              <a:rPr lang="de-DE" sz="2400" dirty="0" smtClean="0">
                <a:solidFill>
                  <a:srgbClr val="7DDDFF"/>
                </a:solidFill>
              </a:rPr>
              <a:t>nicht ansammeln</a:t>
            </a:r>
            <a:endParaRPr lang="de-DE" sz="2400" dirty="0">
              <a:solidFill>
                <a:srgbClr val="7DDDFF"/>
              </a:solidFill>
            </a:endParaRPr>
          </a:p>
          <a:p>
            <a:r>
              <a:rPr lang="de-DE" dirty="0">
                <a:solidFill>
                  <a:srgbClr val="FFFF00"/>
                </a:solidFill>
              </a:rPr>
              <a:t>7,1 N</a:t>
            </a:r>
            <a:r>
              <a:rPr lang="de-DE" dirty="0" smtClean="0">
                <a:solidFill>
                  <a:srgbClr val="FFFF00"/>
                </a:solidFill>
              </a:rPr>
              <a:t>icht richtend reden!</a:t>
            </a:r>
            <a:endParaRPr lang="de-DE" dirty="0">
              <a:solidFill>
                <a:srgbClr val="FFFF00"/>
              </a:solidFill>
            </a:endParaRPr>
          </a:p>
          <a:p>
            <a:r>
              <a:rPr lang="de-DE" dirty="0">
                <a:solidFill>
                  <a:srgbClr val="FFFF00"/>
                </a:solidFill>
              </a:rPr>
              <a:t>7,6</a:t>
            </a:r>
            <a:r>
              <a:rPr lang="de-DE" dirty="0"/>
              <a:t> </a:t>
            </a:r>
            <a:r>
              <a:rPr lang="de-DE" sz="2400" dirty="0" smtClean="0"/>
              <a:t>Geistl. </a:t>
            </a:r>
            <a:r>
              <a:rPr lang="de-DE" sz="2400" dirty="0" smtClean="0">
                <a:solidFill>
                  <a:srgbClr val="7DDDFF"/>
                </a:solidFill>
              </a:rPr>
              <a:t>Perlen</a:t>
            </a:r>
            <a:r>
              <a:rPr lang="de-DE" sz="2000" dirty="0" smtClean="0"/>
              <a:t> </a:t>
            </a:r>
            <a:r>
              <a:rPr lang="de-DE" sz="2400" dirty="0" smtClean="0">
                <a:solidFill>
                  <a:srgbClr val="7DDDFF"/>
                </a:solidFill>
              </a:rPr>
              <a:t>nicht </a:t>
            </a:r>
            <a:r>
              <a:rPr lang="de-DE" sz="2200" dirty="0" smtClean="0">
                <a:solidFill>
                  <a:srgbClr val="7DDDFF"/>
                </a:solidFill>
              </a:rPr>
              <a:t>den</a:t>
            </a:r>
            <a:r>
              <a:rPr lang="de-DE" sz="2000" dirty="0" smtClean="0">
                <a:solidFill>
                  <a:srgbClr val="7DDDFF"/>
                </a:solidFill>
              </a:rPr>
              <a:t> </a:t>
            </a:r>
            <a:r>
              <a:rPr lang="de-DE" sz="2400" dirty="0" smtClean="0">
                <a:solidFill>
                  <a:srgbClr val="7DDDFF"/>
                </a:solidFill>
              </a:rPr>
              <a:t>Hunden</a:t>
            </a:r>
            <a:endParaRPr lang="de-DE" sz="2400" dirty="0">
              <a:solidFill>
                <a:srgbClr val="7DDDFF"/>
              </a:solidFill>
            </a:endParaRPr>
          </a:p>
          <a:p>
            <a:r>
              <a:rPr lang="de-DE" dirty="0">
                <a:solidFill>
                  <a:srgbClr val="FFFF00"/>
                </a:solidFill>
              </a:rPr>
              <a:t>7,7</a:t>
            </a:r>
            <a:r>
              <a:rPr lang="de-DE" sz="2400" dirty="0">
                <a:solidFill>
                  <a:srgbClr val="FFFF00"/>
                </a:solidFill>
              </a:rPr>
              <a:t> </a:t>
            </a:r>
            <a:r>
              <a:rPr lang="de-DE" b="1" dirty="0" smtClean="0">
                <a:solidFill>
                  <a:srgbClr val="FFC000"/>
                </a:solidFill>
                <a:effectLst/>
              </a:rPr>
              <a:t>Bittet!</a:t>
            </a:r>
            <a:r>
              <a:rPr lang="de-DE" dirty="0" smtClean="0">
                <a:solidFill>
                  <a:srgbClr val="FFC000"/>
                </a:solidFill>
                <a:effectLst/>
              </a:rPr>
              <a:t> </a:t>
            </a:r>
            <a:r>
              <a:rPr lang="de-DE" dirty="0">
                <a:solidFill>
                  <a:srgbClr val="FFC000"/>
                </a:solidFill>
                <a:effectLst/>
              </a:rPr>
              <a:t>(</a:t>
            </a:r>
            <a:r>
              <a:rPr lang="de-DE" b="1" dirty="0">
                <a:solidFill>
                  <a:srgbClr val="FFC000"/>
                </a:solidFill>
                <a:effectLst/>
              </a:rPr>
              <a:t>Vater)</a:t>
            </a:r>
            <a:r>
              <a:rPr lang="de-DE" dirty="0">
                <a:solidFill>
                  <a:srgbClr val="FFC000"/>
                </a:solidFill>
                <a:effectLst/>
              </a:rPr>
              <a:t> </a:t>
            </a:r>
            <a:r>
              <a:rPr lang="de-DE" i="1" dirty="0">
                <a:solidFill>
                  <a:srgbClr val="FFC000"/>
                </a:solidFill>
                <a:effectLst/>
              </a:rPr>
              <a:t>3-teilig</a:t>
            </a:r>
            <a:endParaRPr lang="de-DE" i="1" dirty="0">
              <a:solidFill>
                <a:srgbClr val="FFC000"/>
              </a:solidFill>
            </a:endParaRPr>
          </a:p>
          <a:p>
            <a:pPr marL="0" indent="0">
              <a:buNone/>
            </a:pPr>
            <a:r>
              <a:rPr lang="de-DE" sz="2400" i="1" dirty="0" smtClean="0">
                <a:solidFill>
                  <a:srgbClr val="92D050"/>
                </a:solidFill>
              </a:rPr>
              <a:t>Fazit </a:t>
            </a:r>
            <a:r>
              <a:rPr lang="de-DE" sz="2400" i="1" dirty="0">
                <a:solidFill>
                  <a:srgbClr val="92D050"/>
                </a:solidFill>
              </a:rPr>
              <a:t>7,12</a:t>
            </a:r>
          </a:p>
          <a:p>
            <a:pPr marL="0" indent="0">
              <a:buNone/>
            </a:pPr>
            <a:r>
              <a:rPr lang="de-DE" dirty="0" smtClean="0">
                <a:solidFill>
                  <a:srgbClr val="92D050"/>
                </a:solidFill>
              </a:rPr>
              <a:t> </a:t>
            </a:r>
            <a:endParaRPr lang="de-DE" dirty="0">
              <a:solidFill>
                <a:srgbClr val="92D050"/>
              </a:solidFill>
            </a:endParaRPr>
          </a:p>
        </p:txBody>
      </p:sp>
      <p:sp>
        <p:nvSpPr>
          <p:cNvPr id="3" name="Inhaltsplatzhalter 2"/>
          <p:cNvSpPr>
            <a:spLocks noGrp="1"/>
          </p:cNvSpPr>
          <p:nvPr>
            <p:ph sz="half" idx="1"/>
          </p:nvPr>
        </p:nvSpPr>
        <p:spPr/>
        <p:txBody>
          <a:bodyPr/>
          <a:lstStyle/>
          <a:p>
            <a:endParaRPr lang="de-DE"/>
          </a:p>
        </p:txBody>
      </p:sp>
    </p:spTree>
    <p:extLst>
      <p:ext uri="{BB962C8B-B14F-4D97-AF65-F5344CB8AC3E}">
        <p14:creationId xmlns:p14="http://schemas.microsoft.com/office/powerpoint/2010/main" val="21225008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60648"/>
            <a:ext cx="9144000" cy="792088"/>
          </a:xfrm>
        </p:spPr>
        <p:txBody>
          <a:bodyPr/>
          <a:lstStyle/>
          <a:p>
            <a:r>
              <a:rPr lang="de-DE" sz="4000" dirty="0" smtClean="0">
                <a:solidFill>
                  <a:srgbClr val="FFC000"/>
                </a:solidFill>
                <a:effectLst/>
                <a:latin typeface="Arial Narrow" pitchFamily="34" charset="0"/>
              </a:rPr>
              <a:t>Hauptteil</a:t>
            </a:r>
            <a:r>
              <a:rPr lang="de-DE" sz="4000" dirty="0">
                <a:solidFill>
                  <a:srgbClr val="FFC000"/>
                </a:solidFill>
                <a:effectLst/>
                <a:latin typeface="Arial Narrow" pitchFamily="34" charset="0"/>
              </a:rPr>
              <a:t>: 5,21 – 7,12: Die 10 Worte </a:t>
            </a:r>
            <a:r>
              <a:rPr lang="de-DE" sz="4000" dirty="0" smtClean="0">
                <a:solidFill>
                  <a:srgbClr val="FFC000"/>
                </a:solidFill>
                <a:effectLst/>
                <a:latin typeface="Arial Narrow" pitchFamily="34" charset="0"/>
              </a:rPr>
              <a:t>Jesu</a:t>
            </a:r>
            <a:endParaRPr lang="de-DE" dirty="0">
              <a:solidFill>
                <a:srgbClr val="FFC000"/>
              </a:solidFill>
              <a:latin typeface="Arial Narrow" pitchFamily="34" charset="0"/>
            </a:endParaRPr>
          </a:p>
        </p:txBody>
      </p:sp>
      <p:sp>
        <p:nvSpPr>
          <p:cNvPr id="3" name="Inhaltsplatzhalter 2"/>
          <p:cNvSpPr>
            <a:spLocks noGrp="1"/>
          </p:cNvSpPr>
          <p:nvPr>
            <p:ph idx="1"/>
          </p:nvPr>
        </p:nvSpPr>
        <p:spPr>
          <a:xfrm>
            <a:off x="0" y="1412776"/>
            <a:ext cx="9144000" cy="5445224"/>
          </a:xfrm>
        </p:spPr>
        <p:txBody>
          <a:bodyPr/>
          <a:lstStyle/>
          <a:p>
            <a:pPr marL="0" indent="0">
              <a:buNone/>
            </a:pPr>
            <a:r>
              <a:rPr lang="de-DE" sz="2800" b="1" dirty="0" smtClean="0">
                <a:effectLst/>
              </a:rPr>
              <a:t>Die </a:t>
            </a:r>
            <a:r>
              <a:rPr lang="de-DE" sz="2800" b="1" dirty="0">
                <a:effectLst/>
              </a:rPr>
              <a:t>Worte </a:t>
            </a:r>
            <a:r>
              <a:rPr lang="de-DE" sz="2800" b="1" dirty="0" smtClean="0">
                <a:effectLst/>
              </a:rPr>
              <a:t>6-10</a:t>
            </a:r>
            <a:r>
              <a:rPr lang="de-DE" sz="2800" dirty="0" smtClean="0">
                <a:effectLst/>
              </a:rPr>
              <a:t>: 6,1- 7,12</a:t>
            </a:r>
          </a:p>
          <a:p>
            <a:r>
              <a:rPr lang="de-DE" sz="2400" dirty="0" smtClean="0">
                <a:solidFill>
                  <a:srgbClr val="FFFF00"/>
                </a:solidFill>
                <a:effectLst/>
              </a:rPr>
              <a:t>6</a:t>
            </a:r>
            <a:r>
              <a:rPr lang="de-DE" sz="2400" dirty="0">
                <a:solidFill>
                  <a:srgbClr val="FFFF00"/>
                </a:solidFill>
                <a:effectLst/>
              </a:rPr>
              <a:t>. Almosen, Beten, Fasten: Nicht vor </a:t>
            </a:r>
            <a:r>
              <a:rPr lang="de-DE" sz="2400" dirty="0" smtClean="0">
                <a:solidFill>
                  <a:srgbClr val="FFFF00"/>
                </a:solidFill>
                <a:effectLst/>
              </a:rPr>
              <a:t>MENSCHEN ! </a:t>
            </a:r>
            <a:r>
              <a:rPr lang="de-DE" sz="2400" dirty="0">
                <a:solidFill>
                  <a:srgbClr val="FFFF00"/>
                </a:solidFill>
                <a:effectLst/>
              </a:rPr>
              <a:t>6,1-18</a:t>
            </a:r>
          </a:p>
          <a:p>
            <a:r>
              <a:rPr lang="de-DE" sz="2400" dirty="0">
                <a:solidFill>
                  <a:srgbClr val="FFFF00"/>
                </a:solidFill>
                <a:effectLst/>
              </a:rPr>
              <a:t>7. Irdische Schätze: Nicht ansammeln 6,19-34</a:t>
            </a:r>
          </a:p>
          <a:p>
            <a:r>
              <a:rPr lang="de-DE" sz="2400" dirty="0">
                <a:solidFill>
                  <a:srgbClr val="FFFF00"/>
                </a:solidFill>
                <a:effectLst/>
              </a:rPr>
              <a:t>8. </a:t>
            </a:r>
            <a:r>
              <a:rPr lang="de-DE" sz="2400" dirty="0" smtClean="0">
                <a:solidFill>
                  <a:srgbClr val="FFFF00"/>
                </a:solidFill>
                <a:effectLst/>
              </a:rPr>
              <a:t>Nicht </a:t>
            </a:r>
            <a:r>
              <a:rPr lang="de-DE" sz="2400" dirty="0">
                <a:solidFill>
                  <a:srgbClr val="FFFF00"/>
                </a:solidFill>
                <a:effectLst/>
              </a:rPr>
              <a:t>r</a:t>
            </a:r>
            <a:r>
              <a:rPr lang="de-DE" sz="2400" dirty="0" smtClean="0">
                <a:solidFill>
                  <a:srgbClr val="FFFF00"/>
                </a:solidFill>
                <a:effectLst/>
              </a:rPr>
              <a:t>ichten</a:t>
            </a:r>
            <a:r>
              <a:rPr lang="de-DE" sz="2400" dirty="0">
                <a:solidFill>
                  <a:srgbClr val="FFFF00"/>
                </a:solidFill>
                <a:effectLst/>
              </a:rPr>
              <a:t>. </a:t>
            </a:r>
            <a:r>
              <a:rPr lang="de-DE" sz="2400" cap="all" dirty="0">
                <a:solidFill>
                  <a:srgbClr val="FFFF00"/>
                </a:solidFill>
                <a:effectLst/>
              </a:rPr>
              <a:t>wahrhaftig</a:t>
            </a:r>
            <a:r>
              <a:rPr lang="de-DE" sz="2400" dirty="0">
                <a:solidFill>
                  <a:srgbClr val="FFFF00"/>
                </a:solidFill>
                <a:effectLst/>
              </a:rPr>
              <a:t> mit dir selbst. 7,1-5</a:t>
            </a:r>
          </a:p>
          <a:p>
            <a:r>
              <a:rPr lang="de-DE" sz="2400" dirty="0">
                <a:solidFill>
                  <a:srgbClr val="FFFF00"/>
                </a:solidFill>
                <a:effectLst/>
              </a:rPr>
              <a:t>9. Geistliche Perlen: Nicht vor Hunde und Schweine werfen. 7,6</a:t>
            </a:r>
          </a:p>
          <a:p>
            <a:r>
              <a:rPr lang="de-DE" sz="2400" dirty="0">
                <a:solidFill>
                  <a:srgbClr val="FFFF00"/>
                </a:solidFill>
                <a:effectLst/>
              </a:rPr>
              <a:t>10. Bitten, Suchen, </a:t>
            </a:r>
            <a:r>
              <a:rPr lang="de-DE" sz="2400" dirty="0" smtClean="0">
                <a:solidFill>
                  <a:srgbClr val="FFFF00"/>
                </a:solidFill>
                <a:effectLst/>
              </a:rPr>
              <a:t>Anklopfen</a:t>
            </a:r>
            <a:r>
              <a:rPr lang="de-DE" sz="2400" dirty="0">
                <a:solidFill>
                  <a:srgbClr val="FFFF00"/>
                </a:solidFill>
                <a:effectLst/>
              </a:rPr>
              <a:t> </a:t>
            </a:r>
            <a:r>
              <a:rPr lang="de-DE" sz="2400" dirty="0" smtClean="0">
                <a:solidFill>
                  <a:srgbClr val="FFFF00"/>
                </a:solidFill>
                <a:effectLst/>
              </a:rPr>
              <a:t>– beim VATER . </a:t>
            </a:r>
            <a:r>
              <a:rPr lang="de-DE" sz="2400" dirty="0">
                <a:solidFill>
                  <a:srgbClr val="FFFF00"/>
                </a:solidFill>
                <a:effectLst/>
              </a:rPr>
              <a:t>7,7-11</a:t>
            </a:r>
          </a:p>
          <a:p>
            <a:r>
              <a:rPr lang="de-DE" sz="2400" dirty="0">
                <a:solidFill>
                  <a:srgbClr val="92D050"/>
                </a:solidFill>
                <a:effectLst/>
              </a:rPr>
              <a:t>→</a:t>
            </a:r>
            <a:r>
              <a:rPr lang="de-DE" sz="2400" dirty="0">
                <a:effectLst/>
              </a:rPr>
              <a:t> </a:t>
            </a:r>
            <a:r>
              <a:rPr lang="de-DE" sz="2400" dirty="0">
                <a:solidFill>
                  <a:srgbClr val="92D050"/>
                </a:solidFill>
                <a:effectLst/>
              </a:rPr>
              <a:t>Fazit: 7,12: Tut, was ihr wollt, dass euch die Menschen tun. Das ist das Gesetz und die Propheten.</a:t>
            </a:r>
          </a:p>
        </p:txBody>
      </p:sp>
    </p:spTree>
    <p:extLst>
      <p:ext uri="{BB962C8B-B14F-4D97-AF65-F5344CB8AC3E}">
        <p14:creationId xmlns:p14="http://schemas.microsoft.com/office/powerpoint/2010/main" val="99547183"/>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274638"/>
            <a:ext cx="8424936" cy="1143000"/>
          </a:xfrm>
        </p:spPr>
        <p:txBody>
          <a:bodyPr/>
          <a:lstStyle/>
          <a:p>
            <a:r>
              <a:rPr lang="de-DE" dirty="0" smtClean="0">
                <a:solidFill>
                  <a:srgbClr val="FBB0A3"/>
                </a:solidFill>
              </a:rPr>
              <a:t>8</a:t>
            </a:r>
            <a:r>
              <a:rPr lang="de-DE" dirty="0" smtClean="0">
                <a:solidFill>
                  <a:srgbClr val="FBB0A3"/>
                </a:solidFill>
                <a:latin typeface="Arial Narrow" pitchFamily="34" charset="0"/>
              </a:rPr>
              <a:t>. Nicht </a:t>
            </a:r>
            <a:r>
              <a:rPr lang="de-DE" dirty="0" smtClean="0">
                <a:solidFill>
                  <a:srgbClr val="FBB0A3"/>
                </a:solidFill>
                <a:effectLst/>
              </a:rPr>
              <a:t>richten. Wahrhaftigkeit! Rechtes Maß an mich selber </a:t>
            </a:r>
            <a:r>
              <a:rPr lang="de-DE" dirty="0" smtClean="0">
                <a:solidFill>
                  <a:schemeClr val="tx1"/>
                </a:solidFill>
                <a:latin typeface="Arial Narrow" pitchFamily="34" charset="0"/>
              </a:rPr>
              <a:t>7,1-5</a:t>
            </a:r>
            <a:endParaRPr lang="de-DE" dirty="0">
              <a:solidFill>
                <a:srgbClr val="FBB0A3"/>
              </a:solidFill>
              <a:latin typeface="Arial Narrow" pitchFamily="34" charset="0"/>
            </a:endParaRPr>
          </a:p>
        </p:txBody>
      </p:sp>
      <p:sp>
        <p:nvSpPr>
          <p:cNvPr id="3" name="Inhaltsplatzhalter 2"/>
          <p:cNvSpPr>
            <a:spLocks noGrp="1"/>
          </p:cNvSpPr>
          <p:nvPr>
            <p:ph idx="1"/>
          </p:nvPr>
        </p:nvSpPr>
        <p:spPr>
          <a:xfrm>
            <a:off x="457200" y="1600200"/>
            <a:ext cx="8686800" cy="5069160"/>
          </a:xfrm>
        </p:spPr>
        <p:txBody>
          <a:bodyPr/>
          <a:lstStyle/>
          <a:p>
            <a:r>
              <a:rPr lang="de-DE" dirty="0" smtClean="0"/>
              <a:t>Was wir </a:t>
            </a:r>
            <a:r>
              <a:rPr lang="de-DE" u="sng" dirty="0" smtClean="0"/>
              <a:t>nicht</a:t>
            </a:r>
            <a:r>
              <a:rPr lang="de-DE" dirty="0" smtClean="0"/>
              <a:t> richten dürfen: </a:t>
            </a:r>
          </a:p>
          <a:p>
            <a:pPr lvl="1"/>
            <a:endParaRPr lang="de-DE" dirty="0" smtClean="0"/>
          </a:p>
          <a:p>
            <a:pPr lvl="1"/>
            <a:endParaRPr lang="de-DE" dirty="0"/>
          </a:p>
          <a:p>
            <a:pPr lvl="1"/>
            <a:endParaRPr lang="de-DE" dirty="0" smtClean="0"/>
          </a:p>
          <a:p>
            <a:r>
              <a:rPr lang="de-DE" dirty="0" smtClean="0"/>
              <a:t>Was wir richten </a:t>
            </a:r>
            <a:r>
              <a:rPr lang="de-DE" u="sng" dirty="0" smtClean="0"/>
              <a:t>sollen</a:t>
            </a:r>
            <a:r>
              <a:rPr lang="de-DE" dirty="0" smtClean="0"/>
              <a:t>: </a:t>
            </a:r>
          </a:p>
          <a:p>
            <a:pPr lvl="1"/>
            <a:endParaRPr lang="de-DE" dirty="0" smtClean="0"/>
          </a:p>
          <a:p>
            <a:endParaRPr lang="de-DE" u="sng" dirty="0">
              <a:effectLst/>
            </a:endParaRPr>
          </a:p>
          <a:p>
            <a:r>
              <a:rPr lang="de-DE" u="sng" dirty="0" smtClean="0">
                <a:effectLst/>
              </a:rPr>
              <a:t>Wann</a:t>
            </a:r>
            <a:r>
              <a:rPr lang="de-DE" dirty="0" smtClean="0">
                <a:effectLst/>
              </a:rPr>
              <a:t> wir richten sollen: </a:t>
            </a:r>
          </a:p>
          <a:p>
            <a:pPr lvl="1"/>
            <a:endParaRPr lang="de-DE" dirty="0"/>
          </a:p>
        </p:txBody>
      </p:sp>
    </p:spTree>
    <p:extLst>
      <p:ext uri="{BB962C8B-B14F-4D97-AF65-F5344CB8AC3E}">
        <p14:creationId xmlns:p14="http://schemas.microsoft.com/office/powerpoint/2010/main" val="2411822370"/>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648072"/>
          </a:xfrm>
        </p:spPr>
        <p:txBody>
          <a:bodyPr/>
          <a:lstStyle/>
          <a:p>
            <a:r>
              <a:rPr lang="de-DE" b="0" dirty="0" smtClean="0">
                <a:effectLst/>
              </a:rPr>
              <a:t>Nicht richten</a:t>
            </a:r>
            <a:endParaRPr lang="de-DE" b="0" dirty="0"/>
          </a:p>
        </p:txBody>
      </p:sp>
      <p:sp>
        <p:nvSpPr>
          <p:cNvPr id="3" name="Inhaltsplatzhalter 2"/>
          <p:cNvSpPr>
            <a:spLocks noGrp="1"/>
          </p:cNvSpPr>
          <p:nvPr>
            <p:ph idx="1"/>
          </p:nvPr>
        </p:nvSpPr>
        <p:spPr>
          <a:xfrm>
            <a:off x="-252536" y="836712"/>
            <a:ext cx="9396536" cy="6021288"/>
          </a:xfrm>
        </p:spPr>
        <p:txBody>
          <a:bodyPr/>
          <a:lstStyle/>
          <a:p>
            <a:r>
              <a:rPr lang="de-DE" sz="2800" dirty="0" smtClean="0">
                <a:effectLst/>
              </a:rPr>
              <a:t>Was </a:t>
            </a:r>
            <a:r>
              <a:rPr lang="de-DE" sz="2800" dirty="0">
                <a:effectLst/>
              </a:rPr>
              <a:t>wir </a:t>
            </a:r>
            <a:r>
              <a:rPr lang="de-DE" sz="2800" dirty="0" smtClean="0">
                <a:solidFill>
                  <a:srgbClr val="FFFF00"/>
                </a:solidFill>
                <a:effectLst/>
              </a:rPr>
              <a:t>nicht</a:t>
            </a:r>
            <a:r>
              <a:rPr lang="de-DE" sz="2800" dirty="0" smtClean="0">
                <a:effectLst/>
              </a:rPr>
              <a:t> richten dürfen</a:t>
            </a:r>
          </a:p>
          <a:p>
            <a:pPr lvl="1"/>
            <a:r>
              <a:rPr lang="de-DE" sz="2400" b="1" dirty="0" smtClean="0">
                <a:solidFill>
                  <a:srgbClr val="FFC000"/>
                </a:solidFill>
              </a:rPr>
              <a:t>Die Motive</a:t>
            </a:r>
            <a:r>
              <a:rPr lang="de-DE" sz="2400" dirty="0" smtClean="0">
                <a:solidFill>
                  <a:srgbClr val="FFC000"/>
                </a:solidFill>
              </a:rPr>
              <a:t> anderer </a:t>
            </a:r>
          </a:p>
          <a:p>
            <a:pPr marL="457200" lvl="1" indent="0">
              <a:buNone/>
            </a:pPr>
            <a:r>
              <a:rPr lang="de-DE" sz="2400" dirty="0" smtClean="0"/>
              <a:t>Jk 4,11.12: </a:t>
            </a:r>
            <a:r>
              <a:rPr lang="de-DE" sz="2400" dirty="0"/>
              <a:t>Redet nicht gegeneinander, Brüder. Wer gegen den Bruder redet und seinen Bruder richtet, redet gegen das Gesetz und richtet das Gesetz. Aber wenn du das Gesetz richtest, bist du nicht ein Täter des Gesetzes, sondern ein Richter.  </a:t>
            </a:r>
            <a:r>
              <a:rPr lang="de-DE" sz="2400" baseline="30000" dirty="0"/>
              <a:t>12</a:t>
            </a:r>
            <a:r>
              <a:rPr lang="de-DE" sz="2400" dirty="0"/>
              <a:t> Einer ist der Gesetzgeber, der zu retten und zu verderben vermag. Wer bist du, der du den anderen richtest? </a:t>
            </a:r>
            <a:endParaRPr lang="de-DE" sz="2400" dirty="0" smtClean="0"/>
          </a:p>
          <a:p>
            <a:pPr lvl="1"/>
            <a:r>
              <a:rPr lang="de-DE" sz="2400" b="1" dirty="0" smtClean="0">
                <a:solidFill>
                  <a:srgbClr val="FFC000"/>
                </a:solidFill>
              </a:rPr>
              <a:t>Den Dienst </a:t>
            </a:r>
            <a:r>
              <a:rPr lang="de-DE" sz="2400" dirty="0" smtClean="0">
                <a:solidFill>
                  <a:srgbClr val="FFC000"/>
                </a:solidFill>
              </a:rPr>
              <a:t>anderer</a:t>
            </a:r>
            <a:endParaRPr lang="de-DE" sz="2400" b="1" dirty="0" smtClean="0">
              <a:solidFill>
                <a:srgbClr val="FFC000"/>
              </a:solidFill>
            </a:endParaRPr>
          </a:p>
          <a:p>
            <a:pPr marL="457200" lvl="1" indent="0">
              <a:buNone/>
            </a:pPr>
            <a:r>
              <a:rPr lang="de-DE" sz="2400" dirty="0" smtClean="0"/>
              <a:t>1Kr 4,5  Richtet nichts </a:t>
            </a:r>
            <a:r>
              <a:rPr lang="de-DE" sz="2400" dirty="0"/>
              <a:t>vor der Zeit, bis der Herr kommt, </a:t>
            </a:r>
            <a:r>
              <a:rPr lang="de-DE" sz="2400" dirty="0" smtClean="0"/>
              <a:t>… dann </a:t>
            </a:r>
            <a:r>
              <a:rPr lang="de-DE" sz="2400" dirty="0"/>
              <a:t>wird einem jeden von Gott das Lob </a:t>
            </a:r>
            <a:r>
              <a:rPr lang="de-DE" sz="2400" dirty="0" smtClean="0"/>
              <a:t>zuteil </a:t>
            </a:r>
            <a:r>
              <a:rPr lang="de-DE" sz="2400" dirty="0"/>
              <a:t>werden. </a:t>
            </a:r>
            <a:endParaRPr lang="de-DE" sz="2400" dirty="0" smtClean="0"/>
          </a:p>
          <a:p>
            <a:pPr marL="457200" lvl="1" indent="0">
              <a:buNone/>
            </a:pPr>
            <a:r>
              <a:rPr lang="de-DE" sz="2400" dirty="0" smtClean="0"/>
              <a:t>Rm 14,</a:t>
            </a:r>
            <a:r>
              <a:rPr lang="de-DE" sz="2400" b="1" dirty="0" smtClean="0"/>
              <a:t>4 </a:t>
            </a:r>
            <a:r>
              <a:rPr lang="de-DE" sz="2400" dirty="0" smtClean="0"/>
              <a:t> </a:t>
            </a:r>
            <a:r>
              <a:rPr lang="de-DE" sz="2400" dirty="0"/>
              <a:t>Wer bist du, der du über einen fremden Hausknecht urteilst? Er steht oder fällt </a:t>
            </a:r>
            <a:r>
              <a:rPr lang="de-DE" sz="2400" dirty="0" smtClean="0"/>
              <a:t>vor seinem </a:t>
            </a:r>
            <a:r>
              <a:rPr lang="de-DE" sz="2400" dirty="0"/>
              <a:t>eigenen Herrn. </a:t>
            </a:r>
            <a:endParaRPr lang="de-DE" sz="2400" dirty="0" smtClean="0"/>
          </a:p>
          <a:p>
            <a:pPr lvl="1"/>
            <a:r>
              <a:rPr lang="de-DE" sz="2400" b="1" dirty="0" smtClean="0">
                <a:solidFill>
                  <a:srgbClr val="FFC000"/>
                </a:solidFill>
              </a:rPr>
              <a:t>Erbstreitigkeiten</a:t>
            </a:r>
            <a:r>
              <a:rPr lang="de-DE" sz="2400" dirty="0" smtClean="0">
                <a:solidFill>
                  <a:srgbClr val="FFC000"/>
                </a:solidFill>
              </a:rPr>
              <a:t> </a:t>
            </a:r>
            <a:r>
              <a:rPr lang="de-DE" sz="2400" dirty="0">
                <a:solidFill>
                  <a:srgbClr val="FFC000"/>
                </a:solidFill>
              </a:rPr>
              <a:t>anderer </a:t>
            </a:r>
            <a:endParaRPr lang="de-DE" sz="2400" dirty="0" smtClean="0">
              <a:solidFill>
                <a:srgbClr val="FFC000"/>
              </a:solidFill>
            </a:endParaRPr>
          </a:p>
          <a:p>
            <a:pPr marL="457200" lvl="1" indent="0">
              <a:buNone/>
            </a:pPr>
            <a:r>
              <a:rPr lang="de-DE" sz="2400" dirty="0" smtClean="0"/>
              <a:t>Lk </a:t>
            </a:r>
            <a:r>
              <a:rPr lang="de-DE" sz="2400" dirty="0"/>
              <a:t>12,14: Wer hat mich zum Erbteiler gesetzt</a:t>
            </a:r>
            <a:r>
              <a:rPr lang="de-DE" sz="2400" dirty="0" smtClean="0"/>
              <a:t>?</a:t>
            </a:r>
            <a:endParaRPr lang="de-DE" sz="2400" dirty="0">
              <a:effectLst/>
            </a:endParaRPr>
          </a:p>
          <a:p>
            <a:endParaRPr lang="de-DE" sz="2800" dirty="0"/>
          </a:p>
        </p:txBody>
      </p:sp>
    </p:spTree>
    <p:extLst>
      <p:ext uri="{BB962C8B-B14F-4D97-AF65-F5344CB8AC3E}">
        <p14:creationId xmlns:p14="http://schemas.microsoft.com/office/powerpoint/2010/main" val="4337519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0" dirty="0">
                <a:solidFill>
                  <a:schemeClr val="accent2">
                    <a:lumMod val="60000"/>
                    <a:lumOff val="40000"/>
                  </a:schemeClr>
                </a:solidFill>
                <a:latin typeface="Arial Narrow" pitchFamily="34" charset="0"/>
              </a:rPr>
              <a:t>Die 10 </a:t>
            </a:r>
            <a:r>
              <a:rPr lang="de-DE" b="0" dirty="0" smtClean="0">
                <a:solidFill>
                  <a:schemeClr val="accent2">
                    <a:lumMod val="60000"/>
                    <a:lumOff val="40000"/>
                  </a:schemeClr>
                </a:solidFill>
                <a:latin typeface="Arial Narrow" pitchFamily="34" charset="0"/>
              </a:rPr>
              <a:t>„</a:t>
            </a:r>
            <a:r>
              <a:rPr lang="de-DE" b="0" dirty="0">
                <a:solidFill>
                  <a:schemeClr val="accent2">
                    <a:lumMod val="60000"/>
                    <a:lumOff val="40000"/>
                  </a:schemeClr>
                </a:solidFill>
                <a:latin typeface="Arial Narrow" pitchFamily="34" charset="0"/>
              </a:rPr>
              <a:t>Worte</a:t>
            </a:r>
            <a:r>
              <a:rPr lang="de-DE" b="0" dirty="0" smtClean="0">
                <a:solidFill>
                  <a:schemeClr val="accent2">
                    <a:lumMod val="60000"/>
                    <a:lumOff val="40000"/>
                  </a:schemeClr>
                </a:solidFill>
                <a:latin typeface="Arial Narrow" pitchFamily="34" charset="0"/>
              </a:rPr>
              <a:t>“ vom Sinai </a:t>
            </a:r>
            <a:endParaRPr lang="de-DE" b="0" dirty="0">
              <a:solidFill>
                <a:schemeClr val="accent2">
                  <a:lumMod val="60000"/>
                  <a:lumOff val="40000"/>
                </a:schemeClr>
              </a:solidFill>
              <a:latin typeface="Arial Narrow" pitchFamily="34" charset="0"/>
            </a:endParaRPr>
          </a:p>
        </p:txBody>
      </p:sp>
      <p:sp>
        <p:nvSpPr>
          <p:cNvPr id="3" name="Inhaltsplatzhalter 2"/>
          <p:cNvSpPr>
            <a:spLocks noGrp="1"/>
          </p:cNvSpPr>
          <p:nvPr>
            <p:ph idx="1"/>
          </p:nvPr>
        </p:nvSpPr>
        <p:spPr>
          <a:xfrm>
            <a:off x="0" y="1268760"/>
            <a:ext cx="9144000" cy="5589240"/>
          </a:xfrm>
        </p:spPr>
        <p:txBody>
          <a:bodyPr/>
          <a:lstStyle/>
          <a:p>
            <a:r>
              <a:rPr lang="de-DE" sz="2600" b="1" dirty="0" smtClean="0">
                <a:effectLst/>
              </a:rPr>
              <a:t>2M 34,28 </a:t>
            </a:r>
            <a:r>
              <a:rPr lang="de-DE" sz="2600" dirty="0" smtClean="0">
                <a:effectLst/>
              </a:rPr>
              <a:t> </a:t>
            </a:r>
            <a:r>
              <a:rPr lang="de-DE" sz="2600" dirty="0">
                <a:effectLst/>
              </a:rPr>
              <a:t>Und er war dort bei JAHWEH vierzig Tage und vierzig Nächte; er aß kein Brot und trank kein Wasser. Und er schrieb auf die Tafeln die Worte des Bundes, </a:t>
            </a:r>
            <a:r>
              <a:rPr lang="de-DE" sz="2600" dirty="0">
                <a:solidFill>
                  <a:srgbClr val="FFFF00"/>
                </a:solidFill>
                <a:effectLst/>
              </a:rPr>
              <a:t>die zehn Worte</a:t>
            </a:r>
            <a:r>
              <a:rPr lang="de-DE" sz="2600" dirty="0">
                <a:effectLst/>
              </a:rPr>
              <a:t>.</a:t>
            </a:r>
          </a:p>
          <a:p>
            <a:r>
              <a:rPr lang="de-DE" sz="2600" b="1" dirty="0">
                <a:effectLst/>
              </a:rPr>
              <a:t>5M </a:t>
            </a:r>
            <a:r>
              <a:rPr lang="de-DE" sz="2600" b="1" dirty="0" smtClean="0">
                <a:effectLst/>
              </a:rPr>
              <a:t>4,13 </a:t>
            </a:r>
            <a:r>
              <a:rPr lang="de-DE" sz="2600" dirty="0" smtClean="0">
                <a:effectLst/>
              </a:rPr>
              <a:t> </a:t>
            </a:r>
            <a:r>
              <a:rPr lang="de-DE" sz="2600" dirty="0">
                <a:effectLst/>
              </a:rPr>
              <a:t>Und er verkündigte euch seinen Bund, den er euch zu tun gebot, </a:t>
            </a:r>
            <a:r>
              <a:rPr lang="de-DE" sz="2600" dirty="0">
                <a:solidFill>
                  <a:srgbClr val="FFFF00"/>
                </a:solidFill>
                <a:effectLst/>
              </a:rPr>
              <a:t>die zehn Worte</a:t>
            </a:r>
            <a:r>
              <a:rPr lang="de-DE" sz="2600" dirty="0">
                <a:effectLst/>
              </a:rPr>
              <a:t>. Und er schrieb sie auf zwei steinerne Tafeln.</a:t>
            </a:r>
          </a:p>
          <a:p>
            <a:r>
              <a:rPr lang="de-DE" sz="2600" b="1" dirty="0">
                <a:effectLst/>
              </a:rPr>
              <a:t>5M </a:t>
            </a:r>
            <a:r>
              <a:rPr lang="de-DE" sz="2600" b="1" dirty="0" smtClean="0">
                <a:effectLst/>
              </a:rPr>
              <a:t>10,4 </a:t>
            </a:r>
            <a:r>
              <a:rPr lang="de-DE" sz="2600" dirty="0" smtClean="0">
                <a:effectLst/>
              </a:rPr>
              <a:t> </a:t>
            </a:r>
            <a:r>
              <a:rPr lang="de-DE" sz="2600" dirty="0">
                <a:effectLst/>
              </a:rPr>
              <a:t>Und er schrieb auf die Tafeln, wie die erste Schrift, </a:t>
            </a:r>
            <a:r>
              <a:rPr lang="de-DE" sz="2600" dirty="0">
                <a:solidFill>
                  <a:srgbClr val="FFFF00"/>
                </a:solidFill>
                <a:effectLst/>
              </a:rPr>
              <a:t>die</a:t>
            </a:r>
            <a:r>
              <a:rPr lang="de-DE" sz="2600" dirty="0">
                <a:effectLst/>
              </a:rPr>
              <a:t> </a:t>
            </a:r>
            <a:r>
              <a:rPr lang="de-DE" sz="2600" dirty="0">
                <a:solidFill>
                  <a:srgbClr val="FFFF00"/>
                </a:solidFill>
                <a:effectLst/>
              </a:rPr>
              <a:t>zehn Worte</a:t>
            </a:r>
            <a:r>
              <a:rPr lang="de-DE" sz="2600" dirty="0">
                <a:effectLst/>
              </a:rPr>
              <a:t>, die JAHWEH auf den Berge zu euch geredet hatte, mitten aus dem Feuer am Tag der Versammlung. Und JAHWEH gab sie </a:t>
            </a:r>
            <a:r>
              <a:rPr lang="de-DE" sz="2600" dirty="0" smtClean="0">
                <a:effectLst/>
              </a:rPr>
              <a:t>mir.</a:t>
            </a:r>
          </a:p>
          <a:p>
            <a:endParaRPr lang="de-DE" sz="2800" b="1" dirty="0" smtClean="0">
              <a:solidFill>
                <a:srgbClr val="FFC000"/>
              </a:solidFill>
            </a:endParaRPr>
          </a:p>
          <a:p>
            <a:r>
              <a:rPr lang="de-DE" sz="2800" b="1" dirty="0">
                <a:solidFill>
                  <a:srgbClr val="F97F6B"/>
                </a:solidFill>
              </a:rPr>
              <a:t>2M 20: Regeln für das Zusammenleben im Volk </a:t>
            </a:r>
            <a:r>
              <a:rPr lang="de-DE" sz="2800" b="1" dirty="0" smtClean="0">
                <a:solidFill>
                  <a:srgbClr val="F97F6B"/>
                </a:solidFill>
              </a:rPr>
              <a:t>Gottes im AT</a:t>
            </a:r>
          </a:p>
          <a:p>
            <a:r>
              <a:rPr lang="de-DE" sz="2800" b="1" dirty="0" smtClean="0">
                <a:solidFill>
                  <a:srgbClr val="F97F6B"/>
                </a:solidFill>
              </a:rPr>
              <a:t>Mt 5-7: </a:t>
            </a:r>
            <a:r>
              <a:rPr lang="de-DE" sz="2800" b="1" dirty="0">
                <a:solidFill>
                  <a:srgbClr val="F97F6B"/>
                </a:solidFill>
              </a:rPr>
              <a:t>Regeln für das Zusammenleben im </a:t>
            </a:r>
            <a:r>
              <a:rPr lang="de-DE" sz="2800" b="1" dirty="0" smtClean="0">
                <a:solidFill>
                  <a:srgbClr val="F97F6B"/>
                </a:solidFill>
              </a:rPr>
              <a:t>Königreich Christi</a:t>
            </a:r>
            <a:endParaRPr lang="de-DE" sz="2800" b="1" dirty="0">
              <a:solidFill>
                <a:srgbClr val="F97F6B"/>
              </a:solidFill>
            </a:endParaRPr>
          </a:p>
          <a:p>
            <a:pPr marL="0" indent="0">
              <a:buNone/>
            </a:pPr>
            <a:endParaRPr lang="de-DE" sz="2400" dirty="0">
              <a:effectLst/>
            </a:endParaRPr>
          </a:p>
        </p:txBody>
      </p:sp>
    </p:spTree>
    <p:extLst>
      <p:ext uri="{BB962C8B-B14F-4D97-AF65-F5344CB8AC3E}">
        <p14:creationId xmlns:p14="http://schemas.microsoft.com/office/powerpoint/2010/main" val="1157153293"/>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274638"/>
            <a:ext cx="8424936" cy="1143000"/>
          </a:xfrm>
        </p:spPr>
        <p:txBody>
          <a:bodyPr/>
          <a:lstStyle/>
          <a:p>
            <a:r>
              <a:rPr lang="de-DE" dirty="0" smtClean="0">
                <a:solidFill>
                  <a:srgbClr val="FBB0A3"/>
                </a:solidFill>
              </a:rPr>
              <a:t>8</a:t>
            </a:r>
            <a:r>
              <a:rPr lang="de-DE" dirty="0" smtClean="0">
                <a:solidFill>
                  <a:srgbClr val="FBB0A3"/>
                </a:solidFill>
                <a:latin typeface="Arial Narrow" pitchFamily="34" charset="0"/>
              </a:rPr>
              <a:t>. Nicht </a:t>
            </a:r>
            <a:r>
              <a:rPr lang="de-DE" dirty="0" smtClean="0">
                <a:solidFill>
                  <a:srgbClr val="FBB0A3"/>
                </a:solidFill>
                <a:effectLst/>
              </a:rPr>
              <a:t>richten. Wahrhaftigkeit! Rechtes Maß an mich selber </a:t>
            </a:r>
            <a:r>
              <a:rPr lang="de-DE" dirty="0" smtClean="0">
                <a:solidFill>
                  <a:schemeClr val="tx1"/>
                </a:solidFill>
                <a:latin typeface="Arial Narrow" pitchFamily="34" charset="0"/>
              </a:rPr>
              <a:t>7,1-5</a:t>
            </a:r>
            <a:endParaRPr lang="de-DE" dirty="0">
              <a:solidFill>
                <a:srgbClr val="FBB0A3"/>
              </a:solidFill>
              <a:latin typeface="Arial Narrow" pitchFamily="34" charset="0"/>
            </a:endParaRPr>
          </a:p>
        </p:txBody>
      </p:sp>
      <p:sp>
        <p:nvSpPr>
          <p:cNvPr id="3" name="Inhaltsplatzhalter 2"/>
          <p:cNvSpPr>
            <a:spLocks noGrp="1"/>
          </p:cNvSpPr>
          <p:nvPr>
            <p:ph idx="1"/>
          </p:nvPr>
        </p:nvSpPr>
        <p:spPr>
          <a:xfrm>
            <a:off x="457200" y="1600200"/>
            <a:ext cx="8686800" cy="5069160"/>
          </a:xfrm>
        </p:spPr>
        <p:txBody>
          <a:bodyPr/>
          <a:lstStyle/>
          <a:p>
            <a:r>
              <a:rPr lang="de-DE" dirty="0" smtClean="0"/>
              <a:t>Was wir </a:t>
            </a:r>
            <a:r>
              <a:rPr lang="de-DE" u="sng" dirty="0" smtClean="0"/>
              <a:t>nicht</a:t>
            </a:r>
            <a:r>
              <a:rPr lang="de-DE" dirty="0" smtClean="0"/>
              <a:t> richten dürfen: </a:t>
            </a:r>
          </a:p>
          <a:p>
            <a:pPr lvl="1"/>
            <a:r>
              <a:rPr lang="de-DE" dirty="0" smtClean="0"/>
              <a:t>Die Motive anderer. </a:t>
            </a:r>
          </a:p>
          <a:p>
            <a:pPr lvl="1"/>
            <a:r>
              <a:rPr lang="de-DE" dirty="0" smtClean="0"/>
              <a:t>Den Dienst anderer</a:t>
            </a:r>
          </a:p>
          <a:p>
            <a:pPr lvl="1"/>
            <a:r>
              <a:rPr lang="de-DE" dirty="0" smtClean="0"/>
              <a:t>Erbstreitigkeiten anderer</a:t>
            </a:r>
          </a:p>
          <a:p>
            <a:r>
              <a:rPr lang="de-DE" dirty="0" smtClean="0"/>
              <a:t>Was wir richten </a:t>
            </a:r>
            <a:r>
              <a:rPr lang="de-DE" u="sng" dirty="0" smtClean="0"/>
              <a:t>sollen</a:t>
            </a:r>
            <a:r>
              <a:rPr lang="de-DE" dirty="0" smtClean="0"/>
              <a:t>: </a:t>
            </a:r>
          </a:p>
          <a:p>
            <a:pPr lvl="1"/>
            <a:r>
              <a:rPr lang="de-DE" dirty="0" smtClean="0"/>
              <a:t> </a:t>
            </a:r>
          </a:p>
          <a:p>
            <a:pPr lvl="1"/>
            <a:r>
              <a:rPr lang="de-DE" dirty="0" smtClean="0">
                <a:effectLst/>
              </a:rPr>
              <a:t> </a:t>
            </a:r>
          </a:p>
          <a:p>
            <a:r>
              <a:rPr lang="de-DE" u="sng" dirty="0" smtClean="0">
                <a:effectLst/>
              </a:rPr>
              <a:t>Wann</a:t>
            </a:r>
            <a:r>
              <a:rPr lang="de-DE" dirty="0" smtClean="0">
                <a:effectLst/>
              </a:rPr>
              <a:t> wir richten sollen: </a:t>
            </a:r>
          </a:p>
          <a:p>
            <a:pPr lvl="1"/>
            <a:r>
              <a:rPr lang="de-DE" dirty="0" smtClean="0">
                <a:effectLst/>
              </a:rPr>
              <a:t> </a:t>
            </a:r>
            <a:endParaRPr lang="de-DE" dirty="0"/>
          </a:p>
        </p:txBody>
      </p:sp>
    </p:spTree>
    <p:extLst>
      <p:ext uri="{BB962C8B-B14F-4D97-AF65-F5344CB8AC3E}">
        <p14:creationId xmlns:p14="http://schemas.microsoft.com/office/powerpoint/2010/main" val="3853706100"/>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lstStyle/>
          <a:p>
            <a:r>
              <a:rPr lang="de-DE" b="0" dirty="0">
                <a:effectLst/>
              </a:rPr>
              <a:t>Richten</a:t>
            </a:r>
            <a:endParaRPr lang="de-DE" dirty="0"/>
          </a:p>
        </p:txBody>
      </p:sp>
      <p:sp>
        <p:nvSpPr>
          <p:cNvPr id="3" name="Inhaltsplatzhalter 2"/>
          <p:cNvSpPr>
            <a:spLocks noGrp="1"/>
          </p:cNvSpPr>
          <p:nvPr>
            <p:ph idx="1"/>
          </p:nvPr>
        </p:nvSpPr>
        <p:spPr>
          <a:xfrm>
            <a:off x="0" y="1052736"/>
            <a:ext cx="9144000" cy="5805264"/>
          </a:xfrm>
        </p:spPr>
        <p:txBody>
          <a:bodyPr/>
          <a:lstStyle/>
          <a:p>
            <a:r>
              <a:rPr lang="de-DE" sz="2800" dirty="0">
                <a:solidFill>
                  <a:srgbClr val="92D050"/>
                </a:solidFill>
                <a:effectLst/>
              </a:rPr>
              <a:t>Wo wir richten </a:t>
            </a:r>
            <a:r>
              <a:rPr lang="de-DE" sz="2800" dirty="0" smtClean="0">
                <a:solidFill>
                  <a:srgbClr val="92D050"/>
                </a:solidFill>
                <a:effectLst/>
              </a:rPr>
              <a:t>sollen</a:t>
            </a:r>
          </a:p>
          <a:p>
            <a:pPr lvl="1"/>
            <a:r>
              <a:rPr lang="de-DE" sz="2400" b="1" dirty="0" smtClean="0">
                <a:solidFill>
                  <a:srgbClr val="92D050"/>
                </a:solidFill>
                <a:effectLst/>
              </a:rPr>
              <a:t>Gewisse offensichtliche Sünden</a:t>
            </a:r>
            <a:endParaRPr lang="de-DE" sz="2400" dirty="0" smtClean="0">
              <a:effectLst/>
            </a:endParaRPr>
          </a:p>
          <a:p>
            <a:pPr marL="457200" lvl="1" indent="0">
              <a:buNone/>
            </a:pPr>
            <a:r>
              <a:rPr lang="de-DE" sz="2400" dirty="0" smtClean="0">
                <a:effectLst/>
              </a:rPr>
              <a:t>1Kr 5,12.13: … denn </a:t>
            </a:r>
            <a:r>
              <a:rPr lang="de-DE" sz="2400" dirty="0">
                <a:effectLst/>
              </a:rPr>
              <a:t>was </a:t>
            </a:r>
            <a:r>
              <a:rPr lang="de-DE" sz="2400" dirty="0" smtClean="0">
                <a:effectLst/>
              </a:rPr>
              <a:t>gehen </a:t>
            </a:r>
            <a:r>
              <a:rPr lang="de-DE" sz="2400" dirty="0">
                <a:effectLst/>
              </a:rPr>
              <a:t>mich auch die </a:t>
            </a:r>
            <a:r>
              <a:rPr lang="de-DE" sz="2400" dirty="0" smtClean="0">
                <a:effectLst/>
              </a:rPr>
              <a:t>an, </a:t>
            </a:r>
            <a:r>
              <a:rPr lang="de-DE" sz="2400" dirty="0">
                <a:effectLst/>
              </a:rPr>
              <a:t>die außerhalb sind, </a:t>
            </a:r>
            <a:r>
              <a:rPr lang="de-DE" sz="2400" dirty="0" smtClean="0">
                <a:effectLst/>
              </a:rPr>
              <a:t>sie </a:t>
            </a:r>
            <a:r>
              <a:rPr lang="de-DE" sz="2400" dirty="0">
                <a:effectLst/>
              </a:rPr>
              <a:t>zu richten? Richtet ihr nicht die, die drinnen sind?  </a:t>
            </a:r>
            <a:r>
              <a:rPr lang="de-DE" sz="2400" baseline="30000" dirty="0">
                <a:effectLst/>
              </a:rPr>
              <a:t>13</a:t>
            </a:r>
            <a:r>
              <a:rPr lang="de-DE" sz="2400" dirty="0">
                <a:effectLst/>
              </a:rPr>
              <a:t> Aber die, die außerhalb sind, richtet Gott. Und entfernt ihr den Bösen aus eurer </a:t>
            </a:r>
            <a:r>
              <a:rPr lang="de-DE" sz="2400" dirty="0" smtClean="0">
                <a:effectLst/>
              </a:rPr>
              <a:t>Mitte! </a:t>
            </a:r>
          </a:p>
          <a:p>
            <a:pPr lvl="1"/>
            <a:r>
              <a:rPr lang="de-DE" sz="2400" b="1" dirty="0" smtClean="0">
                <a:solidFill>
                  <a:srgbClr val="92D050"/>
                </a:solidFill>
              </a:rPr>
              <a:t>Streitigkeiten unter Brüdern</a:t>
            </a:r>
          </a:p>
          <a:p>
            <a:pPr marL="457200" lvl="1" indent="0">
              <a:buNone/>
            </a:pPr>
            <a:r>
              <a:rPr lang="de-DE" sz="2400" dirty="0" smtClean="0"/>
              <a:t>1Kr </a:t>
            </a:r>
            <a:r>
              <a:rPr lang="de-DE" sz="2400" dirty="0"/>
              <a:t>6:2  Wisst ihr nicht, dass die Heiligen die Welt richten werden? Und wenn die Welt von euch gerichtet wird, seid ihr der kleinsten Gerichte unwürdig? </a:t>
            </a:r>
            <a:r>
              <a:rPr lang="de-DE" sz="2400" dirty="0" smtClean="0"/>
              <a:t> 3  </a:t>
            </a:r>
            <a:r>
              <a:rPr lang="de-DE" sz="2400" dirty="0"/>
              <a:t>Wisst ihr nicht, dass wir Engel richten werden? Wie viel mehr die </a:t>
            </a:r>
            <a:r>
              <a:rPr lang="de-DE" sz="2400" dirty="0" smtClean="0"/>
              <a:t>Angelegenheiten des </a:t>
            </a:r>
            <a:r>
              <a:rPr lang="de-DE" sz="2400" dirty="0"/>
              <a:t>‹irdischen› Lebens! </a:t>
            </a:r>
            <a:endParaRPr lang="de-DE" sz="2400" dirty="0" smtClean="0"/>
          </a:p>
          <a:p>
            <a:pPr marL="0" indent="0">
              <a:buNone/>
            </a:pPr>
            <a:endParaRPr lang="de-DE" sz="2800" dirty="0"/>
          </a:p>
        </p:txBody>
      </p:sp>
    </p:spTree>
    <p:extLst>
      <p:ext uri="{BB962C8B-B14F-4D97-AF65-F5344CB8AC3E}">
        <p14:creationId xmlns:p14="http://schemas.microsoft.com/office/powerpoint/2010/main" val="172070218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274638"/>
            <a:ext cx="8424936" cy="1143000"/>
          </a:xfrm>
        </p:spPr>
        <p:txBody>
          <a:bodyPr/>
          <a:lstStyle/>
          <a:p>
            <a:r>
              <a:rPr lang="de-DE" dirty="0" smtClean="0">
                <a:solidFill>
                  <a:srgbClr val="FBB0A3"/>
                </a:solidFill>
              </a:rPr>
              <a:t>8</a:t>
            </a:r>
            <a:r>
              <a:rPr lang="de-DE" dirty="0" smtClean="0">
                <a:solidFill>
                  <a:srgbClr val="FBB0A3"/>
                </a:solidFill>
                <a:latin typeface="Arial Narrow" pitchFamily="34" charset="0"/>
              </a:rPr>
              <a:t>. Nicht </a:t>
            </a:r>
            <a:r>
              <a:rPr lang="de-DE" dirty="0" smtClean="0">
                <a:solidFill>
                  <a:srgbClr val="FBB0A3"/>
                </a:solidFill>
                <a:effectLst/>
              </a:rPr>
              <a:t>richten. Wahrhaftigkeit! Rechtes Maß an mich selber </a:t>
            </a:r>
            <a:r>
              <a:rPr lang="de-DE" dirty="0" smtClean="0">
                <a:solidFill>
                  <a:schemeClr val="tx1"/>
                </a:solidFill>
                <a:latin typeface="Arial Narrow" pitchFamily="34" charset="0"/>
              </a:rPr>
              <a:t>7,1-5</a:t>
            </a:r>
            <a:endParaRPr lang="de-DE" dirty="0">
              <a:solidFill>
                <a:srgbClr val="FBB0A3"/>
              </a:solidFill>
              <a:latin typeface="Arial Narrow" pitchFamily="34" charset="0"/>
            </a:endParaRPr>
          </a:p>
        </p:txBody>
      </p:sp>
      <p:sp>
        <p:nvSpPr>
          <p:cNvPr id="3" name="Inhaltsplatzhalter 2"/>
          <p:cNvSpPr>
            <a:spLocks noGrp="1"/>
          </p:cNvSpPr>
          <p:nvPr>
            <p:ph idx="1"/>
          </p:nvPr>
        </p:nvSpPr>
        <p:spPr>
          <a:xfrm>
            <a:off x="457200" y="1600200"/>
            <a:ext cx="8686800" cy="5069160"/>
          </a:xfrm>
        </p:spPr>
        <p:txBody>
          <a:bodyPr/>
          <a:lstStyle/>
          <a:p>
            <a:r>
              <a:rPr lang="de-DE" dirty="0" smtClean="0"/>
              <a:t>Was wir </a:t>
            </a:r>
            <a:r>
              <a:rPr lang="de-DE" u="sng" dirty="0" smtClean="0"/>
              <a:t>nicht</a:t>
            </a:r>
            <a:r>
              <a:rPr lang="de-DE" dirty="0" smtClean="0"/>
              <a:t> richten dürfen: </a:t>
            </a:r>
          </a:p>
          <a:p>
            <a:pPr lvl="1"/>
            <a:r>
              <a:rPr lang="de-DE" dirty="0" smtClean="0"/>
              <a:t>Die Motive anderer. </a:t>
            </a:r>
          </a:p>
          <a:p>
            <a:pPr lvl="1"/>
            <a:r>
              <a:rPr lang="de-DE" dirty="0" smtClean="0"/>
              <a:t>Den Dienst anderer</a:t>
            </a:r>
          </a:p>
          <a:p>
            <a:pPr lvl="1"/>
            <a:r>
              <a:rPr lang="de-DE" dirty="0" smtClean="0"/>
              <a:t>Erbstreitigkeiten anderer</a:t>
            </a:r>
          </a:p>
          <a:p>
            <a:r>
              <a:rPr lang="de-DE" dirty="0" smtClean="0"/>
              <a:t>Was wir richten </a:t>
            </a:r>
            <a:r>
              <a:rPr lang="de-DE" u="sng" dirty="0" smtClean="0"/>
              <a:t>sollen</a:t>
            </a:r>
            <a:r>
              <a:rPr lang="de-DE" dirty="0" smtClean="0"/>
              <a:t>: </a:t>
            </a:r>
          </a:p>
          <a:p>
            <a:pPr lvl="1"/>
            <a:r>
              <a:rPr lang="de-DE" dirty="0" smtClean="0"/>
              <a:t>Offensichtliches Leben in Sünde</a:t>
            </a:r>
          </a:p>
          <a:p>
            <a:pPr lvl="1"/>
            <a:r>
              <a:rPr lang="de-DE" dirty="0" smtClean="0">
                <a:effectLst/>
              </a:rPr>
              <a:t>Gewisse Streitigkeiten</a:t>
            </a:r>
            <a:r>
              <a:rPr lang="de-CH" dirty="0" smtClean="0">
                <a:effectLst/>
              </a:rPr>
              <a:t> </a:t>
            </a:r>
            <a:r>
              <a:rPr lang="de-CH" dirty="0">
                <a:effectLst/>
              </a:rPr>
              <a:t>unter Brüder</a:t>
            </a:r>
            <a:r>
              <a:rPr lang="de-DE" dirty="0" smtClean="0">
                <a:effectLst/>
              </a:rPr>
              <a:t>n</a:t>
            </a:r>
          </a:p>
          <a:p>
            <a:r>
              <a:rPr lang="de-DE" u="sng" dirty="0" smtClean="0">
                <a:effectLst/>
              </a:rPr>
              <a:t>Wann</a:t>
            </a:r>
            <a:r>
              <a:rPr lang="de-DE" dirty="0" smtClean="0">
                <a:effectLst/>
              </a:rPr>
              <a:t> wir richten sollen: </a:t>
            </a:r>
          </a:p>
          <a:p>
            <a:pPr lvl="1"/>
            <a:r>
              <a:rPr lang="de-DE" dirty="0" smtClean="0">
                <a:effectLst/>
              </a:rPr>
              <a:t>Nachdem wir </a:t>
            </a:r>
            <a:r>
              <a:rPr lang="de-CH" dirty="0">
                <a:effectLst/>
              </a:rPr>
              <a:t>den Maßstab an uns selber angelegt haben </a:t>
            </a:r>
            <a:endParaRPr lang="de-DE" dirty="0"/>
          </a:p>
        </p:txBody>
      </p:sp>
    </p:spTree>
    <p:extLst>
      <p:ext uri="{BB962C8B-B14F-4D97-AF65-F5344CB8AC3E}">
        <p14:creationId xmlns:p14="http://schemas.microsoft.com/office/powerpoint/2010/main" val="3590765259"/>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0" dirty="0" smtClean="0">
                <a:effectLst/>
              </a:rPr>
              <a:t> </a:t>
            </a:r>
            <a:endParaRPr lang="de-DE" dirty="0"/>
          </a:p>
        </p:txBody>
      </p:sp>
      <p:sp>
        <p:nvSpPr>
          <p:cNvPr id="5" name="Inhaltsplatzhalter 4"/>
          <p:cNvSpPr>
            <a:spLocks noGrp="1"/>
          </p:cNvSpPr>
          <p:nvPr>
            <p:ph sz="half" idx="2"/>
          </p:nvPr>
        </p:nvSpPr>
        <p:spPr>
          <a:xfrm>
            <a:off x="4648200" y="1600200"/>
            <a:ext cx="4495800" cy="4525963"/>
          </a:xfrm>
        </p:spPr>
        <p:txBody>
          <a:bodyPr/>
          <a:lstStyle/>
          <a:p>
            <a:pPr marL="0" indent="0">
              <a:buNone/>
            </a:pPr>
            <a:r>
              <a:rPr lang="de-DE" dirty="0" smtClean="0"/>
              <a:t>Tafel 2</a:t>
            </a:r>
          </a:p>
          <a:p>
            <a:r>
              <a:rPr lang="de-DE" dirty="0">
                <a:solidFill>
                  <a:srgbClr val="FFFF00"/>
                </a:solidFill>
              </a:rPr>
              <a:t>6,1</a:t>
            </a:r>
            <a:r>
              <a:rPr lang="de-DE" dirty="0"/>
              <a:t> </a:t>
            </a:r>
            <a:r>
              <a:rPr lang="de-DE" b="1" dirty="0">
                <a:solidFill>
                  <a:srgbClr val="FFC000"/>
                </a:solidFill>
                <a:effectLst/>
              </a:rPr>
              <a:t>Beten</a:t>
            </a:r>
            <a:r>
              <a:rPr lang="de-DE" dirty="0">
                <a:solidFill>
                  <a:srgbClr val="FFC000"/>
                </a:solidFill>
                <a:effectLst/>
              </a:rPr>
              <a:t> (</a:t>
            </a:r>
            <a:r>
              <a:rPr lang="de-DE" b="1" dirty="0">
                <a:solidFill>
                  <a:srgbClr val="FFC000"/>
                </a:solidFill>
                <a:effectLst/>
              </a:rPr>
              <a:t>Vater)</a:t>
            </a:r>
            <a:r>
              <a:rPr lang="de-DE" dirty="0">
                <a:solidFill>
                  <a:srgbClr val="FFC000"/>
                </a:solidFill>
                <a:effectLst/>
              </a:rPr>
              <a:t> </a:t>
            </a:r>
            <a:r>
              <a:rPr lang="de-DE" i="1" dirty="0" smtClean="0">
                <a:solidFill>
                  <a:srgbClr val="FFC000"/>
                </a:solidFill>
                <a:effectLst/>
              </a:rPr>
              <a:t>3-teilig</a:t>
            </a:r>
            <a:endParaRPr lang="de-DE" i="1" dirty="0">
              <a:solidFill>
                <a:srgbClr val="FFC000"/>
              </a:solidFill>
            </a:endParaRPr>
          </a:p>
          <a:p>
            <a:r>
              <a:rPr lang="de-DE" dirty="0">
                <a:solidFill>
                  <a:srgbClr val="FFFF00"/>
                </a:solidFill>
              </a:rPr>
              <a:t>6,19</a:t>
            </a:r>
            <a:r>
              <a:rPr lang="de-DE" dirty="0"/>
              <a:t> </a:t>
            </a:r>
            <a:r>
              <a:rPr lang="de-DE" sz="2400" dirty="0" err="1" smtClean="0"/>
              <a:t>Ird</a:t>
            </a:r>
            <a:r>
              <a:rPr lang="de-DE" sz="2400" dirty="0" smtClean="0"/>
              <a:t>. </a:t>
            </a:r>
            <a:r>
              <a:rPr lang="de-DE" sz="2400" dirty="0" smtClean="0">
                <a:solidFill>
                  <a:srgbClr val="7DDDFF"/>
                </a:solidFill>
              </a:rPr>
              <a:t>Schätze</a:t>
            </a:r>
            <a:r>
              <a:rPr lang="de-DE" sz="2400" dirty="0" smtClean="0"/>
              <a:t> </a:t>
            </a:r>
            <a:r>
              <a:rPr lang="de-DE" sz="2400" dirty="0" smtClean="0">
                <a:solidFill>
                  <a:srgbClr val="7DDDFF"/>
                </a:solidFill>
              </a:rPr>
              <a:t>nicht ansammeln</a:t>
            </a:r>
            <a:endParaRPr lang="de-DE" sz="2400" dirty="0">
              <a:solidFill>
                <a:srgbClr val="7DDDFF"/>
              </a:solidFill>
            </a:endParaRPr>
          </a:p>
          <a:p>
            <a:r>
              <a:rPr lang="de-DE" dirty="0">
                <a:solidFill>
                  <a:srgbClr val="FFFF00"/>
                </a:solidFill>
              </a:rPr>
              <a:t>7,1 N</a:t>
            </a:r>
            <a:r>
              <a:rPr lang="de-DE" dirty="0" smtClean="0">
                <a:solidFill>
                  <a:srgbClr val="FFFF00"/>
                </a:solidFill>
              </a:rPr>
              <a:t>icht richtend reden!</a:t>
            </a:r>
            <a:endParaRPr lang="de-DE" dirty="0">
              <a:solidFill>
                <a:srgbClr val="FFFF00"/>
              </a:solidFill>
            </a:endParaRPr>
          </a:p>
          <a:p>
            <a:r>
              <a:rPr lang="de-DE" dirty="0">
                <a:solidFill>
                  <a:srgbClr val="FFFF00"/>
                </a:solidFill>
              </a:rPr>
              <a:t>7,6</a:t>
            </a:r>
            <a:r>
              <a:rPr lang="de-DE" dirty="0"/>
              <a:t> </a:t>
            </a:r>
            <a:r>
              <a:rPr lang="de-DE" sz="2400" dirty="0" smtClean="0"/>
              <a:t>Geistl. </a:t>
            </a:r>
            <a:r>
              <a:rPr lang="de-DE" sz="2400" dirty="0" smtClean="0">
                <a:solidFill>
                  <a:srgbClr val="7DDDFF"/>
                </a:solidFill>
              </a:rPr>
              <a:t>Perlen</a:t>
            </a:r>
            <a:r>
              <a:rPr lang="de-DE" sz="2000" dirty="0" smtClean="0"/>
              <a:t> </a:t>
            </a:r>
            <a:r>
              <a:rPr lang="de-DE" sz="2400" dirty="0" smtClean="0">
                <a:solidFill>
                  <a:srgbClr val="7DDDFF"/>
                </a:solidFill>
              </a:rPr>
              <a:t>nicht </a:t>
            </a:r>
            <a:r>
              <a:rPr lang="de-DE" sz="2200" dirty="0" smtClean="0">
                <a:solidFill>
                  <a:srgbClr val="7DDDFF"/>
                </a:solidFill>
              </a:rPr>
              <a:t>den</a:t>
            </a:r>
            <a:r>
              <a:rPr lang="de-DE" sz="2000" dirty="0" smtClean="0">
                <a:solidFill>
                  <a:srgbClr val="7DDDFF"/>
                </a:solidFill>
              </a:rPr>
              <a:t> </a:t>
            </a:r>
            <a:r>
              <a:rPr lang="de-DE" sz="2400" dirty="0" smtClean="0">
                <a:solidFill>
                  <a:srgbClr val="7DDDFF"/>
                </a:solidFill>
              </a:rPr>
              <a:t>Hunden</a:t>
            </a:r>
            <a:endParaRPr lang="de-DE" sz="2400" dirty="0">
              <a:solidFill>
                <a:srgbClr val="7DDDFF"/>
              </a:solidFill>
            </a:endParaRPr>
          </a:p>
          <a:p>
            <a:r>
              <a:rPr lang="de-DE" dirty="0">
                <a:solidFill>
                  <a:srgbClr val="FFFF00"/>
                </a:solidFill>
              </a:rPr>
              <a:t>7,7</a:t>
            </a:r>
            <a:r>
              <a:rPr lang="de-DE" sz="2400" dirty="0">
                <a:solidFill>
                  <a:srgbClr val="FFFF00"/>
                </a:solidFill>
              </a:rPr>
              <a:t> </a:t>
            </a:r>
            <a:r>
              <a:rPr lang="de-DE" b="1" dirty="0" smtClean="0">
                <a:solidFill>
                  <a:srgbClr val="FFC000"/>
                </a:solidFill>
                <a:effectLst/>
              </a:rPr>
              <a:t>Bittet!</a:t>
            </a:r>
            <a:r>
              <a:rPr lang="de-DE" dirty="0" smtClean="0">
                <a:solidFill>
                  <a:srgbClr val="FFC000"/>
                </a:solidFill>
                <a:effectLst/>
              </a:rPr>
              <a:t> </a:t>
            </a:r>
            <a:r>
              <a:rPr lang="de-DE" dirty="0">
                <a:solidFill>
                  <a:srgbClr val="FFC000"/>
                </a:solidFill>
                <a:effectLst/>
              </a:rPr>
              <a:t>(</a:t>
            </a:r>
            <a:r>
              <a:rPr lang="de-DE" b="1" dirty="0">
                <a:solidFill>
                  <a:srgbClr val="FFC000"/>
                </a:solidFill>
                <a:effectLst/>
              </a:rPr>
              <a:t>Vater)</a:t>
            </a:r>
            <a:r>
              <a:rPr lang="de-DE" dirty="0">
                <a:solidFill>
                  <a:srgbClr val="FFC000"/>
                </a:solidFill>
                <a:effectLst/>
              </a:rPr>
              <a:t> </a:t>
            </a:r>
            <a:r>
              <a:rPr lang="de-DE" i="1" dirty="0">
                <a:solidFill>
                  <a:srgbClr val="FFC000"/>
                </a:solidFill>
                <a:effectLst/>
              </a:rPr>
              <a:t>3-teilig</a:t>
            </a:r>
            <a:endParaRPr lang="de-DE" i="1" dirty="0">
              <a:solidFill>
                <a:srgbClr val="FFC000"/>
              </a:solidFill>
            </a:endParaRPr>
          </a:p>
          <a:p>
            <a:pPr marL="0" indent="0">
              <a:buNone/>
            </a:pPr>
            <a:r>
              <a:rPr lang="de-DE" sz="2400" i="1" dirty="0" smtClean="0">
                <a:solidFill>
                  <a:srgbClr val="92D050"/>
                </a:solidFill>
              </a:rPr>
              <a:t>Fazit </a:t>
            </a:r>
            <a:r>
              <a:rPr lang="de-DE" sz="2400" i="1" dirty="0">
                <a:solidFill>
                  <a:srgbClr val="92D050"/>
                </a:solidFill>
              </a:rPr>
              <a:t>7,12</a:t>
            </a:r>
          </a:p>
          <a:p>
            <a:pPr marL="0" indent="0">
              <a:buNone/>
            </a:pPr>
            <a:r>
              <a:rPr lang="de-DE" dirty="0" smtClean="0">
                <a:solidFill>
                  <a:srgbClr val="92D050"/>
                </a:solidFill>
              </a:rPr>
              <a:t> </a:t>
            </a:r>
            <a:endParaRPr lang="de-DE" dirty="0">
              <a:solidFill>
                <a:srgbClr val="92D050"/>
              </a:solidFill>
            </a:endParaRPr>
          </a:p>
        </p:txBody>
      </p:sp>
      <p:sp>
        <p:nvSpPr>
          <p:cNvPr id="3" name="Inhaltsplatzhalter 2"/>
          <p:cNvSpPr>
            <a:spLocks noGrp="1"/>
          </p:cNvSpPr>
          <p:nvPr>
            <p:ph sz="half" idx="1"/>
          </p:nvPr>
        </p:nvSpPr>
        <p:spPr/>
        <p:txBody>
          <a:bodyPr/>
          <a:lstStyle/>
          <a:p>
            <a:endParaRPr lang="de-DE"/>
          </a:p>
        </p:txBody>
      </p:sp>
    </p:spTree>
    <p:extLst>
      <p:ext uri="{BB962C8B-B14F-4D97-AF65-F5344CB8AC3E}">
        <p14:creationId xmlns:p14="http://schemas.microsoft.com/office/powerpoint/2010/main" val="2938119664"/>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332656"/>
            <a:ext cx="8424936" cy="1143000"/>
          </a:xfrm>
        </p:spPr>
        <p:txBody>
          <a:bodyPr/>
          <a:lstStyle/>
          <a:p>
            <a:r>
              <a:rPr lang="de-DE" dirty="0" smtClean="0">
                <a:solidFill>
                  <a:srgbClr val="FBB0A3"/>
                </a:solidFill>
              </a:rPr>
              <a:t>9</a:t>
            </a:r>
            <a:r>
              <a:rPr lang="de-DE" dirty="0" smtClean="0">
                <a:solidFill>
                  <a:srgbClr val="FBB0A3"/>
                </a:solidFill>
                <a:latin typeface="Arial Narrow" pitchFamily="34" charset="0"/>
              </a:rPr>
              <a:t>. Nicht </a:t>
            </a:r>
            <a:r>
              <a:rPr lang="de-DE" dirty="0" smtClean="0">
                <a:solidFill>
                  <a:srgbClr val="FBB0A3"/>
                </a:solidFill>
                <a:effectLst/>
              </a:rPr>
              <a:t> Heiliges/Perlen den </a:t>
            </a:r>
            <a:r>
              <a:rPr lang="de-CH" dirty="0" smtClean="0">
                <a:solidFill>
                  <a:srgbClr val="FBB0A3"/>
                </a:solidFill>
                <a:effectLst/>
              </a:rPr>
              <a:t>Hunden</a:t>
            </a:r>
            <a:r>
              <a:rPr lang="de-DE" dirty="0" smtClean="0">
                <a:solidFill>
                  <a:srgbClr val="FBB0A3"/>
                </a:solidFill>
                <a:effectLst/>
              </a:rPr>
              <a:t>/</a:t>
            </a:r>
            <a:r>
              <a:rPr lang="de-CH" dirty="0" smtClean="0">
                <a:solidFill>
                  <a:srgbClr val="FBB0A3"/>
                </a:solidFill>
                <a:effectLst/>
              </a:rPr>
              <a:t> Schweinen geben </a:t>
            </a:r>
            <a:r>
              <a:rPr lang="de-DE" dirty="0" smtClean="0">
                <a:solidFill>
                  <a:schemeClr val="tx1"/>
                </a:solidFill>
                <a:latin typeface="Arial Narrow" pitchFamily="34" charset="0"/>
              </a:rPr>
              <a:t>7,6</a:t>
            </a:r>
            <a:endParaRPr lang="de-DE" dirty="0">
              <a:solidFill>
                <a:srgbClr val="FBB0A3"/>
              </a:solidFill>
              <a:latin typeface="Arial Narrow" pitchFamily="34" charset="0"/>
            </a:endParaRPr>
          </a:p>
        </p:txBody>
      </p:sp>
      <p:sp>
        <p:nvSpPr>
          <p:cNvPr id="3" name="Inhaltsplatzhalter 2"/>
          <p:cNvSpPr>
            <a:spLocks noGrp="1"/>
          </p:cNvSpPr>
          <p:nvPr>
            <p:ph idx="1"/>
          </p:nvPr>
        </p:nvSpPr>
        <p:spPr>
          <a:xfrm>
            <a:off x="323528" y="1700808"/>
            <a:ext cx="8820472" cy="5157192"/>
          </a:xfrm>
        </p:spPr>
        <p:txBody>
          <a:bodyPr/>
          <a:lstStyle/>
          <a:p>
            <a:r>
              <a:rPr lang="de-DE" sz="2800" dirty="0"/>
              <a:t>Das Heilige // </a:t>
            </a:r>
            <a:r>
              <a:rPr lang="de-CH" sz="2800" dirty="0">
                <a:effectLst/>
              </a:rPr>
              <a:t>Perle: Mt 13,45.46</a:t>
            </a:r>
          </a:p>
          <a:p>
            <a:r>
              <a:rPr lang="de-DE" sz="2800" dirty="0"/>
              <a:t>Hunde: </a:t>
            </a:r>
            <a:r>
              <a:rPr lang="de-CH" sz="2800" dirty="0">
                <a:effectLst/>
              </a:rPr>
              <a:t>wild, zerfleischend. Php 3,2; Off 22,15 </a:t>
            </a:r>
          </a:p>
          <a:p>
            <a:r>
              <a:rPr lang="de-CH" sz="2800" dirty="0">
                <a:effectLst/>
              </a:rPr>
              <a:t>Schweine: unrein, unfähig einzuschätzen</a:t>
            </a:r>
          </a:p>
          <a:p>
            <a:pPr lvl="1"/>
            <a:r>
              <a:rPr lang="de-DE" dirty="0">
                <a:effectLst/>
              </a:rPr>
              <a:t>Mt 10,14:  Schüttelt den Staub …</a:t>
            </a:r>
          </a:p>
          <a:p>
            <a:pPr lvl="1"/>
            <a:r>
              <a:rPr lang="de-DE" dirty="0">
                <a:effectLst/>
              </a:rPr>
              <a:t>Apg 18,6: Als sie sich aber dagegen auflehnten und lästerten, schüttelte er seine Kleider aus </a:t>
            </a:r>
          </a:p>
          <a:p>
            <a:pPr lvl="1"/>
            <a:r>
              <a:rPr lang="de-DE" dirty="0">
                <a:effectLst/>
              </a:rPr>
              <a:t>Tt 3:10-11: </a:t>
            </a:r>
            <a:r>
              <a:rPr lang="de-CH" dirty="0">
                <a:effectLst/>
              </a:rPr>
              <a:t>Einen Menschen, der eine Sonderrichtung vertritt, meide nach einer und einer zweiten Ermahnung </a:t>
            </a:r>
            <a:endParaRPr lang="de-DE" dirty="0"/>
          </a:p>
          <a:p>
            <a:endParaRPr lang="de-DE" dirty="0"/>
          </a:p>
        </p:txBody>
      </p:sp>
    </p:spTree>
    <p:extLst>
      <p:ext uri="{BB962C8B-B14F-4D97-AF65-F5344CB8AC3E}">
        <p14:creationId xmlns:p14="http://schemas.microsoft.com/office/powerpoint/2010/main" val="1217477369"/>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332656"/>
            <a:ext cx="8424936" cy="1143000"/>
          </a:xfrm>
        </p:spPr>
        <p:txBody>
          <a:bodyPr/>
          <a:lstStyle/>
          <a:p>
            <a:r>
              <a:rPr lang="de-DE" dirty="0" smtClean="0">
                <a:solidFill>
                  <a:srgbClr val="FBB0A3"/>
                </a:solidFill>
              </a:rPr>
              <a:t>10</a:t>
            </a:r>
            <a:r>
              <a:rPr lang="de-DE" dirty="0" smtClean="0">
                <a:solidFill>
                  <a:srgbClr val="FBB0A3"/>
                </a:solidFill>
                <a:latin typeface="Arial Narrow" pitchFamily="34" charset="0"/>
              </a:rPr>
              <a:t>. </a:t>
            </a:r>
            <a:r>
              <a:rPr lang="de-DE" dirty="0">
                <a:solidFill>
                  <a:srgbClr val="FBB0A3"/>
                </a:solidFill>
                <a:effectLst/>
              </a:rPr>
              <a:t>Bitten, Suchen, </a:t>
            </a:r>
            <a:r>
              <a:rPr lang="de-DE" dirty="0" smtClean="0">
                <a:solidFill>
                  <a:srgbClr val="FBB0A3"/>
                </a:solidFill>
                <a:effectLst/>
              </a:rPr>
              <a:t>Anklopfen - beim VATER 7,7-11</a:t>
            </a:r>
            <a:endParaRPr lang="de-DE" dirty="0">
              <a:solidFill>
                <a:srgbClr val="FBB0A3"/>
              </a:solidFill>
            </a:endParaRPr>
          </a:p>
        </p:txBody>
      </p:sp>
      <p:sp>
        <p:nvSpPr>
          <p:cNvPr id="3" name="Inhaltsplatzhalter 2"/>
          <p:cNvSpPr>
            <a:spLocks noGrp="1"/>
          </p:cNvSpPr>
          <p:nvPr>
            <p:ph idx="1"/>
          </p:nvPr>
        </p:nvSpPr>
        <p:spPr>
          <a:xfrm>
            <a:off x="323528" y="1700808"/>
            <a:ext cx="8820472" cy="5157192"/>
          </a:xfrm>
        </p:spPr>
        <p:txBody>
          <a:bodyPr/>
          <a:lstStyle/>
          <a:p>
            <a:endParaRPr lang="de-DE" dirty="0"/>
          </a:p>
        </p:txBody>
      </p:sp>
    </p:spTree>
    <p:extLst>
      <p:ext uri="{BB962C8B-B14F-4D97-AF65-F5344CB8AC3E}">
        <p14:creationId xmlns:p14="http://schemas.microsoft.com/office/powerpoint/2010/main" val="393668008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0" dirty="0" smtClean="0">
                <a:effectLst/>
              </a:rPr>
              <a:t> </a:t>
            </a:r>
            <a:endParaRPr lang="de-DE" dirty="0"/>
          </a:p>
        </p:txBody>
      </p:sp>
      <p:sp>
        <p:nvSpPr>
          <p:cNvPr id="4" name="Inhaltsplatzhalter 3"/>
          <p:cNvSpPr>
            <a:spLocks noGrp="1"/>
          </p:cNvSpPr>
          <p:nvPr>
            <p:ph sz="half" idx="1"/>
          </p:nvPr>
        </p:nvSpPr>
        <p:spPr>
          <a:xfrm>
            <a:off x="0" y="1600200"/>
            <a:ext cx="4495800" cy="4525963"/>
          </a:xfrm>
        </p:spPr>
        <p:txBody>
          <a:bodyPr/>
          <a:lstStyle/>
          <a:p>
            <a:pPr marL="0" indent="0">
              <a:buNone/>
            </a:pPr>
            <a:r>
              <a:rPr lang="de-DE" dirty="0" smtClean="0"/>
              <a:t>Tafel 1 </a:t>
            </a:r>
          </a:p>
          <a:p>
            <a:r>
              <a:rPr lang="de-DE" dirty="0" smtClean="0">
                <a:solidFill>
                  <a:srgbClr val="FFFF00"/>
                </a:solidFill>
              </a:rPr>
              <a:t>5,21 </a:t>
            </a:r>
            <a:r>
              <a:rPr lang="de-DE" b="1" dirty="0" smtClean="0">
                <a:solidFill>
                  <a:srgbClr val="F97F6B"/>
                </a:solidFill>
                <a:effectLst/>
              </a:rPr>
              <a:t>Liebe</a:t>
            </a:r>
            <a:r>
              <a:rPr lang="de-DE" dirty="0" smtClean="0">
                <a:solidFill>
                  <a:srgbClr val="F97F6B"/>
                </a:solidFill>
                <a:effectLst/>
              </a:rPr>
              <a:t> </a:t>
            </a:r>
            <a:r>
              <a:rPr lang="de-DE" sz="2400" dirty="0" smtClean="0">
                <a:solidFill>
                  <a:srgbClr val="F97F6B"/>
                </a:solidFill>
                <a:effectLst/>
              </a:rPr>
              <a:t>zum Bruder</a:t>
            </a:r>
          </a:p>
          <a:p>
            <a:r>
              <a:rPr lang="de-DE" dirty="0" smtClean="0">
                <a:solidFill>
                  <a:srgbClr val="FFFF00"/>
                </a:solidFill>
              </a:rPr>
              <a:t>5,27 </a:t>
            </a:r>
            <a:r>
              <a:rPr lang="de-DE" i="1" dirty="0" smtClean="0">
                <a:effectLst/>
              </a:rPr>
              <a:t>dein </a:t>
            </a:r>
            <a:r>
              <a:rPr lang="de-DE" i="1" dirty="0">
                <a:solidFill>
                  <a:srgbClr val="00B0F0"/>
                </a:solidFill>
                <a:effectLst/>
              </a:rPr>
              <a:t>rechtes</a:t>
            </a:r>
            <a:r>
              <a:rPr lang="de-DE" i="1" dirty="0">
                <a:effectLst/>
              </a:rPr>
              <a:t> </a:t>
            </a:r>
            <a:r>
              <a:rPr lang="de-DE" i="1" dirty="0">
                <a:solidFill>
                  <a:srgbClr val="00B0F0"/>
                </a:solidFill>
                <a:effectLst/>
              </a:rPr>
              <a:t>Auge</a:t>
            </a:r>
            <a:r>
              <a:rPr lang="de-DE" dirty="0" smtClean="0">
                <a:solidFill>
                  <a:srgbClr val="FFFF00"/>
                </a:solidFill>
              </a:rPr>
              <a:t> </a:t>
            </a:r>
            <a:endParaRPr lang="de-DE" dirty="0">
              <a:solidFill>
                <a:srgbClr val="FFFF00"/>
              </a:solidFill>
            </a:endParaRPr>
          </a:p>
          <a:p>
            <a:r>
              <a:rPr lang="de-DE" dirty="0">
                <a:solidFill>
                  <a:srgbClr val="FFFF00"/>
                </a:solidFill>
              </a:rPr>
              <a:t>5,33 </a:t>
            </a:r>
            <a:r>
              <a:rPr lang="de-DE" dirty="0" smtClean="0">
                <a:solidFill>
                  <a:srgbClr val="FFFF00"/>
                </a:solidFill>
              </a:rPr>
              <a:t>Wahrhaftig reden!</a:t>
            </a:r>
            <a:endParaRPr lang="de-DE" sz="2400" dirty="0">
              <a:solidFill>
                <a:srgbClr val="FFFF00"/>
              </a:solidFill>
            </a:endParaRPr>
          </a:p>
          <a:p>
            <a:r>
              <a:rPr lang="de-DE" dirty="0">
                <a:solidFill>
                  <a:srgbClr val="FFFF00"/>
                </a:solidFill>
              </a:rPr>
              <a:t>5,38 </a:t>
            </a:r>
            <a:r>
              <a:rPr lang="de-DE" i="1" dirty="0">
                <a:solidFill>
                  <a:srgbClr val="00B0F0"/>
                </a:solidFill>
                <a:effectLst/>
              </a:rPr>
              <a:t>Auge</a:t>
            </a:r>
            <a:r>
              <a:rPr lang="de-DE" i="1" dirty="0">
                <a:effectLst/>
              </a:rPr>
              <a:t> … </a:t>
            </a:r>
            <a:r>
              <a:rPr lang="de-DE" i="1" dirty="0">
                <a:solidFill>
                  <a:srgbClr val="00B0F0"/>
                </a:solidFill>
                <a:effectLst/>
              </a:rPr>
              <a:t>rechte</a:t>
            </a:r>
            <a:r>
              <a:rPr lang="de-DE" i="1" dirty="0">
                <a:effectLst/>
              </a:rPr>
              <a:t> Wange</a:t>
            </a:r>
            <a:endParaRPr lang="de-DE" dirty="0">
              <a:solidFill>
                <a:srgbClr val="FFFF00"/>
              </a:solidFill>
            </a:endParaRPr>
          </a:p>
          <a:p>
            <a:r>
              <a:rPr lang="de-DE" dirty="0">
                <a:solidFill>
                  <a:srgbClr val="FFFF00"/>
                </a:solidFill>
              </a:rPr>
              <a:t>5,43 </a:t>
            </a:r>
            <a:r>
              <a:rPr lang="de-DE" b="1" dirty="0">
                <a:solidFill>
                  <a:srgbClr val="F97F6B"/>
                </a:solidFill>
                <a:effectLst/>
              </a:rPr>
              <a:t>Liebe</a:t>
            </a:r>
            <a:r>
              <a:rPr lang="de-DE" dirty="0">
                <a:solidFill>
                  <a:srgbClr val="F97F6B"/>
                </a:solidFill>
                <a:effectLst/>
              </a:rPr>
              <a:t> </a:t>
            </a:r>
            <a:r>
              <a:rPr lang="de-DE" sz="2400" dirty="0" smtClean="0">
                <a:solidFill>
                  <a:srgbClr val="F97F6B"/>
                </a:solidFill>
                <a:effectLst/>
              </a:rPr>
              <a:t>zum </a:t>
            </a:r>
            <a:r>
              <a:rPr lang="de-DE" sz="2400" dirty="0">
                <a:solidFill>
                  <a:srgbClr val="F97F6B"/>
                </a:solidFill>
                <a:effectLst/>
              </a:rPr>
              <a:t>Feind</a:t>
            </a:r>
            <a:endParaRPr lang="de-DE" dirty="0">
              <a:solidFill>
                <a:srgbClr val="FFFF00"/>
              </a:solidFill>
            </a:endParaRPr>
          </a:p>
          <a:p>
            <a:pPr marL="0" indent="0">
              <a:buNone/>
            </a:pPr>
            <a:r>
              <a:rPr lang="de-DE" sz="2400" i="1" dirty="0">
                <a:solidFill>
                  <a:srgbClr val="92D050"/>
                </a:solidFill>
              </a:rPr>
              <a:t>Fazit 5,48</a:t>
            </a:r>
          </a:p>
          <a:p>
            <a:pPr marL="0" indent="0">
              <a:buNone/>
            </a:pPr>
            <a:endParaRPr lang="de-DE" dirty="0">
              <a:solidFill>
                <a:srgbClr val="7DDDFF"/>
              </a:solidFill>
            </a:endParaRPr>
          </a:p>
        </p:txBody>
      </p:sp>
      <p:sp>
        <p:nvSpPr>
          <p:cNvPr id="5" name="Inhaltsplatzhalter 4"/>
          <p:cNvSpPr>
            <a:spLocks noGrp="1"/>
          </p:cNvSpPr>
          <p:nvPr>
            <p:ph sz="half" idx="2"/>
          </p:nvPr>
        </p:nvSpPr>
        <p:spPr>
          <a:xfrm>
            <a:off x="4648200" y="1600200"/>
            <a:ext cx="4495800" cy="4525963"/>
          </a:xfrm>
        </p:spPr>
        <p:txBody>
          <a:bodyPr/>
          <a:lstStyle/>
          <a:p>
            <a:pPr marL="0" indent="0">
              <a:buNone/>
            </a:pPr>
            <a:r>
              <a:rPr lang="de-DE" dirty="0" smtClean="0"/>
              <a:t>Tafel 2</a:t>
            </a:r>
          </a:p>
          <a:p>
            <a:r>
              <a:rPr lang="de-DE" dirty="0">
                <a:solidFill>
                  <a:srgbClr val="FFFF00"/>
                </a:solidFill>
              </a:rPr>
              <a:t>6,1</a:t>
            </a:r>
            <a:r>
              <a:rPr lang="de-DE" dirty="0"/>
              <a:t> </a:t>
            </a:r>
            <a:r>
              <a:rPr lang="de-DE" b="1" dirty="0">
                <a:solidFill>
                  <a:srgbClr val="FFC000"/>
                </a:solidFill>
                <a:effectLst/>
              </a:rPr>
              <a:t>Beten</a:t>
            </a:r>
            <a:r>
              <a:rPr lang="de-DE" dirty="0">
                <a:solidFill>
                  <a:srgbClr val="FFC000"/>
                </a:solidFill>
                <a:effectLst/>
              </a:rPr>
              <a:t> (</a:t>
            </a:r>
            <a:r>
              <a:rPr lang="de-DE" b="1" dirty="0">
                <a:solidFill>
                  <a:srgbClr val="FFC000"/>
                </a:solidFill>
                <a:effectLst/>
              </a:rPr>
              <a:t>Vater)</a:t>
            </a:r>
            <a:r>
              <a:rPr lang="de-DE" dirty="0">
                <a:solidFill>
                  <a:srgbClr val="FFC000"/>
                </a:solidFill>
                <a:effectLst/>
              </a:rPr>
              <a:t> </a:t>
            </a:r>
            <a:r>
              <a:rPr lang="de-DE" i="1" dirty="0" smtClean="0">
                <a:solidFill>
                  <a:srgbClr val="FFC000"/>
                </a:solidFill>
                <a:effectLst/>
              </a:rPr>
              <a:t>3-teilig</a:t>
            </a:r>
            <a:endParaRPr lang="de-DE" i="1" dirty="0">
              <a:solidFill>
                <a:srgbClr val="FFC000"/>
              </a:solidFill>
            </a:endParaRPr>
          </a:p>
          <a:p>
            <a:r>
              <a:rPr lang="de-DE" dirty="0">
                <a:solidFill>
                  <a:srgbClr val="FFFF00"/>
                </a:solidFill>
              </a:rPr>
              <a:t>6,19</a:t>
            </a:r>
            <a:r>
              <a:rPr lang="de-DE" dirty="0"/>
              <a:t> </a:t>
            </a:r>
            <a:r>
              <a:rPr lang="de-DE" sz="2400" dirty="0" err="1" smtClean="0"/>
              <a:t>Ird</a:t>
            </a:r>
            <a:r>
              <a:rPr lang="de-DE" sz="2400" dirty="0" smtClean="0"/>
              <a:t>. </a:t>
            </a:r>
            <a:r>
              <a:rPr lang="de-DE" sz="2400" dirty="0" smtClean="0">
                <a:solidFill>
                  <a:srgbClr val="7DDDFF"/>
                </a:solidFill>
              </a:rPr>
              <a:t>Schätze</a:t>
            </a:r>
            <a:r>
              <a:rPr lang="de-DE" sz="2400" dirty="0" smtClean="0"/>
              <a:t> </a:t>
            </a:r>
            <a:r>
              <a:rPr lang="de-DE" sz="2400" dirty="0" smtClean="0">
                <a:solidFill>
                  <a:srgbClr val="7DDDFF"/>
                </a:solidFill>
              </a:rPr>
              <a:t>nicht ansammeln</a:t>
            </a:r>
            <a:endParaRPr lang="de-DE" sz="2400" dirty="0">
              <a:solidFill>
                <a:srgbClr val="7DDDFF"/>
              </a:solidFill>
            </a:endParaRPr>
          </a:p>
          <a:p>
            <a:r>
              <a:rPr lang="de-DE" dirty="0">
                <a:solidFill>
                  <a:srgbClr val="FFFF00"/>
                </a:solidFill>
              </a:rPr>
              <a:t>7,1 N</a:t>
            </a:r>
            <a:r>
              <a:rPr lang="de-DE" dirty="0" smtClean="0">
                <a:solidFill>
                  <a:srgbClr val="FFFF00"/>
                </a:solidFill>
              </a:rPr>
              <a:t>icht richtend reden!</a:t>
            </a:r>
            <a:endParaRPr lang="de-DE" dirty="0">
              <a:solidFill>
                <a:srgbClr val="FFFF00"/>
              </a:solidFill>
            </a:endParaRPr>
          </a:p>
          <a:p>
            <a:r>
              <a:rPr lang="de-DE" dirty="0">
                <a:solidFill>
                  <a:srgbClr val="FFFF00"/>
                </a:solidFill>
              </a:rPr>
              <a:t>7,6</a:t>
            </a:r>
            <a:r>
              <a:rPr lang="de-DE" dirty="0"/>
              <a:t> </a:t>
            </a:r>
            <a:r>
              <a:rPr lang="de-DE" sz="2400" dirty="0" smtClean="0"/>
              <a:t>Geistl. </a:t>
            </a:r>
            <a:r>
              <a:rPr lang="de-DE" sz="2400" dirty="0" smtClean="0">
                <a:solidFill>
                  <a:srgbClr val="7DDDFF"/>
                </a:solidFill>
              </a:rPr>
              <a:t>Perlen</a:t>
            </a:r>
            <a:r>
              <a:rPr lang="de-DE" sz="2000" dirty="0" smtClean="0"/>
              <a:t> </a:t>
            </a:r>
            <a:r>
              <a:rPr lang="de-DE" sz="2400" dirty="0" smtClean="0">
                <a:solidFill>
                  <a:srgbClr val="7DDDFF"/>
                </a:solidFill>
              </a:rPr>
              <a:t>nicht </a:t>
            </a:r>
            <a:r>
              <a:rPr lang="de-DE" sz="2200" dirty="0" smtClean="0">
                <a:solidFill>
                  <a:srgbClr val="7DDDFF"/>
                </a:solidFill>
              </a:rPr>
              <a:t>den</a:t>
            </a:r>
            <a:r>
              <a:rPr lang="de-DE" sz="2000" dirty="0" smtClean="0">
                <a:solidFill>
                  <a:srgbClr val="7DDDFF"/>
                </a:solidFill>
              </a:rPr>
              <a:t> </a:t>
            </a:r>
            <a:r>
              <a:rPr lang="de-DE" sz="2400" dirty="0" smtClean="0">
                <a:solidFill>
                  <a:srgbClr val="7DDDFF"/>
                </a:solidFill>
              </a:rPr>
              <a:t>Hunden</a:t>
            </a:r>
            <a:endParaRPr lang="de-DE" sz="2400" dirty="0">
              <a:solidFill>
                <a:srgbClr val="7DDDFF"/>
              </a:solidFill>
            </a:endParaRPr>
          </a:p>
          <a:p>
            <a:r>
              <a:rPr lang="de-DE" dirty="0">
                <a:solidFill>
                  <a:srgbClr val="FFFF00"/>
                </a:solidFill>
              </a:rPr>
              <a:t>7,7</a:t>
            </a:r>
            <a:r>
              <a:rPr lang="de-DE" sz="2400" dirty="0">
                <a:solidFill>
                  <a:srgbClr val="FFFF00"/>
                </a:solidFill>
              </a:rPr>
              <a:t> </a:t>
            </a:r>
            <a:r>
              <a:rPr lang="de-DE" b="1" dirty="0" smtClean="0">
                <a:solidFill>
                  <a:srgbClr val="FFC000"/>
                </a:solidFill>
                <a:effectLst/>
              </a:rPr>
              <a:t>Bittet!</a:t>
            </a:r>
            <a:r>
              <a:rPr lang="de-DE" dirty="0" smtClean="0">
                <a:solidFill>
                  <a:srgbClr val="FFC000"/>
                </a:solidFill>
                <a:effectLst/>
              </a:rPr>
              <a:t> </a:t>
            </a:r>
            <a:r>
              <a:rPr lang="de-DE" dirty="0">
                <a:solidFill>
                  <a:srgbClr val="FFC000"/>
                </a:solidFill>
                <a:effectLst/>
              </a:rPr>
              <a:t>(</a:t>
            </a:r>
            <a:r>
              <a:rPr lang="de-DE" b="1" dirty="0">
                <a:solidFill>
                  <a:srgbClr val="FFC000"/>
                </a:solidFill>
                <a:effectLst/>
              </a:rPr>
              <a:t>Vater)</a:t>
            </a:r>
            <a:r>
              <a:rPr lang="de-DE" dirty="0">
                <a:solidFill>
                  <a:srgbClr val="FFC000"/>
                </a:solidFill>
                <a:effectLst/>
              </a:rPr>
              <a:t> </a:t>
            </a:r>
            <a:r>
              <a:rPr lang="de-DE" i="1" dirty="0">
                <a:solidFill>
                  <a:srgbClr val="FFC000"/>
                </a:solidFill>
                <a:effectLst/>
              </a:rPr>
              <a:t>3-teilig</a:t>
            </a:r>
            <a:endParaRPr lang="de-DE" i="1" dirty="0">
              <a:solidFill>
                <a:srgbClr val="FFC000"/>
              </a:solidFill>
            </a:endParaRPr>
          </a:p>
          <a:p>
            <a:pPr marL="0" indent="0">
              <a:buNone/>
            </a:pPr>
            <a:r>
              <a:rPr lang="de-DE" sz="2400" i="1" dirty="0" smtClean="0">
                <a:solidFill>
                  <a:srgbClr val="92D050"/>
                </a:solidFill>
              </a:rPr>
              <a:t>Fazit </a:t>
            </a:r>
            <a:r>
              <a:rPr lang="de-DE" sz="2400" i="1" dirty="0">
                <a:solidFill>
                  <a:srgbClr val="92D050"/>
                </a:solidFill>
              </a:rPr>
              <a:t>7,12</a:t>
            </a:r>
          </a:p>
          <a:p>
            <a:pPr marL="0" indent="0">
              <a:buNone/>
            </a:pPr>
            <a:r>
              <a:rPr lang="de-DE" dirty="0" smtClean="0">
                <a:solidFill>
                  <a:srgbClr val="92D050"/>
                </a:solidFill>
              </a:rPr>
              <a:t> </a:t>
            </a:r>
            <a:endParaRPr lang="de-DE" dirty="0">
              <a:solidFill>
                <a:srgbClr val="92D050"/>
              </a:solidFill>
            </a:endParaRPr>
          </a:p>
        </p:txBody>
      </p:sp>
    </p:spTree>
    <p:extLst>
      <p:ext uri="{BB962C8B-B14F-4D97-AF65-F5344CB8AC3E}">
        <p14:creationId xmlns:p14="http://schemas.microsoft.com/office/powerpoint/2010/main" val="163300780"/>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0" dirty="0" smtClean="0">
                <a:solidFill>
                  <a:schemeClr val="accent2">
                    <a:lumMod val="40000"/>
                    <a:lumOff val="60000"/>
                  </a:schemeClr>
                </a:solidFill>
              </a:rPr>
              <a:t>10 Worte Jesu: Parallelen </a:t>
            </a:r>
            <a:br>
              <a:rPr lang="de-DE" b="0" dirty="0" smtClean="0">
                <a:solidFill>
                  <a:schemeClr val="accent2">
                    <a:lumMod val="40000"/>
                    <a:lumOff val="60000"/>
                  </a:schemeClr>
                </a:solidFill>
              </a:rPr>
            </a:br>
            <a:r>
              <a:rPr lang="de-DE" b="0" dirty="0" smtClean="0">
                <a:solidFill>
                  <a:schemeClr val="accent2">
                    <a:lumMod val="40000"/>
                    <a:lumOff val="60000"/>
                  </a:schemeClr>
                </a:solidFill>
              </a:rPr>
              <a:t>zwischen Mt 5 und Mt 6/7A </a:t>
            </a:r>
            <a:endParaRPr lang="de-DE" b="0" dirty="0">
              <a:solidFill>
                <a:schemeClr val="accent2">
                  <a:lumMod val="40000"/>
                  <a:lumOff val="60000"/>
                </a:schemeClr>
              </a:solidFill>
            </a:endParaRPr>
          </a:p>
        </p:txBody>
      </p:sp>
      <p:sp>
        <p:nvSpPr>
          <p:cNvPr id="4" name="Inhaltsplatzhalter 3"/>
          <p:cNvSpPr>
            <a:spLocks noGrp="1"/>
          </p:cNvSpPr>
          <p:nvPr>
            <p:ph sz="half" idx="1"/>
          </p:nvPr>
        </p:nvSpPr>
        <p:spPr>
          <a:xfrm>
            <a:off x="0" y="1600200"/>
            <a:ext cx="4495800" cy="5257800"/>
          </a:xfrm>
        </p:spPr>
        <p:txBody>
          <a:bodyPr/>
          <a:lstStyle/>
          <a:p>
            <a:pPr marL="0" indent="0">
              <a:buNone/>
            </a:pPr>
            <a:r>
              <a:rPr lang="de-DE" dirty="0" smtClean="0"/>
              <a:t> </a:t>
            </a:r>
          </a:p>
          <a:p>
            <a:r>
              <a:rPr lang="de-DE" dirty="0" smtClean="0">
                <a:solidFill>
                  <a:srgbClr val="FFFF00"/>
                </a:solidFill>
              </a:rPr>
              <a:t>5,21ff Bruder, Altar</a:t>
            </a:r>
            <a:endParaRPr lang="de-DE" dirty="0">
              <a:solidFill>
                <a:srgbClr val="FFFF00"/>
              </a:solidFill>
            </a:endParaRPr>
          </a:p>
          <a:p>
            <a:r>
              <a:rPr lang="de-DE" dirty="0" smtClean="0">
                <a:solidFill>
                  <a:srgbClr val="FFFF00"/>
                </a:solidFill>
              </a:rPr>
              <a:t>5,27ff Verlangen: Sexuell</a:t>
            </a:r>
            <a:endParaRPr lang="de-DE" dirty="0">
              <a:solidFill>
                <a:srgbClr val="FFFF00"/>
              </a:solidFill>
            </a:endParaRPr>
          </a:p>
          <a:p>
            <a:r>
              <a:rPr lang="de-DE" dirty="0" smtClean="0">
                <a:solidFill>
                  <a:srgbClr val="FFFF00"/>
                </a:solidFill>
              </a:rPr>
              <a:t>5,33f Reden: wahr zu anderen</a:t>
            </a:r>
            <a:endParaRPr lang="de-DE" sz="2400" dirty="0">
              <a:solidFill>
                <a:srgbClr val="FFFF00"/>
              </a:solidFill>
            </a:endParaRPr>
          </a:p>
          <a:p>
            <a:r>
              <a:rPr lang="de-DE" dirty="0" smtClean="0">
                <a:solidFill>
                  <a:srgbClr val="FFFF00"/>
                </a:solidFill>
              </a:rPr>
              <a:t>5,38ff Verzicht auf Vergeltung</a:t>
            </a:r>
          </a:p>
          <a:p>
            <a:r>
              <a:rPr lang="de-DE" dirty="0" smtClean="0">
                <a:solidFill>
                  <a:srgbClr val="FFFF00"/>
                </a:solidFill>
              </a:rPr>
              <a:t>5,43ff Gebet für den Feind</a:t>
            </a:r>
          </a:p>
          <a:p>
            <a:pPr marL="0" indent="0">
              <a:buNone/>
            </a:pPr>
            <a:r>
              <a:rPr lang="de-DE" sz="2400" i="1" dirty="0" smtClean="0">
                <a:solidFill>
                  <a:srgbClr val="92D050"/>
                </a:solidFill>
              </a:rPr>
              <a:t>Fazit 5,48 Handle vollkommen – wie der Vater</a:t>
            </a:r>
          </a:p>
          <a:p>
            <a:pPr marL="0" indent="0">
              <a:buNone/>
            </a:pPr>
            <a:endParaRPr lang="de-DE" sz="2400" i="1" dirty="0">
              <a:solidFill>
                <a:srgbClr val="92D050"/>
              </a:solidFill>
            </a:endParaRPr>
          </a:p>
          <a:p>
            <a:pPr marL="0" indent="0">
              <a:buNone/>
            </a:pPr>
            <a:r>
              <a:rPr lang="de-DE" sz="2400" dirty="0">
                <a:solidFill>
                  <a:srgbClr val="FBB0A3"/>
                </a:solidFill>
              </a:rPr>
              <a:t>Beziehung zum Nächsten</a:t>
            </a:r>
          </a:p>
          <a:p>
            <a:pPr marL="0" indent="0">
              <a:buNone/>
            </a:pPr>
            <a:r>
              <a:rPr lang="de-DE" sz="2400" dirty="0" smtClean="0">
                <a:solidFill>
                  <a:srgbClr val="FBB0A3"/>
                </a:solidFill>
              </a:rPr>
              <a:t>[Es geht um deine Umgebung.]</a:t>
            </a:r>
          </a:p>
        </p:txBody>
      </p:sp>
      <p:sp>
        <p:nvSpPr>
          <p:cNvPr id="5" name="Inhaltsplatzhalter 4"/>
          <p:cNvSpPr>
            <a:spLocks noGrp="1"/>
          </p:cNvSpPr>
          <p:nvPr>
            <p:ph sz="half" idx="2"/>
          </p:nvPr>
        </p:nvSpPr>
        <p:spPr>
          <a:xfrm>
            <a:off x="4499992" y="1600200"/>
            <a:ext cx="4644008" cy="5257800"/>
          </a:xfrm>
        </p:spPr>
        <p:txBody>
          <a:bodyPr/>
          <a:lstStyle/>
          <a:p>
            <a:pPr marL="0" indent="0">
              <a:buNone/>
            </a:pPr>
            <a:r>
              <a:rPr lang="de-DE" dirty="0" smtClean="0"/>
              <a:t> </a:t>
            </a:r>
            <a:endParaRPr lang="de-DE" i="1" dirty="0" smtClean="0"/>
          </a:p>
          <a:p>
            <a:r>
              <a:rPr lang="de-DE" dirty="0" smtClean="0"/>
              <a:t>6,1ff Unser Vater, </a:t>
            </a:r>
            <a:r>
              <a:rPr lang="de-DE" sz="2400" dirty="0" err="1" smtClean="0"/>
              <a:t>Beten,Almosen</a:t>
            </a:r>
            <a:endParaRPr lang="de-DE" sz="2400" dirty="0" smtClean="0"/>
          </a:p>
          <a:p>
            <a:r>
              <a:rPr lang="de-DE" dirty="0" smtClean="0"/>
              <a:t>6,19ff Verlangen: Sicherheit</a:t>
            </a:r>
            <a:endParaRPr lang="de-DE" dirty="0"/>
          </a:p>
          <a:p>
            <a:r>
              <a:rPr lang="de-DE" dirty="0" smtClean="0"/>
              <a:t>7,1f Richten: wahr zu sich </a:t>
            </a:r>
            <a:r>
              <a:rPr lang="de-DE" sz="2400" dirty="0" smtClean="0"/>
              <a:t>selbst</a:t>
            </a:r>
            <a:endParaRPr lang="de-DE" dirty="0"/>
          </a:p>
          <a:p>
            <a:r>
              <a:rPr lang="de-DE" dirty="0" smtClean="0"/>
              <a:t>7,6ff Verzicht auf Verkündigung</a:t>
            </a:r>
            <a:endParaRPr lang="de-DE" dirty="0"/>
          </a:p>
          <a:p>
            <a:r>
              <a:rPr lang="de-DE" dirty="0" smtClean="0"/>
              <a:t>7,7ff</a:t>
            </a:r>
            <a:r>
              <a:rPr lang="de-DE" sz="2400" dirty="0" smtClean="0"/>
              <a:t> </a:t>
            </a:r>
            <a:r>
              <a:rPr lang="de-DE" dirty="0" smtClean="0"/>
              <a:t>Gebet für sich selber</a:t>
            </a:r>
            <a:endParaRPr lang="de-DE" sz="2400" dirty="0"/>
          </a:p>
          <a:p>
            <a:pPr marL="0" indent="0">
              <a:buNone/>
            </a:pPr>
            <a:r>
              <a:rPr lang="de-DE" sz="2400" i="1" dirty="0" smtClean="0">
                <a:solidFill>
                  <a:srgbClr val="92D050"/>
                </a:solidFill>
              </a:rPr>
              <a:t>Fazit 7,12 tue wie du möchtest, dass die anderen dir tun = Gesetz/Propheten </a:t>
            </a:r>
          </a:p>
          <a:p>
            <a:pPr marL="0" indent="0">
              <a:buNone/>
            </a:pPr>
            <a:endParaRPr lang="de-DE" sz="2400" i="1" dirty="0">
              <a:solidFill>
                <a:srgbClr val="92D050"/>
              </a:solidFill>
            </a:endParaRPr>
          </a:p>
          <a:p>
            <a:pPr marL="0" indent="0">
              <a:buNone/>
            </a:pPr>
            <a:r>
              <a:rPr lang="de-DE" sz="2400" dirty="0">
                <a:solidFill>
                  <a:srgbClr val="FBB0A3"/>
                </a:solidFill>
              </a:rPr>
              <a:t>Beziehung zum Vater </a:t>
            </a:r>
          </a:p>
          <a:p>
            <a:pPr marL="0" indent="0">
              <a:buNone/>
            </a:pPr>
            <a:r>
              <a:rPr lang="de-DE" sz="2400" dirty="0" smtClean="0">
                <a:solidFill>
                  <a:srgbClr val="FBB0A3"/>
                </a:solidFill>
              </a:rPr>
              <a:t>[Es geht um dich selbst.]</a:t>
            </a:r>
          </a:p>
        </p:txBody>
      </p:sp>
    </p:spTree>
    <p:extLst>
      <p:ext uri="{BB962C8B-B14F-4D97-AF65-F5344CB8AC3E}">
        <p14:creationId xmlns:p14="http://schemas.microsoft.com/office/powerpoint/2010/main" val="4116191268"/>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1008112"/>
          </a:xfrm>
        </p:spPr>
        <p:txBody>
          <a:bodyPr/>
          <a:lstStyle/>
          <a:p>
            <a:r>
              <a:rPr lang="de-DE" dirty="0">
                <a:solidFill>
                  <a:srgbClr val="FFC000"/>
                </a:solidFill>
                <a:effectLst/>
              </a:rPr>
              <a:t>C. </a:t>
            </a:r>
            <a:r>
              <a:rPr lang="de-DE" dirty="0" smtClean="0">
                <a:solidFill>
                  <a:srgbClr val="FFC000"/>
                </a:solidFill>
                <a:effectLst/>
              </a:rPr>
              <a:t>Nachwort 7,13-27</a:t>
            </a:r>
            <a:endParaRPr lang="de-DE" dirty="0">
              <a:solidFill>
                <a:srgbClr val="FFC000"/>
              </a:solidFill>
            </a:endParaRPr>
          </a:p>
        </p:txBody>
      </p:sp>
      <p:sp>
        <p:nvSpPr>
          <p:cNvPr id="3" name="Inhaltsplatzhalter 2"/>
          <p:cNvSpPr>
            <a:spLocks noGrp="1"/>
          </p:cNvSpPr>
          <p:nvPr>
            <p:ph idx="1"/>
          </p:nvPr>
        </p:nvSpPr>
        <p:spPr>
          <a:xfrm>
            <a:off x="0" y="1484784"/>
            <a:ext cx="9144000" cy="5373216"/>
          </a:xfrm>
        </p:spPr>
        <p:txBody>
          <a:bodyPr/>
          <a:lstStyle/>
          <a:p>
            <a:r>
              <a:rPr lang="de-DE" sz="2800" dirty="0" smtClean="0">
                <a:solidFill>
                  <a:srgbClr val="FFFF00"/>
                </a:solidFill>
                <a:effectLst/>
              </a:rPr>
              <a:t>7,13-27</a:t>
            </a:r>
            <a:r>
              <a:rPr lang="de-DE" sz="2800" dirty="0">
                <a:solidFill>
                  <a:srgbClr val="FFFF00"/>
                </a:solidFill>
                <a:effectLst/>
              </a:rPr>
              <a:t>: Richtiges und Falsches in </a:t>
            </a:r>
            <a:r>
              <a:rPr lang="de-DE" sz="2800" dirty="0" smtClean="0">
                <a:solidFill>
                  <a:srgbClr val="FFFF00"/>
                </a:solidFill>
                <a:effectLst/>
              </a:rPr>
              <a:t>Bezug auf das Königreich</a:t>
            </a:r>
            <a:endParaRPr lang="de-DE" sz="2800" dirty="0">
              <a:solidFill>
                <a:srgbClr val="FFFF00"/>
              </a:solidFill>
              <a:effectLst/>
            </a:endParaRPr>
          </a:p>
          <a:p>
            <a:pPr lvl="1"/>
            <a:r>
              <a:rPr lang="de-DE" sz="2400" dirty="0">
                <a:effectLst/>
              </a:rPr>
              <a:t>1</a:t>
            </a:r>
            <a:r>
              <a:rPr lang="de-DE" sz="2400" dirty="0" smtClean="0">
                <a:effectLst/>
              </a:rPr>
              <a:t>. </a:t>
            </a:r>
            <a:r>
              <a:rPr lang="de-DE" sz="2400" dirty="0">
                <a:effectLst/>
              </a:rPr>
              <a:t>Enge und weite Pforte </a:t>
            </a:r>
          </a:p>
          <a:p>
            <a:pPr lvl="1"/>
            <a:r>
              <a:rPr lang="de-DE" sz="2400" dirty="0">
                <a:effectLst/>
              </a:rPr>
              <a:t>2</a:t>
            </a:r>
            <a:r>
              <a:rPr lang="de-DE" sz="2400" dirty="0" smtClean="0">
                <a:effectLst/>
              </a:rPr>
              <a:t>. </a:t>
            </a:r>
            <a:r>
              <a:rPr lang="de-DE" sz="2400" dirty="0">
                <a:effectLst/>
              </a:rPr>
              <a:t>Gute und schlechte Frucht </a:t>
            </a:r>
          </a:p>
          <a:p>
            <a:pPr lvl="1"/>
            <a:r>
              <a:rPr lang="de-DE" sz="2400" dirty="0">
                <a:effectLst/>
              </a:rPr>
              <a:t>3</a:t>
            </a:r>
            <a:r>
              <a:rPr lang="de-DE" sz="2400" dirty="0" smtClean="0">
                <a:effectLst/>
              </a:rPr>
              <a:t>. </a:t>
            </a:r>
            <a:r>
              <a:rPr lang="de-CH" sz="2400" dirty="0">
                <a:effectLst/>
              </a:rPr>
              <a:t>Felsiges und sandiges </a:t>
            </a:r>
            <a:r>
              <a:rPr lang="de-CH" sz="2400" dirty="0" smtClean="0">
                <a:effectLst/>
              </a:rPr>
              <a:t>Fundament</a:t>
            </a:r>
            <a:endParaRPr lang="de-DE" sz="2400" dirty="0">
              <a:effectLst/>
            </a:endParaRPr>
          </a:p>
        </p:txBody>
      </p:sp>
    </p:spTree>
    <p:extLst>
      <p:ext uri="{BB962C8B-B14F-4D97-AF65-F5344CB8AC3E}">
        <p14:creationId xmlns:p14="http://schemas.microsoft.com/office/powerpoint/2010/main" val="3291521210"/>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Ende</a:t>
            </a:r>
            <a:endParaRPr lang="de-DE" dirty="0"/>
          </a:p>
        </p:txBody>
      </p:sp>
      <p:sp>
        <p:nvSpPr>
          <p:cNvPr id="3" name="Inhaltsplatzhalter 2"/>
          <p:cNvSpPr>
            <a:spLocks noGrp="1"/>
          </p:cNvSpPr>
          <p:nvPr>
            <p:ph idx="1"/>
          </p:nvPr>
        </p:nvSpPr>
        <p:spPr/>
        <p:txBody>
          <a:bodyPr/>
          <a:lstStyle/>
          <a:p>
            <a:endParaRPr lang="de-DE"/>
          </a:p>
        </p:txBody>
      </p:sp>
    </p:spTree>
    <p:extLst>
      <p:ext uri="{BB962C8B-B14F-4D97-AF65-F5344CB8AC3E}">
        <p14:creationId xmlns:p14="http://schemas.microsoft.com/office/powerpoint/2010/main" val="3647494166"/>
      </p:ext>
    </p:extLst>
  </p:cSld>
  <p:clrMapOvr>
    <a:masterClrMapping/>
  </p:clrMapOvr>
</p:sld>
</file>

<file path=ppt/theme/theme1.xml><?xml version="1.0" encoding="utf-8"?>
<a:theme xmlns:a="http://schemas.openxmlformats.org/drawingml/2006/main" name="Strömung">
  <a:themeElements>
    <a:clrScheme name="Strömung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ömung">
      <a:majorFont>
        <a:latin typeface="Garamond"/>
        <a:ea typeface=""/>
        <a:cs typeface="Arial"/>
      </a:majorFont>
      <a:minorFont>
        <a:latin typeface="Garamond"/>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ömung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ömung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ömung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ömung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ömung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ömung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ömung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ömung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ömung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0</TotalTime>
  <Words>6415</Words>
  <Application>Microsoft Office PowerPoint</Application>
  <PresentationFormat>Bildschirmpräsentation (4:3)</PresentationFormat>
  <Paragraphs>781</Paragraphs>
  <Slides>108</Slides>
  <Notes>4</Notes>
  <HiddenSlides>0</HiddenSlides>
  <MMClips>0</MMClips>
  <ScaleCrop>false</ScaleCrop>
  <HeadingPairs>
    <vt:vector size="4" baseType="variant">
      <vt:variant>
        <vt:lpstr>Design</vt:lpstr>
      </vt:variant>
      <vt:variant>
        <vt:i4>1</vt:i4>
      </vt:variant>
      <vt:variant>
        <vt:lpstr>Folientitel</vt:lpstr>
      </vt:variant>
      <vt:variant>
        <vt:i4>108</vt:i4>
      </vt:variant>
    </vt:vector>
  </HeadingPairs>
  <TitlesOfParts>
    <vt:vector size="109" baseType="lpstr">
      <vt:lpstr>Strömung</vt:lpstr>
      <vt:lpstr>Die  Bergpredigt</vt:lpstr>
      <vt:lpstr>I. In welchem Zusammenhang steht die Rede?</vt:lpstr>
      <vt:lpstr>II. Wer ist angesprochen?</vt:lpstr>
      <vt:lpstr>III. Was ist das Thema?</vt:lpstr>
      <vt:lpstr>III. Was ist das Thema?</vt:lpstr>
      <vt:lpstr>III. Was ist das Thema?</vt:lpstr>
      <vt:lpstr>IV. Wie ist die Bergpredigt aufgeteilt?</vt:lpstr>
      <vt:lpstr>IV. Wie ist die Bergpredigt aufgeteilt?</vt:lpstr>
      <vt:lpstr>Die 10 „Worte“ vom Sinai </vt:lpstr>
      <vt:lpstr>Die 10 Worte von Eden (9 Gebote, 1 Verbot)</vt:lpstr>
      <vt:lpstr>Die 10 Worte vom Sinai (9 Verbote, 1 Gebot)</vt:lpstr>
      <vt:lpstr>10 = zwei mal fünf</vt:lpstr>
      <vt:lpstr>5M 5: 2x5</vt:lpstr>
      <vt:lpstr>2M 20/5M 5: 2x5</vt:lpstr>
      <vt:lpstr>Der doppelte Chiasmus der 5+5 Worte vom Sinai</vt:lpstr>
      <vt:lpstr>Der doppelte Chiasmus der 5+5 Worte vom Sinai</vt:lpstr>
      <vt:lpstr>Der doppelte Chiasmus der 5+5 Worte vom Sinai</vt:lpstr>
      <vt:lpstr>Mt 5,21- 7,12: Die 10 Worte Jesu – 2x5</vt:lpstr>
      <vt:lpstr>Mt 5,21- 7,12: Die 10 Worte Jesu – 2x5</vt:lpstr>
      <vt:lpstr>5,21-48: Die Worte 1-5</vt:lpstr>
      <vt:lpstr>A. Vorwort: Mt 5,3-18</vt:lpstr>
      <vt:lpstr>Die Seligpreisungen Mt 5,3-12</vt:lpstr>
      <vt:lpstr>„Selig die Armen dem Geiste nach“ 5,3</vt:lpstr>
      <vt:lpstr>Die Seligpreisungen Mt 5,3-12</vt:lpstr>
      <vt:lpstr>„Selig die Trauernden“ 5,4</vt:lpstr>
      <vt:lpstr>„Selig die Sanftmütigen“ 5,5</vt:lpstr>
      <vt:lpstr>Die Seligpreisungen Mt 5,3-12</vt:lpstr>
      <vt:lpstr>Exkurs: Wie werden wir Friedensstifter?</vt:lpstr>
      <vt:lpstr>„Selig die Barmherzigen“ 5,7</vt:lpstr>
      <vt:lpstr>„Selig die Reinen im Herzen, weil sie Gott sehen werden“ 5,8</vt:lpstr>
      <vt:lpstr>PowerPoint-Präsentation</vt:lpstr>
      <vt:lpstr>Gliederung</vt:lpstr>
      <vt:lpstr>5,21-48: Die Worte 1-5</vt:lpstr>
      <vt:lpstr> </vt:lpstr>
      <vt:lpstr>1. Verhalten zum Bruder 5,21-26</vt:lpstr>
      <vt:lpstr>1. Verhalten zum Bruder 5,21-26</vt:lpstr>
      <vt:lpstr>1. Verhalten zum Bruder 5,21-26</vt:lpstr>
      <vt:lpstr>PowerPoint-Präsentation</vt:lpstr>
      <vt:lpstr>PowerPoint-Präsentation</vt:lpstr>
      <vt:lpstr>PowerPoint-Präsentation</vt:lpstr>
      <vt:lpstr>1. Verhalten zum Bruder 5,21-26</vt:lpstr>
      <vt:lpstr>PowerPoint-Präsentation</vt:lpstr>
      <vt:lpstr>2. Verhalten zur Frau 5,27-32 </vt:lpstr>
      <vt:lpstr>2. Verhalten zur Frau 5,27-32 </vt:lpstr>
      <vt:lpstr>PowerPoint-Präsentation</vt:lpstr>
      <vt:lpstr>PowerPoint-Präsentation</vt:lpstr>
      <vt:lpstr>Exkurs: Wie bewahre ich mein Inneres rein? </vt:lpstr>
      <vt:lpstr>2. Verhalten zur Frau 5,27-32 </vt:lpstr>
      <vt:lpstr>3. Über Wahrhaftigkeit im Reden 5,33-37</vt:lpstr>
      <vt:lpstr>3. Über Wahrhaftigkeit im Reden 5,33-37</vt:lpstr>
      <vt:lpstr>3. Über Wahrhaftigkeit im Reden 5,33-37</vt:lpstr>
      <vt:lpstr>PowerPoint-Präsentation</vt:lpstr>
      <vt:lpstr>PowerPoint-Präsentation</vt:lpstr>
      <vt:lpstr>5,21-48: Die Worte 1-5</vt:lpstr>
      <vt:lpstr>4. Über das Verhalten zum bedrohenden Nächsten 5,38-42 </vt:lpstr>
      <vt:lpstr>4. Über das Verhalten zum bedrohenden Nächsten 5,38-42 </vt:lpstr>
      <vt:lpstr>PowerPoint-Präsentation</vt:lpstr>
      <vt:lpstr>5. Verhalten zum Feind 5,43-47</vt:lpstr>
      <vt:lpstr>PowerPoint-Präsentation</vt:lpstr>
      <vt:lpstr>PowerPoint-Präsentation</vt:lpstr>
      <vt:lpstr>5,21-48: Die Worte 1-5</vt:lpstr>
      <vt:lpstr>PowerPoint-Präsentation</vt:lpstr>
      <vt:lpstr>Hauptteil: 5,21 – 7,12: Die 10 Worte Jesu</vt:lpstr>
      <vt:lpstr>Chiasmus </vt:lpstr>
      <vt:lpstr> </vt:lpstr>
      <vt:lpstr>PowerPoint-Präsentation</vt:lpstr>
      <vt:lpstr>6. Almosen, Beten, Fasten: Nicht vor Menschen ausüben 6,1-18</vt:lpstr>
      <vt:lpstr>Das Modellgebet: Wie sollen wir beten?</vt:lpstr>
      <vt:lpstr>Das Modellgebet: Wofür sollen wir bitten?</vt:lpstr>
      <vt:lpstr>Das Modellgebet: Wofür sollen wir bitten?</vt:lpstr>
      <vt:lpstr>Das Modellgebet: Wofür sollen wir bitten?</vt:lpstr>
      <vt:lpstr>Exkurs: Wie können wir zur Bewahrung vor Sünde beitragen? </vt:lpstr>
      <vt:lpstr>PowerPoint-Präsentation</vt:lpstr>
      <vt:lpstr>Hauptteil: 5,21 – 7,12: Die 10 Worte Jesu</vt:lpstr>
      <vt:lpstr>Chiasmus </vt:lpstr>
      <vt:lpstr>7. Nicht irdische Schätze ansammeln 6,19-34</vt:lpstr>
      <vt:lpstr>Mt 6,19-24</vt:lpstr>
      <vt:lpstr>Mt 6,19-24</vt:lpstr>
      <vt:lpstr>Mt 6,19-24</vt:lpstr>
      <vt:lpstr>Mt 6,19-24</vt:lpstr>
      <vt:lpstr>Mt 6,19-24</vt:lpstr>
      <vt:lpstr>Mt 6,25-34</vt:lpstr>
      <vt:lpstr>Mt 6,25-34</vt:lpstr>
      <vt:lpstr>Mt 6,25-34</vt:lpstr>
      <vt:lpstr>Mt 6,25-34</vt:lpstr>
      <vt:lpstr>PowerPoint-Präsentation</vt:lpstr>
      <vt:lpstr>Hauptteil: 5,21 – 7,12: Die 10 Worte Jesu</vt:lpstr>
      <vt:lpstr>8. Nicht richten. Wahrhaftigkeit! Rechtes Maß an mich selber 7,1-5</vt:lpstr>
      <vt:lpstr>Nicht richten</vt:lpstr>
      <vt:lpstr>8. Nicht richten. Wahrhaftigkeit! Rechtes Maß an mich selber 7,1-5</vt:lpstr>
      <vt:lpstr>Richten</vt:lpstr>
      <vt:lpstr>8. Nicht richten. Wahrhaftigkeit! Rechtes Maß an mich selber 7,1-5</vt:lpstr>
      <vt:lpstr> </vt:lpstr>
      <vt:lpstr>9. Nicht  Heiliges/Perlen den Hunden/ Schweinen geben 7,6</vt:lpstr>
      <vt:lpstr>10. Bitten, Suchen, Anklopfen - beim VATER 7,7-11</vt:lpstr>
      <vt:lpstr> </vt:lpstr>
      <vt:lpstr>10 Worte Jesu: Parallelen  zwischen Mt 5 und Mt 6/7A </vt:lpstr>
      <vt:lpstr>C. Nachwort 7,13-27</vt:lpstr>
      <vt:lpstr>Ende</vt:lpstr>
      <vt:lpstr>PowerPoint-Präsentation</vt:lpstr>
      <vt:lpstr>Im Folgenden einige nicht verwendete Folien</vt:lpstr>
      <vt:lpstr>Hauptteil: 5,21 – 7,12: Die 10 Worte Jesu</vt:lpstr>
      <vt:lpstr>Mt 5-7: Tafel 1</vt:lpstr>
      <vt:lpstr>Mt 5-7: Tafel 2</vt:lpstr>
      <vt:lpstr>2M 20: Zusätzlich: Ein 10er Chiasmus</vt:lpstr>
      <vt:lpstr>1. Die Seligpreisungen Mt 5,3-12</vt:lpstr>
      <vt:lpstr>Exkurs: Wie bewahre ich mein Inneres rein? </vt:lpstr>
      <vt:lpstr>Mt 6,19-24</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10 Worte der Bergpredigt</dc:title>
  <dc:creator>Thomas Jettel</dc:creator>
  <cp:lastModifiedBy>Me</cp:lastModifiedBy>
  <cp:revision>373</cp:revision>
  <dcterms:created xsi:type="dcterms:W3CDTF">2011-01-16T16:56:34Z</dcterms:created>
  <dcterms:modified xsi:type="dcterms:W3CDTF">2012-07-14T20:50:50Z</dcterms:modified>
</cp:coreProperties>
</file>