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3300">
                <a:latin typeface="Arial"/>
              </a:rPr>
              <a:t>Klicken Sie, um das Format des Titeltextes zu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1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15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15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15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1500">
                <a:latin typeface="Arial"/>
              </a:rPr>
              <a:t>Siebente Gliederungsebene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lang="de-DE" sz="1400">
                <a:latin typeface="Times New Roman"/>
              </a:rPr>
              <a:t>&lt;Datum/Uhrzeit&gt;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de-DE" sz="1400">
                <a:latin typeface="Times New Roman"/>
              </a:rPr>
              <a:t>&lt;Fußzeile&gt;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4A0B6DC5-2DC4-4158-88B5-9541EFC25D86}" type="slidenum">
              <a:rPr lang="de-DE" sz="1400">
                <a:latin typeface="Times New Roman"/>
              </a:rPr>
              <a:t>&lt;Nummer&gt;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3300">
                <a:latin typeface="Arial"/>
              </a:rPr>
              <a:t>Klicken Sie, um das Format des Titeltextes zu bearbeiten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100">
                <a:latin typeface="Arial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>
                <a:latin typeface="Arial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1500">
                <a:latin typeface="Arial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1500">
                <a:latin typeface="Arial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1500">
                <a:latin typeface="Arial"/>
              </a:rPr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1500">
                <a:latin typeface="Arial"/>
              </a:rPr>
              <a:t>Siebente Gliederungsebene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4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 M 2, 1, 18ff; 1 M 1:</a:t>
            </a:r>
            <a:endParaRPr/>
          </a:p>
          <a:p>
            <a:pPr algn="ctr"/>
            <a:endParaRPr/>
          </a:p>
          <a:p>
            <a:pPr algn="ctr"/>
            <a:r>
              <a:rPr lang="de-DE" sz="2400">
                <a:latin typeface="Arial"/>
              </a:rPr>
              <a:t>Gibt es einen Widerspruch zwischen K. 1 u 2?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Ri. 11, 30ff:</a:t>
            </a:r>
            <a:endParaRPr/>
          </a:p>
          <a:p>
            <a:pPr algn="ctr"/>
            <a:r>
              <a:rPr lang="de-DE" sz="2400">
                <a:latin typeface="Arial"/>
              </a:rPr>
              <a:t>Hat Jefta seine Tochter geopfert?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Ruth 3, 7-9: </a:t>
            </a:r>
            <a:endParaRPr/>
          </a:p>
          <a:p>
            <a:pPr algn="ctr"/>
            <a:r>
              <a:rPr lang="de-DE" sz="2400">
                <a:latin typeface="Arial"/>
              </a:rPr>
              <a:t>Was ist zur Art der Brautwerbung Ruths zu sagen?</a:t>
            </a:r>
            <a:endParaRPr/>
          </a:p>
          <a:p>
            <a:pPr algn="ctr"/>
            <a:r>
              <a:rPr lang="de-DE" sz="2400">
                <a:latin typeface="Arial"/>
              </a:rPr>
              <a:t>(Darf eine Frau um einen Bräutigam werben?)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Esr- 10, 2-3:</a:t>
            </a:r>
            <a:endParaRPr/>
          </a:p>
          <a:p>
            <a:pPr algn="ctr"/>
            <a:r>
              <a:rPr lang="de-DE" sz="2400">
                <a:latin typeface="Arial"/>
              </a:rPr>
              <a:t>Warum durften die Israeliten ihre Frauen entlassen?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Hag 2, 6-7 (und 21-22):</a:t>
            </a:r>
            <a:endParaRPr/>
          </a:p>
          <a:p>
            <a:pPr algn="ctr"/>
            <a:r>
              <a:rPr lang="de-DE" sz="2400">
                <a:latin typeface="Arial"/>
              </a:rPr>
              <a:t>Was ist mit dem neuen Tempel gemeint?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Dan. 9, 24-27:</a:t>
            </a:r>
            <a:endParaRPr/>
          </a:p>
          <a:p>
            <a:pPr algn="ctr"/>
            <a:r>
              <a:rPr lang="de-DE" sz="2400">
                <a:latin typeface="Arial"/>
              </a:rPr>
              <a:t>Wan beginnen und enden die 70 Wochen und wer ist „der Gesalbte“ und „der Fürst“?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Mt. 10,23:</a:t>
            </a:r>
            <a:endParaRPr/>
          </a:p>
          <a:p>
            <a:pPr algn="ctr"/>
            <a:r>
              <a:rPr lang="de-DE" sz="2400">
                <a:latin typeface="Arial"/>
              </a:rPr>
              <a:t>Werden die Städte Israels bis zur Ankunft Christi nie evangelisiert?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Mt. 24, 34:</a:t>
            </a:r>
            <a:endParaRPr/>
          </a:p>
          <a:p>
            <a:pPr algn="ctr"/>
            <a:r>
              <a:rPr lang="de-DE" sz="2400">
                <a:latin typeface="Arial"/>
              </a:rPr>
              <a:t>Welches „Geschlecht“ wird nicht vergehen?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Mt. 23,39:</a:t>
            </a:r>
            <a:endParaRPr/>
          </a:p>
          <a:p>
            <a:pPr algn="ctr"/>
            <a:r>
              <a:rPr lang="de-DE" sz="2400">
                <a:latin typeface="Arial"/>
              </a:rPr>
              <a:t>Wer ist es, der sagen wird „Gelobt sei der da kommt im Namen des Herrn“?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Mt. 21, 18-22:</a:t>
            </a:r>
            <a:endParaRPr/>
          </a:p>
          <a:p>
            <a:pPr algn="ctr"/>
            <a:r>
              <a:rPr lang="de-DE" sz="2400">
                <a:latin typeface="Arial"/>
              </a:rPr>
              <a:t>Können wir Berge versetzen?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Lk. 18,8:</a:t>
            </a:r>
            <a:endParaRPr/>
          </a:p>
          <a:p>
            <a:pPr algn="ctr"/>
            <a:r>
              <a:rPr lang="de-DE" sz="2400">
                <a:latin typeface="Arial"/>
              </a:rPr>
              <a:t>Wird er Menschensohn, wenn er kommt, Glauben finden?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 M 1, 2:  War die Erde wegen des Falles des Satans wüst und leer?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Lk. 16,16/Mt 11, 12:</a:t>
            </a:r>
            <a:endParaRPr/>
          </a:p>
          <a:p>
            <a:pPr algn="ctr"/>
            <a:r>
              <a:rPr lang="de-DE" sz="2400">
                <a:latin typeface="Arial"/>
              </a:rPr>
              <a:t>Muss man das Königreich mit Gewalt an sich reißen?</a:t>
            </a:r>
            <a:endParaRPr/>
          </a:p>
          <a:p>
            <a:pPr algn="ctr"/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Lk. 10, 18:</a:t>
            </a:r>
            <a:endParaRPr/>
          </a:p>
          <a:p>
            <a:pPr algn="ctr"/>
            <a:r>
              <a:rPr lang="de-DE" sz="2400">
                <a:latin typeface="Arial"/>
              </a:rPr>
              <a:t>Wann fiel der Satan vom Himmel?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Apg. 2,27:</a:t>
            </a:r>
            <a:endParaRPr/>
          </a:p>
          <a:p>
            <a:pPr algn="ctr"/>
            <a:r>
              <a:rPr lang="de-DE" sz="2400">
                <a:latin typeface="Arial"/>
              </a:rPr>
              <a:t>Wo war die Seele und wo war der Geist Jesu nach seinem Tode?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1.Petr.3,19;4, 6; Eph.4,8:</a:t>
            </a:r>
            <a:endParaRPr/>
          </a:p>
          <a:p>
            <a:pPr algn="ctr"/>
            <a:r>
              <a:rPr lang="de-DE" sz="2400">
                <a:latin typeface="Arial"/>
              </a:rPr>
              <a:t>Hat Jesus den Geistern im Hades gepredigt?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1. Kr. 7,15:</a:t>
            </a:r>
            <a:endParaRPr/>
          </a:p>
          <a:p>
            <a:pPr algn="ctr"/>
            <a:r>
              <a:rPr lang="de-DE" sz="2400">
                <a:latin typeface="Arial"/>
              </a:rPr>
              <a:t>Was bedeutet „nicht gebunden“?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1.Kr. 14, 15-17:</a:t>
            </a:r>
            <a:endParaRPr/>
          </a:p>
          <a:p>
            <a:pPr algn="ctr"/>
            <a:r>
              <a:rPr lang="de-DE" sz="2400">
                <a:latin typeface="Arial"/>
              </a:rPr>
              <a:t>Versteht der Zungenredner den Inhalt seines Redens? Worin besteht die Selbstauferbauung? (14,4)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Jk. 5,12; Mt 5, 34-37:</a:t>
            </a:r>
            <a:endParaRPr/>
          </a:p>
          <a:p>
            <a:pPr algn="ctr"/>
            <a:r>
              <a:rPr lang="de-DE" sz="2400">
                <a:latin typeface="Arial"/>
              </a:rPr>
              <a:t>Dürfen Christen schwören?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Jk. 5,15:</a:t>
            </a:r>
            <a:endParaRPr/>
          </a:p>
          <a:p>
            <a:pPr algn="ctr"/>
            <a:r>
              <a:rPr lang="de-DE" sz="2400">
                <a:latin typeface="Arial"/>
              </a:rPr>
              <a:t>Werden die Kranken durch das Glaubensgebet gesund?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1.Jh. 2, 18:</a:t>
            </a:r>
            <a:endParaRPr/>
          </a:p>
          <a:p>
            <a:pPr algn="ctr"/>
            <a:r>
              <a:rPr lang="de-DE" sz="2400">
                <a:latin typeface="Arial"/>
              </a:rPr>
              <a:t>Inwiefern war die Zeit von Johannes „letzte Stunde“?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Off:</a:t>
            </a:r>
            <a:endParaRPr/>
          </a:p>
          <a:p>
            <a:pPr algn="ctr"/>
            <a:r>
              <a:rPr lang="de-DE" sz="2400">
                <a:latin typeface="Arial"/>
              </a:rPr>
              <a:t>Gibt es Hinweise oder Pfeiler, die uns bei der Deutung der Off helfen, sicher zu gehen?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1M 2, 17</a:t>
            </a:r>
            <a:endParaRPr/>
          </a:p>
          <a:p>
            <a:pPr algn="ctr"/>
            <a:r>
              <a:rPr lang="de-DE" sz="2400">
                <a:latin typeface="Arial"/>
              </a:rPr>
              <a:t>Starb Adam an dem Tag an dem er sündigte?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288000" y="918000"/>
            <a:ext cx="9648000" cy="5925960"/>
          </a:xfrm>
          <a:prstGeom prst="rect">
            <a:avLst/>
          </a:prstGeom>
        </p:spPr>
        <p:txBody>
          <a:bodyPr lIns="90000" rIns="90000" tIns="45000" bIns="45000"/>
          <a:p>
            <a:r>
              <a:rPr b="1" lang="de-DE" sz="2600">
                <a:latin typeface="Arial"/>
              </a:rPr>
              <a:t>WIE KOMMT MAN ZUR LÖSUNG?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Denke darüber nach, was genau das Problem ist. (Orte das Problem)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Untersuche den Bibeltext genau (mit möglichst wortgetreuen Übersetzungen)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Beachte den näheren und den weiteren Zusammenhang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Bete um Weisheit, das Problem zu lösen. Besprich alles gründlich mit dem Herrn Jesus.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Denke weiter nach und mach dir Notizen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Stelle Frage, die du hast anderen Christen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Befrage bibeltreue Kommentare, falls sie die verschiedenen Möglichkeiten durchdiskutieren (z.B. C. Lenski, Keil-Delitsch; J.P. Lange; Godet; Dächsel; Matthew Henry, …). Aber beachte: Auch Kommentatoren sind nur Menschen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Und: Nicht jede Frage kann gleich gelöst werden. Der Herr bestimmt, wann wir Licht bekommen.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1M 3, 16: Ist eine Folge des Sündenfalls,dass die Frau danach verlangt, über den Mann zu stehen?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1M 6, 1-4: Wer sind die Söhne Gottes? Entstanden die Riesen durch geschlechtlichen Verkehr zwischen Dämonen und Menschen?</a:t>
            </a:r>
            <a:endParaRPr/>
          </a:p>
          <a:p>
            <a:pPr algn="ctr"/>
            <a:r>
              <a:rPr lang="de-DE" sz="2400">
                <a:latin typeface="Arial"/>
              </a:rPr>
              <a:t>Wurden die Menschen nach der Flut 120 Jahre alt?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1M 9, 24ff: Wurde Kanaan für die Sünde seines Vaters bestraft?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2M 3, 19; 7, 3; 4, 21; 9, 12: Wurde Pharao durch Gott von vorneherein verhärtet?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Mal. 1, 2-3 und Rm. 9, 14</a:t>
            </a:r>
            <a:endParaRPr/>
          </a:p>
          <a:p>
            <a:pPr algn="ctr"/>
            <a:r>
              <a:rPr lang="de-DE" sz="2400">
                <a:latin typeface="Arial"/>
              </a:rPr>
              <a:t>Warum hat Gott Esau gehasst und Jakob geliebt?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3300">
                <a:latin typeface="Arial"/>
              </a:rPr>
              <a:t>Knoten in der Bibel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2400">
                <a:latin typeface="Arial"/>
              </a:rPr>
              <a:t>Ri.6, 36-40:</a:t>
            </a:r>
            <a:endParaRPr/>
          </a:p>
          <a:p>
            <a:pPr algn="ctr"/>
            <a:r>
              <a:rPr lang="de-DE" sz="2400">
                <a:latin typeface="Arial"/>
              </a:rPr>
              <a:t>Soll oder darf man um Zeichen bitten?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