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2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0" r:id="rId3"/>
    <p:sldMasterId id="2147483795" r:id="rId4"/>
    <p:sldMasterId id="2147483807" r:id="rId5"/>
    <p:sldMasterId id="2147483856" r:id="rId6"/>
    <p:sldMasterId id="2147483868" r:id="rId7"/>
    <p:sldMasterId id="2147483953" r:id="rId8"/>
    <p:sldMasterId id="2147483978" r:id="rId9"/>
    <p:sldMasterId id="2147483990" r:id="rId10"/>
    <p:sldMasterId id="2147484002" r:id="rId11"/>
    <p:sldMasterId id="2147484014" r:id="rId12"/>
    <p:sldMasterId id="2147484050" r:id="rId13"/>
    <p:sldMasterId id="2147484062" r:id="rId14"/>
    <p:sldMasterId id="2147484100" r:id="rId15"/>
    <p:sldMasterId id="2147484112" r:id="rId16"/>
    <p:sldMasterId id="2147484124" r:id="rId17"/>
    <p:sldMasterId id="2147484137" r:id="rId18"/>
    <p:sldMasterId id="2147484149" r:id="rId19"/>
    <p:sldMasterId id="2147484162" r:id="rId20"/>
    <p:sldMasterId id="2147484174" r:id="rId21"/>
    <p:sldMasterId id="2147484186" r:id="rId22"/>
    <p:sldMasterId id="2147484198" r:id="rId23"/>
    <p:sldMasterId id="2147484210" r:id="rId24"/>
    <p:sldMasterId id="2147484222" r:id="rId25"/>
  </p:sldMasterIdLst>
  <p:notesMasterIdLst>
    <p:notesMasterId r:id="rId307"/>
  </p:notesMasterIdLst>
  <p:sldIdLst>
    <p:sldId id="1454" r:id="rId26"/>
    <p:sldId id="1456" r:id="rId27"/>
    <p:sldId id="1335" r:id="rId28"/>
    <p:sldId id="491" r:id="rId29"/>
    <p:sldId id="551" r:id="rId30"/>
    <p:sldId id="490" r:id="rId31"/>
    <p:sldId id="534" r:id="rId32"/>
    <p:sldId id="1312" r:id="rId33"/>
    <p:sldId id="1326" r:id="rId34"/>
    <p:sldId id="1242" r:id="rId35"/>
    <p:sldId id="1327" r:id="rId36"/>
    <p:sldId id="1244" r:id="rId37"/>
    <p:sldId id="1246" r:id="rId38"/>
    <p:sldId id="1328" r:id="rId39"/>
    <p:sldId id="1245" r:id="rId40"/>
    <p:sldId id="1330" r:id="rId41"/>
    <p:sldId id="1331" r:id="rId42"/>
    <p:sldId id="1329" r:id="rId43"/>
    <p:sldId id="1253" r:id="rId44"/>
    <p:sldId id="1270" r:id="rId45"/>
    <p:sldId id="1254" r:id="rId46"/>
    <p:sldId id="1332" r:id="rId47"/>
    <p:sldId id="559" r:id="rId48"/>
    <p:sldId id="572" r:id="rId49"/>
    <p:sldId id="1448" r:id="rId50"/>
    <p:sldId id="1069" r:id="rId51"/>
    <p:sldId id="1333" r:id="rId52"/>
    <p:sldId id="1334" r:id="rId53"/>
    <p:sldId id="706" r:id="rId54"/>
    <p:sldId id="711" r:id="rId55"/>
    <p:sldId id="1336" r:id="rId56"/>
    <p:sldId id="709" r:id="rId57"/>
    <p:sldId id="639" r:id="rId58"/>
    <p:sldId id="1337" r:id="rId59"/>
    <p:sldId id="1338" r:id="rId60"/>
    <p:sldId id="636" r:id="rId61"/>
    <p:sldId id="1281" r:id="rId62"/>
    <p:sldId id="1271" r:id="rId63"/>
    <p:sldId id="1341" r:id="rId64"/>
    <p:sldId id="1273" r:id="rId65"/>
    <p:sldId id="1274" r:id="rId66"/>
    <p:sldId id="1342" r:id="rId67"/>
    <p:sldId id="1275" r:id="rId68"/>
    <p:sldId id="1343" r:id="rId69"/>
    <p:sldId id="1339" r:id="rId70"/>
    <p:sldId id="1276" r:id="rId71"/>
    <p:sldId id="1340" r:id="rId72"/>
    <p:sldId id="1277" r:id="rId73"/>
    <p:sldId id="1344" r:id="rId74"/>
    <p:sldId id="1286" r:id="rId75"/>
    <p:sldId id="1278" r:id="rId76"/>
    <p:sldId id="1345" r:id="rId77"/>
    <p:sldId id="1279" r:id="rId78"/>
    <p:sldId id="1346" r:id="rId79"/>
    <p:sldId id="1439" r:id="rId80"/>
    <p:sldId id="1440" r:id="rId81"/>
    <p:sldId id="1282" r:id="rId82"/>
    <p:sldId id="713" r:id="rId83"/>
    <p:sldId id="1200" r:id="rId84"/>
    <p:sldId id="714" r:id="rId85"/>
    <p:sldId id="715" r:id="rId86"/>
    <p:sldId id="1348" r:id="rId87"/>
    <p:sldId id="1287" r:id="rId88"/>
    <p:sldId id="725" r:id="rId89"/>
    <p:sldId id="1349" r:id="rId90"/>
    <p:sldId id="724" r:id="rId91"/>
    <p:sldId id="726" r:id="rId92"/>
    <p:sldId id="1350" r:id="rId93"/>
    <p:sldId id="730" r:id="rId94"/>
    <p:sldId id="728" r:id="rId95"/>
    <p:sldId id="860" r:id="rId96"/>
    <p:sldId id="731" r:id="rId97"/>
    <p:sldId id="1076" r:id="rId98"/>
    <p:sldId id="1457" r:id="rId99"/>
    <p:sldId id="1383" r:id="rId100"/>
    <p:sldId id="1201" r:id="rId101"/>
    <p:sldId id="786" r:id="rId102"/>
    <p:sldId id="1351" r:id="rId103"/>
    <p:sldId id="1071" r:id="rId104"/>
    <p:sldId id="1352" r:id="rId105"/>
    <p:sldId id="847" r:id="rId106"/>
    <p:sldId id="1224" r:id="rId107"/>
    <p:sldId id="1354" r:id="rId108"/>
    <p:sldId id="851" r:id="rId109"/>
    <p:sldId id="1355" r:id="rId110"/>
    <p:sldId id="1268" r:id="rId111"/>
    <p:sldId id="1074" r:id="rId112"/>
    <p:sldId id="852" r:id="rId113"/>
    <p:sldId id="1353" r:id="rId114"/>
    <p:sldId id="861" r:id="rId115"/>
    <p:sldId id="1356" r:id="rId116"/>
    <p:sldId id="1225" r:id="rId117"/>
    <p:sldId id="1357" r:id="rId118"/>
    <p:sldId id="790" r:id="rId119"/>
    <p:sldId id="1358" r:id="rId120"/>
    <p:sldId id="1227" r:id="rId121"/>
    <p:sldId id="1359" r:id="rId122"/>
    <p:sldId id="862" r:id="rId123"/>
    <p:sldId id="1360" r:id="rId124"/>
    <p:sldId id="1319" r:id="rId125"/>
    <p:sldId id="1361" r:id="rId126"/>
    <p:sldId id="814" r:id="rId127"/>
    <p:sldId id="738" r:id="rId128"/>
    <p:sldId id="1362" r:id="rId129"/>
    <p:sldId id="1148" r:id="rId130"/>
    <p:sldId id="812" r:id="rId131"/>
    <p:sldId id="1363" r:id="rId132"/>
    <p:sldId id="1149" r:id="rId133"/>
    <p:sldId id="855" r:id="rId134"/>
    <p:sldId id="1364" r:id="rId135"/>
    <p:sldId id="856" r:id="rId136"/>
    <p:sldId id="1365" r:id="rId137"/>
    <p:sldId id="1212" r:id="rId138"/>
    <p:sldId id="1366" r:id="rId139"/>
    <p:sldId id="866" r:id="rId140"/>
    <p:sldId id="867" r:id="rId141"/>
    <p:sldId id="1367" r:id="rId142"/>
    <p:sldId id="872" r:id="rId143"/>
    <p:sldId id="1213" r:id="rId144"/>
    <p:sldId id="1368" r:id="rId145"/>
    <p:sldId id="1214" r:id="rId146"/>
    <p:sldId id="1317" r:id="rId147"/>
    <p:sldId id="1369" r:id="rId148"/>
    <p:sldId id="1316" r:id="rId149"/>
    <p:sldId id="1370" r:id="rId150"/>
    <p:sldId id="1215" r:id="rId151"/>
    <p:sldId id="1371" r:id="rId152"/>
    <p:sldId id="1216" r:id="rId153"/>
    <p:sldId id="1372" r:id="rId154"/>
    <p:sldId id="1217" r:id="rId155"/>
    <p:sldId id="1373" r:id="rId156"/>
    <p:sldId id="1218" r:id="rId157"/>
    <p:sldId id="1206" r:id="rId158"/>
    <p:sldId id="1207" r:id="rId159"/>
    <p:sldId id="1374" r:id="rId160"/>
    <p:sldId id="1209" r:id="rId161"/>
    <p:sldId id="1375" r:id="rId162"/>
    <p:sldId id="1210" r:id="rId163"/>
    <p:sldId id="1376" r:id="rId164"/>
    <p:sldId id="1211" r:id="rId165"/>
    <p:sldId id="1377" r:id="rId166"/>
    <p:sldId id="1174" r:id="rId167"/>
    <p:sldId id="1118" r:id="rId168"/>
    <p:sldId id="1122" r:id="rId169"/>
    <p:sldId id="1378" r:id="rId170"/>
    <p:sldId id="1123" r:id="rId171"/>
    <p:sldId id="1379" r:id="rId172"/>
    <p:sldId id="1381" r:id="rId173"/>
    <p:sldId id="1124" r:id="rId174"/>
    <p:sldId id="1380" r:id="rId175"/>
    <p:sldId id="1205" r:id="rId176"/>
    <p:sldId id="1382" r:id="rId177"/>
    <p:sldId id="935" r:id="rId178"/>
    <p:sldId id="1453" r:id="rId179"/>
    <p:sldId id="936" r:id="rId180"/>
    <p:sldId id="940" r:id="rId181"/>
    <p:sldId id="941" r:id="rId182"/>
    <p:sldId id="1384" r:id="rId183"/>
    <p:sldId id="1385" r:id="rId184"/>
    <p:sldId id="1386" r:id="rId185"/>
    <p:sldId id="1179" r:id="rId186"/>
    <p:sldId id="1266" r:id="rId187"/>
    <p:sldId id="1289" r:id="rId188"/>
    <p:sldId id="1156" r:id="rId189"/>
    <p:sldId id="1387" r:id="rId190"/>
    <p:sldId id="1388" r:id="rId191"/>
    <p:sldId id="1082" r:id="rId192"/>
    <p:sldId id="1080" r:id="rId193"/>
    <p:sldId id="1084" r:id="rId194"/>
    <p:sldId id="1389" r:id="rId195"/>
    <p:sldId id="1390" r:id="rId196"/>
    <p:sldId id="1314" r:id="rId197"/>
    <p:sldId id="1267" r:id="rId198"/>
    <p:sldId id="1391" r:id="rId199"/>
    <p:sldId id="1392" r:id="rId200"/>
    <p:sldId id="1183" r:id="rId201"/>
    <p:sldId id="1182" r:id="rId202"/>
    <p:sldId id="1085" r:id="rId203"/>
    <p:sldId id="1025" r:id="rId204"/>
    <p:sldId id="1290" r:id="rId205"/>
    <p:sldId id="1291" r:id="rId206"/>
    <p:sldId id="1393" r:id="rId207"/>
    <p:sldId id="1292" r:id="rId208"/>
    <p:sldId id="1294" r:id="rId209"/>
    <p:sldId id="1395" r:id="rId210"/>
    <p:sldId id="1394" r:id="rId211"/>
    <p:sldId id="1396" r:id="rId212"/>
    <p:sldId id="1293" r:id="rId213"/>
    <p:sldId id="1397" r:id="rId214"/>
    <p:sldId id="1398" r:id="rId215"/>
    <p:sldId id="1299" r:id="rId216"/>
    <p:sldId id="1399" r:id="rId217"/>
    <p:sldId id="1298" r:id="rId218"/>
    <p:sldId id="1296" r:id="rId219"/>
    <p:sldId id="1400" r:id="rId220"/>
    <p:sldId id="1320" r:id="rId221"/>
    <p:sldId id="1451" r:id="rId222"/>
    <p:sldId id="1401" r:id="rId223"/>
    <p:sldId id="1402" r:id="rId224"/>
    <p:sldId id="1310" r:id="rId225"/>
    <p:sldId id="1303" r:id="rId226"/>
    <p:sldId id="1403" r:id="rId227"/>
    <p:sldId id="1305" r:id="rId228"/>
    <p:sldId id="1306" r:id="rId229"/>
    <p:sldId id="1404" r:id="rId230"/>
    <p:sldId id="1307" r:id="rId231"/>
    <p:sldId id="1405" r:id="rId232"/>
    <p:sldId id="1308" r:id="rId233"/>
    <p:sldId id="1406" r:id="rId234"/>
    <p:sldId id="1309" r:id="rId235"/>
    <p:sldId id="954" r:id="rId236"/>
    <p:sldId id="951" r:id="rId237"/>
    <p:sldId id="950" r:id="rId238"/>
    <p:sldId id="945" r:id="rId239"/>
    <p:sldId id="1438" r:id="rId240"/>
    <p:sldId id="1079" r:id="rId241"/>
    <p:sldId id="1411" r:id="rId242"/>
    <p:sldId id="947" r:id="rId243"/>
    <p:sldId id="1412" r:id="rId244"/>
    <p:sldId id="955" r:id="rId245"/>
    <p:sldId id="1311" r:id="rId246"/>
    <p:sldId id="1413" r:id="rId247"/>
    <p:sldId id="956" r:id="rId248"/>
    <p:sldId id="1415" r:id="rId249"/>
    <p:sldId id="1414" r:id="rId250"/>
    <p:sldId id="958" r:id="rId251"/>
    <p:sldId id="1416" r:id="rId252"/>
    <p:sldId id="1417" r:id="rId253"/>
    <p:sldId id="1452" r:id="rId254"/>
    <p:sldId id="1408" r:id="rId255"/>
    <p:sldId id="1409" r:id="rId256"/>
    <p:sldId id="1418" r:id="rId257"/>
    <p:sldId id="1077" r:id="rId258"/>
    <p:sldId id="1410" r:id="rId259"/>
    <p:sldId id="991" r:id="rId260"/>
    <p:sldId id="1450" r:id="rId261"/>
    <p:sldId id="1237" r:id="rId262"/>
    <p:sldId id="1419" r:id="rId263"/>
    <p:sldId id="1420" r:id="rId264"/>
    <p:sldId id="1236" r:id="rId265"/>
    <p:sldId id="1238" r:id="rId266"/>
    <p:sldId id="1007" r:id="rId267"/>
    <p:sldId id="1421" r:id="rId268"/>
    <p:sldId id="1039" r:id="rId269"/>
    <p:sldId id="1193" r:id="rId270"/>
    <p:sldId id="1423" r:id="rId271"/>
    <p:sldId id="1425" r:id="rId272"/>
    <p:sldId id="1257" r:id="rId273"/>
    <p:sldId id="1031" r:id="rId274"/>
    <p:sldId id="1427" r:id="rId275"/>
    <p:sldId id="1426" r:id="rId276"/>
    <p:sldId id="1036" r:id="rId277"/>
    <p:sldId id="1429" r:id="rId278"/>
    <p:sldId id="1196" r:id="rId279"/>
    <p:sldId id="1428" r:id="rId280"/>
    <p:sldId id="1021" r:id="rId281"/>
    <p:sldId id="1434" r:id="rId282"/>
    <p:sldId id="1230" r:id="rId283"/>
    <p:sldId id="1195" r:id="rId284"/>
    <p:sldId id="1194" r:id="rId285"/>
    <p:sldId id="1430" r:id="rId286"/>
    <p:sldId id="1283" r:id="rId287"/>
    <p:sldId id="1057" r:id="rId288"/>
    <p:sldId id="1436" r:id="rId289"/>
    <p:sldId id="1431" r:id="rId290"/>
    <p:sldId id="1052" r:id="rId291"/>
    <p:sldId id="1432" r:id="rId292"/>
    <p:sldId id="1032" r:id="rId293"/>
    <p:sldId id="1435" r:id="rId294"/>
    <p:sldId id="1191" r:id="rId295"/>
    <p:sldId id="1445" r:id="rId296"/>
    <p:sldId id="1446" r:id="rId297"/>
    <p:sldId id="1239" r:id="rId298"/>
    <p:sldId id="1030" r:id="rId299"/>
    <p:sldId id="1433" r:id="rId300"/>
    <p:sldId id="1318" r:id="rId301"/>
    <p:sldId id="1444" r:id="rId302"/>
    <p:sldId id="1447" r:id="rId303"/>
    <p:sldId id="1056" r:id="rId304"/>
    <p:sldId id="1437" r:id="rId305"/>
    <p:sldId id="1455" r:id="rId306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99CC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7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99" Type="http://schemas.openxmlformats.org/officeDocument/2006/relationships/slide" Target="slides/slide274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38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226" Type="http://schemas.openxmlformats.org/officeDocument/2006/relationships/slide" Target="slides/slide201.xml"/><Relationship Id="rId268" Type="http://schemas.openxmlformats.org/officeDocument/2006/relationships/slide" Target="slides/slide243.xml"/><Relationship Id="rId32" Type="http://schemas.openxmlformats.org/officeDocument/2006/relationships/slide" Target="slides/slide7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56.xml"/><Relationship Id="rId237" Type="http://schemas.openxmlformats.org/officeDocument/2006/relationships/slide" Target="slides/slide212.xml"/><Relationship Id="rId279" Type="http://schemas.openxmlformats.org/officeDocument/2006/relationships/slide" Target="slides/slide254.xml"/><Relationship Id="rId43" Type="http://schemas.openxmlformats.org/officeDocument/2006/relationships/slide" Target="slides/slide18.xml"/><Relationship Id="rId139" Type="http://schemas.openxmlformats.org/officeDocument/2006/relationships/slide" Target="slides/slide114.xml"/><Relationship Id="rId290" Type="http://schemas.openxmlformats.org/officeDocument/2006/relationships/slide" Target="slides/slide265.xml"/><Relationship Id="rId304" Type="http://schemas.openxmlformats.org/officeDocument/2006/relationships/slide" Target="slides/slide279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92" Type="http://schemas.openxmlformats.org/officeDocument/2006/relationships/slide" Target="slides/slide167.xml"/><Relationship Id="rId206" Type="http://schemas.openxmlformats.org/officeDocument/2006/relationships/slide" Target="slides/slide181.xml"/><Relationship Id="rId248" Type="http://schemas.openxmlformats.org/officeDocument/2006/relationships/slide" Target="slides/slide223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83.xml"/><Relationship Id="rId54" Type="http://schemas.openxmlformats.org/officeDocument/2006/relationships/slide" Target="slides/slide29.xml"/><Relationship Id="rId96" Type="http://schemas.openxmlformats.org/officeDocument/2006/relationships/slide" Target="slides/slide71.xml"/><Relationship Id="rId161" Type="http://schemas.openxmlformats.org/officeDocument/2006/relationships/slide" Target="slides/slide136.xml"/><Relationship Id="rId217" Type="http://schemas.openxmlformats.org/officeDocument/2006/relationships/slide" Target="slides/slide192.xml"/><Relationship Id="rId259" Type="http://schemas.openxmlformats.org/officeDocument/2006/relationships/slide" Target="slides/slide234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4.xml"/><Relationship Id="rId270" Type="http://schemas.openxmlformats.org/officeDocument/2006/relationships/slide" Target="slides/slide245.xml"/><Relationship Id="rId44" Type="http://schemas.openxmlformats.org/officeDocument/2006/relationships/slide" Target="slides/slide19.xml"/><Relationship Id="rId65" Type="http://schemas.openxmlformats.org/officeDocument/2006/relationships/slide" Target="slides/slide40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51" Type="http://schemas.openxmlformats.org/officeDocument/2006/relationships/slide" Target="slides/slide126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7" Type="http://schemas.openxmlformats.org/officeDocument/2006/relationships/slide" Target="slides/slide182.xml"/><Relationship Id="rId228" Type="http://schemas.openxmlformats.org/officeDocument/2006/relationships/slide" Target="slides/slide203.xml"/><Relationship Id="rId249" Type="http://schemas.openxmlformats.org/officeDocument/2006/relationships/slide" Target="slides/slide22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4.xml"/><Relationship Id="rId260" Type="http://schemas.openxmlformats.org/officeDocument/2006/relationships/slide" Target="slides/slide235.xml"/><Relationship Id="rId281" Type="http://schemas.openxmlformats.org/officeDocument/2006/relationships/slide" Target="slides/slide256.xml"/><Relationship Id="rId34" Type="http://schemas.openxmlformats.org/officeDocument/2006/relationships/slide" Target="slides/slide9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20" Type="http://schemas.openxmlformats.org/officeDocument/2006/relationships/slide" Target="slides/slide95.xml"/><Relationship Id="rId141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18" Type="http://schemas.openxmlformats.org/officeDocument/2006/relationships/slide" Target="slides/slide193.xml"/><Relationship Id="rId239" Type="http://schemas.openxmlformats.org/officeDocument/2006/relationships/slide" Target="slides/slide214.xml"/><Relationship Id="rId250" Type="http://schemas.openxmlformats.org/officeDocument/2006/relationships/slide" Target="slides/slide225.xml"/><Relationship Id="rId271" Type="http://schemas.openxmlformats.org/officeDocument/2006/relationships/slide" Target="slides/slide246.xml"/><Relationship Id="rId292" Type="http://schemas.openxmlformats.org/officeDocument/2006/relationships/slide" Target="slides/slide267.xml"/><Relationship Id="rId306" Type="http://schemas.openxmlformats.org/officeDocument/2006/relationships/slide" Target="slides/slide281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31" Type="http://schemas.openxmlformats.org/officeDocument/2006/relationships/slide" Target="slides/slide106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208" Type="http://schemas.openxmlformats.org/officeDocument/2006/relationships/slide" Target="slides/slide183.xml"/><Relationship Id="rId229" Type="http://schemas.openxmlformats.org/officeDocument/2006/relationships/slide" Target="slides/slide204.xml"/><Relationship Id="rId240" Type="http://schemas.openxmlformats.org/officeDocument/2006/relationships/slide" Target="slides/slide215.xml"/><Relationship Id="rId261" Type="http://schemas.openxmlformats.org/officeDocument/2006/relationships/slide" Target="slides/slide236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282" Type="http://schemas.openxmlformats.org/officeDocument/2006/relationships/slide" Target="slides/slide257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219" Type="http://schemas.openxmlformats.org/officeDocument/2006/relationships/slide" Target="slides/slide194.xml"/><Relationship Id="rId230" Type="http://schemas.openxmlformats.org/officeDocument/2006/relationships/slide" Target="slides/slide205.xml"/><Relationship Id="rId251" Type="http://schemas.openxmlformats.org/officeDocument/2006/relationships/slide" Target="slides/slide226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272" Type="http://schemas.openxmlformats.org/officeDocument/2006/relationships/slide" Target="slides/slide247.xml"/><Relationship Id="rId293" Type="http://schemas.openxmlformats.org/officeDocument/2006/relationships/slide" Target="slides/slide268.xml"/><Relationship Id="rId307" Type="http://schemas.openxmlformats.org/officeDocument/2006/relationships/notesMaster" Target="notesMasters/notesMaster1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95" Type="http://schemas.openxmlformats.org/officeDocument/2006/relationships/slide" Target="slides/slide170.xml"/><Relationship Id="rId209" Type="http://schemas.openxmlformats.org/officeDocument/2006/relationships/slide" Target="slides/slide184.xml"/><Relationship Id="rId220" Type="http://schemas.openxmlformats.org/officeDocument/2006/relationships/slide" Target="slides/slide195.xml"/><Relationship Id="rId241" Type="http://schemas.openxmlformats.org/officeDocument/2006/relationships/slide" Target="slides/slide21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262" Type="http://schemas.openxmlformats.org/officeDocument/2006/relationships/slide" Target="slides/slide237.xml"/><Relationship Id="rId283" Type="http://schemas.openxmlformats.org/officeDocument/2006/relationships/slide" Target="slides/slide258.xml"/><Relationship Id="rId78" Type="http://schemas.openxmlformats.org/officeDocument/2006/relationships/slide" Target="slides/slide53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64" Type="http://schemas.openxmlformats.org/officeDocument/2006/relationships/slide" Target="slides/slide139.xml"/><Relationship Id="rId185" Type="http://schemas.openxmlformats.org/officeDocument/2006/relationships/slide" Target="slides/slide160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85.xml"/><Relationship Id="rId26" Type="http://schemas.openxmlformats.org/officeDocument/2006/relationships/slide" Target="slides/slide1.xml"/><Relationship Id="rId231" Type="http://schemas.openxmlformats.org/officeDocument/2006/relationships/slide" Target="slides/slide206.xml"/><Relationship Id="rId252" Type="http://schemas.openxmlformats.org/officeDocument/2006/relationships/slide" Target="slides/slide227.xml"/><Relationship Id="rId273" Type="http://schemas.openxmlformats.org/officeDocument/2006/relationships/slide" Target="slides/slide248.xml"/><Relationship Id="rId294" Type="http://schemas.openxmlformats.org/officeDocument/2006/relationships/slide" Target="slides/slide269.xml"/><Relationship Id="rId308" Type="http://schemas.openxmlformats.org/officeDocument/2006/relationships/presProps" Target="presProps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6.xml"/><Relationship Id="rId242" Type="http://schemas.openxmlformats.org/officeDocument/2006/relationships/slide" Target="slides/slide217.xml"/><Relationship Id="rId263" Type="http://schemas.openxmlformats.org/officeDocument/2006/relationships/slide" Target="slides/slide238.xml"/><Relationship Id="rId284" Type="http://schemas.openxmlformats.org/officeDocument/2006/relationships/slide" Target="slides/slide259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11" Type="http://schemas.openxmlformats.org/officeDocument/2006/relationships/slide" Target="slides/slide186.xml"/><Relationship Id="rId232" Type="http://schemas.openxmlformats.org/officeDocument/2006/relationships/slide" Target="slides/slide207.xml"/><Relationship Id="rId253" Type="http://schemas.openxmlformats.org/officeDocument/2006/relationships/slide" Target="slides/slide228.xml"/><Relationship Id="rId274" Type="http://schemas.openxmlformats.org/officeDocument/2006/relationships/slide" Target="slides/slide249.xml"/><Relationship Id="rId295" Type="http://schemas.openxmlformats.org/officeDocument/2006/relationships/slide" Target="slides/slide270.xml"/><Relationship Id="rId309" Type="http://schemas.openxmlformats.org/officeDocument/2006/relationships/viewProps" Target="viewProps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Relationship Id="rId80" Type="http://schemas.openxmlformats.org/officeDocument/2006/relationships/slide" Target="slides/slide55.xml"/><Relationship Id="rId155" Type="http://schemas.openxmlformats.org/officeDocument/2006/relationships/slide" Target="slides/slide130.xml"/><Relationship Id="rId176" Type="http://schemas.openxmlformats.org/officeDocument/2006/relationships/slide" Target="slides/slide151.xml"/><Relationship Id="rId197" Type="http://schemas.openxmlformats.org/officeDocument/2006/relationships/slide" Target="slides/slide172.xml"/><Relationship Id="rId201" Type="http://schemas.openxmlformats.org/officeDocument/2006/relationships/slide" Target="slides/slide176.xml"/><Relationship Id="rId222" Type="http://schemas.openxmlformats.org/officeDocument/2006/relationships/slide" Target="slides/slide197.xml"/><Relationship Id="rId243" Type="http://schemas.openxmlformats.org/officeDocument/2006/relationships/slide" Target="slides/slide218.xml"/><Relationship Id="rId264" Type="http://schemas.openxmlformats.org/officeDocument/2006/relationships/slide" Target="slides/slide239.xml"/><Relationship Id="rId285" Type="http://schemas.openxmlformats.org/officeDocument/2006/relationships/slide" Target="slides/slide260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24" Type="http://schemas.openxmlformats.org/officeDocument/2006/relationships/slide" Target="slides/slide99.xml"/><Relationship Id="rId310" Type="http://schemas.openxmlformats.org/officeDocument/2006/relationships/theme" Target="theme/theme1.xml"/><Relationship Id="rId70" Type="http://schemas.openxmlformats.org/officeDocument/2006/relationships/slide" Target="slides/slide45.xml"/><Relationship Id="rId91" Type="http://schemas.openxmlformats.org/officeDocument/2006/relationships/slide" Target="slides/slide66.xml"/><Relationship Id="rId145" Type="http://schemas.openxmlformats.org/officeDocument/2006/relationships/slide" Target="slides/slide120.xml"/><Relationship Id="rId166" Type="http://schemas.openxmlformats.org/officeDocument/2006/relationships/slide" Target="slides/slide141.xml"/><Relationship Id="rId187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7.xml"/><Relationship Id="rId233" Type="http://schemas.openxmlformats.org/officeDocument/2006/relationships/slide" Target="slides/slide208.xml"/><Relationship Id="rId254" Type="http://schemas.openxmlformats.org/officeDocument/2006/relationships/slide" Target="slides/slide229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275" Type="http://schemas.openxmlformats.org/officeDocument/2006/relationships/slide" Target="slides/slide250.xml"/><Relationship Id="rId296" Type="http://schemas.openxmlformats.org/officeDocument/2006/relationships/slide" Target="slides/slide271.xml"/><Relationship Id="rId300" Type="http://schemas.openxmlformats.org/officeDocument/2006/relationships/slide" Target="slides/slide275.xml"/><Relationship Id="rId60" Type="http://schemas.openxmlformats.org/officeDocument/2006/relationships/slide" Target="slides/slide35.xml"/><Relationship Id="rId81" Type="http://schemas.openxmlformats.org/officeDocument/2006/relationships/slide" Target="slides/slide56.xml"/><Relationship Id="rId135" Type="http://schemas.openxmlformats.org/officeDocument/2006/relationships/slide" Target="slides/slide110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202" Type="http://schemas.openxmlformats.org/officeDocument/2006/relationships/slide" Target="slides/slide177.xml"/><Relationship Id="rId223" Type="http://schemas.openxmlformats.org/officeDocument/2006/relationships/slide" Target="slides/slide198.xml"/><Relationship Id="rId244" Type="http://schemas.openxmlformats.org/officeDocument/2006/relationships/slide" Target="slides/slide219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265" Type="http://schemas.openxmlformats.org/officeDocument/2006/relationships/slide" Target="slides/slide240.xml"/><Relationship Id="rId286" Type="http://schemas.openxmlformats.org/officeDocument/2006/relationships/slide" Target="slides/slide261.xml"/><Relationship Id="rId50" Type="http://schemas.openxmlformats.org/officeDocument/2006/relationships/slide" Target="slides/slide25.xml"/><Relationship Id="rId104" Type="http://schemas.openxmlformats.org/officeDocument/2006/relationships/slide" Target="slides/slide79.xml"/><Relationship Id="rId125" Type="http://schemas.openxmlformats.org/officeDocument/2006/relationships/slide" Target="slides/slide100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311" Type="http://schemas.openxmlformats.org/officeDocument/2006/relationships/tableStyles" Target="tableStyles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13" Type="http://schemas.openxmlformats.org/officeDocument/2006/relationships/slide" Target="slides/slide188.xml"/><Relationship Id="rId234" Type="http://schemas.openxmlformats.org/officeDocument/2006/relationships/slide" Target="slides/slide20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55" Type="http://schemas.openxmlformats.org/officeDocument/2006/relationships/slide" Target="slides/slide230.xml"/><Relationship Id="rId276" Type="http://schemas.openxmlformats.org/officeDocument/2006/relationships/slide" Target="slides/slide251.xml"/><Relationship Id="rId297" Type="http://schemas.openxmlformats.org/officeDocument/2006/relationships/slide" Target="slides/slide272.xml"/><Relationship Id="rId40" Type="http://schemas.openxmlformats.org/officeDocument/2006/relationships/slide" Target="slides/slide15.xml"/><Relationship Id="rId115" Type="http://schemas.openxmlformats.org/officeDocument/2006/relationships/slide" Target="slides/slide90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301" Type="http://schemas.openxmlformats.org/officeDocument/2006/relationships/slide" Target="slides/slide276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9" Type="http://schemas.openxmlformats.org/officeDocument/2006/relationships/slide" Target="slides/slide174.xml"/><Relationship Id="rId203" Type="http://schemas.openxmlformats.org/officeDocument/2006/relationships/slide" Target="slides/slide17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9.xml"/><Relationship Id="rId245" Type="http://schemas.openxmlformats.org/officeDocument/2006/relationships/slide" Target="slides/slide220.xml"/><Relationship Id="rId266" Type="http://schemas.openxmlformats.org/officeDocument/2006/relationships/slide" Target="slides/slide241.xml"/><Relationship Id="rId287" Type="http://schemas.openxmlformats.org/officeDocument/2006/relationships/slide" Target="slides/slide262.xml"/><Relationship Id="rId30" Type="http://schemas.openxmlformats.org/officeDocument/2006/relationships/slide" Target="slides/slide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9.xml"/><Relationship Id="rId235" Type="http://schemas.openxmlformats.org/officeDocument/2006/relationships/slide" Target="slides/slide210.xml"/><Relationship Id="rId256" Type="http://schemas.openxmlformats.org/officeDocument/2006/relationships/slide" Target="slides/slide231.xml"/><Relationship Id="rId277" Type="http://schemas.openxmlformats.org/officeDocument/2006/relationships/slide" Target="slides/slide252.xml"/><Relationship Id="rId298" Type="http://schemas.openxmlformats.org/officeDocument/2006/relationships/slide" Target="slides/slide273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302" Type="http://schemas.openxmlformats.org/officeDocument/2006/relationships/slide" Target="slides/slide27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179" Type="http://schemas.openxmlformats.org/officeDocument/2006/relationships/slide" Target="slides/slide154.xml"/><Relationship Id="rId190" Type="http://schemas.openxmlformats.org/officeDocument/2006/relationships/slide" Target="slides/slide165.xml"/><Relationship Id="rId204" Type="http://schemas.openxmlformats.org/officeDocument/2006/relationships/slide" Target="slides/slide179.xml"/><Relationship Id="rId225" Type="http://schemas.openxmlformats.org/officeDocument/2006/relationships/slide" Target="slides/slide200.xml"/><Relationship Id="rId246" Type="http://schemas.openxmlformats.org/officeDocument/2006/relationships/slide" Target="slides/slide221.xml"/><Relationship Id="rId267" Type="http://schemas.openxmlformats.org/officeDocument/2006/relationships/slide" Target="slides/slide242.xml"/><Relationship Id="rId288" Type="http://schemas.openxmlformats.org/officeDocument/2006/relationships/slide" Target="slides/slide263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94" Type="http://schemas.openxmlformats.org/officeDocument/2006/relationships/slide" Target="slides/slide69.xml"/><Relationship Id="rId148" Type="http://schemas.openxmlformats.org/officeDocument/2006/relationships/slide" Target="slides/slide123.xml"/><Relationship Id="rId169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55.xml"/><Relationship Id="rId215" Type="http://schemas.openxmlformats.org/officeDocument/2006/relationships/slide" Target="slides/slide190.xml"/><Relationship Id="rId236" Type="http://schemas.openxmlformats.org/officeDocument/2006/relationships/slide" Target="slides/slide211.xml"/><Relationship Id="rId257" Type="http://schemas.openxmlformats.org/officeDocument/2006/relationships/slide" Target="slides/slide232.xml"/><Relationship Id="rId278" Type="http://schemas.openxmlformats.org/officeDocument/2006/relationships/slide" Target="slides/slide253.xml"/><Relationship Id="rId303" Type="http://schemas.openxmlformats.org/officeDocument/2006/relationships/slide" Target="slides/slide278.xml"/><Relationship Id="rId42" Type="http://schemas.openxmlformats.org/officeDocument/2006/relationships/slide" Target="slides/slide17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91" Type="http://schemas.openxmlformats.org/officeDocument/2006/relationships/slide" Target="slides/slide166.xml"/><Relationship Id="rId205" Type="http://schemas.openxmlformats.org/officeDocument/2006/relationships/slide" Target="slides/slide180.xml"/><Relationship Id="rId247" Type="http://schemas.openxmlformats.org/officeDocument/2006/relationships/slide" Target="slides/slide222.xml"/><Relationship Id="rId107" Type="http://schemas.openxmlformats.org/officeDocument/2006/relationships/slide" Target="slides/slide82.xml"/><Relationship Id="rId289" Type="http://schemas.openxmlformats.org/officeDocument/2006/relationships/slide" Target="slides/slide264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28.xml"/><Relationship Id="rId149" Type="http://schemas.openxmlformats.org/officeDocument/2006/relationships/slide" Target="slides/slide124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216" Type="http://schemas.openxmlformats.org/officeDocument/2006/relationships/slide" Target="slides/slide191.xml"/><Relationship Id="rId258" Type="http://schemas.openxmlformats.org/officeDocument/2006/relationships/slide" Target="slides/slide233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71" Type="http://schemas.openxmlformats.org/officeDocument/2006/relationships/slide" Target="slides/slide146.xml"/><Relationship Id="rId227" Type="http://schemas.openxmlformats.org/officeDocument/2006/relationships/slide" Target="slides/slide202.xml"/><Relationship Id="rId269" Type="http://schemas.openxmlformats.org/officeDocument/2006/relationships/slide" Target="slides/slide244.xml"/><Relationship Id="rId33" Type="http://schemas.openxmlformats.org/officeDocument/2006/relationships/slide" Target="slides/slide8.xml"/><Relationship Id="rId129" Type="http://schemas.openxmlformats.org/officeDocument/2006/relationships/slide" Target="slides/slide104.xml"/><Relationship Id="rId280" Type="http://schemas.openxmlformats.org/officeDocument/2006/relationships/slide" Target="slides/slide255.xml"/><Relationship Id="rId75" Type="http://schemas.openxmlformats.org/officeDocument/2006/relationships/slide" Target="slides/slide50.xml"/><Relationship Id="rId140" Type="http://schemas.openxmlformats.org/officeDocument/2006/relationships/slide" Target="slides/slide115.xml"/><Relationship Id="rId182" Type="http://schemas.openxmlformats.org/officeDocument/2006/relationships/slide" Target="slides/slide15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3.xml"/><Relationship Id="rId291" Type="http://schemas.openxmlformats.org/officeDocument/2006/relationships/slide" Target="slides/slide266.xml"/><Relationship Id="rId305" Type="http://schemas.openxmlformats.org/officeDocument/2006/relationships/slide" Target="slides/slide2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E918A-18E9-40CA-862A-0E47A6031F26}" type="datetimeFigureOut">
              <a:rPr lang="de-DE" smtClean="0"/>
              <a:t>15.04.2014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4525D-67C3-4836-BD84-2969684A35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96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6247A-86CE-4FAD-BC16-2FC8CD9AF18E}" type="slidenum">
              <a:rPr lang="de-DE" altLang="de-DE">
                <a:solidFill>
                  <a:prstClr val="black"/>
                </a:solidFill>
              </a:rPr>
              <a:pPr/>
              <a:t>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2EC087-8B67-44E0-AA91-8A8B9E70E4DA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199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E0E8F98-4223-4474-9C70-8DBFEF820B54}" type="slidenum">
              <a:rPr lang="de-DE" altLang="de-DE" sz="1100" b="0" i="0">
                <a:solidFill>
                  <a:prstClr val="black"/>
                </a:solidFill>
              </a:rPr>
              <a:pPr eaLnBrk="1" hangingPunct="1"/>
              <a:t>200</a:t>
            </a:fld>
            <a:endParaRPr lang="de-DE" altLang="de-DE" sz="1100" b="0" i="0">
              <a:solidFill>
                <a:prstClr val="black"/>
              </a:solidFill>
            </a:endParaRPr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437DAD-E010-4255-A8C1-C82E000999C0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202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z="2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437DAD-E010-4255-A8C1-C82E000999C0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203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z="2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D90782-E78A-4205-A5A5-C5E81E56858B}" type="slidenum">
              <a:rPr lang="de-DE" altLang="de-DE">
                <a:solidFill>
                  <a:prstClr val="black"/>
                </a:solidFill>
              </a:rPr>
              <a:pPr eaLnBrk="1" hangingPunct="1"/>
              <a:t>204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4029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14029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AD90782-E78A-4205-A5A5-C5E81E56858B}" type="slidenum">
              <a:rPr lang="de-DE" altLang="de-DE">
                <a:solidFill>
                  <a:prstClr val="black"/>
                </a:solidFill>
              </a:rPr>
              <a:pPr eaLnBrk="1" hangingPunct="1"/>
              <a:t>205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4029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14029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DA1DEF5-10B7-490B-AC3B-7A0ABCDC15C8}" type="slidenum">
              <a:rPr lang="de-DE" altLang="de-DE">
                <a:solidFill>
                  <a:prstClr val="black"/>
                </a:solidFill>
              </a:rPr>
              <a:pPr eaLnBrk="1" hangingPunct="1"/>
              <a:t>206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DA1DEF5-10B7-490B-AC3B-7A0ABCDC15C8}" type="slidenum">
              <a:rPr lang="de-DE" altLang="de-DE">
                <a:solidFill>
                  <a:prstClr val="black"/>
                </a:solidFill>
              </a:rPr>
              <a:pPr eaLnBrk="1" hangingPunct="1"/>
              <a:t>207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36105C-B312-4B7B-9426-8605BF4D9EF9}" type="slidenum">
              <a:rPr lang="de-DE" altLang="de-DE">
                <a:solidFill>
                  <a:prstClr val="black"/>
                </a:solidFill>
              </a:rPr>
              <a:pPr eaLnBrk="1" hangingPunct="1"/>
              <a:t>208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141316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D36105C-B312-4B7B-9426-8605BF4D9EF9}" type="slidenum">
              <a:rPr lang="de-DE" altLang="de-DE">
                <a:solidFill>
                  <a:prstClr val="black"/>
                </a:solidFill>
              </a:rPr>
              <a:pPr eaLnBrk="1" hangingPunct="1"/>
              <a:t>209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141316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9AAC09-D786-4FEA-BC86-3C9718341B25}" type="slidenum">
              <a:rPr lang="de-DE" smtClean="0">
                <a:solidFill>
                  <a:prstClr val="black"/>
                </a:solidFill>
              </a:rPr>
              <a:pPr eaLnBrk="1" hangingPunct="1"/>
              <a:t>37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210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E6E16089-C332-4FFC-8803-E258E15E3F58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212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213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218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229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234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236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0480842-42C1-48BC-AAA6-B1AC178ADDE5}" type="slidenum">
              <a:rPr lang="de-DE" altLang="de-DE" sz="1200">
                <a:solidFill>
                  <a:prstClr val="black"/>
                </a:solidFill>
              </a:rPr>
              <a:pPr eaLnBrk="1" hangingPunct="1"/>
              <a:t>244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 smtClean="0"/>
          </a:p>
          <a:p>
            <a:pPr eaLnBrk="1" hangingPunct="1"/>
            <a:r>
              <a:rPr lang="de-DE" altLang="de-DE" smtClean="0"/>
              <a:t>Prophetien über JC:</a:t>
            </a:r>
          </a:p>
          <a:p>
            <a:pPr eaLnBrk="1" hangingPunct="1"/>
            <a:r>
              <a:rPr lang="de-DE" altLang="de-DE" smtClean="0"/>
              <a:t>Sein Geburtsort in Bethlehem:</a:t>
            </a:r>
          </a:p>
          <a:p>
            <a:pPr eaLnBrk="1" hangingPunct="1"/>
            <a:r>
              <a:rPr lang="de-DE" altLang="de-DE" smtClean="0"/>
              <a:t>Micha 5:1 Und du, Bethlehem Efrata, das du klein unter den Tausendschaften von Juda bist, aus dir wird mir </a:t>
            </a:r>
            <a:r>
              <a:rPr lang="de-DE" altLang="de-DE" i="1" smtClean="0"/>
              <a:t>der </a:t>
            </a:r>
            <a:r>
              <a:rPr lang="de-DE" altLang="de-DE" smtClean="0"/>
              <a:t>hervorgehen, der Herrscher über Israel sein soll; und seine Ursprünge sind von der Urzeit, von den Tagen der Ewigkeit her.</a:t>
            </a:r>
          </a:p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245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246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E33F52-6C3F-4664-ABAD-76068F3987BE}" type="slidenum">
              <a:rPr lang="de-DE" altLang="de-DE">
                <a:solidFill>
                  <a:prstClr val="black"/>
                </a:solidFill>
              </a:rPr>
              <a:pPr eaLnBrk="1" hangingPunct="1"/>
              <a:t>38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89443" name="Rectangle 7"/>
          <p:cNvSpPr txBox="1">
            <a:spLocks noGrp="1" noChangeArrowheads="1"/>
          </p:cNvSpPr>
          <p:nvPr/>
        </p:nvSpPr>
        <p:spPr bwMode="auto">
          <a:xfrm>
            <a:off x="3887530" y="9448944"/>
            <a:ext cx="2970470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17" tIns="42159" rIns="84317" bIns="42159" anchor="b"/>
          <a:lstStyle>
            <a:lvl1pPr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1C91B41-F660-466B-A82B-E06EA8009F9E}" type="slidenum">
              <a:rPr lang="de-DE" altLang="de-DE" sz="1100" b="1" i="1">
                <a:solidFill>
                  <a:prstClr val="black"/>
                </a:solidFill>
                <a:ea typeface="ＭＳ Ｐゴシック" pitchFamily="-106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de-DE" altLang="de-DE" sz="1100" b="1" i="1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89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317" tIns="42159" rIns="84317" bIns="42159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247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248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249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250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251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EB2FB-A1E8-4285-82E3-166B1566A252}" type="slidenum">
              <a:rPr lang="de-DE" altLang="de-DE">
                <a:solidFill>
                  <a:prstClr val="black"/>
                </a:solidFill>
              </a:rPr>
              <a:pPr/>
              <a:t>256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C87085-8E96-4474-812A-3830E53FF700}" type="slidenum">
              <a:rPr lang="de-DE" altLang="de-DE" b="0">
                <a:solidFill>
                  <a:prstClr val="black"/>
                </a:solidFill>
              </a:rPr>
              <a:pPr eaLnBrk="1" hangingPunct="1"/>
              <a:t>261</a:t>
            </a:fld>
            <a:endParaRPr lang="de-DE" altLang="de-DE" b="0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C87085-8E96-4474-812A-3830E53FF700}" type="slidenum">
              <a:rPr lang="de-DE" altLang="de-DE" b="0">
                <a:solidFill>
                  <a:prstClr val="black"/>
                </a:solidFill>
              </a:rPr>
              <a:pPr eaLnBrk="1" hangingPunct="1"/>
              <a:t>262</a:t>
            </a:fld>
            <a:endParaRPr lang="de-DE" altLang="de-DE" b="0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263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264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7E2592-E930-4142-81D9-EA7B790CB191}" type="slidenum">
              <a:rPr lang="de-DE" altLang="de-DE">
                <a:solidFill>
                  <a:prstClr val="black"/>
                </a:solidFill>
              </a:rPr>
              <a:pPr eaLnBrk="1" hangingPunct="1"/>
              <a:t>39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7788" y="9448404"/>
            <a:ext cx="2970212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2" tIns="44276" rIns="88552" bIns="44276" anchor="b"/>
          <a:lstStyle>
            <a:lvl1pPr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C247B78-C13A-4FE5-9737-B537DE77CC40}" type="slidenum">
              <a:rPr lang="de-DE" altLang="de-DE" sz="1200" b="1" i="1" smtClean="0">
                <a:solidFill>
                  <a:prstClr val="black"/>
                </a:solidFill>
                <a:ea typeface="ＭＳ Ｐゴシック" pitchFamily="-106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 altLang="de-DE" sz="1200" b="1" i="1" smtClean="0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747713"/>
            <a:ext cx="4967287" cy="3727450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724203"/>
            <a:ext cx="5032375" cy="4473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2" tIns="44276" rIns="88552" bIns="44276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265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266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270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EB2FB-A1E8-4285-82E3-166B1566A252}" type="slidenum">
              <a:rPr lang="de-DE" altLang="de-DE">
                <a:solidFill>
                  <a:prstClr val="black"/>
                </a:solidFill>
              </a:rPr>
              <a:pPr/>
              <a:t>274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EB2FB-A1E8-4285-82E3-166B1566A252}" type="slidenum">
              <a:rPr lang="de-DE" altLang="de-DE">
                <a:solidFill>
                  <a:prstClr val="black"/>
                </a:solidFill>
              </a:rPr>
              <a:pPr/>
              <a:t>277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278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279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280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6247A-86CE-4FAD-BC16-2FC8CD9AF18E}" type="slidenum">
              <a:rPr lang="de-DE" altLang="de-DE">
                <a:solidFill>
                  <a:prstClr val="black"/>
                </a:solidFill>
              </a:rPr>
              <a:pPr/>
              <a:t>281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7E2592-E930-4142-81D9-EA7B790CB191}" type="slidenum">
              <a:rPr lang="de-DE" altLang="de-DE">
                <a:solidFill>
                  <a:prstClr val="black"/>
                </a:solidFill>
              </a:rPr>
              <a:pPr eaLnBrk="1" hangingPunct="1"/>
              <a:t>40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87788" y="9448404"/>
            <a:ext cx="2970212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2" tIns="44276" rIns="88552" bIns="44276" anchor="b"/>
          <a:lstStyle>
            <a:lvl1pPr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858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C247B78-C13A-4FE5-9737-B537DE77CC40}" type="slidenum">
              <a:rPr lang="de-DE" altLang="de-DE" sz="1200" b="1" i="1" smtClean="0">
                <a:solidFill>
                  <a:prstClr val="black"/>
                </a:solidFill>
                <a:ea typeface="ＭＳ Ｐゴシック" pitchFamily="-106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DE" altLang="de-DE" sz="1200" b="1" i="1" smtClean="0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4563" y="747713"/>
            <a:ext cx="4967287" cy="3727450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724203"/>
            <a:ext cx="5032375" cy="4473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52" tIns="44276" rIns="88552" bIns="44276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62F69EC-3D06-42CA-8722-AE170B065A5D}" type="slidenum">
              <a:rPr lang="de-DE" altLang="de-DE">
                <a:solidFill>
                  <a:prstClr val="black"/>
                </a:solidFill>
                <a:ea typeface="ＭＳ Ｐゴシック" pitchFamily="-106" charset="-128"/>
              </a:rPr>
              <a:pPr eaLnBrk="1" hangingPunct="1"/>
              <a:t>41</a:t>
            </a:fld>
            <a:endParaRPr lang="de-DE" altLang="de-DE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62F69EC-3D06-42CA-8722-AE170B065A5D}" type="slidenum">
              <a:rPr lang="de-DE" altLang="de-DE">
                <a:solidFill>
                  <a:prstClr val="black"/>
                </a:solidFill>
                <a:ea typeface="ＭＳ Ｐゴシック" pitchFamily="-106" charset="-128"/>
              </a:rPr>
              <a:pPr eaLnBrk="1" hangingPunct="1"/>
              <a:t>42</a:t>
            </a:fld>
            <a:endParaRPr lang="de-DE" altLang="de-DE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7F9C15-81E7-4B71-987A-7F26B6DF0D61}" type="slidenum">
              <a:rPr lang="de-DE" altLang="de-DE">
                <a:solidFill>
                  <a:prstClr val="black"/>
                </a:solidFill>
                <a:ea typeface="ＭＳ Ｐゴシック" pitchFamily="-106" charset="-128"/>
              </a:rPr>
              <a:pPr eaLnBrk="1" hangingPunct="1"/>
              <a:t>43</a:t>
            </a:fld>
            <a:endParaRPr lang="de-DE" altLang="de-DE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7F9C15-81E7-4B71-987A-7F26B6DF0D61}" type="slidenum">
              <a:rPr lang="de-DE" altLang="de-DE">
                <a:solidFill>
                  <a:prstClr val="black"/>
                </a:solidFill>
                <a:ea typeface="ＭＳ Ｐゴシック" pitchFamily="-106" charset="-128"/>
              </a:rPr>
              <a:pPr eaLnBrk="1" hangingPunct="1"/>
              <a:t>44</a:t>
            </a:fld>
            <a:endParaRPr lang="de-DE" altLang="de-DE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-106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D5E745-D13F-4CCE-950B-6B52F0EF331D}" type="slidenum">
              <a:rPr lang="de-DE" altLang="de-DE">
                <a:solidFill>
                  <a:prstClr val="black"/>
                </a:solidFill>
              </a:rPr>
              <a:pPr eaLnBrk="1" hangingPunct="1"/>
              <a:t>45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723701"/>
            <a:ext cx="5030018" cy="4475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6247A-86CE-4FAD-BC16-2FC8CD9AF18E}" type="slidenum">
              <a:rPr lang="de-DE" altLang="de-DE">
                <a:solidFill>
                  <a:prstClr val="black"/>
                </a:solidFill>
              </a:rPr>
              <a:pPr/>
              <a:t>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B0B77F6C-2989-4D26-B079-E938B54892AC}" type="slidenum">
              <a:rPr lang="de-DE" altLang="de-DE" sz="1200">
                <a:solidFill>
                  <a:prstClr val="black"/>
                </a:solidFill>
                <a:latin typeface="Times New Roman" pitchFamily="-106" charset="0"/>
              </a:rPr>
              <a:pPr eaLnBrk="1" hangingPunct="1"/>
              <a:t>50</a:t>
            </a:fld>
            <a:endParaRPr lang="de-DE" altLang="de-DE" sz="1200">
              <a:solidFill>
                <a:prstClr val="black"/>
              </a:solidFill>
              <a:latin typeface="Times New Roman" pitchFamily="-106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51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52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55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56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E2434B-A69A-42E9-8863-9184849A5DAB}" type="slidenum">
              <a:rPr lang="de-DE" altLang="de-DE" b="0">
                <a:solidFill>
                  <a:prstClr val="black"/>
                </a:solidFill>
              </a:rPr>
              <a:pPr eaLnBrk="1" hangingPunct="1"/>
              <a:t>57</a:t>
            </a:fld>
            <a:endParaRPr lang="de-DE" altLang="de-DE" b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64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65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66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67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6247A-86CE-4FAD-BC16-2FC8CD9AF18E}" type="slidenum">
              <a:rPr lang="de-DE" altLang="de-DE">
                <a:solidFill>
                  <a:prstClr val="black"/>
                </a:solidFill>
              </a:rPr>
              <a:pPr/>
              <a:t>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68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69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70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71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72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75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90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91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9AAC09-D786-4FEA-BC86-3C9718341B25}" type="slidenum">
              <a:rPr lang="de-DE" smtClean="0">
                <a:solidFill>
                  <a:prstClr val="black"/>
                </a:solidFill>
              </a:rPr>
              <a:pPr eaLnBrk="1" hangingPunct="1"/>
              <a:t>20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96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99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100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101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103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463" y="9447401"/>
            <a:ext cx="2972004" cy="49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defTabSz="990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r" eaLnBrk="1" hangingPunct="1"/>
            <a:fld id="{F05E0445-37AE-4559-9C3D-3EFEECE42F47}" type="slidenum">
              <a:rPr lang="de-DE" altLang="de-DE" sz="1200" b="0">
                <a:solidFill>
                  <a:prstClr val="black"/>
                </a:solidFill>
              </a:rPr>
              <a:pPr algn="r" eaLnBrk="1" hangingPunct="1"/>
              <a:t>104</a:t>
            </a:fld>
            <a:endParaRPr lang="de-DE" altLang="de-DE" sz="1200" b="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105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106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5A2CCF75-9848-49DD-9709-65FBCD6CF05C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31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107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108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109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110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112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ABB0C8D3-EFC4-46D6-BF83-DE5041132FAB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114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ABB0C8D3-EFC4-46D6-BF83-DE5041132FAB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115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ABB0C8D3-EFC4-46D6-BF83-DE5041132FAB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116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ABB0C8D3-EFC4-46D6-BF83-DE5041132FAB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117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685817" indent="-263776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055103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477145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1899186" indent="-211021" defTabSz="914423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321227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743269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165310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587351" indent="-211021" algn="ctr" defTabSz="91442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/>
            <a:fld id="{5A2CCF75-9848-49DD-9709-65FBCD6CF05C}" type="slidenum">
              <a:rPr lang="de-DE" altLang="de-DE" b="0" smtClean="0">
                <a:solidFill>
                  <a:prstClr val="black"/>
                </a:solidFill>
              </a:rPr>
              <a:pPr eaLnBrk="1" hangingPunct="1"/>
              <a:t>32</a:t>
            </a:fld>
            <a:endParaRPr lang="de-DE" altLang="de-DE" b="0" smtClean="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122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123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124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125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136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137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140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141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142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0480842-42C1-48BC-AAA6-B1AC178ADDE5}" type="slidenum">
              <a:rPr lang="de-DE" altLang="de-DE" sz="1200">
                <a:solidFill>
                  <a:prstClr val="black"/>
                </a:solidFill>
              </a:rPr>
              <a:pPr eaLnBrk="1" hangingPunct="1"/>
              <a:t>155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 smtClean="0"/>
          </a:p>
          <a:p>
            <a:pPr eaLnBrk="1" hangingPunct="1"/>
            <a:r>
              <a:rPr lang="de-DE" altLang="de-DE" smtClean="0"/>
              <a:t>Prophetien über JC:</a:t>
            </a:r>
          </a:p>
          <a:p>
            <a:pPr eaLnBrk="1" hangingPunct="1"/>
            <a:r>
              <a:rPr lang="de-DE" altLang="de-DE" smtClean="0"/>
              <a:t>Sein Geburtsort in Bethlehem:</a:t>
            </a:r>
          </a:p>
          <a:p>
            <a:pPr eaLnBrk="1" hangingPunct="1"/>
            <a:r>
              <a:rPr lang="de-DE" altLang="de-DE" smtClean="0"/>
              <a:t>Micha 5:1 Und du, Bethlehem Efrata, das du klein unter den Tausendschaften von Juda bist, aus dir wird mir </a:t>
            </a:r>
            <a:r>
              <a:rPr lang="de-DE" altLang="de-DE" i="1" smtClean="0"/>
              <a:t>der </a:t>
            </a:r>
            <a:r>
              <a:rPr lang="de-DE" altLang="de-DE" smtClean="0"/>
              <a:t>hervorgehen, der Herrscher über Israel sein soll; und seine Ursprünge sind von der Urzeit, von den Tagen der Ewigkeit her.</a:t>
            </a:r>
          </a:p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BF1ED2-F53B-41C8-8E05-8C795A319A30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723701"/>
            <a:ext cx="5030018" cy="4475328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160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161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162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0480842-42C1-48BC-AAA6-B1AC178ADDE5}" type="slidenum">
              <a:rPr lang="de-DE" altLang="de-DE" sz="1200">
                <a:solidFill>
                  <a:prstClr val="black"/>
                </a:solidFill>
              </a:rPr>
              <a:pPr eaLnBrk="1" hangingPunct="1"/>
              <a:t>163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 smtClean="0"/>
          </a:p>
          <a:p>
            <a:pPr eaLnBrk="1" hangingPunct="1"/>
            <a:r>
              <a:rPr lang="de-DE" altLang="de-DE" smtClean="0"/>
              <a:t>Prophetien über JC:</a:t>
            </a:r>
          </a:p>
          <a:p>
            <a:pPr eaLnBrk="1" hangingPunct="1"/>
            <a:r>
              <a:rPr lang="de-DE" altLang="de-DE" smtClean="0"/>
              <a:t>Sein Geburtsort in Bethlehem:</a:t>
            </a:r>
          </a:p>
          <a:p>
            <a:pPr eaLnBrk="1" hangingPunct="1"/>
            <a:r>
              <a:rPr lang="de-DE" altLang="de-DE" smtClean="0"/>
              <a:t>Micha 5:1 Und du, Bethlehem Efrata, das du klein unter den Tausendschaften von Juda bist, aus dir wird mir </a:t>
            </a:r>
            <a:r>
              <a:rPr lang="de-DE" altLang="de-DE" i="1" smtClean="0"/>
              <a:t>der </a:t>
            </a:r>
            <a:r>
              <a:rPr lang="de-DE" altLang="de-DE" smtClean="0"/>
              <a:t>hervorgehen, der Herrscher über Israel sein soll; und seine Ursprünge sind von der Urzeit, von den Tagen der Ewigkeit her.</a:t>
            </a:r>
          </a:p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164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C37DD6-2A29-4E25-B7B6-C2BA16AD362F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165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C37DD6-2A29-4E25-B7B6-C2BA16AD362F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166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C37DD6-2A29-4E25-B7B6-C2BA16AD362F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167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169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170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BF1ED2-F53B-41C8-8E05-8C795A319A30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723701"/>
            <a:ext cx="5030018" cy="4475328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171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172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173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174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7DF586-21A6-43AA-BF3F-D39E35CC80A1}" type="slidenum">
              <a:rPr lang="de-DE" altLang="de-DE">
                <a:solidFill>
                  <a:prstClr val="black"/>
                </a:solidFill>
              </a:rPr>
              <a:pPr/>
              <a:t>175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19E833-ED2D-4B49-9B7C-E612A4EF424E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179</a:t>
            </a:fld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27332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4A5B506-8488-4314-96F8-DB987DD1F76A}" type="slidenum">
              <a:rPr lang="de-DE" smtClean="0">
                <a:solidFill>
                  <a:prstClr val="black"/>
                </a:solidFill>
              </a:rPr>
              <a:pPr eaLnBrk="1" hangingPunct="1"/>
              <a:t>181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69667" name="Rectangle 7"/>
          <p:cNvSpPr txBox="1">
            <a:spLocks noGrp="1" noChangeArrowheads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D22DD0-EC27-4592-8992-2E372E708BE5}" type="slidenum">
              <a:rPr lang="de-DE" sz="1200">
                <a:solidFill>
                  <a:prstClr val="black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181</a:t>
            </a:fld>
            <a:endParaRPr lang="de-DE" sz="120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69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4A5B506-8488-4314-96F8-DB987DD1F76A}" type="slidenum">
              <a:rPr lang="de-DE" smtClean="0">
                <a:solidFill>
                  <a:prstClr val="black"/>
                </a:solidFill>
              </a:rPr>
              <a:pPr eaLnBrk="1" hangingPunct="1"/>
              <a:t>182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69667" name="Rectangle 7"/>
          <p:cNvSpPr txBox="1">
            <a:spLocks noGrp="1" noChangeArrowheads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D22DD0-EC27-4592-8992-2E372E708BE5}" type="slidenum">
              <a:rPr lang="de-DE" sz="1200">
                <a:solidFill>
                  <a:prstClr val="black"/>
                </a:solidFill>
                <a:ea typeface="MS PGothic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182</a:t>
            </a:fld>
            <a:endParaRPr lang="de-DE" sz="120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69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2" tIns="45716" rIns="91432" bIns="45716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81014D4-F11D-47FD-8662-34D986776BE9}" type="slidenum">
              <a:rPr lang="de-DE" altLang="de-DE" sz="1100" b="0" i="0">
                <a:solidFill>
                  <a:prstClr val="black"/>
                </a:solidFill>
              </a:rPr>
              <a:pPr eaLnBrk="1" hangingPunct="1"/>
              <a:t>183</a:t>
            </a:fld>
            <a:endParaRPr lang="de-DE" altLang="de-DE" sz="1100" b="0" i="0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1DFA59-1460-4524-909E-AFA2B2AE0A83}" type="slidenum">
              <a:rPr lang="de-DE" smtClean="0">
                <a:solidFill>
                  <a:prstClr val="black"/>
                </a:solidFill>
              </a:rPr>
              <a:pPr eaLnBrk="1" hangingPunct="1"/>
              <a:t>184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174083" name="Rectangle 7"/>
          <p:cNvSpPr txBox="1">
            <a:spLocks noGrp="1" noChangeArrowheads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1E6FA18-CDA1-4E50-A2DA-00087FD3B2BD}" type="slidenum">
              <a:rPr lang="de-DE" sz="1200">
                <a:solidFill>
                  <a:prstClr val="black"/>
                </a:solidFill>
                <a:ea typeface="ＭＳ Ｐゴシック" pitchFamily="-106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184</a:t>
            </a:fld>
            <a:endParaRPr lang="de-DE" sz="1200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74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algn="l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2EC087-8B67-44E0-AA91-8A8B9E70E4DA}" type="slidenum">
              <a:rPr lang="de-DE" altLang="de-DE" sz="12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1DFA59-1460-4524-909E-AFA2B2AE0A83}" type="slidenum">
              <a:rPr lang="de-DE" smtClean="0">
                <a:solidFill>
                  <a:prstClr val="black"/>
                </a:solidFill>
              </a:rPr>
              <a:pPr eaLnBrk="1" hangingPunct="1"/>
              <a:t>185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174083" name="Rectangle 7"/>
          <p:cNvSpPr txBox="1">
            <a:spLocks noGrp="1" noChangeArrowheads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1E6FA18-CDA1-4E50-A2DA-00087FD3B2BD}" type="slidenum">
              <a:rPr lang="de-DE" sz="1200">
                <a:solidFill>
                  <a:prstClr val="black"/>
                </a:solidFill>
                <a:ea typeface="ＭＳ Ｐゴシック" pitchFamily="-106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185</a:t>
            </a:fld>
            <a:endParaRPr lang="de-DE" sz="1200">
              <a:solidFill>
                <a:prstClr val="black"/>
              </a:solidFill>
              <a:ea typeface="ＭＳ Ｐゴシック" pitchFamily="-106" charset="-128"/>
            </a:endParaRPr>
          </a:p>
        </p:txBody>
      </p:sp>
      <p:sp>
        <p:nvSpPr>
          <p:cNvPr id="174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endParaRPr 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81014D4-F11D-47FD-8662-34D986776BE9}" type="slidenum">
              <a:rPr lang="de-DE" altLang="de-DE" sz="1100" b="0" i="0">
                <a:solidFill>
                  <a:prstClr val="black"/>
                </a:solidFill>
              </a:rPr>
              <a:pPr eaLnBrk="1" hangingPunct="1"/>
              <a:t>186</a:t>
            </a:fld>
            <a:endParaRPr lang="de-DE" altLang="de-DE" sz="1100" b="0" i="0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17" indent="-263776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055103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477145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99186" indent="-211021" defTabSz="873391" eaLnBrk="0" hangingPunct="0"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defRPr sz="33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81014D4-F11D-47FD-8662-34D986776BE9}" type="slidenum">
              <a:rPr lang="de-DE" altLang="de-DE" sz="1100" b="0" i="0">
                <a:solidFill>
                  <a:prstClr val="black"/>
                </a:solidFill>
              </a:rPr>
              <a:pPr eaLnBrk="1" hangingPunct="1"/>
              <a:t>187</a:t>
            </a:fld>
            <a:endParaRPr lang="de-DE" altLang="de-DE" sz="1100" b="0" i="0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7D97D3-2B34-4362-8505-0F1AC1E057D2}" type="slidenum">
              <a:rPr lang="de-DE" altLang="de-DE">
                <a:solidFill>
                  <a:prstClr val="black"/>
                </a:solidFill>
              </a:rPr>
              <a:pPr eaLnBrk="1" hangingPunct="1"/>
              <a:t>188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15043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15044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7D97D3-2B34-4362-8505-0F1AC1E057D2}" type="slidenum">
              <a:rPr lang="de-DE" altLang="de-DE">
                <a:solidFill>
                  <a:prstClr val="black"/>
                </a:solidFill>
              </a:rPr>
              <a:pPr eaLnBrk="1" hangingPunct="1"/>
              <a:t>189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15043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15044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7D97D3-2B34-4362-8505-0F1AC1E057D2}" type="slidenum">
              <a:rPr lang="de-DE" altLang="de-DE">
                <a:solidFill>
                  <a:prstClr val="black"/>
                </a:solidFill>
              </a:rPr>
              <a:pPr eaLnBrk="1" hangingPunct="1"/>
              <a:t>190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15043" name="Text Box 2"/>
          <p:cNvSpPr txBox="1">
            <a:spLocks noChangeArrowheads="1"/>
          </p:cNvSpPr>
          <p:nvPr/>
        </p:nvSpPr>
        <p:spPr bwMode="auto">
          <a:xfrm>
            <a:off x="1143000" y="745927"/>
            <a:ext cx="4572000" cy="3729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prstClr val="black"/>
              </a:solidFill>
            </a:endParaRPr>
          </a:p>
        </p:txBody>
      </p:sp>
      <p:sp>
        <p:nvSpPr>
          <p:cNvPr id="215044" name="Text Box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191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192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194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1B9E8-C65B-443C-869D-11DC06EE938A}" type="slidenum">
              <a:rPr lang="de-DE" altLang="de-DE">
                <a:solidFill>
                  <a:prstClr val="black"/>
                </a:solidFill>
              </a:rPr>
              <a:pPr/>
              <a:t>198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A924-7B7B-470C-9E95-2B5D157C912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1126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68C00-F818-414C-AEAE-1E22986564C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5897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39459-DF84-4E4A-BD48-B4715527A5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8031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0ABD-F9FC-405C-9035-2175E95C06A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5618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1EFA-5CDB-4E26-9234-108A8E05740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676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C1D7B-A17E-41FF-9090-C892A42424A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0602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A708-2D91-43E9-8C0A-604029753D2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8047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DB17-EFA1-48C1-84A3-8C89ABAE482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346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5825-3D23-478B-8353-93DE42DA79A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526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E06BC-81F0-491A-A39A-CE7C0ECF27B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0462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F0EE5-167E-4068-9503-60FB5EBD7C8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765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EFF7-74F3-4A04-B3EE-F5B4025C9C2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449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E75C6-2288-4819-91A7-D305354703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89689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7EBD4-4C6C-4E4B-A8F6-4C1D95954E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7382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4A865-06F8-4491-8FB5-9836D26A9AC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350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DF105-6DA9-4BD2-A430-346BDFDD477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9003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2CECD-E140-4F37-9339-D2BE21A1882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5830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0BEFF-9114-4E45-96F4-C5309871E16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4517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B21CB-1003-4776-8005-B5A3D405C54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9640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7C84-FFB3-4162-807F-C7C63B8530C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960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3D1A6-D842-4B4C-BAA7-2D77D5DA5B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942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B2BA7-19E8-4B3D-B105-290C8D0EA9B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5902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C84DD-2A8B-47E4-8D77-F9B229D2C3E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6814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DE0C2-8F18-4992-B589-99CBB4732A6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882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BB23F-48B1-4CC5-AD23-4760E030F9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49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5D60E-F5DD-42BF-A84C-B53B6F3DA56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0267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70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4709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4557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332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1407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9477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2262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85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40EA-70C3-4216-A19B-60356CFC5BF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744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0815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2187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5641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0998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618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48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7448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949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0037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12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1E702-E3B2-4B9B-9A64-CFE368EA38E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39229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0839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7170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9353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8597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F3D08-F6F4-46BF-93D0-CB0C46311DC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561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FD9A-FD84-4F57-BDBA-57F588AC90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7654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80EA2-52B0-4FC5-B28A-F20A9CB269B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14620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5D00-921A-4339-97D0-0B7C6B62050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0037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58D88-0D59-4207-A15B-4CC1491EEA1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458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78EB5-7927-4290-A900-3E55108F626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6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55520-814C-467E-882C-1E5BC35A84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81220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63449-677C-40D2-A296-54E92014B3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0490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F534-3EC8-41CF-83A6-D2C2F197A6C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689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FAEE3-9FA9-4F33-878B-13ABE7B28F5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224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9F1F-8A30-474D-802D-92AA186FF8D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4626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6475B-AD2D-49FB-9C6D-9382B48C4EF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97905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3B00-0085-4659-A564-1FC3254DE11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505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7133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0217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1551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355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84667-3CAC-4089-9F49-C5B86D188C4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5728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7223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641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0914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2982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8408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59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5921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08E93-B0D5-40C3-9D64-3B11E744AC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5441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3DA9-BD62-4C42-8680-F4288DF63EA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2869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8372-8B31-4142-A083-17C592C487F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7753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9E940-F930-4C5F-815D-3C30526C258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0550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7A1CE-EE67-4D58-B2EE-7B79DC92040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0162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ED289-82F4-445F-86E0-D19C154B483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2172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69099-5024-40B5-8F48-D799F3836C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6752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EBD53-5594-4F28-BF44-11E2BC0AD97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246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E7AC-0E83-4595-B4C8-E3A244BDF9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2943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2CAF8-9423-495A-B697-EB6CEEBEF94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8591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A150-9C30-464C-AC1F-88239ABE9A5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7780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78F9C-3B93-4D1A-928F-5BA782473A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602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E81C8-8208-4BA9-9A00-60367D2C0C99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93F7-FBA0-4308-9861-FCC247EA26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140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5DF16-9EAE-4FE4-A2C6-8D9E55A751DB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6E2E0-137A-4340-B5EB-C02E3ABCAA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9673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F2872-E184-404D-8CE4-EEA29D39D1E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81365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A8127-2E40-47B0-9076-7E2E0B17E837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7F244-4D13-4CD6-BEA6-9D9789F483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67293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30E9-38D7-474C-A145-98F262A2B4B3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CDCB-535D-4ED9-B662-75B37ABD83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93448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3EA46-EC53-448E-9D9E-786628C729AA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8C8CB-2B5F-4E1C-AAF7-E2DA0D6FE6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50095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E881F-E8C7-4F53-BBEB-F2EAC14C4308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D12F0-5CE3-4F42-9BE3-6F4DF5144E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63763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7B47F-0D7F-486F-9816-068921C3F230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8707-98CF-47B3-84DE-F73FAADD08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61210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4DD60-6470-423C-BDC6-16FF38E483C3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E2AE-7435-4579-BE64-548E9ADF8D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45231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2953C-54B7-48C9-810C-17678DB1909C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99D3-D23E-46F7-A8D5-EBA3A4D976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00075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418F3-C02D-4530-88B4-FB09B6C5849F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1C780-8BBD-47C2-9DAE-99C2AF23FF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03387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91BE-8C40-467E-BFE3-88C2176CF459}" type="datetime1">
              <a:rPr lang="de-DE"/>
              <a:pPr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F4D51-7B32-4BD0-88EE-EB530566FB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83955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01A9D-3DA0-43AC-B592-96F4B94E45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0988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45C2-BA88-442C-A22F-00D5DB7C184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40307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6528F-3B0D-40F3-8167-E78490F42AB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337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6592D-903A-44C6-9584-07CDC91546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3370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C90D5-524E-4036-8309-E29B088DD4A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8544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8844-094B-4D48-9C6A-7B647D29DDD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4773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013A-1191-47DE-9A1C-36EDE9288E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4345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42242-7AE2-462D-B786-6A1D52A0926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5334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DD6D5-7207-4538-9EEA-8C528FD6778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2113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8A766-5856-4837-97C9-C9F553BA19A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9545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849A-E179-48BC-90CC-CCECEC8727A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0694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916A-BAC0-40C3-8AAC-0B6A9B9FC08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47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88754-586C-4DDF-A0DC-73EC6DF214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8007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8E81C-CD73-4D3A-8D40-92A6ADF4A75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33194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048BE-7395-479C-BFE8-7218D17DCF5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095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C583-D1F7-49E2-B785-F1862811417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2031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FE42D-75F2-463B-97E6-A631628E28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7384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CAAD4-800B-4075-8B17-1A2EF78A0EF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5642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60C6C-A723-4965-BA38-7EFFD3AAD48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9286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2D920-A48B-4580-8498-04AAD15CD24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0194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025E-6E56-49D5-A5E7-FCCA54470CB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0749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7ED4-89AF-4976-99E3-F78949A9731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3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3882-4F01-4EC8-B3A7-FB5F72271F2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8526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FE6F8-BB55-455D-AA48-1F1CC9664A7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988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3E503-FE34-4974-B5FD-867DD49961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697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36AB3-B1D1-4E73-9712-41099647AAD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1557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209B6-F971-4F42-9941-21E6A9F131B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47049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FA50F-092C-4006-BBD0-05A13062231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1772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08D8C-026F-46E4-BE08-B3EEC8E71C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7933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13A5C-7A0D-4C9B-8C4E-27EF0085914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7208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5121C-A481-4C8D-A57D-99FB9480B7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9556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AB9B3-D5C6-4B66-BF71-75CC5AB263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6966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ABC9D-F06C-4DE3-8495-1806CB38614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0903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67099-07FA-458C-8383-30144FF6224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5418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C905-D359-4272-98EC-B141BF4B92D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0896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1E46-72FB-4FB8-954F-24087765C31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12445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FCD30-BDC0-4AED-BAA2-5CDA4DEC9D6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6207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660CE-8564-4732-AA6C-DD154A05722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5371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6EFE7-D390-4E54-A7A3-66182494272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1986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43537-6232-459C-B6CE-BBEC9CF7B6E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3245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6690-77EF-4F42-99BE-1BE21A4DAD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47481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3EF7B-F19C-47A0-8B29-B6B4A542E52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06887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EFF77-D95E-43FC-9C43-ED1D41A63F1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3335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5FE0C-B722-473F-BFA7-945348D1360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8450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1C6B9-F1DD-455D-9627-BAF13AECBB9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2247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0FC69-FA88-4B5E-B8C4-DC25818FE0E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683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A924-7B7B-470C-9E95-2B5D157C912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56960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0813-42AA-4719-A309-9FB95EE8121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1919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C54CA-B51C-416C-84B3-9A99C330206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2050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C6E0E-007E-4014-9093-1DF752479FB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4534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B2685-FC43-4A2D-BEDB-7536497018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0284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4490-67A6-4CB1-9C4C-6CC534CCDC8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63217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23791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71131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23939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66195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085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88754-586C-4DDF-A0DC-73EC6DF214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0222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01106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8463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1268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07544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99903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75992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8068-B634-4068-B09A-3073447DA4C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870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93C3F-8DCC-48C4-8950-A0A574F21B3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9503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79D4-8CBF-4F1B-B589-090A338ACD3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66893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516BA-96B7-42A2-BDAF-D93032DDDD6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5360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D4F4B-00D0-446C-9C88-D0DF56058D7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70355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A2F71-C2C4-45D2-900A-D0F81368299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5790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0A3CE-B3E3-40DC-B03F-5F874A46C92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3794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1EBA3-B53B-4672-86BC-14932E1D557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8084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15AF-FA66-473A-9693-65048736276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85171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6C03-DFBE-424E-9379-8DA7C1A76CA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7074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7D56-94E8-4AD6-A8B6-6C00AF20BF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013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30A6-770C-4313-B677-C33A0564704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248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4A865-06F8-4491-8FB5-9836D26A9AC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22168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DF105-6DA9-4BD2-A430-346BDFDD477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71504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2CECD-E140-4F37-9339-D2BE21A1882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5318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16C08-D8E1-4C43-95C2-1433E232BE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42321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0BEFF-9114-4E45-96F4-C5309871E16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6020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B21CB-1003-4776-8005-B5A3D405C54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2540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7C84-FFB3-4162-807F-C7C63B8530C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06334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3D1A6-D842-4B4C-BAA7-2D77D5DA5B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61437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B2BA7-19E8-4B3D-B105-290C8D0EA9B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46927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C84DD-2A8B-47E4-8D77-F9B229D2C3E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66581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BB23F-48B1-4CC5-AD23-4760E030F9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73294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5D60E-F5DD-42BF-A84C-B53B6F3DA56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20936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39459-DF84-4E4A-BD48-B4715527A5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2217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0ABD-F9FC-405C-9035-2175E95C06A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9486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7F21-8415-4898-B890-C51FA466AA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24597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1EFA-5CDB-4E26-9234-108A8E05740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905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C1D7B-A17E-41FF-9090-C892A42424A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1351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A708-2D91-43E9-8C0A-604029753D2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1585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DB17-EFA1-48C1-84A3-8C89ABAE482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61817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5825-3D23-478B-8353-93DE42DA79A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93234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E06BC-81F0-491A-A39A-CE7C0ECF27B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76006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F0EE5-167E-4068-9503-60FB5EBD7C8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11484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EFF7-74F3-4A04-B3EE-F5B4025C9C2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1237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7EBD4-4C6C-4E4B-A8F6-4C1D95954E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603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338A3-582B-4476-9DE3-614137721EF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8272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A2A9B-A557-45E0-832C-B4057FD4AA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772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D4F4B-00D0-446C-9C88-D0DF56058D7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9175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2966-1E58-4563-B077-E7C54F8902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705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F2C0-3AF3-446D-A5E5-CF85384B5C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287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68C00-F818-414C-AEAE-1E22986564C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881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E75C6-2288-4819-91A7-D305354703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5929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28238-697E-4794-848E-C90447F24BC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8851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0AB8-DC50-4A0A-AB52-6C8C9D3BD9F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9189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78FC9-E761-4850-8899-D973356F324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3689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66A2-9967-45A9-832D-90376BBDED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265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3FC44-10BD-42E5-99F1-38AA2C503B6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2977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F0D0-D288-4FC9-A518-86DFF6064B2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603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16C08-D8E1-4C43-95C2-1433E232BE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97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24F15-8638-400E-93FC-C5DFA0950E6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246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17DC-2A67-4A3F-8E7A-A3B9E1BC3DB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147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CB47F-A76A-4320-9585-F0C1241A914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8766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55143-9E69-401B-9223-C7CFC5E0727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150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947DF-437B-4C7D-AF81-700702E7F13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5463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39459-DF84-4E4A-BD48-B4715527A5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190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0ABD-F9FC-405C-9035-2175E95C06A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57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1EFA-5CDB-4E26-9234-108A8E05740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3953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C1D7B-A17E-41FF-9090-C892A42424A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7350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A708-2D91-43E9-8C0A-604029753D2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886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7F21-8415-4898-B890-C51FA466AA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5298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DB17-EFA1-48C1-84A3-8C89ABAE482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1640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5825-3D23-478B-8353-93DE42DA79A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9370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E06BC-81F0-491A-A39A-CE7C0ECF27B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240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F0EE5-167E-4068-9503-60FB5EBD7C8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1729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EFF7-74F3-4A04-B3EE-F5B4025C9C2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517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7EBD4-4C6C-4E4B-A8F6-4C1D95954E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7984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823D-C4BF-47B0-8BA2-E5E34153199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7916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1B20A-E52D-44BC-AE72-4EBEBC42A7D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4602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B5835-3211-426B-A2EC-B0600D7A029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383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4DBB3-FD9D-4217-9DAC-B546553A20C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091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338A3-582B-4476-9DE3-614137721EF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486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28946-955B-406A-B9B1-5175D3958D1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58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B9F6F-5CD2-49B5-995D-E79D6581002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86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ADF01-6146-4E79-9326-B41C7509BB7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5976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6F1DF-3B56-4B35-B227-60C9541FD4D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8106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48873-2DBF-481B-B12A-E41CDD4D7AD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8593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C0691-4757-4F69-9518-DFA14E2AA83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5791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6A70-D110-4ABC-BCE8-163CAB9CE90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4832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823D-C4BF-47B0-8BA2-E5E34153199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540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1B20A-E52D-44BC-AE72-4EBEBC42A7D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3932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B5835-3211-426B-A2EC-B0600D7A029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15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A2A9B-A557-45E0-832C-B4057FD4AA7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8692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4DBB3-FD9D-4217-9DAC-B546553A20C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4621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28946-955B-406A-B9B1-5175D3958D1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8773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B9F6F-5CD2-49B5-995D-E79D6581002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5887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ADF01-6146-4E79-9326-B41C7509BB7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1123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6F1DF-3B56-4B35-B227-60C9541FD4D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8668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48873-2DBF-481B-B12A-E41CDD4D7AD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3467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C0691-4757-4F69-9518-DFA14E2AA83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9092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6A70-D110-4ABC-BCE8-163CAB9CE90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1156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EAEA-4BC7-4589-ADAB-E22B621367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4627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9443C-17D0-4672-A3FD-31057592B03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7022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2966-1E58-4563-B077-E7C54F8902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2526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E40B5-03CF-46B1-85B1-C86D2E0DB10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2711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5724C-4B10-48A8-B690-099790E1551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7569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5BC39-29C0-4140-9A78-B1C0F0FB5BB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0109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16C39-780B-475C-A0CF-65BDD44E491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243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BE756-53A0-4D37-BCEF-A650540094C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391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289AF-FE3F-4A77-ACCF-A09518CDB92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6397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46135-65B0-4E0A-9B33-A07FA0CA4FE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2641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F5DE1-4C25-4AFC-9509-4074E5DC863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8474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8764A-552D-4F16-8189-6AE1F7C3A3A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8425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39459-DF84-4E4A-BD48-B4715527A5C8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4132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F2C0-3AF3-446D-A5E5-CF85384B5C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861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0ABD-F9FC-405C-9035-2175E95C06A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2071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1EFA-5CDB-4E26-9234-108A8E05740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8979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C1D7B-A17E-41FF-9090-C892A42424A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5607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DA708-2D91-43E9-8C0A-604029753D2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6056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DB17-EFA1-48C1-84A3-8C89ABAE482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5594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5825-3D23-478B-8353-93DE42DA79A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114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E06BC-81F0-491A-A39A-CE7C0ECF27B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1966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F0EE5-167E-4068-9503-60FB5EBD7C8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2026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9EFF7-74F3-4A04-B3EE-F5B4025C9C2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3415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7EBD4-4C6C-4E4B-A8F6-4C1D95954E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1699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F9DBE-CF31-462E-80B6-EBD40B1BECAD}" type="slidenum">
              <a:rPr lang="de-DE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7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A060A-D70A-4957-874C-E1A2D942BDFB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3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930E5-C59F-477A-9B5A-7BBA59F2E417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2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4C30-A366-4B19-B924-90F8F166E51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3172-082B-41A2-9018-95A3F20A429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6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7" charset="0"/>
                <a:ea typeface="Arial" pitchFamily="-107" charset="0"/>
                <a:cs typeface="Arial" pitchFamily="-107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8E7E7-691D-4FEE-84C4-7F0ACA8ED2D2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4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Arial" pitchFamily="-107" charset="0"/>
          <a:cs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B8FF8-634B-4AB0-B50B-9D1B0AA0A7F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12705-E800-4442-A454-31CEEE6C112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2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+mn-ea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F701E9-EB52-4E8D-8F22-CCF294ABA26F}" type="slidenum">
              <a:rPr lang="de-DE">
                <a:solidFill>
                  <a:srgbClr val="000000"/>
                </a:solidFill>
                <a:ea typeface="ＭＳ Ｐゴシック" pitchFamily="-106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3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3083D35-AD95-4FDC-8194-8EE16489CF8D}" type="datetime1">
              <a:rPr lang="de-DE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15.04.2014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7590F3C-DA16-4F61-B0A3-DB1DE77E7076}" type="slidenum">
              <a:rPr lang="de-DE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26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</p:sldLayoutIdLst>
  <p:transition spd="slow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D6172B-DE47-4186-B456-40702EB177D7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4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E5EB76-0791-45F3-A608-A164A0C896D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BCB5A8-CDFB-46AF-BB2E-DD844C761C8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E2FB9C-CB5E-4A00-92BF-4A448F95AA7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1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0A2C63-15D0-46A3-B821-EA5D61933E5C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E39B7-AD97-49A1-8819-2A71E6AC7C5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15.04.2014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0E972-E55B-4D45-A581-27FEA0CC66D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1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effectLst/>
                <a:latin typeface="Arial" pitchFamily="-107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0370EA-E621-4E07-AB18-AD9D444687B0}" type="slidenum">
              <a:rPr lang="de-DE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81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E930E5-C59F-477A-9B5A-7BBA59F2E417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4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A060A-D70A-4957-874C-E1A2D942BDFB}" type="slidenum">
              <a:rPr lang="de-DE" altLang="de-DE" smtClean="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8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F9DBE-CF31-462E-80B6-EBD40B1BECAD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DDCF5-0289-4373-A719-DFB834E234F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4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A060A-D70A-4957-874C-E1A2D942BDFB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4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E03CAF-6AD3-4474-ABBE-D6D72201B08B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E03CAF-6AD3-4474-ABBE-D6D72201B08B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5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0D1D0FA-60E8-458A-A2E3-A6D9C9D18ED5}" type="slidenum">
              <a:rPr lang="de-DE" altLang="de-DE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4000">
              <a:srgbClr val="85C2FF">
                <a:lumMod val="65000"/>
                <a:lumOff val="3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A060A-D70A-4957-874C-E1A2D942BDFB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1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4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4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9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9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9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9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4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4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4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4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4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4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9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9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0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9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2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2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00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00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0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00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00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3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8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8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00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00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99000" y="1492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55925" y="1871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07504" y="6021288"/>
            <a:ext cx="8640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endParaRPr lang="de-DE" altLang="de-DE" sz="3200" b="1" i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63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-10329" y="0"/>
            <a:ext cx="9144000" cy="2462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MS PGothic" pitchFamily="34" charset="-128"/>
                <a:cs typeface="Arial" pitchFamily="34" charset="0"/>
              </a:rPr>
              <a:t>Denn trotz ihrer beeindruckenden Erfolge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MS PGothic" pitchFamily="34" charset="-128"/>
                <a:cs typeface="Arial" pitchFamily="34" charset="0"/>
              </a:rPr>
              <a:t>haben die alten Hochkulturen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MS PGothic" pitchFamily="34" charset="-128"/>
                <a:cs typeface="Arial" pitchFamily="34" charset="0"/>
              </a:rPr>
              <a:t>nie versucht, die Natur mathematisch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MS PGothic" pitchFamily="34" charset="-128"/>
                <a:cs typeface="Arial" pitchFamily="34" charset="0"/>
              </a:rPr>
              <a:t>zu beschreiben technisch anzuwenden.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Das vom materialistischen Menschenbild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als höchstes Ziel suggerierte „Lustprinzip“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ist ein Schein-Ersatz für die Sinnlosigkeit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cs typeface="Arial"/>
              </a:rPr>
              <a:t>e</a:t>
            </a:r>
            <a:r>
              <a:rPr lang="de-DE" altLang="de-DE" sz="3600" i="1" dirty="0" smtClean="0">
                <a:cs typeface="Arial"/>
              </a:rPr>
              <a:t>ines materielle Lebens</a:t>
            </a:r>
          </a:p>
        </p:txBody>
      </p:sp>
    </p:spTree>
    <p:extLst>
      <p:ext uri="{BB962C8B-B14F-4D97-AF65-F5344CB8AC3E}">
        <p14:creationId xmlns:p14="http://schemas.microsoft.com/office/powerpoint/2010/main" val="1262464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Zur Ausbildung des Willens zur Lust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kommt es jeweils dann,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wenn der Wille zum Sinn frustriert wird.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Mit anderen Worten: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Das Lustprinzip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ist eine neurotische Motivation.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 pitchFamily="34" charset="0"/>
              </a:rPr>
              <a:t>Viktor Frankl: Das Leiden am sinnlosen Leben, </a:t>
            </a: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1991</a:t>
            </a:r>
            <a:r>
              <a:rPr lang="de-DE" altLang="de-DE" sz="2000" i="1" dirty="0">
                <a:solidFill>
                  <a:srgbClr val="0000FF"/>
                </a:solidFill>
                <a:cs typeface="Arial" pitchFamily="34" charset="0"/>
              </a:rPr>
              <a:t>, S. </a:t>
            </a: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72</a:t>
            </a:r>
            <a:endParaRPr lang="de-DE" altLang="de-DE" sz="2000" i="1" dirty="0">
              <a:solidFill>
                <a:srgbClr val="0000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472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ext Box 2"/>
          <p:cNvSpPr txBox="1">
            <a:spLocks noChangeArrowheads="1"/>
          </p:cNvSpPr>
          <p:nvPr/>
        </p:nvSpPr>
        <p:spPr bwMode="auto">
          <a:xfrm>
            <a:off x="3278320" y="50227"/>
            <a:ext cx="586568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„Die Kleintierzüchtung“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Zivilisation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zeugt harmlose Menschen,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jämmerlich und verächtlich,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mit einem Lüstchen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für den Tag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und einem für die Nacht.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altLang="de-DE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Peter Sloterdijk in Thomas </a:t>
            </a:r>
            <a:r>
              <a:rPr lang="de-DE" alt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Assheuer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 </a:t>
            </a:r>
            <a:r>
              <a:rPr lang="de-DE" alt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Zaratusthra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-Projekt Die Zeit 36/1999	</a:t>
            </a:r>
          </a:p>
        </p:txBody>
      </p:sp>
      <p:pic>
        <p:nvPicPr>
          <p:cNvPr id="423939" name="Picture 3" descr="Sloterdij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26"/>
          <a:stretch/>
        </p:blipFill>
        <p:spPr bwMode="auto">
          <a:xfrm>
            <a:off x="-1" y="-27384"/>
            <a:ext cx="3278321" cy="501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23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>
              <a:defRPr/>
            </a:pPr>
            <a:r>
              <a:rPr lang="de-DE" sz="3600" b="0" i="1" dirty="0" smtClean="0">
                <a:latin typeface="Calibri"/>
                <a:cs typeface="Arial" pitchFamily="34" charset="0"/>
              </a:rPr>
              <a:t>Der eigentliche Grund der Sexualisierung wird –wie das fast alles in der Genderideologie- verschwiegen.</a:t>
            </a:r>
          </a:p>
          <a:p>
            <a:pPr algn="ctr" eaLnBrk="1" hangingPunct="1">
              <a:defRPr/>
            </a:pPr>
            <a:r>
              <a:rPr lang="de-DE" sz="3600" b="0" i="1" dirty="0" smtClean="0">
                <a:latin typeface="Calibri"/>
                <a:cs typeface="Arial" pitchFamily="34" charset="0"/>
              </a:rPr>
              <a:t>Nur manchmal lassen die Aktivisten</a:t>
            </a:r>
          </a:p>
          <a:p>
            <a:pPr algn="ctr" eaLnBrk="1" hangingPunct="1">
              <a:defRPr/>
            </a:pPr>
            <a:r>
              <a:rPr lang="de-DE" sz="3600" b="0" i="1" dirty="0">
                <a:latin typeface="Calibri"/>
                <a:cs typeface="Arial" pitchFamily="34" charset="0"/>
              </a:rPr>
              <a:t>i</a:t>
            </a:r>
            <a:r>
              <a:rPr lang="de-DE" sz="3600" b="0" i="1" dirty="0" smtClean="0">
                <a:latin typeface="Calibri"/>
                <a:cs typeface="Arial" pitchFamily="34" charset="0"/>
              </a:rPr>
              <a:t>hre Maske fallen:</a:t>
            </a:r>
          </a:p>
        </p:txBody>
      </p:sp>
    </p:spTree>
    <p:extLst>
      <p:ext uri="{BB962C8B-B14F-4D97-AF65-F5344CB8AC3E}">
        <p14:creationId xmlns:p14="http://schemas.microsoft.com/office/powerpoint/2010/main" val="268448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988840"/>
            <a:ext cx="9144000" cy="449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Arial" pitchFamily="34" charset="0"/>
              </a:rPr>
              <a:t>Wir brauchen die sexuelle Stimulation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der Schüler zur sozialistischen Umstrukturierung der Gesellschaft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und um den Autoritätsgehorsam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einschließlich der Kindesliebe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zu den Eltern gründlich zu beseitigen. </a:t>
            </a:r>
          </a:p>
          <a:p>
            <a:pPr algn="ctr" eaLnBrk="1" hangingPunct="1">
              <a:defRPr/>
            </a:pPr>
            <a:endParaRPr lang="de-DE" sz="1000" i="1" dirty="0" smtClean="0">
              <a:solidFill>
                <a:srgbClr val="0000FF"/>
              </a:solidFill>
              <a:latin typeface="Calibri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„Handreichung für Lehrer zur Sexualerziehung“ </a:t>
            </a: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Schriftsatz vom 02.05.06, S.5 aus der Verfassungsklage </a:t>
            </a: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am Bayerischen Verfassungsgericht vom 14. 09. 07</a:t>
            </a:r>
            <a:endParaRPr lang="de-DE" sz="3600" b="0" dirty="0" smtClean="0">
              <a:solidFill>
                <a:srgbClr val="00000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15966" r="4068" b="22399"/>
          <a:stretch/>
        </p:blipFill>
        <p:spPr bwMode="auto">
          <a:xfrm>
            <a:off x="1" y="0"/>
            <a:ext cx="9144000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49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13459" y="0"/>
            <a:ext cx="43694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Bindung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in den ersten Jahren bildet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für das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Kind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Grundlage </a:t>
            </a:r>
            <a:endParaRPr lang="de-DE" altLang="de-DE" sz="3600" b="1" i="1" dirty="0" smtClean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für sein Selbstwertgefühl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und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seine Fähigkeit, tragfähige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Beziehungen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 aufzubauen.</a:t>
            </a:r>
          </a:p>
        </p:txBody>
      </p:sp>
      <p:sp>
        <p:nvSpPr>
          <p:cNvPr id="6" name="Rechteck 5"/>
          <p:cNvSpPr/>
          <p:nvPr/>
        </p:nvSpPr>
        <p:spPr>
          <a:xfrm>
            <a:off x="-18423" y="5842337"/>
            <a:ext cx="43370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Memorandum der Deutschen </a:t>
            </a:r>
            <a:endParaRPr lang="de-DE" altLang="de-DE" sz="2000" i="1" dirty="0" smtClean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Psychoanalytischen </a:t>
            </a: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Vereinigung (DPV), </a:t>
            </a:r>
            <a:endParaRPr lang="de-DE" altLang="de-DE" sz="2000" i="1" dirty="0" smtClean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Dezember </a:t>
            </a: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2007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-2449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90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2" y="0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Verunsicherung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Identität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ist ein seelischer Schutzmantel, </a:t>
            </a:r>
            <a:endParaRPr lang="de-DE" altLang="de-DE" sz="3600" b="1" i="1" dirty="0" smtClean="0">
              <a:solidFill>
                <a:srgbClr val="0000FF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in stürmischen Zeiten </a:t>
            </a:r>
            <a:endParaRPr lang="de-DE" altLang="de-DE" sz="3600" b="1" i="1" dirty="0" smtClean="0">
              <a:solidFill>
                <a:srgbClr val="0000FF"/>
              </a:solidFill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Wärme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, Trost und Zuversicht spendet.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8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Stephan Grünewald: Die erschöpfte Gesellschaft, 2013, </a:t>
            </a: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S. 44</a:t>
            </a:r>
            <a:endParaRPr lang="de-DE" altLang="de-DE" sz="2000" i="1" dirty="0">
              <a:solidFill>
                <a:srgbClr val="0000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2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" y="0"/>
            <a:ext cx="914399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Was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verunsichert uns mehr,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lvl="0"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uns nicht eindeutig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Frau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oder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Mann klassifizieren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zu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können? </a:t>
            </a:r>
            <a:endParaRPr lang="de-DE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lvl="0" algn="ctr">
              <a:defRPr/>
            </a:pPr>
            <a:endParaRPr lang="de-DE" sz="1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lvl="0" algn="ctr">
              <a:defRPr/>
            </a:pPr>
            <a:r>
              <a:rPr lang="de-DE" sz="2000" i="1" dirty="0">
                <a:solidFill>
                  <a:srgbClr val="0000FF"/>
                </a:solidFill>
                <a:cs typeface="Arial" charset="0"/>
              </a:rPr>
              <a:t>Nina </a:t>
            </a:r>
            <a:r>
              <a:rPr lang="de-DE" sz="2000" i="1" dirty="0" err="1">
                <a:solidFill>
                  <a:srgbClr val="0000FF"/>
                </a:solidFill>
                <a:cs typeface="Arial" charset="0"/>
              </a:rPr>
              <a:t>Degele</a:t>
            </a:r>
            <a:r>
              <a:rPr lang="de-DE" sz="2000" i="1" dirty="0">
                <a:solidFill>
                  <a:srgbClr val="0000FF"/>
                </a:solidFill>
                <a:cs typeface="Arial" charset="0"/>
              </a:rPr>
              <a:t>, Prof. für Genderstudien Uni Freiburg/Breisgau. </a:t>
            </a:r>
            <a:endParaRPr lang="de-DE" sz="2000" i="1" dirty="0" smtClean="0">
              <a:solidFill>
                <a:srgbClr val="0000FF"/>
              </a:solidFill>
              <a:cs typeface="Arial" charset="0"/>
            </a:endParaRPr>
          </a:p>
          <a:p>
            <a:pPr lvl="0" algn="ctr">
              <a:defRPr/>
            </a:pPr>
            <a:r>
              <a:rPr lang="de-DE" sz="2000" i="1" dirty="0" smtClean="0">
                <a:solidFill>
                  <a:srgbClr val="0000FF"/>
                </a:solidFill>
                <a:cs typeface="Arial" charset="0"/>
              </a:rPr>
              <a:t>Zitiert </a:t>
            </a:r>
            <a:r>
              <a:rPr lang="de-DE" sz="2000" i="1" dirty="0">
                <a:solidFill>
                  <a:srgbClr val="0000FF"/>
                </a:solidFill>
                <a:cs typeface="Arial" charset="0"/>
              </a:rPr>
              <a:t>aus Michael </a:t>
            </a:r>
            <a:r>
              <a:rPr lang="de-DE" sz="2000" i="1" dirty="0" err="1">
                <a:solidFill>
                  <a:srgbClr val="0000FF"/>
                </a:solidFill>
                <a:cs typeface="Arial" charset="0"/>
              </a:rPr>
              <a:t>Kotsch</a:t>
            </a:r>
            <a:r>
              <a:rPr lang="de-DE" sz="2000" i="1" dirty="0">
                <a:solidFill>
                  <a:srgbClr val="0000FF"/>
                </a:solidFill>
                <a:cs typeface="Arial" charset="0"/>
              </a:rPr>
              <a:t>, „Abschied von den Geschlechtern.“ S. 65 </a:t>
            </a:r>
          </a:p>
        </p:txBody>
      </p:sp>
    </p:spTree>
    <p:extLst>
      <p:ext uri="{BB962C8B-B14F-4D97-AF65-F5344CB8AC3E}">
        <p14:creationId xmlns:p14="http://schemas.microsoft.com/office/powerpoint/2010/main" val="587601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" y="13429"/>
            <a:ext cx="1831396" cy="183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3002" y="0"/>
            <a:ext cx="43429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338">
              <a:defRPr/>
            </a:pPr>
            <a:r>
              <a:rPr lang="de-DE" sz="3600" b="1" i="1" dirty="0" smtClean="0">
                <a:solidFill>
                  <a:srgbClr val="0000FF"/>
                </a:solidFill>
                <a:cs typeface="Arial" pitchFamily="34" charset="0"/>
              </a:rPr>
              <a:t>				  </a:t>
            </a:r>
            <a:r>
              <a:rPr lang="de-DE" sz="3400" b="1" i="1" dirty="0" smtClean="0">
                <a:solidFill>
                  <a:srgbClr val="0000FF"/>
                </a:solidFill>
                <a:cs typeface="Arial" pitchFamily="34" charset="0"/>
              </a:rPr>
              <a:t>Judith Butler </a:t>
            </a:r>
            <a:r>
              <a:rPr lang="de-DE" sz="3400" b="1" i="1" dirty="0">
                <a:solidFill>
                  <a:srgbClr val="0000FF"/>
                </a:solidFill>
                <a:cs typeface="Arial" pitchFamily="34" charset="0"/>
              </a:rPr>
              <a:t>		</a:t>
            </a:r>
            <a:r>
              <a:rPr lang="de-DE" sz="3400" b="1" i="1" dirty="0" smtClean="0">
                <a:solidFill>
                  <a:srgbClr val="0000FF"/>
                </a:solidFill>
                <a:cs typeface="Arial" pitchFamily="34" charset="0"/>
              </a:rPr>
              <a:t>		    hat 1990</a:t>
            </a:r>
          </a:p>
          <a:p>
            <a:pPr defTabSz="414338">
              <a:defRPr/>
            </a:pPr>
            <a:r>
              <a:rPr lang="de-DE" sz="3400" b="1" i="1" dirty="0">
                <a:solidFill>
                  <a:srgbClr val="0000FF"/>
                </a:solidFill>
                <a:cs typeface="Arial" pitchFamily="34" charset="0"/>
              </a:rPr>
              <a:t>	</a:t>
            </a:r>
            <a:r>
              <a:rPr lang="de-DE" sz="3400" b="1" i="1" dirty="0" smtClean="0">
                <a:solidFill>
                  <a:srgbClr val="0000FF"/>
                </a:solidFill>
                <a:cs typeface="Arial" pitchFamily="34" charset="0"/>
              </a:rPr>
              <a:t>			    in ihrem</a:t>
            </a:r>
            <a:endParaRPr lang="de-DE" sz="3400" b="1" i="1" dirty="0">
              <a:solidFill>
                <a:srgbClr val="0000FF"/>
              </a:solidFill>
              <a:cs typeface="Arial" pitchFamily="34" charset="0"/>
            </a:endParaRPr>
          </a:p>
          <a:p>
            <a:pPr defTabSz="1144588">
              <a:defRPr/>
            </a:pPr>
            <a:r>
              <a:rPr lang="de-DE" sz="3400" b="1" i="1" dirty="0" smtClean="0">
                <a:solidFill>
                  <a:srgbClr val="0000FF"/>
                </a:solidFill>
                <a:cs typeface="Arial" pitchFamily="34" charset="0"/>
              </a:rPr>
              <a:t>	           Werk</a:t>
            </a:r>
          </a:p>
          <a:p>
            <a:pPr algn="ctr" defTabSz="1144588">
              <a:defRPr/>
            </a:pPr>
            <a:r>
              <a:rPr lang="de-DE" sz="3600" b="1" i="1" dirty="0" smtClean="0">
                <a:solidFill>
                  <a:srgbClr val="0000FF"/>
                </a:solidFill>
                <a:cs typeface="Arial" pitchFamily="34" charset="0"/>
              </a:rPr>
              <a:t>„</a:t>
            </a:r>
            <a:r>
              <a:rPr lang="de-DE" sz="3600" b="1" i="1" dirty="0">
                <a:solidFill>
                  <a:srgbClr val="0000FF"/>
                </a:solidFill>
                <a:cs typeface="Arial" pitchFamily="34" charset="0"/>
              </a:rPr>
              <a:t>Gender Trouble- </a:t>
            </a:r>
            <a:r>
              <a:rPr lang="de-DE" sz="3600" b="1" i="1" dirty="0" err="1" smtClean="0">
                <a:solidFill>
                  <a:srgbClr val="0000FF"/>
                </a:solidFill>
                <a:cs typeface="Arial" pitchFamily="34" charset="0"/>
              </a:rPr>
              <a:t>Feminism</a:t>
            </a:r>
            <a:r>
              <a:rPr lang="de-DE" sz="3600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de-DE" sz="3600" b="1" i="1" dirty="0" err="1" smtClean="0">
                <a:solidFill>
                  <a:srgbClr val="0000FF"/>
                </a:solidFill>
                <a:cs typeface="Arial" pitchFamily="34" charset="0"/>
              </a:rPr>
              <a:t>and</a:t>
            </a:r>
            <a:r>
              <a:rPr lang="de-DE" sz="3600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</a:p>
          <a:p>
            <a:pPr algn="ctr" defTabSz="1144588">
              <a:defRPr/>
            </a:pP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Subversion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defTabSz="1144588">
              <a:defRPr/>
            </a:pP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of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Identity“</a:t>
            </a:r>
            <a:endParaRPr lang="de-DE" sz="3600" b="1" i="1" dirty="0">
              <a:solidFill>
                <a:srgbClr val="0000FF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de-DE" sz="3600" b="1" i="1" dirty="0">
                <a:solidFill>
                  <a:srgbClr val="0000FF"/>
                </a:solidFill>
                <a:cs typeface="Arial" pitchFamily="34" charset="0"/>
              </a:rPr>
              <a:t>schon im Titel </a:t>
            </a:r>
            <a:r>
              <a:rPr lang="de-DE" sz="3600" b="1" i="1" dirty="0" smtClean="0">
                <a:solidFill>
                  <a:srgbClr val="0000FF"/>
                </a:solidFill>
                <a:cs typeface="Arial" pitchFamily="34" charset="0"/>
              </a:rPr>
              <a:t>ihr </a:t>
            </a:r>
            <a:r>
              <a:rPr lang="de-DE" sz="3600" b="1" i="1" dirty="0">
                <a:solidFill>
                  <a:srgbClr val="0000FF"/>
                </a:solidFill>
                <a:cs typeface="Arial" pitchFamily="34" charset="0"/>
              </a:rPr>
              <a:t>Ziel klar formuliert: </a:t>
            </a:r>
          </a:p>
          <a:p>
            <a:pPr algn="ctr"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Beseitigung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de-DE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Identität.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3428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86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Wer seine Kindern vor dieser Indoktrinierung schützen will,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dem drohen rigorose Konsequenzen:</a:t>
            </a:r>
          </a:p>
        </p:txBody>
      </p:sp>
    </p:spTree>
    <p:extLst>
      <p:ext uri="{BB962C8B-B14F-4D97-AF65-F5344CB8AC3E}">
        <p14:creationId xmlns:p14="http://schemas.microsoft.com/office/powerpoint/2010/main" val="84136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267744" y="-27384"/>
            <a:ext cx="6576159" cy="32624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Der Erfolg der Wissenschaft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setzt eine hochgradige Ordnung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der objektiven Welt voraus,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106" charset="-128"/>
              </a:rPr>
              <a:t>die a priori zu erwarten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106" charset="-128"/>
              </a:rPr>
              <a:t>man keinerlei Berechtigung hatte. 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 </a:t>
            </a:r>
            <a:r>
              <a:rPr lang="de-DE" sz="2000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Albert Einstein: Briefe an Maurice </a:t>
            </a:r>
            <a:r>
              <a:rPr lang="de-DE" sz="2000" i="1" dirty="0" err="1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Solovine</a:t>
            </a:r>
            <a:r>
              <a:rPr lang="de-DE" sz="2000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</a:rPr>
              <a:t>. Paris 1956, S.114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161"/>
            <a:ext cx="16589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162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Zwanzig Polizisten </a:t>
            </a:r>
            <a:r>
              <a:rPr lang="de-DE" altLang="de-DE" sz="3600" b="1" i="1" dirty="0">
                <a:solidFill>
                  <a:srgbClr val="0000FF"/>
                </a:solidFill>
              </a:rPr>
              <a:t>und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Jugendamtsmitarbeiter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waren </a:t>
            </a:r>
            <a:r>
              <a:rPr lang="de-DE" altLang="de-DE" sz="3600" b="1" i="1" dirty="0">
                <a:solidFill>
                  <a:srgbClr val="0000FF"/>
                </a:solidFill>
              </a:rPr>
              <a:t>in das Haus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der Familie </a:t>
            </a:r>
            <a:r>
              <a:rPr lang="de-DE" altLang="de-DE" sz="3600" b="1" i="1" dirty="0">
                <a:solidFill>
                  <a:srgbClr val="0000FF"/>
                </a:solidFill>
              </a:rPr>
              <a:t>Wunderlich eingedrungen,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um ihre </a:t>
            </a:r>
            <a:r>
              <a:rPr lang="de-DE" altLang="de-DE" sz="3600" b="1" i="1" dirty="0">
                <a:solidFill>
                  <a:srgbClr val="0000FF"/>
                </a:solidFill>
              </a:rPr>
              <a:t>vier Kinder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</a:rPr>
              <a:t>in staatliche Obhut zu nehmen.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„Vergehen“ der Eltern: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hatten die Kinder zu Hause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unterrichtet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</a:rPr>
              <a:t>Factum 8/2013</a:t>
            </a:r>
          </a:p>
        </p:txBody>
      </p:sp>
    </p:spTree>
    <p:extLst>
      <p:ext uri="{BB962C8B-B14F-4D97-AF65-F5344CB8AC3E}">
        <p14:creationId xmlns:p14="http://schemas.microsoft.com/office/powerpoint/2010/main" val="4045731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Die </a:t>
            </a:r>
            <a:r>
              <a:rPr lang="de-DE" altLang="de-DE" sz="3600" i="1" dirty="0"/>
              <a:t>Eltern willigten </a:t>
            </a:r>
            <a:r>
              <a:rPr lang="de-DE" altLang="de-DE" sz="3600" i="1" dirty="0" smtClean="0"/>
              <a:t>daraufhin </a:t>
            </a:r>
            <a:r>
              <a:rPr lang="de-DE" altLang="de-DE" sz="3600" i="1" dirty="0"/>
              <a:t>ein, </a:t>
            </a:r>
            <a:endParaRPr lang="de-DE" altLang="de-DE" sz="3600" i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ihre </a:t>
            </a:r>
            <a:r>
              <a:rPr lang="de-DE" altLang="de-DE" sz="3600" i="1" dirty="0"/>
              <a:t>Kinder zur Schule zu schicken, </a:t>
            </a:r>
            <a:endParaRPr lang="de-DE" altLang="de-DE" sz="3600" i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und </a:t>
            </a:r>
            <a:r>
              <a:rPr lang="de-DE" altLang="de-DE" sz="3600" i="1" dirty="0"/>
              <a:t>wollten deshalb das volle Sorgerecht </a:t>
            </a:r>
            <a:endParaRPr lang="de-DE" altLang="de-DE" sz="3600" i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zurück erhalten</a:t>
            </a:r>
            <a:r>
              <a:rPr lang="de-DE" altLang="de-DE" sz="3600" i="1" dirty="0"/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/>
              <a:t>Ihr Antrag </a:t>
            </a:r>
            <a:r>
              <a:rPr lang="de-DE" altLang="de-DE" sz="3600" i="1" dirty="0" smtClean="0"/>
              <a:t>wurde </a:t>
            </a:r>
            <a:r>
              <a:rPr lang="de-DE" altLang="de-DE" sz="3600" i="1" dirty="0"/>
              <a:t>jedoch vom Gericht zurückgewiesen. </a:t>
            </a:r>
            <a:endParaRPr lang="de-DE" altLang="de-DE" sz="3600" i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/>
              <a:t>Der Grund</a:t>
            </a:r>
            <a:r>
              <a:rPr lang="de-DE" altLang="de-DE" sz="3600" i="1" dirty="0"/>
              <a:t>: </a:t>
            </a:r>
            <a:endParaRPr lang="de-DE" altLang="de-DE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368372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</a:rPr>
              <a:t>Richter hat von Auswanderungsplänen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</a:rPr>
              <a:t>Eltern nach Frankreich gehört und diese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als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Kindeswohlgefährdung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 (!) eingestuft</a:t>
            </a:r>
            <a:r>
              <a:rPr lang="de-DE" altLang="de-DE" sz="3600" b="1" i="1" dirty="0">
                <a:solidFill>
                  <a:srgbClr val="0000FF"/>
                </a:solidFill>
              </a:rPr>
              <a:t>.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Sollten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Eltern es wagen,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gehen,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würde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sie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wegen „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Kindesentziehung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international suchen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lassen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</a:rPr>
              <a:t>Factum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1/2014</a:t>
            </a:r>
            <a:endParaRPr lang="de-DE" alt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05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1056503" y="2725287"/>
            <a:ext cx="7027820" cy="1230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Demografische Katastrophe</a:t>
            </a:r>
            <a:endParaRPr lang="de-DE" sz="3600" kern="10" dirty="0"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103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769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b="0" i="1" dirty="0">
                <a:latin typeface="Calibri"/>
              </a:rPr>
              <a:t>D</a:t>
            </a:r>
            <a:r>
              <a:rPr lang="de-DE" sz="3600" b="0" i="1" dirty="0" smtClean="0">
                <a:latin typeface="Calibri"/>
              </a:rPr>
              <a:t>ie Ehe ist Basis für den Bestand eines Volkes:</a:t>
            </a:r>
          </a:p>
          <a:p>
            <a:pPr algn="ctr"/>
            <a:r>
              <a:rPr lang="de-DE" sz="3600" b="0" i="1" dirty="0" smtClean="0">
                <a:latin typeface="Calibri"/>
              </a:rPr>
              <a:t>Trotz aller Verschiedenheit </a:t>
            </a:r>
          </a:p>
          <a:p>
            <a:pPr algn="ctr"/>
            <a:r>
              <a:rPr lang="de-DE" sz="3600" b="0" i="1" dirty="0" smtClean="0">
                <a:latin typeface="Calibri"/>
              </a:rPr>
              <a:t>gibt </a:t>
            </a:r>
            <a:r>
              <a:rPr lang="de-DE" sz="3600" b="0" i="1" dirty="0">
                <a:latin typeface="Calibri"/>
              </a:rPr>
              <a:t>es in allen Völkern und Kulturen </a:t>
            </a:r>
            <a:r>
              <a:rPr lang="de-DE" sz="3600" b="0" i="1" dirty="0" smtClean="0">
                <a:latin typeface="Calibri"/>
              </a:rPr>
              <a:t>ein sicheres </a:t>
            </a:r>
            <a:r>
              <a:rPr lang="de-DE" sz="3600" b="0" i="1" dirty="0">
                <a:latin typeface="Calibri"/>
              </a:rPr>
              <a:t>Gespür für die </a:t>
            </a:r>
            <a:r>
              <a:rPr lang="de-DE" sz="3600" b="0" i="1" dirty="0" smtClean="0">
                <a:latin typeface="Calibri"/>
              </a:rPr>
              <a:t>Besonderheit </a:t>
            </a:r>
            <a:r>
              <a:rPr lang="de-DE" sz="3600" b="0" i="1" dirty="0">
                <a:latin typeface="Calibri"/>
              </a:rPr>
              <a:t>der </a:t>
            </a:r>
            <a:r>
              <a:rPr lang="de-DE" sz="3600" b="0" i="1" dirty="0" smtClean="0">
                <a:latin typeface="Calibri"/>
              </a:rPr>
              <a:t>Ehe. </a:t>
            </a:r>
          </a:p>
          <a:p>
            <a:pPr algn="ctr"/>
            <a:endParaRPr lang="de-DE" sz="1000" b="0" i="1" dirty="0" smtClean="0">
              <a:latin typeface="Calibri"/>
            </a:endParaRPr>
          </a:p>
          <a:p>
            <a:pPr algn="ctr"/>
            <a:r>
              <a:rPr lang="de-DE" sz="2000" b="0" i="1" dirty="0" smtClean="0">
                <a:latin typeface="Calibri"/>
              </a:rPr>
              <a:t>Prof</a:t>
            </a:r>
            <a:r>
              <a:rPr lang="de-DE" sz="2000" b="0" i="1" dirty="0">
                <a:latin typeface="Calibri"/>
              </a:rPr>
              <a:t>. Dr. Manfred Spieker, Der Fels </a:t>
            </a:r>
            <a:r>
              <a:rPr lang="de-DE" sz="2000" b="0" i="1" dirty="0" smtClean="0">
                <a:latin typeface="Calibri"/>
              </a:rPr>
              <a:t>11/2011 </a:t>
            </a:r>
          </a:p>
        </p:txBody>
      </p:sp>
    </p:spTree>
    <p:extLst>
      <p:ext uri="{BB962C8B-B14F-4D97-AF65-F5344CB8AC3E}">
        <p14:creationId xmlns:p14="http://schemas.microsoft.com/office/powerpoint/2010/main" val="40497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Eure </a:t>
            </a:r>
            <a:r>
              <a:rPr lang="de-DE" sz="3600" b="1" i="1" dirty="0">
                <a:solidFill>
                  <a:srgbClr val="0000FF"/>
                </a:solidFill>
              </a:rPr>
              <a:t>Liebe gehört euch allein und persönlich, die Ehe ist etwas </a:t>
            </a:r>
            <a:r>
              <a:rPr lang="de-DE" sz="3600" b="1" i="1" dirty="0" smtClean="0">
                <a:solidFill>
                  <a:srgbClr val="0000FF"/>
                </a:solidFill>
              </a:rPr>
              <a:t>Überpersönliches</a:t>
            </a:r>
            <a:r>
              <a:rPr lang="de-DE" sz="3600" b="1" i="1" dirty="0">
                <a:solidFill>
                  <a:srgbClr val="0000FF"/>
                </a:solidFill>
              </a:rPr>
              <a:t>;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sie </a:t>
            </a:r>
            <a:r>
              <a:rPr lang="de-DE" sz="3600" b="1" i="1" dirty="0">
                <a:solidFill>
                  <a:srgbClr val="0000FF"/>
                </a:solidFill>
              </a:rPr>
              <a:t>ist ein Stand, ein Amt, ....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ist Gottes heilige Stiftung,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 die er die Menschen bis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 Ende der Tage erhalten will.</a:t>
            </a:r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de-DE" sz="1000" i="1" dirty="0">
              <a:solidFill>
                <a:srgbClr val="0000FF"/>
              </a:solidFill>
            </a:endParaRPr>
          </a:p>
          <a:p>
            <a:pPr algn="ctr"/>
            <a:r>
              <a:rPr lang="de-DE" sz="2000" i="1" dirty="0">
                <a:solidFill>
                  <a:srgbClr val="0000FF"/>
                </a:solidFill>
              </a:rPr>
              <a:t>Dietrich Bonhoeffer, Brevier</a:t>
            </a:r>
          </a:p>
        </p:txBody>
      </p:sp>
    </p:spTree>
    <p:extLst>
      <p:ext uri="{BB962C8B-B14F-4D97-AF65-F5344CB8AC3E}">
        <p14:creationId xmlns:p14="http://schemas.microsoft.com/office/powerpoint/2010/main" val="1252879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0" y="0"/>
            <a:ext cx="9156505" cy="34163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b="0" i="1" dirty="0" smtClean="0">
                <a:latin typeface="Calibri"/>
              </a:rPr>
              <a:t>Studien über die </a:t>
            </a:r>
            <a:r>
              <a:rPr lang="de-DE" sz="3600" b="0" i="1" dirty="0">
                <a:latin typeface="Calibri"/>
              </a:rPr>
              <a:t>Entwicklung von </a:t>
            </a:r>
            <a:endParaRPr lang="de-DE" sz="3600" b="0" i="1" dirty="0" smtClean="0">
              <a:latin typeface="Calibri"/>
            </a:endParaRPr>
          </a:p>
          <a:p>
            <a:pPr algn="ctr"/>
            <a:r>
              <a:rPr lang="de-DE" sz="3600" b="0" i="1" dirty="0" smtClean="0">
                <a:latin typeface="Calibri"/>
              </a:rPr>
              <a:t>80 </a:t>
            </a:r>
            <a:r>
              <a:rPr lang="de-DE" sz="3600" b="0" i="1" dirty="0">
                <a:latin typeface="Calibri"/>
              </a:rPr>
              <a:t>primitiven </a:t>
            </a:r>
            <a:r>
              <a:rPr lang="de-DE" sz="3600" b="0" i="1" dirty="0" smtClean="0">
                <a:latin typeface="Calibri"/>
              </a:rPr>
              <a:t>und </a:t>
            </a:r>
            <a:r>
              <a:rPr lang="de-DE" sz="3600" b="0" i="1" dirty="0">
                <a:latin typeface="Calibri"/>
              </a:rPr>
              <a:t>16 zivilisierten Kulturen </a:t>
            </a:r>
            <a:endParaRPr lang="de-DE" sz="3600" b="0" i="1" dirty="0" smtClean="0">
              <a:latin typeface="Calibri"/>
            </a:endParaRPr>
          </a:p>
          <a:p>
            <a:pPr algn="ctr"/>
            <a:r>
              <a:rPr lang="de-DE" sz="3600" b="0" i="1" dirty="0" smtClean="0">
                <a:latin typeface="Calibri"/>
              </a:rPr>
              <a:t>über </a:t>
            </a:r>
            <a:r>
              <a:rPr lang="de-DE" sz="3600" b="0" i="1" dirty="0">
                <a:latin typeface="Calibri"/>
              </a:rPr>
              <a:t>einen Zeitraum von 5000 Jahren zeigten, </a:t>
            </a:r>
            <a:endParaRPr lang="de-DE" sz="3600" b="0" i="1" dirty="0" smtClean="0">
              <a:latin typeface="Calibri"/>
            </a:endParaRPr>
          </a:p>
          <a:p>
            <a:pPr algn="ctr"/>
            <a:r>
              <a:rPr lang="de-DE" sz="3600" b="0" i="1" dirty="0" smtClean="0">
                <a:latin typeface="Calibri"/>
              </a:rPr>
              <a:t>dass </a:t>
            </a:r>
            <a:r>
              <a:rPr lang="de-DE" sz="3600" b="0" i="1" dirty="0">
                <a:latin typeface="Calibri"/>
              </a:rPr>
              <a:t>dass die Familie mit ihrer klaren </a:t>
            </a:r>
          </a:p>
          <a:p>
            <a:pPr algn="ctr"/>
            <a:r>
              <a:rPr lang="de-DE" sz="3600" b="0" i="1" dirty="0" smtClean="0">
                <a:latin typeface="Calibri"/>
              </a:rPr>
              <a:t>monogamen </a:t>
            </a:r>
            <a:r>
              <a:rPr lang="de-DE" sz="3600" b="0" i="1" dirty="0">
                <a:latin typeface="Calibri"/>
              </a:rPr>
              <a:t>Orientierung </a:t>
            </a:r>
            <a:r>
              <a:rPr lang="de-DE" sz="3600" b="0" i="1" dirty="0" smtClean="0">
                <a:latin typeface="Calibri"/>
              </a:rPr>
              <a:t>die </a:t>
            </a:r>
            <a:r>
              <a:rPr lang="de-DE" sz="3600" b="0" i="1" dirty="0">
                <a:latin typeface="Calibri"/>
              </a:rPr>
              <a:t>Grundlage </a:t>
            </a:r>
            <a:endParaRPr lang="de-DE" sz="3600" b="0" i="1" dirty="0" smtClean="0">
              <a:latin typeface="Calibri"/>
            </a:endParaRPr>
          </a:p>
          <a:p>
            <a:pPr algn="ctr"/>
            <a:r>
              <a:rPr lang="de-DE" sz="3600" b="0" i="1" dirty="0" smtClean="0">
                <a:latin typeface="Calibri"/>
              </a:rPr>
              <a:t>der </a:t>
            </a:r>
            <a:r>
              <a:rPr lang="de-DE" sz="3600" b="0" i="1" dirty="0">
                <a:latin typeface="Calibri"/>
              </a:rPr>
              <a:t>nationalen Entwicklung ist. </a:t>
            </a:r>
            <a:endParaRPr lang="de-DE" sz="3600" b="0" i="1" dirty="0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340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ext Box 2"/>
          <p:cNvSpPr txBox="1">
            <a:spLocks noChangeArrowheads="1"/>
          </p:cNvSpPr>
          <p:nvPr/>
        </p:nvSpPr>
        <p:spPr bwMode="auto">
          <a:xfrm>
            <a:off x="0" y="0"/>
            <a:ext cx="9156505" cy="2769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</a:t>
            </a:r>
            <a:r>
              <a:rPr lang="de-DE" sz="36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allen Fällen </a:t>
            </a:r>
          </a:p>
          <a:p>
            <a:pPr algn="ctr"/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war der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Zusammenbruch der Nationen </a:t>
            </a:r>
          </a:p>
          <a:p>
            <a:pPr algn="ctr"/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ein Resultat des Zusammenbruchs </a:t>
            </a:r>
          </a:p>
          <a:p>
            <a:pPr algn="ctr"/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der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Familieneinheiten. </a:t>
            </a:r>
            <a:endParaRPr lang="de-DE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endParaRPr lang="en-GB" sz="1000" b="0" i="1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en-GB" sz="2000" b="0" i="1" dirty="0" smtClean="0">
                <a:solidFill>
                  <a:srgbClr val="0000FF"/>
                </a:solidFill>
                <a:latin typeface="Calibri"/>
              </a:rPr>
              <a:t>John </a:t>
            </a:r>
            <a:r>
              <a:rPr lang="en-GB" sz="2000" b="0" i="1" dirty="0">
                <a:solidFill>
                  <a:srgbClr val="0000FF"/>
                </a:solidFill>
                <a:latin typeface="Calibri"/>
              </a:rPr>
              <a:t>D. Unwin, Sex and Culture, </a:t>
            </a:r>
            <a:r>
              <a:rPr lang="en-GB" sz="2000" b="0" i="1" dirty="0" smtClean="0">
                <a:solidFill>
                  <a:srgbClr val="0000FF"/>
                </a:solidFill>
                <a:latin typeface="Calibri"/>
              </a:rPr>
              <a:t>Oxford 1934</a:t>
            </a:r>
            <a:r>
              <a:rPr lang="en-GB" sz="2000" b="0" i="1" dirty="0">
                <a:solidFill>
                  <a:srgbClr val="0000FF"/>
                </a:solidFill>
                <a:latin typeface="Calibri"/>
              </a:rPr>
              <a:t>, S</a:t>
            </a:r>
            <a:r>
              <a:rPr lang="en-GB" sz="2000" b="0" i="1" dirty="0" smtClean="0">
                <a:solidFill>
                  <a:srgbClr val="0000FF"/>
                </a:solidFill>
                <a:latin typeface="Calibri"/>
              </a:rPr>
              <a:t>. 411+432</a:t>
            </a:r>
            <a:endParaRPr lang="de-DE" sz="2000" b="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388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5811" name="Text Box 3"/>
          <p:cNvSpPr txBox="1">
            <a:spLocks noChangeArrowheads="1"/>
          </p:cNvSpPr>
          <p:nvPr/>
        </p:nvSpPr>
        <p:spPr bwMode="auto">
          <a:xfrm>
            <a:off x="1074924" y="5649505"/>
            <a:ext cx="70989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/>
              </a:rPr>
              <a:t>Schon jetzt kann kein europäisches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/>
              </a:rPr>
              <a:t>Land seine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/>
              </a:rPr>
              <a:t>Bevölkerungszahl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/>
              </a:rPr>
              <a:t>halten.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015818" name="Text Box 10"/>
          <p:cNvSpPr txBox="1">
            <a:spLocks noChangeArrowheads="1"/>
          </p:cNvSpPr>
          <p:nvPr/>
        </p:nvSpPr>
        <p:spPr bwMode="auto">
          <a:xfrm>
            <a:off x="4606193" y="4869160"/>
            <a:ext cx="46010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dirty="0" err="1" smtClean="0">
                <a:solidFill>
                  <a:srgbClr val="FF0000"/>
                </a:solidFill>
                <a:latin typeface="Arial" pitchFamily="34" charset="0"/>
              </a:rPr>
              <a:t>Tatsächtiger</a:t>
            </a:r>
            <a:r>
              <a:rPr lang="de-DE" altLang="de-DE" sz="2000" b="1" i="1" dirty="0" smtClean="0">
                <a:solidFill>
                  <a:srgbClr val="FF0000"/>
                </a:solidFill>
                <a:latin typeface="Arial" pitchFamily="34" charset="0"/>
              </a:rPr>
              <a:t> „</a:t>
            </a:r>
            <a:r>
              <a:rPr lang="de-DE" altLang="de-DE" sz="2000" b="1" i="1" dirty="0" err="1" smtClean="0">
                <a:solidFill>
                  <a:srgbClr val="FF0000"/>
                </a:solidFill>
                <a:latin typeface="Arial" pitchFamily="34" charset="0"/>
              </a:rPr>
              <a:t>Geburtenüberschuss</a:t>
            </a:r>
            <a:r>
              <a:rPr lang="de-DE" altLang="de-DE" sz="2000" b="1" i="1" dirty="0" smtClean="0">
                <a:solidFill>
                  <a:srgbClr val="FF0000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1015819" name="Text Box 11"/>
          <p:cNvSpPr txBox="1">
            <a:spLocks noChangeArrowheads="1"/>
          </p:cNvSpPr>
          <p:nvPr/>
        </p:nvSpPr>
        <p:spPr bwMode="auto">
          <a:xfrm>
            <a:off x="5038725" y="2286000"/>
            <a:ext cx="387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dirty="0" smtClean="0">
                <a:solidFill>
                  <a:srgbClr val="0000FF"/>
                </a:solidFill>
                <a:latin typeface="Arial" pitchFamily="34" charset="0"/>
              </a:rPr>
              <a:t>ohne Abtreibung</a:t>
            </a:r>
            <a:r>
              <a:rPr lang="de-DE" altLang="de-DE" sz="2000" b="1" i="1" dirty="0" smtClean="0">
                <a:solidFill>
                  <a:srgbClr val="FF3300"/>
                </a:solidFill>
                <a:latin typeface="Arial" pitchFamily="34" charset="0"/>
              </a:rPr>
              <a:t> / </a:t>
            </a:r>
            <a:r>
              <a:rPr lang="de-DE" altLang="de-DE" sz="2000" b="1" i="1" dirty="0" smtClean="0">
                <a:solidFill>
                  <a:srgbClr val="00B050"/>
                </a:solidFill>
                <a:latin typeface="Arial" pitchFamily="34" charset="0"/>
              </a:rPr>
              <a:t>Dunkelziffer</a:t>
            </a:r>
          </a:p>
        </p:txBody>
      </p:sp>
      <p:sp>
        <p:nvSpPr>
          <p:cNvPr id="3" name="Rechteck 2"/>
          <p:cNvSpPr/>
          <p:nvPr/>
        </p:nvSpPr>
        <p:spPr>
          <a:xfrm>
            <a:off x="6351847" y="37377"/>
            <a:ext cx="2566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/>
              </a:rPr>
              <a:t>Deutschland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21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Eine deutsche Besonderheit kommt dazu - </a:t>
            </a:r>
          </a:p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Feindschaft des eigenen Volkes:</a:t>
            </a:r>
          </a:p>
        </p:txBody>
      </p:sp>
    </p:spTree>
    <p:extLst>
      <p:ext uri="{BB962C8B-B14F-4D97-AF65-F5344CB8AC3E}">
        <p14:creationId xmlns:p14="http://schemas.microsoft.com/office/powerpoint/2010/main" val="37127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9144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	</a:t>
            </a:r>
            <a:r>
              <a:rPr lang="de-DE" sz="3200" b="1" i="1" dirty="0" smtClean="0">
                <a:solidFill>
                  <a:srgbClr val="0000FF"/>
                </a:solidFill>
                <a:cs typeface="Arial" charset="0"/>
              </a:rPr>
              <a:t>			</a:t>
            </a:r>
            <a:r>
              <a:rPr lang="de-DE" sz="3600" b="1" i="1" dirty="0" smtClean="0">
                <a:solidFill>
                  <a:srgbClr val="0000FF"/>
                </a:solidFill>
                <a:latin typeface="+mn-lt"/>
                <a:cs typeface="Arial" charset="0"/>
              </a:rPr>
              <a:t>Ein entscheidender	Unterschied 						zwischen der christlichen und 							anderen Religionen besteht darin, 	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+mn-lt"/>
                <a:cs typeface="Arial" charset="0"/>
              </a:rPr>
              <a:t>				dass sich </a:t>
            </a: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der Gott der Bibel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+mn-lt"/>
                <a:cs typeface="Arial" charset="0"/>
              </a:rPr>
              <a:t>				als Vernunftwesen zu erkennen gibt,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der diese Welt vernünftig und durch die Vernunft erkennbar geschaffen hat.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 smtClean="0">
              <a:solidFill>
                <a:srgbClr val="0000FF"/>
              </a:solidFill>
              <a:latin typeface="+mn-lt"/>
              <a:cs typeface="Arial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+mn-lt"/>
                <a:cs typeface="Arial" charset="0"/>
              </a:rPr>
              <a:t>Max Planck: Religion und Naturwissenschaft in: 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+mn-lt"/>
                <a:cs typeface="Arial" charset="0"/>
              </a:rPr>
              <a:t>Hans-Peter Dürr (Hrsg.) Physik und Transzendenz, S. 37</a:t>
            </a:r>
          </a:p>
        </p:txBody>
      </p:sp>
      <p:pic>
        <p:nvPicPr>
          <p:cNvPr id="28675" name="Picture 3" descr="Plan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6C4CB"/>
              </a:clrFrom>
              <a:clrTo>
                <a:srgbClr val="C6C4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51606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30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Wer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den Himalaya an Bewältigungsliteratur 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Nazi-Herrschaft bezwang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endParaRPr lang="de-DE" sz="36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vermag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nur zu dem </a:t>
            </a:r>
            <a:r>
              <a:rPr lang="de-DE" sz="36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Schluss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 zu kommen, </a:t>
            </a:r>
            <a:endParaRPr lang="de-DE" sz="36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dass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unsere Väter 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Verbrecher, Schwachsinnige oder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heroische Märtyrer waren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Nebenbei kann man noch die deutsche Geschichte in ein Verbrecheralbum, </a:t>
            </a:r>
          </a:p>
          <a:p>
            <a:pPr algn="ctr"/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betitelt "von Luther bis Hitler" umwandeln. </a:t>
            </a:r>
            <a:endParaRPr lang="de-DE" sz="2000" b="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endParaRPr lang="de-DE" sz="2000" b="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Günter 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Maschke, Das bewaffnete Wort,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1997</a:t>
            </a:r>
            <a:endParaRPr lang="de-DE" sz="2000" b="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Die Verschwörung der Flakhelfer  (1985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) S. 79</a:t>
            </a:r>
            <a:endParaRPr lang="de-DE" sz="2000" b="0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8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5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CDU, SPD und FDP waren sich einig: </a:t>
            </a:r>
          </a:p>
          <a:p>
            <a:pPr algn="ctr"/>
            <a:r>
              <a:rPr lang="de-DE" sz="35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Nie </a:t>
            </a:r>
            <a:r>
              <a:rPr lang="de-DE" sz="3500" i="1" dirty="0">
                <a:solidFill>
                  <a:srgbClr val="0000FF"/>
                </a:solidFill>
                <a:latin typeface="Calibri" panose="020F0502020204030204" pitchFamily="34" charset="0"/>
              </a:rPr>
              <a:t>wieder darf Deutschland eine Macht bedeutenden Zuschnitts </a:t>
            </a:r>
            <a:r>
              <a:rPr lang="de-DE" sz="35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sein, </a:t>
            </a:r>
          </a:p>
          <a:p>
            <a:pPr algn="ctr"/>
            <a:r>
              <a:rPr lang="de-DE" sz="35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dies sei gefährlich, </a:t>
            </a:r>
          </a:p>
          <a:p>
            <a:pPr algn="ctr"/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wobei sich dieses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"gefährlich"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auf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Annahme einer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besonderen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moralischen Verworfenheit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Deutschen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bezieht.</a:t>
            </a:r>
            <a:r>
              <a:rPr lang="de-DE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defRPr/>
            </a:pPr>
            <a:endParaRPr lang="de-DE" sz="2000" b="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Günter 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Maschke, Das bewaffnete Wort,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1997</a:t>
            </a:r>
            <a:endParaRPr lang="de-DE" sz="2000" b="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Die Verschwörung der Flakhelfer  (1985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) S. 85+87</a:t>
            </a:r>
            <a:endParaRPr lang="de-DE" sz="2000" b="0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71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4138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>
                <a:ea typeface="Times New Roman"/>
              </a:rPr>
              <a:t>Die </a:t>
            </a:r>
            <a:r>
              <a:rPr lang="de-DE" sz="3600" i="1" dirty="0" smtClean="0">
                <a:ea typeface="Times New Roman"/>
              </a:rPr>
              <a:t>rebellierenden </a:t>
            </a:r>
            <a:r>
              <a:rPr lang="de-DE" sz="3600" i="1" dirty="0">
                <a:ea typeface="Times New Roman"/>
              </a:rPr>
              <a:t>Studenten </a:t>
            </a:r>
            <a:r>
              <a:rPr lang="de-DE" sz="3600" i="1" dirty="0" smtClean="0">
                <a:ea typeface="Times New Roman"/>
              </a:rPr>
              <a:t>hatten </a:t>
            </a:r>
            <a:r>
              <a:rPr lang="de-DE" sz="3600" i="1" dirty="0">
                <a:ea typeface="Times New Roman"/>
              </a:rPr>
              <a:t>mehr Freiheiten, mehr Sicherheiten und mehr Aufstiegschancen als alle anderen Gruppen.  </a:t>
            </a:r>
            <a:endParaRPr lang="de-DE" sz="3600" i="1" dirty="0" smtClean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4641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96502"/>
            <a:ext cx="91440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			Zur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selben Zeit hatte die übrige </a:t>
            </a:r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			Gesellschaft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. ..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eine ganze Welt,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			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deutsche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Welt verloren – </a:t>
            </a:r>
          </a:p>
          <a:p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		den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Krieg, die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nationale 				Gemeinschaft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fraglosen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				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Gewissheiten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			-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ohne darüber </a:t>
            </a:r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klagen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zu dürfen. </a:t>
            </a:r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			</a:t>
            </a:r>
            <a:r>
              <a:rPr lang="de-DE" sz="1000" b="1" i="1" dirty="0" smtClean="0">
                <a:solidFill>
                  <a:srgbClr val="0000FF"/>
                </a:solidFill>
                <a:ea typeface="Times New Roman"/>
              </a:rPr>
              <a:t> </a:t>
            </a:r>
          </a:p>
          <a:p>
            <a:pPr algn="ctr"/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	Frank </a:t>
            </a:r>
            <a:r>
              <a:rPr lang="de-DE" sz="2000" i="1" dirty="0" err="1">
                <a:solidFill>
                  <a:srgbClr val="0000FF"/>
                </a:solidFill>
                <a:ea typeface="Times New Roman"/>
              </a:rPr>
              <a:t>Böckelmann</a:t>
            </a:r>
            <a:r>
              <a:rPr lang="de-DE" sz="2000" i="1" dirty="0">
                <a:solidFill>
                  <a:srgbClr val="0000FF"/>
                </a:solidFill>
                <a:ea typeface="Times New Roman"/>
              </a:rPr>
              <a:t>: Jargon der </a:t>
            </a:r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Weltoffenheit</a:t>
            </a:r>
            <a:r>
              <a:rPr lang="de-DE" sz="2000" i="1" dirty="0">
                <a:solidFill>
                  <a:srgbClr val="0000FF"/>
                </a:solidFill>
                <a:ea typeface="Times New Roman"/>
              </a:rPr>
              <a:t>,</a:t>
            </a:r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 2014, S. 14</a:t>
            </a:r>
            <a:endParaRPr lang="de-DE" sz="2000" i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2539467" cy="180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53946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96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>
                <a:ea typeface="Times New Roman"/>
              </a:rPr>
              <a:t>Den im „Wirtschaftswunder“ </a:t>
            </a:r>
          </a:p>
          <a:p>
            <a:pPr algn="ctr"/>
            <a:r>
              <a:rPr lang="de-DE" sz="3600" i="1" dirty="0" smtClean="0">
                <a:ea typeface="Times New Roman"/>
              </a:rPr>
              <a:t>groß </a:t>
            </a:r>
            <a:r>
              <a:rPr lang="de-DE" sz="3600" i="1" dirty="0">
                <a:ea typeface="Times New Roman"/>
              </a:rPr>
              <a:t>gewordenen </a:t>
            </a:r>
            <a:r>
              <a:rPr lang="de-DE" sz="3600" i="1" dirty="0" smtClean="0">
                <a:ea typeface="Times New Roman"/>
              </a:rPr>
              <a:t>frechen Studenten</a:t>
            </a:r>
            <a:r>
              <a:rPr lang="de-DE" sz="3600" i="1" dirty="0">
                <a:ea typeface="Times New Roman"/>
              </a:rPr>
              <a:t> </a:t>
            </a:r>
            <a:endParaRPr lang="de-DE" sz="3600" i="1" dirty="0" smtClean="0">
              <a:ea typeface="Times New Roman"/>
            </a:endParaRPr>
          </a:p>
          <a:p>
            <a:pPr algn="ctr"/>
            <a:r>
              <a:rPr lang="de-DE" sz="3600" i="1" dirty="0" smtClean="0">
                <a:ea typeface="Times New Roman"/>
              </a:rPr>
              <a:t>Auf ihrem moralischen Podest konnte </a:t>
            </a:r>
          </a:p>
          <a:p>
            <a:pPr algn="ctr"/>
            <a:r>
              <a:rPr lang="de-DE" sz="3600" i="1" dirty="0" smtClean="0">
                <a:ea typeface="Times New Roman"/>
              </a:rPr>
              <a:t>die Kriegsgeneration in ihrer traumatischen Schockstarre nichts entgegensetzen. </a:t>
            </a:r>
          </a:p>
        </p:txBody>
      </p:sp>
    </p:spTree>
    <p:extLst>
      <p:ext uri="{BB962C8B-B14F-4D97-AF65-F5344CB8AC3E}">
        <p14:creationId xmlns:p14="http://schemas.microsoft.com/office/powerpoint/2010/main" val="3859450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Gut zwanzig Jahre nach dem Untergang </a:t>
            </a:r>
            <a:endParaRPr lang="de-DE" sz="3600" b="1" i="1" dirty="0" smtClean="0">
              <a:solidFill>
                <a:srgbClr val="0000FF"/>
              </a:solidFill>
              <a:ea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des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Nazi-Regimes identifizieren </a:t>
            </a:r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sich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die Aktivisten mit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den Opfern </a:t>
            </a:r>
            <a:endParaRPr lang="de-DE" sz="3600" b="1" i="1" dirty="0" smtClean="0">
              <a:solidFill>
                <a:srgbClr val="0000FF"/>
              </a:solidFill>
              <a:ea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der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nationalsozialistischen Verbrechen </a:t>
            </a:r>
            <a:endParaRPr lang="de-DE" sz="3600" b="1" i="1" dirty="0" smtClean="0">
              <a:solidFill>
                <a:srgbClr val="0000FF"/>
              </a:solidFill>
              <a:ea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und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gewinnen auf diese Weise eine unanfechtbare moralische Überlegenheit.  </a:t>
            </a:r>
          </a:p>
          <a:p>
            <a:pPr algn="ctr"/>
            <a:endParaRPr lang="de-DE" sz="1000" b="1" i="1" dirty="0" smtClean="0">
              <a:solidFill>
                <a:srgbClr val="0000FF"/>
              </a:solidFill>
              <a:ea typeface="Times New Roman"/>
            </a:endParaRPr>
          </a:p>
          <a:p>
            <a:pPr algn="ctr"/>
            <a:endParaRPr lang="de-DE" sz="1000" b="1" i="1" dirty="0">
              <a:solidFill>
                <a:srgbClr val="0000FF"/>
              </a:solidFill>
              <a:ea typeface="Times New Roman"/>
            </a:endParaRPr>
          </a:p>
          <a:p>
            <a:pPr algn="ctr"/>
            <a:endParaRPr lang="de-DE" sz="1000" b="1" i="1" dirty="0" smtClean="0">
              <a:solidFill>
                <a:srgbClr val="0000FF"/>
              </a:solidFill>
              <a:ea typeface="Times New Roman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7544" y="342395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>
                <a:solidFill>
                  <a:srgbClr val="0000FF"/>
                </a:solidFill>
                <a:ea typeface="Times New Roman"/>
              </a:rPr>
              <a:t>Frank </a:t>
            </a:r>
            <a:r>
              <a:rPr lang="de-DE" sz="2000" i="1" dirty="0" err="1">
                <a:solidFill>
                  <a:srgbClr val="0000FF"/>
                </a:solidFill>
                <a:ea typeface="Times New Roman"/>
              </a:rPr>
              <a:t>Böckelmann</a:t>
            </a:r>
            <a:r>
              <a:rPr lang="de-DE" sz="2000" i="1" dirty="0">
                <a:solidFill>
                  <a:srgbClr val="0000FF"/>
                </a:solidFill>
                <a:ea typeface="Times New Roman"/>
              </a:rPr>
              <a:t>: Jargon der </a:t>
            </a:r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Weltoffenheit</a:t>
            </a:r>
            <a:r>
              <a:rPr lang="de-DE" sz="2000" i="1" dirty="0">
                <a:solidFill>
                  <a:srgbClr val="0000FF"/>
                </a:solidFill>
                <a:ea typeface="Times New Roman"/>
              </a:rPr>
              <a:t>, 2014, S. </a:t>
            </a:r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18</a:t>
            </a:r>
            <a:endParaRPr lang="de-DE" sz="2000" i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4908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5854" y="-22867"/>
            <a:ext cx="914382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>
                <a:latin typeface="Calibri" panose="020F0502020204030204" pitchFamily="34" charset="0"/>
                <a:cs typeface="Arial"/>
              </a:rPr>
              <a:t>Die </a:t>
            </a:r>
            <a:r>
              <a:rPr lang="de-DE" altLang="de-DE" sz="3600" i="1" kern="0" dirty="0">
                <a:latin typeface="Calibri" panose="020F0502020204030204" pitchFamily="34" charset="0"/>
                <a:cs typeface="Arial"/>
              </a:rPr>
              <a:t>68er </a:t>
            </a:r>
            <a:r>
              <a:rPr lang="de-DE" altLang="de-DE" sz="3600" i="1" kern="0" dirty="0" smtClean="0">
                <a:latin typeface="Calibri" panose="020F0502020204030204" pitchFamily="34" charset="0"/>
                <a:cs typeface="Arial"/>
              </a:rPr>
              <a:t>forderten: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>
                <a:latin typeface="Calibri" panose="020F0502020204030204" pitchFamily="34" charset="0"/>
                <a:cs typeface="Arial"/>
              </a:rPr>
              <a:t>Nie </a:t>
            </a:r>
            <a:r>
              <a:rPr lang="de-DE" altLang="de-DE" sz="3600" i="1" kern="0" dirty="0">
                <a:latin typeface="Calibri" panose="020F0502020204030204" pitchFamily="34" charset="0"/>
                <a:cs typeface="Arial"/>
              </a:rPr>
              <a:t>wieder </a:t>
            </a:r>
            <a:r>
              <a:rPr lang="de-DE" altLang="de-DE" sz="3600" i="1" kern="0" dirty="0" smtClean="0">
                <a:latin typeface="Calibri" panose="020F0502020204030204" pitchFamily="34" charset="0"/>
                <a:cs typeface="Arial"/>
              </a:rPr>
              <a:t>Deutschland!	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dirty="0" smtClean="0">
                <a:latin typeface="Calibri" panose="020F0502020204030204" pitchFamily="34" charset="0"/>
              </a:rPr>
              <a:t>Der spätere Außenminister Joschka </a:t>
            </a:r>
            <a:r>
              <a:rPr lang="de-DE" altLang="de-DE" sz="3600" i="1" dirty="0">
                <a:latin typeface="Calibri" panose="020F0502020204030204" pitchFamily="34" charset="0"/>
              </a:rPr>
              <a:t>Fischer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sah </a:t>
            </a:r>
            <a:r>
              <a:rPr lang="de-DE" altLang="de-DE" sz="3600" i="1" dirty="0">
                <a:latin typeface="Calibri" panose="020F0502020204030204" pitchFamily="34" charset="0"/>
              </a:rPr>
              <a:t>in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den Deutschen eine so große Gefahr,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dirty="0" smtClean="0">
                <a:latin typeface="Calibri" panose="020F0502020204030204" pitchFamily="34" charset="0"/>
              </a:rPr>
              <a:t>dass schrieb: </a:t>
            </a:r>
          </a:p>
        </p:txBody>
      </p:sp>
    </p:spTree>
    <p:extLst>
      <p:ext uri="{BB962C8B-B14F-4D97-AF65-F5344CB8AC3E}">
        <p14:creationId xmlns:p14="http://schemas.microsoft.com/office/powerpoint/2010/main" val="927498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79296" y="5405"/>
            <a:ext cx="60486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Deutschland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von außen eingehegt,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von innen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durch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Zustrom von Migranten </a:t>
            </a:r>
            <a:r>
              <a:rPr lang="de-DE" altLang="de-DE" sz="36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heterogenisiert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quasi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verdünnt werden.</a:t>
            </a:r>
            <a:r>
              <a:rPr lang="de-DE" altLang="de-DE" sz="36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Rezension zu Joschka Fischers Buch "Risiko Deutschland" </a:t>
            </a:r>
            <a:endParaRPr lang="de-DE" altLang="de-DE" sz="2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von 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Mariam Lau in der FAZ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5854" y="-22867"/>
            <a:ext cx="9143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kern="0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	</a:t>
            </a:r>
            <a:r>
              <a:rPr lang="de-DE" altLang="de-DE" sz="3600" b="1" i="1" kern="0" dirty="0" smtClean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	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6146" name="Picture 2" descr="http://polpix.sueddeutsche.com/bild/1.883008.1355982552/640x360/joschka-fis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-12680"/>
            <a:ext cx="2928074" cy="351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185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In der „Antifa“-Bewegung wurde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aus der Abneigung gegen das eigene Land blanker </a:t>
            </a:r>
            <a:r>
              <a:rPr lang="de-DE" altLang="de-DE" sz="3600" i="1" dirty="0" err="1" smtClean="0">
                <a:latin typeface="Calibri" panose="020F0502020204030204" pitchFamily="34" charset="0"/>
              </a:rPr>
              <a:t>Hass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Jüngstes Beispiel: Dresden 2014:</a:t>
            </a:r>
          </a:p>
        </p:txBody>
      </p:sp>
    </p:spTree>
    <p:extLst>
      <p:ext uri="{BB962C8B-B14F-4D97-AF65-F5344CB8AC3E}">
        <p14:creationId xmlns:p14="http://schemas.microsoft.com/office/powerpoint/2010/main" val="1682417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3995936" y="0"/>
            <a:ext cx="511256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Zum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69. Jahrestag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	</a:t>
            </a:r>
            <a:endParaRPr lang="de-DE" alt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Bombardierung Dresdens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im Februar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1945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posierten zwei nackte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Aktivistinnen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vor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Altstadtkulisse,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um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»Bomber Harris«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für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seinen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Massenmord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an Zivilisten zu »danken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«.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395536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98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dirty="0" smtClean="0">
                <a:solidFill>
                  <a:srgbClr val="0000FF"/>
                </a:solidFill>
                <a:latin typeface="Calibri" charset="0"/>
              </a:rPr>
              <a:t>	</a:t>
            </a:r>
            <a:r>
              <a:rPr lang="de-DE" sz="3600" i="1" dirty="0" smtClean="0">
                <a:latin typeface="Calibri" charset="0"/>
              </a:rPr>
              <a:t>Francis Bacon schrieb: </a:t>
            </a:r>
            <a:r>
              <a:rPr lang="de-DE" sz="3600" i="1" dirty="0" smtClean="0">
                <a:latin typeface="+mn-lt"/>
                <a:cs typeface="Arial" charset="0"/>
              </a:rPr>
              <a:t>Unser Heiland sagte: Ihr irrt, weil ihr weder die Schrift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cs typeface="Arial" charset="0"/>
              </a:rPr>
              <a:t>noch die Kraft Gottes kennt.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err="1" smtClean="0">
                <a:latin typeface="+mn-lt"/>
                <a:cs typeface="Arial" charset="0"/>
              </a:rPr>
              <a:t>Vor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uns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liegen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zwei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Bücher</a:t>
            </a:r>
            <a:r>
              <a:rPr lang="en-US" sz="3600" i="1" dirty="0" smtClean="0">
                <a:latin typeface="+mn-lt"/>
                <a:cs typeface="Arial" charset="0"/>
              </a:rPr>
              <a:t>,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smtClean="0">
                <a:latin typeface="+mn-lt"/>
                <a:cs typeface="Arial" charset="0"/>
              </a:rPr>
              <a:t>die </a:t>
            </a:r>
            <a:r>
              <a:rPr lang="en-US" sz="3600" i="1" dirty="0" err="1" smtClean="0">
                <a:latin typeface="+mn-lt"/>
                <a:cs typeface="Arial" charset="0"/>
              </a:rPr>
              <a:t>wir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studieren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müssen</a:t>
            </a:r>
            <a:r>
              <a:rPr lang="en-US" sz="3600" i="1" dirty="0" smtClean="0">
                <a:latin typeface="+mn-lt"/>
                <a:cs typeface="Arial" charset="0"/>
              </a:rPr>
              <a:t>,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err="1" smtClean="0">
                <a:latin typeface="+mn-lt"/>
                <a:cs typeface="Arial" charset="0"/>
              </a:rPr>
              <a:t>wenn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wir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diesen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Irrtum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vermeiden</a:t>
            </a:r>
            <a:r>
              <a:rPr lang="en-US" sz="3600" i="1" dirty="0" smtClean="0">
                <a:latin typeface="+mn-lt"/>
                <a:cs typeface="Arial" charset="0"/>
              </a:rPr>
              <a:t> </a:t>
            </a:r>
            <a:r>
              <a:rPr lang="en-US" sz="3600" i="1" dirty="0" err="1" smtClean="0">
                <a:latin typeface="+mn-lt"/>
                <a:cs typeface="Arial" charset="0"/>
              </a:rPr>
              <a:t>wollen</a:t>
            </a:r>
            <a:r>
              <a:rPr lang="en-US" sz="3600" i="1" dirty="0" smtClean="0">
                <a:latin typeface="+mn-lt"/>
                <a:cs typeface="Arial" charset="0"/>
              </a:rPr>
              <a:t>.</a:t>
            </a:r>
            <a:r>
              <a:rPr lang="en-US" sz="3200" i="1" dirty="0" smtClean="0">
                <a:latin typeface="+mn-lt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6136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12420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Die Feindschaft gegen das eigene Volk ist zwingende Konsequenz der linken Ideologie. Denn für die Linken ist der Stärkere, </a:t>
            </a:r>
            <a:endParaRPr lang="de-DE" altLang="de-DE" sz="3600" i="1" dirty="0" smtClean="0"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die </a:t>
            </a:r>
            <a:r>
              <a:rPr lang="de-DE" altLang="de-DE" sz="3600" i="1" dirty="0">
                <a:latin typeface="Calibri"/>
                <a:cs typeface="Arial" charset="0"/>
              </a:rPr>
              <a:t>Mehrheit, automatisch im Unrecht.  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Der Schwächere, der Einwanderer, </a:t>
            </a:r>
            <a:endParaRPr lang="de-DE" altLang="de-DE" sz="3600" i="1" dirty="0" smtClean="0"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hat ausschließlich </a:t>
            </a:r>
            <a:r>
              <a:rPr lang="de-DE" altLang="de-DE" sz="3600" i="1" dirty="0">
                <a:latin typeface="Calibri"/>
                <a:cs typeface="Arial" charset="0"/>
              </a:rPr>
              <a:t>Rechte, </a:t>
            </a:r>
            <a:endParaRPr lang="de-DE" altLang="de-DE" sz="3600" i="1" dirty="0" smtClean="0"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aber </a:t>
            </a:r>
            <a:r>
              <a:rPr lang="de-DE" altLang="de-DE" sz="3600" i="1" dirty="0">
                <a:latin typeface="Calibri"/>
                <a:cs typeface="Arial" charset="0"/>
              </a:rPr>
              <a:t>keine Pflichten. </a:t>
            </a:r>
            <a:endParaRPr lang="de-DE" altLang="de-DE" sz="3600" i="1" dirty="0" smtClean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0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698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So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darf man also Einwanderern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keine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Solidarität mit der deutschen Bevölkerung abverlangen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</a:t>
            </a:r>
          </a:p>
          <a:p>
            <a:pPr algn="ctr" eaLnBrk="1" hangingPunct="1"/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latin typeface="Calibri"/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: Warum ich kein Linker mehr bin, 2012  S.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68+69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42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6055" y="-12934"/>
            <a:ext cx="9144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„Ich denke, es gibt keine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christlich-abendländische Kultur.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Das ist ein Konstrukt,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um andere auszugrenzen.“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Cem </a:t>
            </a: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Özdemir </a:t>
            </a: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auf Anfrage</a:t>
            </a:r>
            <a:endParaRPr lang="de-DE" altLang="de-DE" sz="1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290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 rot="-2110610">
            <a:off x="1124743" y="2807432"/>
            <a:ext cx="6888162" cy="9355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Political Correctness oder: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C0C0C0">
                      <a:alpha val="7499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Der Gesellschaft ausgeliefert</a:t>
            </a:r>
            <a:endParaRPr lang="de-DE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C0C0C0">
                    <a:alpha val="7499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4161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Das europäische, speziell sozialistische Demokratieverständnis geht auf die Idee Rousseaus zurück, dass es eine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„Zivilreligion“ geben </a:t>
            </a:r>
            <a:r>
              <a:rPr lang="de-DE" altLang="de-DE" sz="3600" i="1" dirty="0" err="1" smtClean="0">
                <a:latin typeface="Calibri"/>
                <a:cs typeface="Arial" charset="0"/>
              </a:rPr>
              <a:t>muss</a:t>
            </a:r>
            <a:r>
              <a:rPr lang="de-DE" altLang="de-DE" sz="3600" i="1" dirty="0" smtClean="0">
                <a:latin typeface="Calibri"/>
                <a:cs typeface="Arial" charset="0"/>
              </a:rPr>
              <a:t>,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die die Gesellschaft zusammenhält.</a:t>
            </a:r>
          </a:p>
        </p:txBody>
      </p:sp>
    </p:spTree>
    <p:extLst>
      <p:ext uri="{BB962C8B-B14F-4D97-AF65-F5344CB8AC3E}">
        <p14:creationId xmlns:p14="http://schemas.microsoft.com/office/powerpoint/2010/main" val="22486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16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neue, kollektivistische Mensch </a:t>
            </a:r>
          </a:p>
          <a:p>
            <a:pPr marL="0" lvl="0" indent="0" algn="ctr" eaLnBrk="1" hangingPunct="1"/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mit seiner ganzen geistigen Existenz vergesellschaftet werden. </a:t>
            </a:r>
          </a:p>
          <a:p>
            <a:pPr marL="0" lv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900" b="1" i="1" dirty="0" smtClean="0">
              <a:solidFill>
                <a:srgbClr val="0000FF"/>
              </a:solidFill>
              <a:latin typeface="Calibri"/>
            </a:endParaRPr>
          </a:p>
          <a:p>
            <a:pPr marL="0" lv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So </a:t>
            </a:r>
            <a:r>
              <a:rPr lang="de-DE" sz="3600" b="1" i="1" dirty="0" err="1" smtClean="0">
                <a:solidFill>
                  <a:srgbClr val="0000FF"/>
                </a:solidFill>
                <a:latin typeface="Calibri"/>
              </a:rPr>
              <a:t>musste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 er sich bedingungslos </a:t>
            </a:r>
          </a:p>
          <a:p>
            <a:pPr marL="0" lv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und bei Todesstrafe </a:t>
            </a:r>
          </a:p>
          <a:p>
            <a:pPr marL="0" lv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dem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„</a:t>
            </a:r>
            <a:r>
              <a:rPr lang="de-DE" sz="3600" b="1" i="1" dirty="0" err="1">
                <a:solidFill>
                  <a:srgbClr val="0000FF"/>
                </a:solidFill>
                <a:latin typeface="Calibri"/>
              </a:rPr>
              <a:t>volonté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3600" b="1" i="1" dirty="0" err="1">
                <a:solidFill>
                  <a:srgbClr val="0000FF"/>
                </a:solidFill>
                <a:latin typeface="Calibri"/>
              </a:rPr>
              <a:t>général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“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unterordnen. </a:t>
            </a:r>
            <a:endParaRPr lang="de-DE" sz="3600" b="1" i="1" dirty="0">
              <a:solidFill>
                <a:srgbClr val="0000FF"/>
              </a:solidFill>
              <a:latin typeface="Calibri"/>
            </a:endParaRPr>
          </a:p>
          <a:p>
            <a:pPr marL="0" lv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3600" b="1" i="1" dirty="0">
              <a:solidFill>
                <a:srgbClr val="0000FF"/>
              </a:solidFill>
              <a:latin typeface="Calibri"/>
            </a:endParaRPr>
          </a:p>
          <a:p>
            <a:pPr marL="0" lv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884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0828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/>
              <a:t>S</a:t>
            </a:r>
            <a:r>
              <a:rPr lang="de-DE" sz="3600" i="1" dirty="0" smtClean="0"/>
              <a:t>chon bei der ersten Anwendung dieser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/>
              <a:t>Zivilreligion durch Robespierre </a:t>
            </a:r>
            <a:r>
              <a:rPr lang="de-DE" sz="3600" i="1" dirty="0"/>
              <a:t>in </a:t>
            </a:r>
            <a:r>
              <a:rPr lang="de-DE" sz="3600" i="1" dirty="0" smtClean="0"/>
              <a:t>der Französischen Revolution wurde die Zivilreligion zum Tugendterror,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/>
              <a:t>„um die Seelen zu bessern“ </a:t>
            </a:r>
            <a:endParaRPr lang="de-DE" sz="3600" i="1" dirty="0"/>
          </a:p>
        </p:txBody>
      </p:sp>
    </p:spTree>
    <p:extLst>
      <p:ext uri="{BB962C8B-B14F-4D97-AF65-F5344CB8AC3E}">
        <p14:creationId xmlns:p14="http://schemas.microsoft.com/office/powerpoint/2010/main" val="112640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20828" y="-15985"/>
            <a:ext cx="91231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Hegel schrieb in seiner 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„Phänomenologie des Geistes“,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dass jede Herrschaft, die mit dem Ziel antritt, 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eine bestimmte Tugend zu verwirklichen, </a:t>
            </a:r>
          </a:p>
          <a:p>
            <a:pPr algn="ctr"/>
            <a:r>
              <a:rPr lang="de-DE" altLang="de-DE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immer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zu einem terroristischem Schreckensregime führen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30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6182" y="18721"/>
            <a:ext cx="9144000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500" i="1" dirty="0" smtClean="0">
                <a:latin typeface="Calibri" panose="020F0502020204030204" pitchFamily="34" charset="0"/>
              </a:rPr>
              <a:t>So ist es kein Wunder, dass heute unter dem Begriff der „Political Correctness“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500" i="1" dirty="0" smtClean="0">
                <a:latin typeface="Calibri" panose="020F0502020204030204" pitchFamily="34" charset="0"/>
              </a:rPr>
              <a:t>vorgeblich um „Diskriminierung“ </a:t>
            </a:r>
            <a:r>
              <a:rPr lang="de-DE" altLang="de-DE" sz="3500" i="1" dirty="0">
                <a:latin typeface="Calibri" panose="020F0502020204030204" pitchFamily="34" charset="0"/>
              </a:rPr>
              <a:t>zu verhindern, </a:t>
            </a:r>
            <a:endParaRPr lang="de-DE" altLang="de-DE" sz="35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500" i="1" dirty="0" smtClean="0">
                <a:latin typeface="Calibri" panose="020F0502020204030204" pitchFamily="34" charset="0"/>
              </a:rPr>
              <a:t>anonyme </a:t>
            </a:r>
            <a:r>
              <a:rPr lang="de-DE" altLang="de-DE" sz="3500" i="1" dirty="0">
                <a:latin typeface="Calibri" panose="020F0502020204030204" pitchFamily="34" charset="0"/>
              </a:rPr>
              <a:t>„</a:t>
            </a:r>
            <a:r>
              <a:rPr lang="de-DE" altLang="de-DE" sz="3500" i="1" dirty="0" smtClean="0">
                <a:latin typeface="Calibri" panose="020F0502020204030204" pitchFamily="34" charset="0"/>
              </a:rPr>
              <a:t>Tugendwächter“ zunehmend vorgeben, was wir sagen und denken dürfen. </a:t>
            </a:r>
          </a:p>
        </p:txBody>
      </p:sp>
    </p:spTree>
    <p:extLst>
      <p:ext uri="{BB962C8B-B14F-4D97-AF65-F5344CB8AC3E}">
        <p14:creationId xmlns:p14="http://schemas.microsoft.com/office/powerpoint/2010/main" val="1081705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-27384"/>
            <a:ext cx="4171597" cy="379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50251" y="995160"/>
            <a:ext cx="49819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Sie bekennen, frei alles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schreiben zu dürfen,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was alle anderen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ebenfalls schreiben.</a:t>
            </a:r>
          </a:p>
          <a:p>
            <a:pPr algn="ctr"/>
            <a:endParaRPr lang="de-DE" sz="1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  <a:latin typeface="Calibri"/>
              </a:rPr>
              <a:t>Honoré Daumier, 1835</a:t>
            </a:r>
            <a:endParaRPr lang="de-DE" sz="2000" i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173202" y="-27384"/>
            <a:ext cx="4981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i="1" dirty="0">
                <a:solidFill>
                  <a:srgbClr val="0000FF"/>
                </a:solidFill>
                <a:latin typeface="Calibri"/>
              </a:rPr>
              <a:t>Der </a:t>
            </a:r>
            <a:r>
              <a:rPr lang="de-DE" sz="3200" b="1" i="1" dirty="0" smtClean="0">
                <a:solidFill>
                  <a:srgbClr val="0000FF"/>
                </a:solidFill>
                <a:latin typeface="Calibri"/>
              </a:rPr>
              <a:t>Angeklagte </a:t>
            </a:r>
          </a:p>
          <a:p>
            <a:pPr algn="ctr"/>
            <a:r>
              <a:rPr lang="de-DE" sz="3200" b="1" i="1" dirty="0" smtClean="0">
                <a:solidFill>
                  <a:srgbClr val="0000FF"/>
                </a:solidFill>
                <a:latin typeface="Calibri"/>
              </a:rPr>
              <a:t>hat </a:t>
            </a:r>
            <a:r>
              <a:rPr lang="de-DE" sz="3200" b="1" i="1" dirty="0">
                <a:solidFill>
                  <a:srgbClr val="0000FF"/>
                </a:solidFill>
                <a:latin typeface="Calibri"/>
              </a:rPr>
              <a:t>das Wort:</a:t>
            </a:r>
          </a:p>
        </p:txBody>
      </p:sp>
    </p:spTree>
    <p:extLst>
      <p:ext uri="{BB962C8B-B14F-4D97-AF65-F5344CB8AC3E}">
        <p14:creationId xmlns:p14="http://schemas.microsoft.com/office/powerpoint/2010/main" val="2434717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417" y="0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Das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erste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ist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die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Bibel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, </a:t>
            </a:r>
            <a:endParaRPr lang="en-US" sz="3600" b="1" i="1" dirty="0" smtClean="0">
              <a:solidFill>
                <a:srgbClr val="0000FF"/>
              </a:solidFill>
              <a:cs typeface="Arial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die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uns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Gottes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Absichten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cs typeface="Arial" charset="0"/>
              </a:rPr>
              <a:t>offenbart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.…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Das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zweite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ist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Schöpfung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die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uns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an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seine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Allmacht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cs typeface="Arial" charset="0"/>
              </a:rPr>
              <a:t>glauben</a:t>
            </a: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lässt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, </a:t>
            </a:r>
            <a:endParaRPr lang="en-US" sz="3600" b="1" i="1" dirty="0" smtClean="0">
              <a:solidFill>
                <a:srgbClr val="0000FF"/>
              </a:solidFill>
              <a:cs typeface="Arial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srgbClr val="0000FF"/>
                </a:solidFill>
                <a:cs typeface="Arial" charset="0"/>
              </a:rPr>
              <a:t>weil</a:t>
            </a: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sie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sich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cs typeface="Arial" charset="0"/>
              </a:rPr>
              <a:t>gerade</a:t>
            </a:r>
            <a:r>
              <a:rPr lang="en-US" sz="3600" b="1" i="1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in der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Natur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charset="0"/>
              </a:rPr>
              <a:t>zeigt</a:t>
            </a:r>
            <a:r>
              <a:rPr lang="en-US" sz="3600" b="1" i="1" dirty="0">
                <a:solidFill>
                  <a:srgbClr val="0000FF"/>
                </a:solidFill>
                <a:cs typeface="Arial" charset="0"/>
              </a:rPr>
              <a:t>.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0000FF"/>
              </a:solidFill>
              <a:cs typeface="Arial" charset="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0000FF"/>
                </a:solidFill>
                <a:cs typeface="Arial" charset="0"/>
              </a:rPr>
              <a:t>Francis Bacon, The advancement of Learning, London, </a:t>
            </a: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err="1">
                <a:solidFill>
                  <a:srgbClr val="0000FF"/>
                </a:solidFill>
                <a:cs typeface="Arial" charset="0"/>
              </a:rPr>
              <a:t>Henrie</a:t>
            </a:r>
            <a:r>
              <a:rPr lang="en-US" i="1" dirty="0">
                <a:solidFill>
                  <a:srgbClr val="0000FF"/>
                </a:solidFill>
                <a:cs typeface="Arial" charset="0"/>
              </a:rPr>
              <a:t> Tomes, 1605, Ed T. Case London 1906, S. 41+42</a:t>
            </a:r>
          </a:p>
        </p:txBody>
      </p:sp>
    </p:spTree>
    <p:extLst>
      <p:ext uri="{BB962C8B-B14F-4D97-AF65-F5344CB8AC3E}">
        <p14:creationId xmlns:p14="http://schemas.microsoft.com/office/powerpoint/2010/main" val="608571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1905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i="1" dirty="0" smtClean="0">
                <a:ea typeface="Times New Roman"/>
              </a:rPr>
              <a:t>Heute wird nicht mehr die Guillotine eingesetzt und der demokratische </a:t>
            </a:r>
            <a:r>
              <a:rPr lang="de-DE" sz="3600" i="1" dirty="0">
                <a:ea typeface="Times New Roman"/>
              </a:rPr>
              <a:t>Tyrann </a:t>
            </a:r>
            <a:r>
              <a:rPr lang="de-DE" sz="3600" i="1" dirty="0" smtClean="0">
                <a:ea typeface="Times New Roman"/>
              </a:rPr>
              <a:t>sagt auch nicht</a:t>
            </a:r>
            <a:r>
              <a:rPr lang="de-DE" sz="3600" i="1" dirty="0">
                <a:ea typeface="Times New Roman"/>
              </a:rPr>
              <a:t>: </a:t>
            </a:r>
          </a:p>
          <a:p>
            <a:pPr algn="ctr"/>
            <a:r>
              <a:rPr lang="de-DE" sz="3600" i="1" dirty="0">
                <a:ea typeface="Times New Roman"/>
              </a:rPr>
              <a:t>„Du denkst wie ich </a:t>
            </a:r>
            <a:r>
              <a:rPr lang="de-DE" sz="3600" i="1" dirty="0" smtClean="0">
                <a:ea typeface="Times New Roman"/>
              </a:rPr>
              <a:t>oder </a:t>
            </a:r>
            <a:r>
              <a:rPr lang="de-DE" sz="3600" i="1" dirty="0">
                <a:ea typeface="Times New Roman"/>
              </a:rPr>
              <a:t>du stirbst“; </a:t>
            </a:r>
            <a:r>
              <a:rPr lang="de-DE" sz="3600" i="1" dirty="0" smtClean="0">
                <a:ea typeface="Times New Roman"/>
              </a:rPr>
              <a:t>er sagt: </a:t>
            </a:r>
            <a:endParaRPr lang="de-DE" sz="3600" i="1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866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1905"/>
            <a:ext cx="914399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„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Du hast die Freiheit, nicht zu denken wie ich;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Leben, Vermögen und alles bleibt dir erhalten</a:t>
            </a:r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;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aber von dem Tag an bist du ein Fremder.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Du wirst deine Rechte behalten,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aber sie werden dir nichts nützen.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Times New Roman"/>
              </a:rPr>
              <a:t>Du </a:t>
            </a:r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wirst weiter bei den Menschen wohnen,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aber deine Rechte auf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menschlichen Umgang verlieren.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  <a:ea typeface="Times New Roman"/>
              </a:rPr>
              <a:t>Gehe hin in Frieden, ich lasse dir das Leben,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aber es ist schlimmer als der Tod.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de-DE" sz="2000" i="1" dirty="0" smtClean="0">
                <a:solidFill>
                  <a:srgbClr val="0000FF"/>
                </a:solidFill>
                <a:ea typeface="Times New Roman"/>
              </a:rPr>
              <a:t>Alexis </a:t>
            </a:r>
            <a:r>
              <a:rPr lang="de-DE" sz="2000" i="1" dirty="0">
                <a:solidFill>
                  <a:srgbClr val="0000FF"/>
                </a:solidFill>
                <a:ea typeface="Times New Roman"/>
              </a:rPr>
              <a:t>der Tocqueville: Über die Demokratie in Amerika, 1985, S. 152</a:t>
            </a:r>
            <a:endParaRPr lang="de-DE" sz="2000" i="1" dirty="0">
              <a:solidFill>
                <a:srgbClr val="0000FF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849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3522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323522" y="-1905"/>
            <a:ext cx="4820478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Politische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Korrektheit führt dazu, </a:t>
            </a:r>
          </a:p>
          <a:p>
            <a:pPr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wir unsere Identität aufgeben.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Denn schließlich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könnte </a:t>
            </a:r>
            <a:r>
              <a:rPr lang="de-DE" altLang="de-DE" sz="3600" b="1" i="1" dirty="0">
                <a:solidFill>
                  <a:srgbClr val="0000FF"/>
                </a:solidFill>
              </a:rPr>
              <a:t>alles, 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</a:rPr>
              <a:t>was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unsere Identität </a:t>
            </a:r>
            <a:r>
              <a:rPr lang="de-DE" altLang="de-DE" sz="3600" b="1" i="1" dirty="0">
                <a:solidFill>
                  <a:srgbClr val="0000FF"/>
                </a:solidFill>
              </a:rPr>
              <a:t>ausmacht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bei </a:t>
            </a:r>
            <a:r>
              <a:rPr lang="de-DE" altLang="de-DE" sz="3600" b="1" i="1" dirty="0">
                <a:solidFill>
                  <a:srgbClr val="0000FF"/>
                </a:solidFill>
              </a:rPr>
              <a:t>anderen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Vorbehalte </a:t>
            </a:r>
            <a:r>
              <a:rPr lang="de-DE" altLang="de-DE" sz="3600" b="1" i="1" dirty="0">
                <a:solidFill>
                  <a:srgbClr val="0000FF"/>
                </a:solidFill>
              </a:rPr>
              <a:t>auslösen.</a:t>
            </a:r>
          </a:p>
          <a:p>
            <a:pPr algn="ctr"/>
            <a:endParaRPr lang="de-DE" altLang="de-DE" sz="1000" b="1" i="1" dirty="0">
              <a:solidFill>
                <a:srgbClr val="0000FF"/>
              </a:solidFill>
            </a:endParaRP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</a:rPr>
              <a:t>Jörg Schönbohm: Politische Korrektheit </a:t>
            </a: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</a:rPr>
              <a:t>Das Schlachtfeld der Tugendwächter, </a:t>
            </a: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</a:rPr>
              <a:t>2010</a:t>
            </a:r>
            <a:r>
              <a:rPr lang="de-DE" altLang="de-DE" sz="2000" i="1" dirty="0">
                <a:solidFill>
                  <a:srgbClr val="0000FF"/>
                </a:solidFill>
              </a:rPr>
              <a:t>, S.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43</a:t>
            </a:r>
            <a:endParaRPr lang="de-DE" sz="3600" b="1" i="1" dirty="0" smtClean="0">
              <a:solidFill>
                <a:srgbClr val="0000FF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629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7251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Erfährt in einer Demokratie ein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Mensch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…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eine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Ungerechtigkeit, an wen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sich wenden? </a:t>
            </a:r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öffentliche Meinung?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Gerade die bildet die Mehrheit.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An die gesetzgebende Gewalt?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Sie repräsentiert die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Mehrheit. </a:t>
            </a:r>
            <a:endParaRPr lang="de-DE" altLang="de-DE" sz="3600" b="1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An die Ausführende Gewalt?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Sie wird von der Mehrheit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ernannt. </a:t>
            </a:r>
            <a:endParaRPr lang="de-DE" altLang="de-DE" sz="3600" b="1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An die Geschworenen?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Das Geschworenenkollegium ist die Mehrheit mit dem Recht, Urteile zu fällen…</a:t>
            </a:r>
          </a:p>
          <a:p>
            <a:pPr marL="0" indent="0" algn="ctr" eaLnBrk="1" hangingPunct="1"/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Alexis der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Tocqueville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: Über die Demokratie in Amerika, 1985, S. 147</a:t>
            </a:r>
          </a:p>
          <a:p>
            <a:pPr marL="0" indent="0" algn="ctr" eaLnBrk="1" hangingPunct="1"/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Alexis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der </a:t>
            </a:r>
            <a:r>
              <a:rPr lang="de-DE" altLang="de-DE" sz="2000" i="1" dirty="0" err="1">
                <a:solidFill>
                  <a:srgbClr val="0000FF"/>
                </a:solidFill>
                <a:latin typeface="Calibri"/>
                <a:cs typeface="Arial" charset="0"/>
              </a:rPr>
              <a:t>Toqueville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: Über die Demokratie in Amerika,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1985, S. 147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75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Nachdem auch Platos „idealer Staat“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mit der „Herrschaft der Weisen“ schon bei seinem ersten Praxistest in Syrakus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an der Korrumpierung der „Weisen“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durch die Macht gescheitert war,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entwarf Plato eine neue Staatsform: </a:t>
            </a:r>
          </a:p>
        </p:txBody>
      </p:sp>
    </p:spTree>
    <p:extLst>
      <p:ext uri="{BB962C8B-B14F-4D97-AF65-F5344CB8AC3E}">
        <p14:creationId xmlns:p14="http://schemas.microsoft.com/office/powerpoint/2010/main" val="2499600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Nicht die Menschen,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- auch nicht die Mehrheit -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sondern die Gesetze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sollten im republikanischen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Verfassungsstaat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herrschen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705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Mit </a:t>
            </a:r>
            <a:r>
              <a:rPr lang="de-DE" altLang="de-DE" sz="3600" i="1" dirty="0">
                <a:latin typeface="Calibri"/>
                <a:cs typeface="Arial" charset="0"/>
              </a:rPr>
              <a:t>dem Verfassungsstaat, so könnte man meinen, gehe der alte republikanische Traum in Erfüllung, daß nicht mehr Menschen herrschen, sondern allein die Gesetze. </a:t>
            </a:r>
          </a:p>
        </p:txBody>
      </p:sp>
    </p:spTree>
    <p:extLst>
      <p:ext uri="{BB962C8B-B14F-4D97-AF65-F5344CB8AC3E}">
        <p14:creationId xmlns:p14="http://schemas.microsoft.com/office/powerpoint/2010/main" val="289637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2159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Doch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durch die Hintertür der Interpretation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gelangen die republikanisch entmachteten Menschen wieder an die Macht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</a:t>
            </a:r>
          </a:p>
          <a:p>
            <a:pPr marL="0" lvl="0" indent="0" algn="ctr" eaLnBrk="1" hangingPunct="1"/>
            <a:endParaRPr lang="de-DE" altLang="de-DE" sz="1000" b="1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Josef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Isensee,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Wertewandel – Rechtswandel, 1997, S. 26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1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Familien- </a:t>
            </a:r>
            <a:r>
              <a:rPr lang="de-DE" sz="3600" b="1" i="1" dirty="0">
                <a:solidFill>
                  <a:srgbClr val="0000FF"/>
                </a:solidFill>
              </a:rPr>
              <a:t>und Justizministerium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</a:rPr>
              <a:t>haben mit der </a:t>
            </a:r>
            <a:r>
              <a:rPr lang="de-DE" sz="3600" b="1" i="1" dirty="0" smtClean="0">
                <a:solidFill>
                  <a:srgbClr val="0000FF"/>
                </a:solidFill>
              </a:rPr>
              <a:t>Spitzfindigkeit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„</a:t>
            </a:r>
            <a:r>
              <a:rPr lang="de-DE" sz="3600" b="1" i="1" dirty="0">
                <a:solidFill>
                  <a:srgbClr val="0000FF"/>
                </a:solidFill>
              </a:rPr>
              <a:t>Besonderer Schutz der Ehe bedeutet nicht ausschließlicher Schutz</a:t>
            </a:r>
            <a:r>
              <a:rPr lang="de-DE" sz="3600" b="1" i="1" dirty="0" smtClean="0">
                <a:solidFill>
                  <a:srgbClr val="0000FF"/>
                </a:solidFill>
              </a:rPr>
              <a:t>“.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besondere Schutzgebot der Ehe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Artikels 6 GG de facto ausgehebelt. </a:t>
            </a:r>
            <a:endParaRPr lang="de-DE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106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Geburtenförderung ist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diskriminierend,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weil ja nur die Bevölkerung eines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bestimmten Staates gefördert werde.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In diesem Sinne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 man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die Verfassung interpretieren“.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latin typeface="Calibri" panose="020F0502020204030204" pitchFamily="34" charset="0"/>
              <a:ea typeface="MS Gothic" pitchFamily="49" charset="-128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Susanne Baer, gender-feministische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Verfassungsrichterin JF 47/10</a:t>
            </a:r>
            <a:endParaRPr lang="de-DE" altLang="de-DE" sz="3600" b="1" i="1" dirty="0">
              <a:solidFill>
                <a:srgbClr val="0000FF"/>
              </a:solidFill>
              <a:latin typeface="Calibri" panose="020F0502020204030204" pitchFamily="34" charset="0"/>
              <a:ea typeface="MS Gothic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12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-26988" y="0"/>
            <a:ext cx="9170988" cy="21852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400" i="1" dirty="0" err="1" smtClean="0">
                <a:ea typeface="ＭＳ Ｐゴシック" charset="-128"/>
              </a:rPr>
              <a:t>Auch</a:t>
            </a:r>
            <a:r>
              <a:rPr lang="en-US" sz="3400" i="1" dirty="0" smtClean="0">
                <a:ea typeface="ＭＳ Ｐゴシック" charset="-128"/>
              </a:rPr>
              <a:t> Galilei </a:t>
            </a:r>
            <a:r>
              <a:rPr lang="en-US" sz="3400" i="1" dirty="0" err="1" smtClean="0">
                <a:ea typeface="ＭＳ Ｐゴシック" charset="-128"/>
              </a:rPr>
              <a:t>Zeitgenosse</a:t>
            </a:r>
            <a:r>
              <a:rPr lang="en-US" sz="3400" i="1" dirty="0" smtClean="0">
                <a:ea typeface="ＭＳ Ｐゴシック" charset="-128"/>
              </a:rPr>
              <a:t> und Freund Francis Bacons war </a:t>
            </a:r>
            <a:r>
              <a:rPr lang="en-US" sz="3400" i="1" dirty="0" err="1" smtClean="0">
                <a:ea typeface="ＭＳ Ｐゴシック" charset="-128"/>
              </a:rPr>
              <a:t>alles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andere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als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ein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Feind</a:t>
            </a:r>
            <a:r>
              <a:rPr lang="en-US" sz="3400" i="1" dirty="0" smtClean="0">
                <a:ea typeface="ＭＳ Ｐゴシック" charset="-128"/>
              </a:rPr>
              <a:t> des </a:t>
            </a:r>
            <a:r>
              <a:rPr lang="en-US" sz="3400" i="1" dirty="0" err="1" smtClean="0">
                <a:ea typeface="ＭＳ Ｐゴシック" charset="-128"/>
              </a:rPr>
              <a:t>Glaubens</a:t>
            </a:r>
            <a:r>
              <a:rPr lang="en-US" sz="3400" i="1" dirty="0" smtClean="0">
                <a:ea typeface="ＭＳ Ｐゴシック" charset="-128"/>
              </a:rPr>
              <a:t> </a:t>
            </a:r>
          </a:p>
          <a:p>
            <a:pPr algn="ctr">
              <a:defRPr/>
            </a:pPr>
            <a:r>
              <a:rPr lang="en-US" sz="3400" i="1" dirty="0" smtClean="0">
                <a:ea typeface="ＭＳ Ｐゴシック" charset="-128"/>
              </a:rPr>
              <a:t>Und </a:t>
            </a:r>
            <a:r>
              <a:rPr lang="en-US" sz="3400" i="1" dirty="0" err="1" smtClean="0">
                <a:ea typeface="ＭＳ Ｐゴシック" charset="-128"/>
              </a:rPr>
              <a:t>dachte</a:t>
            </a:r>
            <a:r>
              <a:rPr lang="en-US" sz="3400" i="1" dirty="0" smtClean="0">
                <a:ea typeface="ＭＳ Ｐゴシック" charset="-128"/>
              </a:rPr>
              <a:t> in </a:t>
            </a:r>
            <a:r>
              <a:rPr lang="en-US" sz="3400" i="1" dirty="0" err="1" smtClean="0">
                <a:ea typeface="ＭＳ Ｐゴシック" charset="-128"/>
              </a:rPr>
              <a:t>genau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derselben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Linie</a:t>
            </a:r>
            <a:r>
              <a:rPr lang="en-US" sz="3400" i="1" dirty="0" smtClean="0">
                <a:ea typeface="ＭＳ Ｐゴシック" charset="-128"/>
              </a:rPr>
              <a:t>,</a:t>
            </a:r>
          </a:p>
          <a:p>
            <a:pPr algn="ctr">
              <a:defRPr/>
            </a:pPr>
            <a:r>
              <a:rPr lang="en-US" sz="3400" i="1" dirty="0" err="1" smtClean="0">
                <a:ea typeface="ＭＳ Ｐゴシック" charset="-128"/>
              </a:rPr>
              <a:t>Als</a:t>
            </a:r>
            <a:r>
              <a:rPr lang="en-US" sz="3400" i="1" dirty="0" smtClean="0">
                <a:ea typeface="ＭＳ Ｐゴシック" charset="-128"/>
              </a:rPr>
              <a:t> </a:t>
            </a:r>
            <a:r>
              <a:rPr lang="en-US" sz="3400" i="1" dirty="0" err="1" smtClean="0">
                <a:ea typeface="ＭＳ Ｐゴシック" charset="-128"/>
              </a:rPr>
              <a:t>er</a:t>
            </a:r>
            <a:r>
              <a:rPr lang="en-US" sz="3400" i="1" dirty="0" smtClean="0">
                <a:ea typeface="ＭＳ Ｐゴシック" charset="-128"/>
              </a:rPr>
              <a:t> an die </a:t>
            </a:r>
            <a:r>
              <a:rPr lang="en-US" sz="3400" i="1" dirty="0" err="1" smtClean="0">
                <a:ea typeface="ＭＳ Ｐゴシック" charset="-128"/>
              </a:rPr>
              <a:t>Großherzogin</a:t>
            </a:r>
            <a:r>
              <a:rPr lang="en-US" sz="3400" i="1" dirty="0" smtClean="0">
                <a:ea typeface="ＭＳ Ｐゴシック" charset="-128"/>
              </a:rPr>
              <a:t> der Toscana </a:t>
            </a:r>
            <a:r>
              <a:rPr lang="en-US" sz="3400" i="1" dirty="0" err="1" smtClean="0">
                <a:ea typeface="ＭＳ Ｐゴシック" charset="-128"/>
              </a:rPr>
              <a:t>schrieb</a:t>
            </a:r>
            <a:r>
              <a:rPr lang="en-US" sz="3400" i="1" dirty="0" smtClean="0">
                <a:ea typeface="ＭＳ Ｐゴシック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08081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769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Obwohl verfassungswidrig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 </a:t>
            </a:r>
            <a:endParaRPr lang="de-DE" altLang="de-DE" sz="3600" b="1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lv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hat sich durch die Rechtspraxis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lv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Vorstellung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eines Rechts auf Abtreibung </a:t>
            </a:r>
          </a:p>
          <a:p>
            <a:pPr marL="0" lv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in breiten Kreisen der Bevölkerung etabliert. </a:t>
            </a:r>
            <a:endParaRPr lang="de-DE" altLang="de-DE" sz="1000" b="1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endParaRPr lang="de-DE" altLang="de-DE" sz="1000" i="1" dirty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lvl="0" indent="0"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Josef Isensee, Wertewandel – Rechtswandel, 1997, S.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32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35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7699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Schadenersatz für ungewollte Kinder: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„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Der Werthintergrund der Verfassung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beginnt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einer jüngeren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Richterneration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zu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entschwinden (Hans Maier)“ </a:t>
            </a:r>
          </a:p>
          <a:p>
            <a:pPr algn="ctr" eaLnBrk="1" hangingPunct="1"/>
            <a:endParaRPr lang="de-DE" altLang="de-DE" sz="1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Focus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52/97 Urteil mit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Geburtsfehler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9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722"/>
            <a:ext cx="9144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Heute enthalten und schützen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die Rechtsnormen des Staates, die Gesetze, nicht länger das sittliche Minimum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der Rechtsgemeinschaft,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sie dienen der Veränderung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der gesellschaftlichen Institutionen.</a:t>
            </a:r>
          </a:p>
          <a:p>
            <a:pPr lvl="0" algn="ctr"/>
            <a:endParaRPr lang="de-DE" altLang="de-DE" sz="1000" i="1" dirty="0">
              <a:solidFill>
                <a:srgbClr val="0000FF"/>
              </a:solidFill>
              <a:cs typeface="Arial" charset="0"/>
            </a:endParaRP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Rudolf 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Willeke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, Frankfurter Schule und Kritische Theorie, </a:t>
            </a: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Schriftenreihe der Aktion Leben e.V., 5. Auflage 2000 Nr. 10 </a:t>
            </a:r>
          </a:p>
        </p:txBody>
      </p:sp>
    </p:spTree>
    <p:extLst>
      <p:ext uri="{BB962C8B-B14F-4D97-AF65-F5344CB8AC3E}">
        <p14:creationId xmlns:p14="http://schemas.microsoft.com/office/powerpoint/2010/main" val="62376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2889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19379530">
            <a:off x="1928989" y="2362550"/>
            <a:ext cx="5377467" cy="23489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15 Minuten</a:t>
            </a:r>
          </a:p>
          <a:p>
            <a:pPr algn="ctr"/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Pause</a:t>
            </a:r>
            <a:endParaRPr lang="de-DE" sz="36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2485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2889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19379530">
            <a:off x="1808462" y="3106742"/>
            <a:ext cx="5212196" cy="93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2. Teil </a:t>
            </a:r>
          </a:p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Ungereimtheiten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9850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WordArt 1027"/>
          <p:cNvSpPr>
            <a:spLocks noChangeArrowheads="1" noChangeShapeType="1" noTextEdit="1"/>
          </p:cNvSpPr>
          <p:nvPr/>
        </p:nvSpPr>
        <p:spPr bwMode="auto">
          <a:xfrm rot="19609998">
            <a:off x="1413648" y="2681411"/>
            <a:ext cx="6172200" cy="18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Ist das wirklich die sozialistische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Welt-Revolution?</a:t>
            </a:r>
            <a:endParaRPr lang="de-DE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C0C0C0">
                    <a:alpha val="74998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69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sogenannten 68 hätten in Westeuropa die 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Meinungsführerschaft errungen?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Ausgeschlossen. </a:t>
            </a:r>
            <a:endParaRPr lang="de-DE" sz="3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W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ie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sollten 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es 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die schätzungsweise 200.000 Beteiligten geschafft haben, </a:t>
            </a:r>
            <a:endParaRPr lang="de-DE" sz="36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"</a:t>
            </a:r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eine ganze Bevölkerung in ihren Wertvorstellungen zu 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zerrütten?“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Götz Aly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Ausgeschlossen. </a:t>
            </a:r>
            <a:endParaRPr lang="de-DE" sz="3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Hier </a:t>
            </a:r>
            <a:r>
              <a:rPr lang="de-DE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muss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ein Irrtum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vorliegen.</a:t>
            </a:r>
          </a:p>
          <a:p>
            <a:pPr algn="ctr"/>
            <a:endParaRPr lang="de-DE" sz="1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Frank </a:t>
            </a:r>
            <a:r>
              <a:rPr lang="de-DE" sz="2000" b="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Böckelmann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: Jargon der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Weltoffenheit, 2014, S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. 10</a:t>
            </a:r>
            <a:endParaRPr lang="de-DE" sz="2000" b="0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de-DE" sz="2000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94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"Die Revolutionierung der Revolutionäre </a:t>
            </a:r>
          </a:p>
          <a:p>
            <a:pPr algn="ctr"/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ist die entscheidende Voraussetzung </a:t>
            </a:r>
          </a:p>
          <a:p>
            <a:pPr algn="ctr"/>
            <a:r>
              <a:rPr lang="de-DE" sz="3600" i="1" dirty="0">
                <a:solidFill>
                  <a:srgbClr val="0000FF"/>
                </a:solidFill>
                <a:latin typeface="Calibri" panose="020F0502020204030204" pitchFamily="34" charset="0"/>
              </a:rPr>
              <a:t>für die Revolutionierung der Massen." </a:t>
            </a:r>
          </a:p>
          <a:p>
            <a:pPr algn="ctr" eaLnBrk="1" hangingPunct="1"/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Rudi Dutschke im Frühjahr 1968   </a:t>
            </a:r>
          </a:p>
          <a:p>
            <a:pPr algn="ctr"/>
            <a:endParaRPr lang="de-DE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Rudi Dutschke bemerkt nicht einmal, dass </a:t>
            </a:r>
          </a:p>
          <a:p>
            <a:pPr algn="ctr"/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dies 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 niederschmetterndes Geständnis 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war. </a:t>
            </a:r>
            <a:endParaRPr lang="de-DE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defRPr/>
            </a:pPr>
            <a:endParaRPr lang="de-DE" sz="2000" b="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Frank </a:t>
            </a:r>
            <a:r>
              <a:rPr lang="de-DE" sz="2000" b="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Böckelmann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: Jargon der Weltoffenheit.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2014, S</a:t>
            </a:r>
            <a:r>
              <a:rPr lang="de-DE" sz="2000" b="0" i="1" dirty="0">
                <a:solidFill>
                  <a:srgbClr val="0000FF"/>
                </a:solidFill>
                <a:latin typeface="Calibri" panose="020F0502020204030204" pitchFamily="34" charset="0"/>
              </a:rPr>
              <a:t>. </a:t>
            </a: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17+21</a:t>
            </a:r>
            <a:endParaRPr lang="de-DE" sz="2000" i="1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Wer also waren denn die </a:t>
            </a:r>
          </a:p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selbsternannten Revolutionäre? </a:t>
            </a:r>
          </a:p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Brave </a:t>
            </a:r>
            <a:r>
              <a:rPr lang="de-DE" sz="3600" b="0" i="1" dirty="0">
                <a:latin typeface="Calibri" panose="020F0502020204030204" pitchFamily="34" charset="0"/>
              </a:rPr>
              <a:t>Söhne und Töchter, </a:t>
            </a:r>
            <a:r>
              <a:rPr lang="de-DE" sz="3600" b="0" i="1" dirty="0" smtClean="0">
                <a:latin typeface="Calibri" panose="020F0502020204030204" pitchFamily="34" charset="0"/>
              </a:rPr>
              <a:t>"idealistische</a:t>
            </a:r>
            <a:r>
              <a:rPr lang="de-DE" sz="3600" b="0" i="1" dirty="0">
                <a:latin typeface="Calibri" panose="020F0502020204030204" pitchFamily="34" charset="0"/>
              </a:rPr>
              <a:t>" </a:t>
            </a:r>
            <a:endParaRPr lang="de-DE" sz="3600" b="0" i="1" dirty="0" smtClean="0">
              <a:latin typeface="Calibri" panose="020F0502020204030204" pitchFamily="34" charset="0"/>
            </a:endParaRPr>
          </a:p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junge </a:t>
            </a:r>
            <a:r>
              <a:rPr lang="de-DE" sz="3600" b="0" i="1" dirty="0">
                <a:latin typeface="Calibri" panose="020F0502020204030204" pitchFamily="34" charset="0"/>
              </a:rPr>
              <a:t>Leute, </a:t>
            </a:r>
            <a:r>
              <a:rPr lang="de-DE" sz="3600" b="0" i="1" dirty="0" smtClean="0">
                <a:latin typeface="Calibri" panose="020F0502020204030204" pitchFamily="34" charset="0"/>
              </a:rPr>
              <a:t>die </a:t>
            </a:r>
            <a:r>
              <a:rPr lang="de-DE" sz="3600" b="0" i="1" dirty="0">
                <a:latin typeface="Calibri" panose="020F0502020204030204" pitchFamily="34" charset="0"/>
              </a:rPr>
              <a:t>sich "für Politik interessieren" </a:t>
            </a:r>
            <a:endParaRPr lang="de-DE" sz="3600" b="0" i="1" dirty="0" smtClean="0">
              <a:latin typeface="Calibri" panose="020F0502020204030204" pitchFamily="34" charset="0"/>
            </a:endParaRPr>
          </a:p>
          <a:p>
            <a:pPr algn="ctr"/>
            <a:r>
              <a:rPr lang="de-DE" sz="3600" b="0" i="1" dirty="0" smtClean="0">
                <a:latin typeface="Calibri" panose="020F0502020204030204" pitchFamily="34" charset="0"/>
              </a:rPr>
              <a:t>und "gegen </a:t>
            </a:r>
            <a:r>
              <a:rPr lang="de-DE" sz="3600" b="0" i="1" dirty="0">
                <a:latin typeface="Calibri" panose="020F0502020204030204" pitchFamily="34" charset="0"/>
              </a:rPr>
              <a:t>den Krieg </a:t>
            </a:r>
            <a:r>
              <a:rPr lang="de-DE" sz="3600" b="0" i="1" dirty="0" smtClean="0">
                <a:latin typeface="Calibri" panose="020F0502020204030204" pitchFamily="34" charset="0"/>
              </a:rPr>
              <a:t>protestierten</a:t>
            </a:r>
            <a:r>
              <a:rPr lang="de-DE" sz="3600" b="0" i="1" dirty="0">
                <a:latin typeface="Calibri" panose="020F0502020204030204" pitchFamily="34" charset="0"/>
              </a:rPr>
              <a:t>". </a:t>
            </a:r>
            <a:endParaRPr lang="de-DE" sz="3600" b="0" i="1" dirty="0" smtClean="0">
              <a:latin typeface="Calibri" panose="020F0502020204030204" pitchFamily="34" charset="0"/>
            </a:endParaRPr>
          </a:p>
          <a:p>
            <a:pPr algn="ctr">
              <a:defRPr/>
            </a:pPr>
            <a:endParaRPr lang="de-DE" sz="2000" b="0" i="1" dirty="0" smtClean="0"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b="0" i="1" dirty="0" smtClean="0">
                <a:latin typeface="Calibri" panose="020F0502020204030204" pitchFamily="34" charset="0"/>
              </a:rPr>
              <a:t>Frank </a:t>
            </a:r>
            <a:r>
              <a:rPr lang="de-DE" sz="2000" b="0" i="1" dirty="0" err="1">
                <a:latin typeface="Calibri" panose="020F0502020204030204" pitchFamily="34" charset="0"/>
              </a:rPr>
              <a:t>Böckelmann</a:t>
            </a:r>
            <a:r>
              <a:rPr lang="de-DE" sz="2000" b="0" i="1" dirty="0">
                <a:latin typeface="Calibri" panose="020F0502020204030204" pitchFamily="34" charset="0"/>
              </a:rPr>
              <a:t>: Jargon der Weltoffenheit. </a:t>
            </a:r>
            <a:r>
              <a:rPr lang="de-DE" sz="2000" b="0" i="1" dirty="0" smtClean="0">
                <a:latin typeface="Calibri" panose="020F0502020204030204" pitchFamily="34" charset="0"/>
              </a:rPr>
              <a:t>2014, S</a:t>
            </a:r>
            <a:r>
              <a:rPr lang="de-DE" sz="2000" b="0" i="1" dirty="0">
                <a:latin typeface="Calibri" panose="020F0502020204030204" pitchFamily="34" charset="0"/>
              </a:rPr>
              <a:t>. </a:t>
            </a:r>
            <a:r>
              <a:rPr lang="de-DE" sz="2000" b="0" i="1" dirty="0" smtClean="0">
                <a:latin typeface="Calibri" panose="020F0502020204030204" pitchFamily="34" charset="0"/>
              </a:rPr>
              <a:t>17+21</a:t>
            </a:r>
          </a:p>
        </p:txBody>
      </p:sp>
      <p:sp>
        <p:nvSpPr>
          <p:cNvPr id="3" name="Rechteck 2"/>
          <p:cNvSpPr/>
          <p:nvPr/>
        </p:nvSpPr>
        <p:spPr>
          <a:xfrm>
            <a:off x="-27632" y="37170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i="1" dirty="0">
                <a:solidFill>
                  <a:srgbClr val="000000"/>
                </a:solidFill>
                <a:latin typeface="Calibri" panose="020F0502020204030204" pitchFamily="34" charset="0"/>
              </a:rPr>
              <a:t>„Tut einfach alles, wonach euch zumute ist - irgendwie schadet es dem System </a:t>
            </a:r>
          </a:p>
          <a:p>
            <a:pPr lvl="0" algn="ctr"/>
            <a:r>
              <a:rPr lang="de-DE" sz="3600" i="1" dirty="0">
                <a:solidFill>
                  <a:srgbClr val="000000"/>
                </a:solidFill>
                <a:latin typeface="Calibri" panose="020F0502020204030204" pitchFamily="34" charset="0"/>
              </a:rPr>
              <a:t>oder führt aus ihm heraus. ...“</a:t>
            </a:r>
          </a:p>
          <a:p>
            <a:pPr lvl="0" algn="ctr"/>
            <a:r>
              <a:rPr lang="de-DE" sz="3600" i="1" dirty="0">
                <a:solidFill>
                  <a:srgbClr val="000000"/>
                </a:solidFill>
                <a:latin typeface="Calibri" panose="020F0502020204030204" pitchFamily="34" charset="0"/>
              </a:rPr>
              <a:t>Das war keine linke Begrifflichkeit! </a:t>
            </a:r>
          </a:p>
        </p:txBody>
      </p:sp>
    </p:spTree>
    <p:extLst>
      <p:ext uri="{BB962C8B-B14F-4D97-AF65-F5344CB8AC3E}">
        <p14:creationId xmlns:p14="http://schemas.microsoft.com/office/powerpoint/2010/main" val="207717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12568" y="422108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Frank </a:t>
            </a:r>
            <a:r>
              <a:rPr 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Böckelmann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: Jargon der Weltoffenheit. 2014, S.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16+20</a:t>
            </a:r>
            <a:endParaRPr lang="de-DE" sz="2000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12568" y="0"/>
            <a:ext cx="915028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Die Revolutionstheorie fordert Unterwerfung des Einzelnen unter das Kollektiv. </a:t>
            </a: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Freiheit kommt nach der Umwälzung. </a:t>
            </a:r>
          </a:p>
          <a:p>
            <a:pPr lvl="0" algn="ctr"/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Charakter der 68er war 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„Selbstverwirklichung“ </a:t>
            </a:r>
          </a:p>
          <a:p>
            <a:pPr lvl="0" algn="ctr"/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die alles will, und es jetzt will: </a:t>
            </a:r>
          </a:p>
          <a:p>
            <a:pPr lvl="0" algn="ctr"/>
            <a:endParaRPr lang="de-DE" sz="1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Was ist daran links?</a:t>
            </a:r>
            <a:endParaRPr lang="de-DE" sz="2000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5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-26988" y="0"/>
            <a:ext cx="9170988" cy="4216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Die </a:t>
            </a:r>
            <a:r>
              <a:rPr lang="en-US" sz="3400" b="1" i="1" dirty="0" err="1">
                <a:solidFill>
                  <a:srgbClr val="0000FF"/>
                </a:solidFill>
                <a:ea typeface="ＭＳ Ｐゴシック" charset="-128"/>
              </a:rPr>
              <a:t>Bibel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und die </a:t>
            </a:r>
            <a:r>
              <a:rPr lang="en-US" sz="3400" b="1" i="1" dirty="0" err="1" smtClean="0">
                <a:solidFill>
                  <a:srgbClr val="0000FF"/>
                </a:solidFill>
                <a:ea typeface="ＭＳ Ｐゴシック" charset="-128"/>
              </a:rPr>
              <a:t>Naturphänomene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err="1" smtClean="0">
                <a:solidFill>
                  <a:srgbClr val="0000FF"/>
                </a:solidFill>
                <a:ea typeface="ＭＳ Ｐゴシック" charset="-128"/>
              </a:rPr>
              <a:t>entstammen</a:t>
            </a: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err="1">
                <a:solidFill>
                  <a:srgbClr val="0000FF"/>
                </a:solidFill>
                <a:ea typeface="ＭＳ Ｐゴシック" charset="-128"/>
              </a:rPr>
              <a:t>gleichermaßen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err="1" smtClean="0">
                <a:solidFill>
                  <a:srgbClr val="0000FF"/>
                </a:solidFill>
                <a:ea typeface="ＭＳ Ｐゴシック" charset="-128"/>
              </a:rPr>
              <a:t>dem</a:t>
            </a: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err="1">
                <a:solidFill>
                  <a:srgbClr val="0000FF"/>
                </a:solidFill>
                <a:ea typeface="ＭＳ Ｐゴシック" charset="-128"/>
              </a:rPr>
              <a:t>göttlichen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sz="3400" b="1" i="1" dirty="0" err="1" smtClean="0">
                <a:solidFill>
                  <a:srgbClr val="0000FF"/>
                </a:solidFill>
                <a:ea typeface="ＭＳ Ｐゴシック" charset="-128"/>
              </a:rPr>
              <a:t>Wort</a:t>
            </a: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.</a:t>
            </a:r>
          </a:p>
          <a:p>
            <a:pPr algn="ctr">
              <a:defRPr/>
            </a:pP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 </a:t>
            </a:r>
          </a:p>
          <a:p>
            <a:pPr algn="ctr">
              <a:defRPr/>
            </a:pP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Die </a:t>
            </a:r>
            <a:r>
              <a:rPr lang="en-US" sz="3400" b="1" i="1" dirty="0" err="1">
                <a:solidFill>
                  <a:srgbClr val="0000FF"/>
                </a:solidFill>
                <a:ea typeface="ＭＳ Ｐゴシック" charset="-128"/>
              </a:rPr>
              <a:t>Bibel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endParaRPr lang="en-US" sz="3400" b="1" i="1" dirty="0" smtClean="0">
              <a:solidFill>
                <a:srgbClr val="0000FF"/>
              </a:solidFill>
              <a:ea typeface="ＭＳ Ｐゴシック" charset="-128"/>
            </a:endParaRPr>
          </a:p>
          <a:p>
            <a:pPr algn="ctr">
              <a:defRPr/>
            </a:pPr>
            <a:r>
              <a:rPr lang="en-US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als</a:t>
            </a:r>
            <a:r>
              <a:rPr lang="en-US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Eingabe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des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Heiligen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Geistes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endParaRPr lang="en-US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  <a:p>
            <a:pPr algn="ctr">
              <a:defRPr/>
            </a:pPr>
            <a:r>
              <a:rPr lang="en-US" sz="3400" b="1" i="1" dirty="0" smtClean="0">
                <a:solidFill>
                  <a:srgbClr val="0000FF"/>
                </a:solidFill>
                <a:ea typeface="ＭＳ Ｐゴシック" charset="-128"/>
              </a:rPr>
              <a:t>und die </a:t>
            </a:r>
            <a:r>
              <a:rPr lang="en-US" sz="3400" b="1" i="1" dirty="0" err="1">
                <a:solidFill>
                  <a:srgbClr val="0000FF"/>
                </a:solidFill>
                <a:ea typeface="ＭＳ Ｐゴシック" charset="-128"/>
              </a:rPr>
              <a:t>Natur</a:t>
            </a:r>
            <a:r>
              <a:rPr lang="en-US" sz="3400" b="1" i="1" dirty="0">
                <a:solidFill>
                  <a:srgbClr val="0000FF"/>
                </a:solidFill>
                <a:ea typeface="ＭＳ Ｐゴシック" charset="-128"/>
              </a:rPr>
              <a:t> </a:t>
            </a:r>
            <a:endParaRPr lang="en-US" sz="3400" b="1" i="1" dirty="0" smtClean="0">
              <a:solidFill>
                <a:srgbClr val="0000FF"/>
              </a:solidFill>
              <a:ea typeface="ＭＳ Ｐゴシック" charset="-128"/>
            </a:endParaRPr>
          </a:p>
          <a:p>
            <a:pPr algn="ctr">
              <a:defRPr/>
            </a:pPr>
            <a:r>
              <a:rPr lang="en-US" sz="3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als</a:t>
            </a:r>
            <a:r>
              <a:rPr lang="en-US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die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Ausführung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der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göttlichen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Befehle</a:t>
            </a:r>
            <a:r>
              <a:rPr lang="en-US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.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000" i="1" dirty="0">
              <a:solidFill>
                <a:srgbClr val="0000FF"/>
              </a:solidFill>
              <a:ea typeface="ＭＳ Ｐゴシック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i="1" dirty="0">
                <a:solidFill>
                  <a:srgbClr val="0000FF"/>
                </a:solidFill>
                <a:ea typeface="ＭＳ Ｐゴシック" charset="-128"/>
              </a:rPr>
              <a:t>Galileo Galilei: Lettera a Madama Cristina di Lorena, </a:t>
            </a:r>
            <a:r>
              <a:rPr lang="it-IT" sz="2000" i="1" dirty="0" smtClean="0">
                <a:solidFill>
                  <a:srgbClr val="0000FF"/>
                </a:solidFill>
                <a:ea typeface="ＭＳ Ｐゴシック" charset="-128"/>
              </a:rPr>
              <a:t>Opere</a:t>
            </a:r>
            <a:r>
              <a:rPr lang="it-IT" sz="2000" i="1" dirty="0">
                <a:solidFill>
                  <a:srgbClr val="0000FF"/>
                </a:solidFill>
                <a:ea typeface="ＭＳ Ｐゴシック" charset="-128"/>
              </a:rPr>
              <a:t>, Vol. V, pp. </a:t>
            </a:r>
            <a:r>
              <a:rPr lang="it-IT" sz="2000" i="1" dirty="0" smtClean="0">
                <a:solidFill>
                  <a:srgbClr val="0000FF"/>
                </a:solidFill>
                <a:ea typeface="ＭＳ Ｐゴシック" charset="-128"/>
              </a:rPr>
              <a:t>309-348</a:t>
            </a:r>
            <a:endParaRPr lang="en-US" i="1" dirty="0">
              <a:solidFill>
                <a:srgbClr val="0000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393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4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>
                <a:ea typeface="Times New Roman"/>
              </a:rPr>
              <a:t>Aber wenn es keine sozialistische Revolution war, was war es dann?</a:t>
            </a:r>
          </a:p>
        </p:txBody>
      </p:sp>
    </p:spTree>
    <p:extLst>
      <p:ext uri="{BB962C8B-B14F-4D97-AF65-F5344CB8AC3E}">
        <p14:creationId xmlns:p14="http://schemas.microsoft.com/office/powerpoint/2010/main" val="386558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Was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wir erleben </a:t>
            </a:r>
            <a:endParaRPr kumimoji="0" lang="de-DE" sz="44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ist nicht die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marxistische, </a:t>
            </a:r>
            <a:endParaRPr kumimoji="0" lang="de-DE" sz="4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sondern die atomistische Revolution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endParaRPr kumimoji="0" lang="de-DE" sz="4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die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Nietzsche vorausgesehen hat: </a:t>
            </a:r>
            <a:endParaRPr kumimoji="0" lang="de-DE" sz="44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Die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Gesellschaft </a:t>
            </a: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löst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sich </a:t>
            </a:r>
            <a:endParaRPr kumimoji="0" lang="de-DE" sz="44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 </a:t>
            </a:r>
            <a:r>
              <a:rPr kumimoji="0" lang="de-DE" sz="4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ihre kleinsten Einheiten </a:t>
            </a: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auf.</a:t>
            </a:r>
            <a:endParaRPr kumimoji="0" lang="de-DE" sz="4400" b="0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8351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5439"/>
            <a:ext cx="572375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Die Gefahr der Demokratie  besteht in einer Egalisierung der Lebensbedingungen.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Resultat ist die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totale Vereinzelung.  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Der Mensch wird </a:t>
            </a:r>
            <a:endParaRPr lang="de-DE" altLang="de-DE" sz="3600" b="1" i="1" dirty="0" smtClean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zu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einer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Monade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, </a:t>
            </a:r>
            <a:endParaRPr lang="de-DE" altLang="de-DE" sz="3600" b="1" i="1" dirty="0" smtClean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nur noch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um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materielle Lebenswünsche </a:t>
            </a:r>
            <a:endParaRPr lang="de-DE" altLang="de-DE" sz="3600" b="1" i="1" dirty="0" smtClean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und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Lebensgenüsse </a:t>
            </a:r>
            <a:endParaRPr lang="de-DE" altLang="de-DE" sz="3600" b="1" i="1" dirty="0" smtClean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zu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kreisen beginnt.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endParaRPr lang="de-DE" altLang="de-DE" sz="3600" b="1" i="1" dirty="0">
              <a:solidFill>
                <a:srgbClr val="0000FF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Alexis de Tocqueville; Über die Demokratie in Amerika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1985, S</a:t>
            </a:r>
            <a:endParaRPr lang="de-DE" altLang="de-DE" sz="2000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9" y="5439"/>
            <a:ext cx="316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79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WordArt 1027"/>
          <p:cNvSpPr>
            <a:spLocks noChangeArrowheads="1" noChangeShapeType="1" noTextEdit="1"/>
          </p:cNvSpPr>
          <p:nvPr/>
        </p:nvSpPr>
        <p:spPr bwMode="auto">
          <a:xfrm rot="19609998">
            <a:off x="1394285" y="3018503"/>
            <a:ext cx="6172200" cy="1014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Was sind die Ziele? </a:t>
            </a:r>
            <a:endParaRPr lang="de-DE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C0C0C0">
                    <a:alpha val="74998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98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/>
          <p:cNvSpPr txBox="1">
            <a:spLocks noChangeArrowheads="1"/>
          </p:cNvSpPr>
          <p:nvPr/>
        </p:nvSpPr>
        <p:spPr bwMode="auto">
          <a:xfrm>
            <a:off x="20717" y="0"/>
            <a:ext cx="9144000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Im UN-Establishment haben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Neben den Gender-Zielen folgende</a:t>
            </a:r>
            <a:endParaRPr lang="de-DE" altLang="de-DE" sz="3600" b="1" i="1" dirty="0">
              <a:solidFill>
                <a:srgbClr val="0000FF"/>
              </a:solidFill>
              <a:latin typeface="Calibri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Ansichten die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Mehrheit: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0000FF"/>
              </a:solidFill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Die Welt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braucht 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weniger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Menschen</a:t>
            </a:r>
          </a:p>
          <a:p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      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und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mehr sexuelle Vergnügungen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</a:p>
          <a:p>
            <a:endParaRPr lang="de-DE" altLang="de-DE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Da dies zu </a:t>
            </a:r>
            <a:r>
              <a:rPr lang="de-DE" altLang="de-DE" sz="3400" b="1" i="1" dirty="0">
                <a:solidFill>
                  <a:srgbClr val="0000FF"/>
                </a:solidFill>
                <a:latin typeface="Calibri"/>
              </a:rPr>
              <a:t>mehr 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Kindern </a:t>
            </a:r>
            <a:r>
              <a:rPr lang="de-DE" altLang="de-DE" sz="3400" b="1" i="1" dirty="0">
                <a:solidFill>
                  <a:srgbClr val="0000FF"/>
                </a:solidFill>
                <a:latin typeface="Calibri"/>
              </a:rPr>
              <a:t>führen kann, 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	   braucht es freien </a:t>
            </a:r>
            <a:r>
              <a:rPr lang="de-DE" altLang="de-DE" sz="3400" b="1" i="1" dirty="0">
                <a:solidFill>
                  <a:srgbClr val="0000FF"/>
                </a:solidFill>
                <a:latin typeface="Calibri"/>
              </a:rPr>
              <a:t>Zugang zu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Verhütung </a:t>
            </a:r>
            <a:endParaRPr lang="de-DE" altLang="de-DE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und Abtreibung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 für </a:t>
            </a:r>
            <a:r>
              <a:rPr lang="de-DE" altLang="de-DE" sz="3400" b="1" i="1" dirty="0">
                <a:solidFill>
                  <a:srgbClr val="0000FF"/>
                </a:solidFill>
                <a:latin typeface="Calibri"/>
              </a:rPr>
              <a:t>alle 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und</a:t>
            </a:r>
          </a:p>
          <a:p>
            <a:endParaRPr lang="de-DE" altLang="de-DE" sz="2000" b="1" i="1" dirty="0" smtClean="0">
              <a:solidFill>
                <a:srgbClr val="0000FF"/>
              </a:solidFill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/>
              </a:rPr>
              <a:t>die Förderung 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homosexuellen Verhaltens.</a:t>
            </a:r>
          </a:p>
          <a:p>
            <a:endParaRPr lang="de-DE" altLang="de-DE" sz="1000" i="1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Dale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O´Leary und Christl Ruth </a:t>
            </a:r>
            <a:r>
              <a:rPr lang="de-DE" altLang="de-DE" sz="2000" i="1" dirty="0" err="1" smtClean="0">
                <a:solidFill>
                  <a:srgbClr val="0000FF"/>
                </a:solidFill>
                <a:latin typeface="Calibri"/>
              </a:rPr>
              <a:t>Vonholdt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: Die Gender Agenda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13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. Bulletin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2007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des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DIJG</a:t>
            </a:r>
            <a:endParaRPr lang="de-DE" altLang="de-DE" sz="200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514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37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37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37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ext Box 2"/>
          <p:cNvSpPr txBox="1">
            <a:spLocks noChangeArrowheads="1"/>
          </p:cNvSpPr>
          <p:nvPr/>
        </p:nvSpPr>
        <p:spPr bwMode="auto">
          <a:xfrm>
            <a:off x="0" y="58738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8763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8763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8763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8763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876300">
              <a:defRPr>
                <a:solidFill>
                  <a:schemeClr val="tx1"/>
                </a:solidFill>
                <a:latin typeface="Arial" charset="0"/>
              </a:defRPr>
            </a:lvl5pPr>
            <a:lvl6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dirty="0" smtClean="0">
                <a:solidFill>
                  <a:srgbClr val="000000"/>
                </a:solidFill>
              </a:rPr>
              <a:t>			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Thomas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Malthus (1766-1834),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		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erwartete, </a:t>
            </a:r>
            <a:r>
              <a:rPr lang="en-US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dass die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				Bevölkerung schneller wächst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	als die Produktion der 						Nahrungsmittel und es somit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das Problem der Überbevölkerung geben wird.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" y="0"/>
            <a:ext cx="2189553" cy="27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7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ext Box 2"/>
          <p:cNvSpPr txBox="1">
            <a:spLocks noChangeArrowheads="1"/>
          </p:cNvSpPr>
          <p:nvPr/>
        </p:nvSpPr>
        <p:spPr bwMode="auto">
          <a:xfrm>
            <a:off x="0" y="58738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8763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8763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8763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8763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876300">
              <a:defRPr>
                <a:solidFill>
                  <a:schemeClr val="tx1"/>
                </a:solidFill>
                <a:latin typeface="Arial" charset="0"/>
              </a:defRPr>
            </a:lvl5pPr>
            <a:lvl6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Margaret </a:t>
            </a:r>
            <a:r>
              <a:rPr lang="de-DE" sz="3600" i="1" dirty="0">
                <a:latin typeface="Calibri" panose="020F0502020204030204" pitchFamily="34" charset="0"/>
              </a:rPr>
              <a:t>Sanger, </a:t>
            </a:r>
            <a:r>
              <a:rPr lang="de-DE" sz="3600" i="1" dirty="0" smtClean="0">
                <a:latin typeface="Calibri" panose="020F0502020204030204" pitchFamily="34" charset="0"/>
              </a:rPr>
              <a:t>war </a:t>
            </a:r>
            <a:r>
              <a:rPr lang="de-DE" sz="3600" i="1" dirty="0">
                <a:latin typeface="Calibri" panose="020F0502020204030204" pitchFamily="34" charset="0"/>
              </a:rPr>
              <a:t>Gründerin </a:t>
            </a:r>
            <a:r>
              <a:rPr lang="de-DE" sz="3600" i="1" dirty="0" smtClean="0">
                <a:latin typeface="Calibri" panose="020F0502020204030204" pitchFamily="34" charset="0"/>
              </a:rPr>
              <a:t>der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American </a:t>
            </a:r>
            <a:r>
              <a:rPr lang="de-DE" sz="3600" i="1" dirty="0" err="1">
                <a:latin typeface="Calibri" panose="020F0502020204030204" pitchFamily="34" charset="0"/>
              </a:rPr>
              <a:t>Birth</a:t>
            </a:r>
            <a:r>
              <a:rPr lang="de-DE" sz="3600" i="1" dirty="0">
                <a:latin typeface="Calibri" panose="020F0502020204030204" pitchFamily="34" charset="0"/>
              </a:rPr>
              <a:t> </a:t>
            </a:r>
            <a:r>
              <a:rPr lang="de-DE" sz="3600" i="1" dirty="0" smtClean="0">
                <a:latin typeface="Calibri" panose="020F0502020204030204" pitchFamily="34" charset="0"/>
              </a:rPr>
              <a:t>Control League</a:t>
            </a:r>
            <a:r>
              <a:rPr lang="de-DE" sz="3600" i="1" dirty="0">
                <a:latin typeface="Calibri" panose="020F0502020204030204" pitchFamily="34" charset="0"/>
              </a:rPr>
              <a:t>“, heute „</a:t>
            </a:r>
            <a:r>
              <a:rPr lang="de-DE" sz="3600" i="1" dirty="0" err="1">
                <a:latin typeface="Calibri" panose="020F0502020204030204" pitchFamily="34" charset="0"/>
              </a:rPr>
              <a:t>Planned</a:t>
            </a:r>
            <a:r>
              <a:rPr lang="de-DE" sz="3600" i="1" dirty="0">
                <a:latin typeface="Calibri" panose="020F0502020204030204" pitchFamily="34" charset="0"/>
              </a:rPr>
              <a:t> </a:t>
            </a:r>
            <a:r>
              <a:rPr lang="de-DE" sz="3600" i="1" dirty="0" err="1">
                <a:latin typeface="Calibri" panose="020F0502020204030204" pitchFamily="34" charset="0"/>
              </a:rPr>
              <a:t>Parenthood</a:t>
            </a:r>
            <a:r>
              <a:rPr lang="de-DE" sz="3600" i="1" dirty="0">
                <a:latin typeface="Calibri" panose="020F0502020204030204" pitchFamily="34" charset="0"/>
              </a:rPr>
              <a:t>“ </a:t>
            </a:r>
            <a:r>
              <a:rPr lang="de-DE" sz="3600" i="1" dirty="0" smtClean="0">
                <a:latin typeface="Calibri" panose="020F0502020204030204" pitchFamily="34" charset="0"/>
              </a:rPr>
              <a:t>	(in Deutschland: Pro Familia).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Ihr </a:t>
            </a:r>
            <a:r>
              <a:rPr lang="de-DE" sz="3600" i="1" dirty="0">
                <a:latin typeface="Calibri" panose="020F0502020204030204" pitchFamily="34" charset="0"/>
              </a:rPr>
              <a:t>Ziel </a:t>
            </a:r>
            <a:r>
              <a:rPr lang="de-DE" sz="3600" i="1" dirty="0" smtClean="0">
                <a:latin typeface="Calibri" panose="020F0502020204030204" pitchFamily="34" charset="0"/>
              </a:rPr>
              <a:t>war ursprünglich eine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err="1" smtClean="0">
                <a:latin typeface="Calibri" panose="020F0502020204030204" pitchFamily="34" charset="0"/>
              </a:rPr>
              <a:t>eugenische</a:t>
            </a:r>
            <a:r>
              <a:rPr lang="de-DE" sz="3600" i="1" dirty="0" smtClean="0">
                <a:latin typeface="Calibri" panose="020F0502020204030204" pitchFamily="34" charset="0"/>
              </a:rPr>
              <a:t> Selektion:</a:t>
            </a:r>
          </a:p>
        </p:txBody>
      </p:sp>
    </p:spTree>
    <p:extLst>
      <p:ext uri="{BB962C8B-B14F-4D97-AF65-F5344CB8AC3E}">
        <p14:creationId xmlns:p14="http://schemas.microsoft.com/office/powerpoint/2010/main" val="236548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Text Box 2"/>
          <p:cNvSpPr txBox="1">
            <a:spLocks noChangeArrowheads="1"/>
          </p:cNvSpPr>
          <p:nvPr/>
        </p:nvSpPr>
        <p:spPr bwMode="auto">
          <a:xfrm>
            <a:off x="0" y="58738"/>
            <a:ext cx="91440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8763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8763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8763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8763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876300">
              <a:defRPr>
                <a:solidFill>
                  <a:schemeClr val="tx1"/>
                </a:solidFill>
                <a:latin typeface="Arial" charset="0"/>
              </a:defRPr>
            </a:lvl5pPr>
            <a:lvl6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dirty="0" smtClean="0">
                <a:solidFill>
                  <a:srgbClr val="000000"/>
                </a:solidFill>
              </a:rPr>
              <a:t>		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Das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Barmherzigste, was eine große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			Familie für ihre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Kleinkinder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tun kann, 		ist, sie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zu töten.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	Margaret 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Sanger,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Woman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and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the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 New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Race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, New York 1920</a:t>
            </a:r>
            <a:endParaRPr lang="de-DE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4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Ihr Forschungszentrum finanzierte die 		Entwicklung von „Pille“ und „Spirale“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und 	begründete damit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Trennung von Sex und Nachwuchs. </a:t>
            </a:r>
          </a:p>
        </p:txBody>
      </p:sp>
      <p:pic>
        <p:nvPicPr>
          <p:cNvPr id="51203" name="Picture 3" descr="San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r="4248" b="22929"/>
          <a:stretch/>
        </p:blipFill>
        <p:spPr bwMode="auto">
          <a:xfrm>
            <a:off x="0" y="23288"/>
            <a:ext cx="1753756" cy="218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054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3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3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Abtreibung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  <a:ea typeface="MS Gothic" pitchFamily="49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Die völlige Freigabe der Abtreibung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getarnt als „sexuelle Selbstbestimmung“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und „reproduktive Gesundheit“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MS Gothic" pitchFamily="49" charset="-128"/>
                <a:cs typeface="Times New Roman" pitchFamily="18" charset="0"/>
              </a:rPr>
              <a:t>gehört seit jeher zu den Forderungen der sozialistisch-feministischen Ideologie. </a:t>
            </a:r>
          </a:p>
        </p:txBody>
      </p:sp>
    </p:spTree>
    <p:extLst>
      <p:ext uri="{BB962C8B-B14F-4D97-AF65-F5344CB8AC3E}">
        <p14:creationId xmlns:p14="http://schemas.microsoft.com/office/powerpoint/2010/main" val="97430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/>
          <p:cNvSpPr txBox="1">
            <a:spLocks noChangeArrowheads="1"/>
          </p:cNvSpPr>
          <p:nvPr/>
        </p:nvSpPr>
        <p:spPr bwMode="auto">
          <a:xfrm>
            <a:off x="20717" y="0"/>
            <a:ext cx="9144000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/>
              </a:rPr>
              <a:t>Weniger bekannt dürfte sein,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/>
              </a:rPr>
              <a:t>dass die Homosexualisierung  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/>
              </a:rPr>
              <a:t>als ein Mittel zur Reduzierung der Weltbevölkerung gesehen wird.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/>
              </a:rPr>
              <a:t>Die GEW hat das jetzt mit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/>
              </a:rPr>
              <a:t>erfreulicher Klarheit bestätigt: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 smtClean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475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3494" y="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  <a:cs typeface="Times New Roman" pitchFamily="-106" charset="0"/>
              </a:rPr>
              <a:t>Isaac Newton überzeugte dann auch die Philosophen, die getreu der Lehre von Aristoteles Erkenntnis nur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  <a:cs typeface="Times New Roman" pitchFamily="-106" charset="0"/>
              </a:rPr>
              <a:t>über das reine Denken erwarteten.</a:t>
            </a:r>
          </a:p>
        </p:txBody>
      </p:sp>
    </p:spTree>
    <p:extLst>
      <p:ext uri="{BB962C8B-B14F-4D97-AF65-F5344CB8AC3E}">
        <p14:creationId xmlns:p14="http://schemas.microsoft.com/office/powerpoint/2010/main" val="383882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Text Box 2"/>
          <p:cNvSpPr txBox="1">
            <a:spLocks noChangeArrowheads="1"/>
          </p:cNvSpPr>
          <p:nvPr/>
        </p:nvSpPr>
        <p:spPr bwMode="auto">
          <a:xfrm>
            <a:off x="20717" y="0"/>
            <a:ext cx="9144000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In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Anbetracht der Übervölkerung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stellt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sich folgende Frage: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könnte die Menschheit überleben,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wenn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alle heterosexuell wären?</a:t>
            </a:r>
          </a:p>
          <a:p>
            <a:endParaRPr lang="de-DE" altLang="de-DE" sz="1000" i="1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“Lesbische und schwule Lebensweisen – ein Thema für die Schule” </a:t>
            </a:r>
            <a:endParaRPr lang="de-DE" altLang="de-DE" sz="2000" i="1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zum 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“fächerübergreifenden Unterrichtsentwurf ab Klasse 7″,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GEW 2013, S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</a:rPr>
              <a:t>20</a:t>
            </a:r>
            <a:endParaRPr lang="de-DE" altLang="de-DE" sz="200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288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Daher: Offene Werbung für Homosexualität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</a:rPr>
              <a:t>Es </a:t>
            </a:r>
            <a:r>
              <a:rPr lang="de-DE" altLang="de-DE" sz="3400" b="1" i="1" dirty="0">
                <a:solidFill>
                  <a:srgbClr val="0000FF"/>
                </a:solidFill>
              </a:rPr>
              <a:t>scheint sehr wenige glückliche </a:t>
            </a:r>
            <a:r>
              <a:rPr lang="de-DE" altLang="de-DE" sz="3400" b="1" i="1" dirty="0" smtClean="0">
                <a:solidFill>
                  <a:srgbClr val="0000FF"/>
                </a:solidFill>
              </a:rPr>
              <a:t>Heterosexuelle </a:t>
            </a:r>
            <a:r>
              <a:rPr lang="de-DE" altLang="de-DE" sz="3400" b="1" i="1" dirty="0">
                <a:solidFill>
                  <a:srgbClr val="0000FF"/>
                </a:solidFill>
              </a:rPr>
              <a:t>zu geben; </a:t>
            </a:r>
            <a:r>
              <a:rPr lang="de-DE" altLang="de-DE" sz="3400" b="1" i="1" dirty="0" smtClean="0">
                <a:solidFill>
                  <a:srgbClr val="0000FF"/>
                </a:solidFill>
              </a:rPr>
              <a:t>aber </a:t>
            </a:r>
            <a:r>
              <a:rPr lang="de-DE" altLang="de-DE" sz="3400" b="1" i="1" dirty="0">
                <a:solidFill>
                  <a:srgbClr val="0000FF"/>
                </a:solidFill>
              </a:rPr>
              <a:t>es wurden Verfahren entwickelt, </a:t>
            </a:r>
            <a:endParaRPr lang="de-DE" altLang="de-DE" sz="34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</a:rPr>
              <a:t>die </a:t>
            </a:r>
            <a:r>
              <a:rPr lang="de-DE" altLang="de-DE" sz="3400" b="1" i="1" dirty="0">
                <a:solidFill>
                  <a:srgbClr val="0000FF"/>
                </a:solidFill>
              </a:rPr>
              <a:t>es Dir möglich machen könnten, </a:t>
            </a:r>
            <a:endParaRPr lang="de-DE" altLang="de-DE" sz="34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</a:rPr>
              <a:t>Dich </a:t>
            </a:r>
            <a:r>
              <a:rPr lang="de-DE" altLang="de-DE" sz="3400" b="1" i="1" dirty="0">
                <a:solidFill>
                  <a:srgbClr val="0000FF"/>
                </a:solidFill>
              </a:rPr>
              <a:t>zu ändern, falls Du es wirklich willst. </a:t>
            </a:r>
            <a:endParaRPr lang="de-DE" altLang="de-DE" sz="34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Hast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schon einmal in Betracht gezogen, </a:t>
            </a:r>
            <a:endParaRPr lang="de-DE" altLang="de-DE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Elektroschocktherapie zu machen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0000FF"/>
              </a:solidFill>
            </a:endParaRP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</a:rPr>
              <a:t>“Lesbische und schwule Lebensweisen – ein Thema für die Schule” </a:t>
            </a: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</a:rPr>
              <a:t>zum “fächerübergreifenden Unterrichtsentwurf ab Klasse 7″, GEW 2013, S. 20</a:t>
            </a:r>
          </a:p>
        </p:txBody>
      </p:sp>
    </p:spTree>
    <p:extLst>
      <p:ext uri="{BB962C8B-B14F-4D97-AF65-F5344CB8AC3E}">
        <p14:creationId xmlns:p14="http://schemas.microsoft.com/office/powerpoint/2010/main" val="3285979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….und Diffamierung der Heterosexuellen: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</a:rPr>
              <a:t>„Eine </a:t>
            </a:r>
            <a:r>
              <a:rPr lang="de-DE" altLang="de-DE" sz="3400" b="1" i="1" dirty="0">
                <a:solidFill>
                  <a:srgbClr val="0000FF"/>
                </a:solidFill>
              </a:rPr>
              <a:t>ungleich starke Mehrheit der Kinderbelästiger ist heterosexuell.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Kannst du es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verantworten, 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deine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 heterosexuellen Lehrer/innen auszusetzen?“ </a:t>
            </a:r>
          </a:p>
        </p:txBody>
      </p:sp>
    </p:spTree>
    <p:extLst>
      <p:ext uri="{BB962C8B-B14F-4D97-AF65-F5344CB8AC3E}">
        <p14:creationId xmlns:p14="http://schemas.microsoft.com/office/powerpoint/2010/main" val="4142952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Das Leben im Kollektiv als Ameise im Glaspalast ist ein Leben ohne Sinn und Ziel:</a:t>
            </a:r>
          </a:p>
        </p:txBody>
      </p:sp>
    </p:spTree>
    <p:extLst>
      <p:ext uri="{BB962C8B-B14F-4D97-AF65-F5344CB8AC3E}">
        <p14:creationId xmlns:p14="http://schemas.microsoft.com/office/powerpoint/2010/main" val="2405904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konsequente Verwirklichung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der Prinzipien des Sozialismus,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welche der menschlichen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Individualität ihre Rolle entzieht,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würde dem Leben seinen Sinn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und seine Attraktivität entziehen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und würde zu einem Aussterben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der Bevölkerungsgruppe führen. </a:t>
            </a:r>
            <a:endParaRPr lang="de-DE" altLang="de-DE" sz="1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Igor R. </a:t>
            </a:r>
            <a:r>
              <a:rPr lang="de-DE" altLang="de-DE" sz="2000" i="1" dirty="0" err="1">
                <a:solidFill>
                  <a:srgbClr val="0000FF"/>
                </a:solidFill>
                <a:cs typeface="Arial"/>
              </a:rPr>
              <a:t>Schafarewitsch</a:t>
            </a: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: Der Todestrieb in der Geschichte, </a:t>
            </a:r>
            <a:r>
              <a:rPr lang="de-DE" altLang="de-DE" sz="2000" i="1" dirty="0" smtClean="0">
                <a:solidFill>
                  <a:srgbClr val="0000FF"/>
                </a:solidFill>
                <a:cs typeface="Arial"/>
              </a:rPr>
              <a:t>1980, S. 327</a:t>
            </a:r>
            <a:endParaRPr lang="de-DE" altLang="de-DE" sz="2000" i="1" dirty="0">
              <a:solidFill>
                <a:srgbClr val="0000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88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Wann nehmen sich Menschen das Leben?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Wenn sie </a:t>
            </a:r>
            <a:r>
              <a:rPr lang="de-DE" altLang="de-DE" sz="3600" i="1" dirty="0">
                <a:cs typeface="Arial"/>
              </a:rPr>
              <a:t>keinen Sinn im Leben mehr </a:t>
            </a:r>
            <a:r>
              <a:rPr lang="de-DE" altLang="de-DE" sz="3600" i="1" dirty="0" smtClean="0">
                <a:cs typeface="Arial"/>
              </a:rPr>
              <a:t>finden,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In dieser Situation kann ein Mensch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leicht zu einem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cs typeface="Arial"/>
              </a:rPr>
              <a:t>s</a:t>
            </a:r>
            <a:r>
              <a:rPr lang="de-DE" altLang="de-DE" sz="3600" i="1" dirty="0" smtClean="0">
                <a:cs typeface="Arial"/>
              </a:rPr>
              <a:t>ozialverträglichen Frühableben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bewegt werden.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cs typeface="Arial"/>
              </a:rPr>
              <a:t>So etwa könnte das aussehen:</a:t>
            </a:r>
          </a:p>
        </p:txBody>
      </p:sp>
    </p:spTree>
    <p:extLst>
      <p:ext uri="{BB962C8B-B14F-4D97-AF65-F5344CB8AC3E}">
        <p14:creationId xmlns:p14="http://schemas.microsoft.com/office/powerpoint/2010/main" val="22036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0" y="0"/>
            <a:ext cx="9144000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10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„Du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hast dein Leben gehabt,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du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hast das Deine getan,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wir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anderen hoffen, Du bist zufrieden. 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Auf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alle Fälle vielen Dank.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2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Solltest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du deiner Gesellschaft danken wollen, weißt du ja wie Du das tun kannst. ..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</a:t>
            </a:r>
            <a:r>
              <a:rPr kumimoji="1"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ist einfach wie einschlafen </a:t>
            </a:r>
            <a:endParaRPr kumimoji="1"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nach </a:t>
            </a:r>
            <a:r>
              <a:rPr kumimoji="1"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einem Arbeitstag.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2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</a:t>
            </a:r>
            <a:r>
              <a:rPr kumimoji="1"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moderne Tod: Carl-Henning </a:t>
            </a:r>
            <a:r>
              <a:rPr kumimoji="1"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Wijkmark</a:t>
            </a:r>
            <a:r>
              <a:rPr kumimoji="1"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, FAZ 13. 01. </a:t>
            </a:r>
            <a:r>
              <a:rPr kumimoji="1"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05</a:t>
            </a:r>
            <a:endParaRPr kumimoji="1" lang="de-DE" altLang="de-DE" sz="2000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88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0" y="49213"/>
            <a:ext cx="914400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„Was wir wollen,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ist ein gesetzlich festgelegtes Recht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auf Sicherheit gegen ein verlängertes Alter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seine Mühsal.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1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 Zwangsmoment </a:t>
            </a:r>
            <a:r>
              <a:rPr kumimoji="1" lang="de-DE" altLang="de-DE" sz="3600" b="1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muss</a:t>
            </a: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natürlich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mit modernen Informationsmethoden bagatellisiert werden.“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1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moderne Tod: Carl-Henning </a:t>
            </a:r>
            <a:r>
              <a:rPr kumimoji="1" lang="de-DE" alt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Wijkmark</a:t>
            </a:r>
            <a:r>
              <a:rPr kumimoji="1"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FAZ 13. 01. 05</a:t>
            </a:r>
          </a:p>
        </p:txBody>
      </p:sp>
    </p:spTree>
    <p:extLst>
      <p:ext uri="{BB962C8B-B14F-4D97-AF65-F5344CB8AC3E}">
        <p14:creationId xmlns:p14="http://schemas.microsoft.com/office/powerpoint/2010/main" val="2120158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ChangeArrowheads="1"/>
          </p:cNvSpPr>
          <p:nvPr/>
        </p:nvSpPr>
        <p:spPr bwMode="auto">
          <a:xfrm>
            <a:off x="0" y="49213"/>
            <a:ext cx="9144000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Ist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damit zu rechnen, </a:t>
            </a:r>
            <a:endParaRPr kumimoji="1"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daß Menschenrechte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und der Lebensschutz unterprivilegierter </a:t>
            </a: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Minderheiten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zugunsten </a:t>
            </a:r>
            <a:r>
              <a:rPr kumimoji="1"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 Rettung der Zivilisation </a:t>
            </a:r>
            <a:endParaRPr kumimoji="1"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</a:t>
            </a:r>
            <a:r>
              <a:rPr kumimoji="1"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damit der eigenen Standards) </a:t>
            </a:r>
            <a:endParaRPr kumimoji="1"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aufgegeben </a:t>
            </a:r>
            <a:r>
              <a:rPr kumimoji="1"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werden?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1000" b="1" i="1" dirty="0" smtClean="0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 </a:t>
            </a:r>
            <a:r>
              <a:rPr kumimoji="1"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meine: Auf jeden Fall.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de-DE" altLang="de-DE" sz="2000" i="1" dirty="0" smtClean="0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de-DE" altLang="de-DE" sz="2000" i="1" dirty="0">
                <a:solidFill>
                  <a:srgbClr val="0000FF"/>
                </a:solidFill>
              </a:rPr>
              <a:t>Carl </a:t>
            </a:r>
            <a:r>
              <a:rPr kumimoji="1" lang="de-DE" altLang="de-DE" sz="2000" i="1" dirty="0" err="1" smtClean="0">
                <a:solidFill>
                  <a:srgbClr val="0000FF"/>
                </a:solidFill>
              </a:rPr>
              <a:t>Améry</a:t>
            </a:r>
            <a:r>
              <a:rPr kumimoji="1" lang="de-DE" altLang="de-DE" sz="2000" i="1" dirty="0" smtClean="0">
                <a:solidFill>
                  <a:srgbClr val="0000FF"/>
                </a:solidFill>
              </a:rPr>
              <a:t>, </a:t>
            </a:r>
            <a:r>
              <a:rPr kumimoji="1" lang="de-DE" altLang="de-DE" sz="2000" i="1" dirty="0">
                <a:solidFill>
                  <a:srgbClr val="0000FF"/>
                </a:solidFill>
              </a:rPr>
              <a:t>Hitler als </a:t>
            </a:r>
            <a:r>
              <a:rPr kumimoji="1" lang="de-DE" altLang="de-DE" sz="2000" i="1" dirty="0" smtClean="0">
                <a:solidFill>
                  <a:srgbClr val="0000FF"/>
                </a:solidFill>
              </a:rPr>
              <a:t>Vorläufer, 1998, S. 183</a:t>
            </a:r>
            <a:endParaRPr kumimoji="1" lang="de-DE" alt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46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0"/>
            <a:ext cx="623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3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3494" y="44624"/>
            <a:ext cx="9144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2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  <a:cs typeface="Times New Roman" pitchFamily="-106" charset="0"/>
              </a:rPr>
              <a:t>	</a:t>
            </a:r>
            <a:r>
              <a:rPr lang="de-DE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  <a:cs typeface="Times New Roman" pitchFamily="-106" charset="0"/>
              </a:rPr>
              <a:t> </a:t>
            </a: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6" charset="-128"/>
                <a:cs typeface="Times New Roman" pitchFamily="-106" charset="0"/>
              </a:rPr>
              <a:t>	</a:t>
            </a:r>
            <a:r>
              <a:rPr lang="de-DE" sz="3600" b="1" i="1" dirty="0" smtClean="0">
                <a:solidFill>
                  <a:srgbClr val="0000FF"/>
                </a:solidFill>
                <a:latin typeface="+mn-lt"/>
                <a:ea typeface="ＭＳ Ｐゴシック" pitchFamily="-106" charset="-128"/>
                <a:cs typeface="Times New Roman" pitchFamily="-106" charset="0"/>
              </a:rPr>
              <a:t>Als Galilei seine Kugeln die schiefe 	Ebene herunterrollen ließ,	so ging 	allen Naturforschern ein Licht auf: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ＭＳ Ｐゴシック" pitchFamily="-106" charset="-128"/>
              <a:cs typeface="Times New Roman" pitchFamily="-106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  <a:cs typeface="Times New Roman" pitchFamily="-106" charset="0"/>
              </a:rPr>
              <a:t>Die Natur, das Experiment ist der Richter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6" charset="-128"/>
                <a:cs typeface="Times New Roman" pitchFamily="-106" charset="0"/>
              </a:rPr>
              <a:t>über seine Entwürfe der Vernunft.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ＭＳ Ｐゴシック" pitchFamily="-106" charset="-128"/>
              <a:cs typeface="Times New Roman" pitchFamily="-10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76758" y="3289898"/>
            <a:ext cx="1763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 i="1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Immanuel Kant</a:t>
            </a:r>
            <a:endParaRPr lang="de-DE" sz="2000" dirty="0">
              <a:solidFill>
                <a:srgbClr val="0000FF"/>
              </a:solidFill>
              <a:latin typeface="+mn-lt"/>
              <a:cs typeface="Arial" charset="0"/>
            </a:endParaRPr>
          </a:p>
        </p:txBody>
      </p:sp>
      <p:pic>
        <p:nvPicPr>
          <p:cNvPr id="6" name="Picture 6" descr="k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381324" cy="174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1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2889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19391029">
            <a:off x="1006848" y="2874907"/>
            <a:ext cx="6523268" cy="13273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W</a:t>
            </a: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er arm ist,</a:t>
            </a:r>
          </a:p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ist abhängig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5833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Text Box 2"/>
          <p:cNvSpPr txBox="1">
            <a:spLocks noChangeArrowheads="1"/>
          </p:cNvSpPr>
          <p:nvPr/>
        </p:nvSpPr>
        <p:spPr bwMode="auto">
          <a:xfrm>
            <a:off x="0" y="0"/>
            <a:ext cx="89852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MS PGothic" pitchFamily="34" charset="-128"/>
              </a:rPr>
              <a:t>	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MS PGothic" pitchFamily="34" charset="-128"/>
              </a:rPr>
              <a:t>Eigentum von Leib und Gut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  <a:ea typeface="MS PGothic" pitchFamily="34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  <a:ea typeface="MS PGothic" pitchFamily="34" charset="-128"/>
              </a:rPr>
              <a:t>		ist das Stoppschild</a:t>
            </a: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MS PGothic" pitchFamily="34" charset="-128"/>
              </a:rPr>
              <a:t>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  <a:ea typeface="MS PGothic" pitchFamily="34" charset="-128"/>
              </a:rPr>
              <a:t>für den 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/>
                <a:ea typeface="MS PGothic" pitchFamily="34" charset="-128"/>
              </a:rPr>
              <a:t>	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  <a:ea typeface="MS PGothic" pitchFamily="34" charset="-128"/>
              </a:rPr>
              <a:t>	Nachbarn, den Häuptling, 				den  König, den Staat und damit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MS PGothic" pitchFamily="34" charset="-128"/>
              </a:rPr>
              <a:t>	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MS PGothic" pitchFamily="34" charset="-128"/>
              </a:rPr>
              <a:t>das Fundament aller Freiheit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.</a:t>
            </a:r>
          </a:p>
        </p:txBody>
      </p:sp>
      <p:pic>
        <p:nvPicPr>
          <p:cNvPr id="68613" name="Picture 4" descr="Jof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6859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89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6" name="Oval 4"/>
          <p:cNvSpPr>
            <a:spLocks noChangeArrowheads="1"/>
          </p:cNvSpPr>
          <p:nvPr/>
        </p:nvSpPr>
        <p:spPr bwMode="auto">
          <a:xfrm>
            <a:off x="250825" y="188640"/>
            <a:ext cx="2519363" cy="2376488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600" b="1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2" name="Text Box 3"/>
          <p:cNvSpPr txBox="1">
            <a:spLocks noChangeArrowheads="1"/>
          </p:cNvSpPr>
          <p:nvPr/>
        </p:nvSpPr>
        <p:spPr bwMode="auto">
          <a:xfrm>
            <a:off x="979488" y="3006453"/>
            <a:ext cx="742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i="1" dirty="0">
                <a:solidFill>
                  <a:srgbClr val="0000FF"/>
                </a:solidFill>
                <a:ea typeface="MS PGothic" pitchFamily="34" charset="-128"/>
              </a:rPr>
              <a:t>Josef Joffe: Zerstört der Kapitalismus die Demokratie? Die Zeit 35/2009</a:t>
            </a:r>
          </a:p>
        </p:txBody>
      </p:sp>
      <p:sp>
        <p:nvSpPr>
          <p:cNvPr id="1391618" name="Text Box 2"/>
          <p:cNvSpPr txBox="1">
            <a:spLocks noChangeArrowheads="1"/>
          </p:cNvSpPr>
          <p:nvPr/>
        </p:nvSpPr>
        <p:spPr bwMode="auto">
          <a:xfrm>
            <a:off x="2865438" y="198627"/>
            <a:ext cx="61198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MS PGothic" pitchFamily="34" charset="-128"/>
              </a:rPr>
              <a:t>Es ist also kein Zufall,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MS PGothic" pitchFamily="34" charset="-128"/>
              </a:rPr>
              <a:t>dass Mose, der sein Volk in die Freiheit führte,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</a:rPr>
              <a:t>ihm auch das Recht auf Eigentum verschrieb. </a:t>
            </a:r>
            <a:endParaRPr lang="de-DE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itchFamily="34" charset="-128"/>
            </a:endParaRPr>
          </a:p>
        </p:txBody>
      </p:sp>
      <p:sp>
        <p:nvSpPr>
          <p:cNvPr id="395271" name="Text Box 7"/>
          <p:cNvSpPr txBox="1">
            <a:spLocks noChangeArrowheads="1"/>
          </p:cNvSpPr>
          <p:nvPr/>
        </p:nvSpPr>
        <p:spPr bwMode="auto">
          <a:xfrm>
            <a:off x="395288" y="260078"/>
            <a:ext cx="22669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Hier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darfst du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nicht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rein!</a:t>
            </a:r>
            <a:r>
              <a:rPr lang="de-DE" sz="3600" b="1" i="1" dirty="0">
                <a:solidFill>
                  <a:srgbClr val="FFFFFF"/>
                </a:solidFill>
                <a:ea typeface="MS PGothic" pitchFamily="34" charset="-128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05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1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-11832" y="2309"/>
            <a:ext cx="9252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Zu mir gehörten Gewohnheiten,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die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nur durch ein ganz bestimmtes Eigentum möglich waren. </a:t>
            </a:r>
          </a:p>
          <a:p>
            <a:pPr algn="ctr"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Dem Einzigartigen, der ich war,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hatte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seinem Eigentum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seine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Einzigartigkeit genommen.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11832" y="2864631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de-DE" altLang="de-DE" sz="2000" b="0" kern="0" dirty="0">
                <a:solidFill>
                  <a:srgbClr val="0000FF"/>
                </a:solidFill>
              </a:rPr>
              <a:t>Jean </a:t>
            </a:r>
            <a:r>
              <a:rPr lang="de-DE" altLang="de-DE" sz="2000" b="0" kern="0" dirty="0" err="1">
                <a:solidFill>
                  <a:srgbClr val="0000FF"/>
                </a:solidFill>
              </a:rPr>
              <a:t>Amery</a:t>
            </a:r>
            <a:r>
              <a:rPr lang="de-DE" altLang="de-DE" sz="2000" b="0" kern="0" dirty="0">
                <a:solidFill>
                  <a:srgbClr val="0000FF"/>
                </a:solidFill>
              </a:rPr>
              <a:t>, Die Vielen und ihr Eigentum, Die Zeit 44/12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8027" y="3708339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de-DE" altLang="de-DE" sz="1800" b="0" i="0">
              <a:solidFill>
                <a:srgbClr val="0000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594445" y="4620418"/>
            <a:ext cx="1692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de-DE" altLang="de-DE" sz="2400" b="0" i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49923" y="337496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de-DE">
                <a:solidFill>
                  <a:srgbClr val="000000"/>
                </a:solidFill>
              </a:rPr>
              <a:t>		</a:t>
            </a:r>
            <a:endParaRPr lang="de-DE" altLang="de-DE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19821" y="0"/>
            <a:ext cx="91673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Für Rousseau und nach ihm die Sozialisten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War das Privateigentum die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„Ursünde“ des Menschen.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Aber dass es Rousseau </a:t>
            </a:r>
            <a:r>
              <a:rPr lang="de-DE" sz="3600" i="1" kern="0" dirty="0"/>
              <a:t>bei der Abschaffung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des </a:t>
            </a:r>
            <a:r>
              <a:rPr lang="de-DE" sz="3600" i="1" kern="0" dirty="0"/>
              <a:t>Privateigentums </a:t>
            </a:r>
            <a:endParaRPr lang="de-DE" sz="3600" i="1" kern="0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 smtClean="0"/>
              <a:t>weniger </a:t>
            </a:r>
            <a:r>
              <a:rPr lang="de-DE" sz="3600" i="1" kern="0" dirty="0"/>
              <a:t>um Freiheit </a:t>
            </a:r>
            <a:r>
              <a:rPr lang="de-DE" sz="3600" i="1" kern="0" dirty="0" smtClean="0"/>
              <a:t>als </a:t>
            </a:r>
            <a:r>
              <a:rPr lang="de-DE" sz="3600" i="1" kern="0" dirty="0"/>
              <a:t>um Macht ging,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kern="0" dirty="0"/>
              <a:t>zeigt sein Verfassungsvorschlag für Korsika: </a:t>
            </a:r>
          </a:p>
        </p:txBody>
      </p:sp>
    </p:spTree>
    <p:extLst>
      <p:ext uri="{BB962C8B-B14F-4D97-AF65-F5344CB8AC3E}">
        <p14:creationId xmlns:p14="http://schemas.microsoft.com/office/powerpoint/2010/main" val="1836285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6" name="Text Box 4"/>
          <p:cNvSpPr txBox="1">
            <a:spLocks noChangeArrowheads="1"/>
          </p:cNvSpPr>
          <p:nvPr/>
        </p:nvSpPr>
        <p:spPr bwMode="auto">
          <a:xfrm>
            <a:off x="3510" y="0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Kurz: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Ich möchte, dass das Eigentum des Staates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so groß und mächtig –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und das der Bürger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so klein und schwach wie möglich ist....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… dann kann die Regierung die Leute sozusagen mit dem kleinen Finger lenken.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i="1" dirty="0" smtClean="0">
                <a:solidFill>
                  <a:srgbClr val="0000FF"/>
                </a:solidFill>
                <a:latin typeface="Calibri"/>
              </a:rPr>
              <a:t>J. J. Rousseau, zitiert in: Roland Baader: Totgedacht, 2002, S. 241 </a:t>
            </a:r>
            <a:endParaRPr lang="de-DE" sz="3200" dirty="0" smtClean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302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7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49923" y="337496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000000"/>
                </a:solidFill>
              </a:rPr>
              <a:t>		</a:t>
            </a:r>
            <a:endParaRPr lang="de-DE" altLang="de-DE" dirty="0">
              <a:solidFill>
                <a:srgbClr val="0000FF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0" y="47463"/>
            <a:ext cx="9120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i="1" dirty="0" smtClean="0">
                <a:latin typeface="Calibri"/>
              </a:rPr>
              <a:t>Dass sich die Angst vor dem sozialen Absturz sehr gut als Disziplinierungsmittel einsetzen </a:t>
            </a:r>
            <a:r>
              <a:rPr lang="de-DE" sz="3600" i="1" dirty="0" err="1" smtClean="0">
                <a:latin typeface="Calibri"/>
              </a:rPr>
              <a:t>lässt</a:t>
            </a:r>
            <a:r>
              <a:rPr lang="de-DE" sz="3600" i="1" dirty="0" smtClean="0">
                <a:latin typeface="Calibri"/>
              </a:rPr>
              <a:t>, zeigt eine Studie über die Jugend:</a:t>
            </a:r>
          </a:p>
        </p:txBody>
      </p:sp>
    </p:spTree>
    <p:extLst>
      <p:ext uri="{BB962C8B-B14F-4D97-AF65-F5344CB8AC3E}">
        <p14:creationId xmlns:p14="http://schemas.microsoft.com/office/powerpoint/2010/main" val="2552274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49923" y="337496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000000"/>
                </a:solidFill>
              </a:rPr>
              <a:t>		</a:t>
            </a:r>
            <a:endParaRPr lang="de-DE" altLang="de-DE" dirty="0">
              <a:solidFill>
                <a:srgbClr val="0000FF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-26591" y="0"/>
            <a:ext cx="912066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Den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heutigen Jugendlichen … </a:t>
            </a:r>
            <a:endParaRPr lang="de-DE" sz="3600" b="1" i="1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bietet die Gesellschaft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weder klare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Leitlinien noch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eine glaubwürdige Zukunftsperspektive. …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„Arbeitslos und mit Harz IV –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das wäre mein absoluter </a:t>
            </a:r>
            <a:r>
              <a:rPr 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Albtraum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“.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/>
              </a:rPr>
              <a:t>Stephan Grünewald: Die erschöpfte Gesellschaft, 2013, S. 123</a:t>
            </a:r>
          </a:p>
        </p:txBody>
      </p:sp>
    </p:spTree>
    <p:extLst>
      <p:ext uri="{BB962C8B-B14F-4D97-AF65-F5344CB8AC3E}">
        <p14:creationId xmlns:p14="http://schemas.microsoft.com/office/powerpoint/2010/main" val="140322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424835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4248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0" i="0" kern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23331" y="5569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3600" i="1" dirty="0">
                <a:latin typeface="Calibri"/>
              </a:rPr>
              <a:t>Im globalen </a:t>
            </a:r>
            <a:r>
              <a:rPr lang="de-DE" sz="3600" i="1" dirty="0" smtClean="0">
                <a:latin typeface="Calibri"/>
              </a:rPr>
              <a:t>Rahmen sehen </a:t>
            </a:r>
            <a:r>
              <a:rPr lang="de-DE" sz="3600" i="1" dirty="0">
                <a:latin typeface="Calibri"/>
              </a:rPr>
              <a:t>wir </a:t>
            </a:r>
            <a:r>
              <a:rPr lang="de-DE" sz="3600" i="1" dirty="0" smtClean="0">
                <a:latin typeface="Calibri"/>
              </a:rPr>
              <a:t>eine systematische Enteignung der Mittelschichten </a:t>
            </a:r>
          </a:p>
          <a:p>
            <a:pPr algn="ctr"/>
            <a:r>
              <a:rPr lang="de-DE" sz="3600" i="1" dirty="0" smtClean="0">
                <a:latin typeface="Calibri"/>
              </a:rPr>
              <a:t>zugunsten großer Finanzoligopole.</a:t>
            </a:r>
          </a:p>
        </p:txBody>
      </p:sp>
      <p:sp>
        <p:nvSpPr>
          <p:cNvPr id="10" name="Rechteck 9"/>
          <p:cNvSpPr/>
          <p:nvPr/>
        </p:nvSpPr>
        <p:spPr>
          <a:xfrm>
            <a:off x="-31527" y="173677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smtClean="0">
                <a:latin typeface="Calibri"/>
              </a:rPr>
              <a:t>Manfred Kleine-</a:t>
            </a:r>
            <a:r>
              <a:rPr lang="de-DE" sz="2000" i="1" dirty="0" err="1" smtClean="0">
                <a:latin typeface="Calibri"/>
              </a:rPr>
              <a:t>Hartlage</a:t>
            </a:r>
            <a:r>
              <a:rPr lang="de-DE" sz="2000" i="1" dirty="0" smtClean="0">
                <a:latin typeface="Calibri"/>
              </a:rPr>
              <a:t>, Neue Weltordnung, 2013, S. 81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44830" y="7399336"/>
            <a:ext cx="1692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400" b="0" i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13767" y="220486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13767" y="2828836"/>
            <a:ext cx="915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i="1" dirty="0" smtClean="0">
                <a:solidFill>
                  <a:srgbClr val="000000"/>
                </a:solidFill>
                <a:latin typeface="Calibri"/>
              </a:rPr>
              <a:t>Nach der Teilenteignung in Malta werden wir schon mal konditioniert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042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424835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4248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0" i="0" kern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44830" y="7399336"/>
            <a:ext cx="1692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400" b="0" i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-23331" y="0"/>
            <a:ext cx="9144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</a:rPr>
              <a:t>Wissenschaftler des DIW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</a:rPr>
              <a:t>schlugen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</a:rPr>
              <a:t>vor,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"Reichen" mit einer zehnprozentigen "Zwangsabgabe"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zu belegen, 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</a:rPr>
              <a:t>auch der IWF fordert eine zehnprozentige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</a:rPr>
              <a:t>„allgemeine Schulden-Steuer“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814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Zur Galileis Beschreibung der Natur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war Gott nicht erforderlich. 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So wurde mit dem Erfolg der Wissenschaft aber Galileis methodischer Verzicht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auf die geistige Dimension der Natur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Von einem methodischen zu einem metaphysischer Atheismus.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Nach dem </a:t>
            </a:r>
            <a:r>
              <a:rPr lang="de-DE" sz="3600" i="1" dirty="0">
                <a:latin typeface="+mn-lt"/>
                <a:ea typeface="ＭＳ Ｐゴシック" pitchFamily="-106" charset="-128"/>
              </a:rPr>
              <a:t>neuen </a:t>
            </a:r>
            <a:r>
              <a:rPr lang="de-DE" sz="3600" i="1" dirty="0" smtClean="0">
                <a:latin typeface="+mn-lt"/>
                <a:ea typeface="ＭＳ Ｐゴシック" pitchFamily="-106" charset="-128"/>
              </a:rPr>
              <a:t>materialistischen Naturbild  Waren Lebewesen letztlich Maschinen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und beim Menschen hatten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geistige oder gar transzendente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+mn-lt"/>
                <a:ea typeface="ＭＳ Ｐゴシック" pitchFamily="-106" charset="-128"/>
              </a:rPr>
              <a:t>Dimensionen keinen Platz mehr:</a:t>
            </a:r>
          </a:p>
        </p:txBody>
      </p:sp>
    </p:spTree>
    <p:extLst>
      <p:ext uri="{BB962C8B-B14F-4D97-AF65-F5344CB8AC3E}">
        <p14:creationId xmlns:p14="http://schemas.microsoft.com/office/powerpoint/2010/main" val="3911929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424835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42483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0" i="0" kern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44830" y="7399336"/>
            <a:ext cx="1692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400" b="0" i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-23331" y="1426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Dazu kommt als unspektakuläre Maßnahme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schleichende Enteignung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von Sparern durch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Zinsen,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niedriger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sind als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Inflationsrate.</a:t>
            </a:r>
          </a:p>
        </p:txBody>
      </p:sp>
    </p:spTree>
    <p:extLst>
      <p:ext uri="{BB962C8B-B14F-4D97-AF65-F5344CB8AC3E}">
        <p14:creationId xmlns:p14="http://schemas.microsoft.com/office/powerpoint/2010/main" val="1113335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4630" y="0"/>
            <a:ext cx="913109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Auch im nationalen Maßstab läuft es ähnlich:</a:t>
            </a: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In der Vision der </a:t>
            </a:r>
            <a:r>
              <a:rPr lang="de-DE" sz="3600" i="1" dirty="0" err="1" smtClean="0">
                <a:latin typeface="Calibri" panose="020F0502020204030204" pitchFamily="34" charset="0"/>
              </a:rPr>
              <a:t>One</a:t>
            </a:r>
            <a:r>
              <a:rPr lang="de-DE" sz="3600" i="1" dirty="0" smtClean="0">
                <a:latin typeface="Calibri" panose="020F0502020204030204" pitchFamily="34" charset="0"/>
              </a:rPr>
              <a:t> World</a:t>
            </a: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Haben Nationen keinen Platz mehr:</a:t>
            </a:r>
          </a:p>
          <a:p>
            <a:pPr lvl="0" algn="ctr"/>
            <a:endParaRPr lang="de-DE" sz="2000" i="1" dirty="0" smtClean="0">
              <a:latin typeface="Calibri" panose="020F0502020204030204" pitchFamily="34" charset="0"/>
            </a:endParaRP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So sagte Strobe </a:t>
            </a:r>
            <a:r>
              <a:rPr lang="de-DE" sz="3600" i="1" dirty="0">
                <a:latin typeface="Calibri" panose="020F0502020204030204" pitchFamily="34" charset="0"/>
              </a:rPr>
              <a:t>Talbott, Vizeaußenminister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der </a:t>
            </a:r>
            <a:r>
              <a:rPr lang="de-DE" sz="3600" i="1" dirty="0">
                <a:latin typeface="Calibri" panose="020F0502020204030204" pitchFamily="34" charset="0"/>
              </a:rPr>
              <a:t>USA von </a:t>
            </a:r>
            <a:r>
              <a:rPr lang="de-DE" sz="3600" i="1" dirty="0" smtClean="0">
                <a:latin typeface="Calibri" panose="020F0502020204030204" pitchFamily="34" charset="0"/>
              </a:rPr>
              <a:t>1993-2000 </a:t>
            </a:r>
            <a:endParaRPr lang="de-DE" sz="3600" i="1" dirty="0">
              <a:latin typeface="Calibri" panose="020F0502020204030204" pitchFamily="34" charset="0"/>
            </a:endParaRP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Im </a:t>
            </a:r>
            <a:r>
              <a:rPr lang="de-DE" sz="3600" i="1" dirty="0">
                <a:latin typeface="Calibri" panose="020F0502020204030204" pitchFamily="34" charset="0"/>
              </a:rPr>
              <a:t>nächsten Jahrhundert werden Nationen,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lvl="0" algn="ctr"/>
            <a:r>
              <a:rPr lang="de-DE" sz="3600" i="1" dirty="0" smtClean="0">
                <a:latin typeface="Calibri" panose="020F0502020204030204" pitchFamily="34" charset="0"/>
              </a:rPr>
              <a:t>wie </a:t>
            </a:r>
            <a:r>
              <a:rPr lang="de-DE" sz="3600" i="1" dirty="0">
                <a:latin typeface="Calibri" panose="020F0502020204030204" pitchFamily="34" charset="0"/>
              </a:rPr>
              <a:t>wir sie kennen, obsolet sein;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latin typeface="Calibri" panose="020F0502020204030204" pitchFamily="34" charset="0"/>
              </a:rPr>
              <a:t>Gabriele </a:t>
            </a:r>
            <a:r>
              <a:rPr lang="de-DE" altLang="de-DE" sz="2000" i="1" dirty="0">
                <a:latin typeface="Calibri" panose="020F0502020204030204" pitchFamily="34" charset="0"/>
              </a:rPr>
              <a:t>Kuby: Die globale sexuelle Revolution, 2012, S. 419</a:t>
            </a:r>
          </a:p>
        </p:txBody>
      </p:sp>
    </p:spTree>
    <p:extLst>
      <p:ext uri="{BB962C8B-B14F-4D97-AF65-F5344CB8AC3E}">
        <p14:creationId xmlns:p14="http://schemas.microsoft.com/office/powerpoint/2010/main" val="77799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901" y="13607"/>
            <a:ext cx="9144000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friedliches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Zusammenleben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wird nur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einer globalen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Ordnung möglich sein.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r>
              <a:rPr lang="de-DE" sz="3500" b="1" i="1" dirty="0" smtClean="0">
                <a:solidFill>
                  <a:srgbClr val="0000FF"/>
                </a:solidFill>
                <a:latin typeface="Calibri"/>
              </a:rPr>
              <a:t>Sind Nationalstaaten bereit und fähig,</a:t>
            </a:r>
          </a:p>
          <a:p>
            <a:r>
              <a:rPr lang="de-DE" sz="3500" b="1" i="1" dirty="0">
                <a:solidFill>
                  <a:srgbClr val="0000FF"/>
                </a:solidFill>
                <a:latin typeface="Calibri"/>
              </a:rPr>
              <a:t>	</a:t>
            </a:r>
            <a:r>
              <a:rPr lang="de-DE" sz="3500" b="1" i="1" dirty="0" smtClean="0">
                <a:solidFill>
                  <a:srgbClr val="0000FF"/>
                </a:solidFill>
                <a:latin typeface="Calibri"/>
              </a:rPr>
              <a:t>	    Kompetenzen an multilaterale</a:t>
            </a:r>
          </a:p>
          <a:p>
            <a:r>
              <a:rPr lang="de-DE" sz="3500" b="1" i="1" dirty="0">
                <a:solidFill>
                  <a:srgbClr val="0000FF"/>
                </a:solidFill>
                <a:latin typeface="Calibri"/>
              </a:rPr>
              <a:t>	</a:t>
            </a:r>
            <a:r>
              <a:rPr lang="de-DE" sz="3500" b="1" i="1" dirty="0" smtClean="0">
                <a:solidFill>
                  <a:srgbClr val="0000FF"/>
                </a:solidFill>
                <a:latin typeface="Calibri"/>
              </a:rPr>
              <a:t>	    Organisationen abzugeben, </a:t>
            </a:r>
          </a:p>
          <a:p>
            <a:r>
              <a:rPr lang="de-DE" sz="35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</a:t>
            </a:r>
            <a:r>
              <a:rPr lang="de-DE" sz="35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    </a:t>
            </a:r>
            <a:r>
              <a:rPr lang="de-DE" sz="35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koste es, was es wolle</a:t>
            </a:r>
            <a:r>
              <a:rPr lang="de-DE" sz="35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?</a:t>
            </a:r>
            <a:endParaRPr lang="de-DE" sz="35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2901" y="335791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smtClean="0">
                <a:solidFill>
                  <a:srgbClr val="0000FF"/>
                </a:solidFill>
                <a:latin typeface="Calibri"/>
              </a:rPr>
              <a:t>Angela Merkel, Konferenz „</a:t>
            </a:r>
            <a:r>
              <a:rPr lang="de-DE" sz="2000" i="1" dirty="0" err="1" smtClean="0">
                <a:solidFill>
                  <a:srgbClr val="0000FF"/>
                </a:solidFill>
                <a:latin typeface="Calibri"/>
              </a:rPr>
              <a:t>Falling</a:t>
            </a:r>
            <a:r>
              <a:rPr lang="de-DE" sz="2000" i="1" dirty="0" smtClean="0">
                <a:solidFill>
                  <a:srgbClr val="0000FF"/>
                </a:solidFill>
                <a:latin typeface="Calibri"/>
              </a:rPr>
              <a:t> Walls“, 9. 11. 2009 </a:t>
            </a:r>
            <a:endParaRPr lang="de-DE" sz="2000" i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" name="Picture 2" descr="http://ts4.explicit.bing.net/th?id=H.4661797351719111&amp;pid=15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" y="1698683"/>
            <a:ext cx="2183127" cy="14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0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Der erste Schritt ist eine 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politische Union Europas.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Aber die will niemand. </a:t>
            </a:r>
          </a:p>
          <a:p>
            <a:pPr algn="ctr"/>
            <a:r>
              <a:rPr lang="de-DE" sz="3600" i="1" dirty="0">
                <a:latin typeface="Calibri" panose="020F0502020204030204" pitchFamily="34" charset="0"/>
              </a:rPr>
              <a:t>D</a:t>
            </a:r>
            <a:r>
              <a:rPr lang="de-DE" sz="3600" i="1" dirty="0" smtClean="0">
                <a:latin typeface="Calibri" panose="020F0502020204030204" pitchFamily="34" charset="0"/>
              </a:rPr>
              <a:t>azu sind die Völker nicht bereit.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Man </a:t>
            </a:r>
            <a:r>
              <a:rPr lang="de-DE" sz="3600" i="1" dirty="0" err="1" smtClean="0">
                <a:latin typeface="Calibri" panose="020F0502020204030204" pitchFamily="34" charset="0"/>
              </a:rPr>
              <a:t>muss</a:t>
            </a:r>
            <a:r>
              <a:rPr lang="de-DE" sz="3600" i="1" dirty="0" smtClean="0">
                <a:latin typeface="Calibri" panose="020F0502020204030204" pitchFamily="34" charset="0"/>
              </a:rPr>
              <a:t> also etwas nachhelfen:</a:t>
            </a:r>
            <a:endParaRPr lang="de-DE" sz="1000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3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Seit dem </a:t>
            </a:r>
            <a:r>
              <a:rPr 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bewusst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herbeigeführten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Zusammenbruch von 2008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befinden wir uns 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einer Art Planwirtschaft,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immer mehr Haushalte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souveräner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Nationen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von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Zustimmung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Zentralbanker abhängig sind.</a:t>
            </a:r>
            <a:endParaRPr lang="de-DE" sz="36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Gabriele 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Kuby: Die globale sexuelle Revolution, 2012, S.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419</a:t>
            </a:r>
          </a:p>
        </p:txBody>
      </p:sp>
    </p:spTree>
    <p:extLst>
      <p:ext uri="{BB962C8B-B14F-4D97-AF65-F5344CB8AC3E}">
        <p14:creationId xmlns:p14="http://schemas.microsoft.com/office/powerpoint/2010/main" val="89353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7989" y="-7294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Ein gewisses Maß an Selbstüberforderung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der Nationalstaaten ist durchaus gewollt: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Nur wer pleite ist, ist gezwungen,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sich der Überwachung und Gängelung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durch supranationale Organisationen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zu unterwerfen </a:t>
            </a:r>
          </a:p>
        </p:txBody>
      </p:sp>
      <p:sp>
        <p:nvSpPr>
          <p:cNvPr id="9" name="Rechteck 8"/>
          <p:cNvSpPr/>
          <p:nvPr/>
        </p:nvSpPr>
        <p:spPr>
          <a:xfrm>
            <a:off x="-23866" y="364502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err="1" smtClean="0">
                <a:solidFill>
                  <a:srgbClr val="0000FF"/>
                </a:solidFill>
                <a:latin typeface="Arial"/>
              </a:rPr>
              <a:t>Manred</a:t>
            </a:r>
            <a:r>
              <a:rPr lang="de-DE" sz="2000" i="1" dirty="0" smtClean="0">
                <a:solidFill>
                  <a:srgbClr val="0000FF"/>
                </a:solidFill>
                <a:latin typeface="Arial"/>
              </a:rPr>
              <a:t> Kleine-</a:t>
            </a:r>
            <a:r>
              <a:rPr lang="de-DE" sz="2000" i="1" dirty="0" err="1" smtClean="0">
                <a:solidFill>
                  <a:srgbClr val="0000FF"/>
                </a:solidFill>
                <a:latin typeface="Arial"/>
              </a:rPr>
              <a:t>Hartlage</a:t>
            </a:r>
            <a:r>
              <a:rPr lang="de-DE" sz="2000" i="1" dirty="0" smtClean="0">
                <a:solidFill>
                  <a:srgbClr val="0000FF"/>
                </a:solidFill>
                <a:latin typeface="Arial"/>
              </a:rPr>
              <a:t>, Neue Weltordnung, 2013, S. 76</a:t>
            </a:r>
          </a:p>
        </p:txBody>
      </p:sp>
    </p:spTree>
    <p:extLst>
      <p:ext uri="{BB962C8B-B14F-4D97-AF65-F5344CB8AC3E}">
        <p14:creationId xmlns:p14="http://schemas.microsoft.com/office/powerpoint/2010/main" val="278211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622" y="116632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873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			Eine politische Union </a:t>
            </a:r>
          </a:p>
          <a:p>
            <a:pPr marL="0" marR="0" lvl="0" indent="0" defTabSz="862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			können wir nur erreichen, </a:t>
            </a:r>
          </a:p>
          <a:p>
            <a:pPr marL="0" marR="0" lvl="0" indent="0" defTabSz="862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			wenn wir eine Krise haben. 				</a:t>
            </a:r>
            <a:r>
              <a:rPr kumimoji="0" lang="de-DE" alt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Wolfgang Schäuble im Nov. 2011 der "New York Times"</a:t>
            </a:r>
          </a:p>
        </p:txBody>
      </p:sp>
      <p:pic>
        <p:nvPicPr>
          <p:cNvPr id="9" name="Picture 2" descr="http://images.zeit.de/politik/deutschland/2010-01/wolfgang-schaeuble/wolfgang-schaeuble-540x3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2"/>
          <a:stretch/>
        </p:blipFill>
        <p:spPr bwMode="auto">
          <a:xfrm>
            <a:off x="179512" y="116632"/>
            <a:ext cx="2016516" cy="21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55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35696" y="-27384"/>
            <a:ext cx="7308304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Krise hat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bestehende EU</a:t>
            </a:r>
          </a:p>
          <a:p>
            <a:pPr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mehr in Richtung einer politischen </a:t>
            </a:r>
          </a:p>
          <a:p>
            <a:pPr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Union verändert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,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als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es selbst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eingefleischte Pro-Europäer </a:t>
            </a:r>
          </a:p>
          <a:p>
            <a:pPr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für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möglich gehalten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hätten...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" y="15967"/>
            <a:ext cx="1675848" cy="266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605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949" y="23398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800" b="0" i="0" kern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" y="-99392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" y="-99392"/>
            <a:ext cx="91439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b="0" kern="0" dirty="0" smtClean="0">
                <a:latin typeface="Calibri" panose="020F0502020204030204" pitchFamily="34" charset="0"/>
              </a:rPr>
              <a:t>Im EZB-Rat hat Deutschland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0" kern="0" dirty="0" smtClean="0">
                <a:latin typeface="Calibri" panose="020F0502020204030204" pitchFamily="34" charset="0"/>
              </a:rPr>
              <a:t>genauso viel Gewicht wie Malta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0" kern="0" dirty="0" smtClean="0">
                <a:latin typeface="Calibri" panose="020F0502020204030204" pitchFamily="34" charset="0"/>
              </a:rPr>
              <a:t>und wird regelmäßig überstimmt.</a:t>
            </a:r>
          </a:p>
        </p:txBody>
      </p:sp>
    </p:spTree>
    <p:extLst>
      <p:ext uri="{BB962C8B-B14F-4D97-AF65-F5344CB8AC3E}">
        <p14:creationId xmlns:p14="http://schemas.microsoft.com/office/powerpoint/2010/main" val="2366474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949" y="23398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800" b="0" i="0" kern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" y="-99392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kern="0">
                <a:solidFill>
                  <a:srgbClr val="000000"/>
                </a:solidFill>
              </a:rPr>
              <a:t>		</a:t>
            </a:r>
            <a:endParaRPr lang="de-DE" altLang="de-DE" kern="0">
              <a:solidFill>
                <a:srgbClr val="0000FF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" y="-99392"/>
            <a:ext cx="91439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Parlamente Europas</a:t>
            </a:r>
            <a:r>
              <a:rPr lang="de-DE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stehen vor 		fast alternativlosen Entscheidungen, </a:t>
            </a:r>
            <a:r>
              <a:rPr lang="de-DE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die schon vor Jahren vom EZB-Rat 		vorbereitet wurden. </a:t>
            </a:r>
            <a:r>
              <a:rPr lang="de-DE" sz="2000" b="0" kern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Hans-Werner Sinn, Ifo-Institut </a:t>
            </a:r>
            <a:r>
              <a:rPr lang="de-DE" sz="2000" b="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8" name="Picture 2" descr="http://www.tarifometer24.com/wp-content/uploads/2012/07/h_w_sinn.jpg?e116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" y="33843"/>
            <a:ext cx="1737748" cy="20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12768"/>
            <a:ext cx="4136156" cy="454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620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99000" y="1492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55925" y="1871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89208" y="622677"/>
            <a:ext cx="856195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HRISTY" panose="02000000000000000000" pitchFamily="2" charset="0"/>
              </a:rPr>
              <a:t>Schöne neue </a:t>
            </a:r>
            <a:r>
              <a:rPr lang="de-DE" sz="8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HRISTY" panose="02000000000000000000" pitchFamily="2" charset="0"/>
              </a:rPr>
              <a:t>Welt</a:t>
            </a:r>
            <a:r>
              <a:rPr lang="de-DE" sz="8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CHRISTY" panose="02000000000000000000" pitchFamily="2" charset="0"/>
              </a:rPr>
              <a:t>?</a:t>
            </a:r>
          </a:p>
          <a:p>
            <a:pPr algn="ctr"/>
            <a:endParaRPr lang="de-DE" sz="36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tiefgreifenden Folgen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gegenwärtiger Entwicklungen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(nicht nur) für Christen</a:t>
            </a:r>
            <a:endParaRPr 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14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ChangeArrowheads="1"/>
          </p:cNvSpPr>
          <p:nvPr/>
        </p:nvSpPr>
        <p:spPr bwMode="auto">
          <a:xfrm>
            <a:off x="-20992" y="44624"/>
            <a:ext cx="9164992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 smtClean="0">
                <a:solidFill>
                  <a:srgbClr val="0000FF"/>
                </a:solidFill>
              </a:rPr>
              <a:t>			</a:t>
            </a: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„</a:t>
            </a: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Unterschied </a:t>
            </a: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... </a:t>
            </a: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zwischen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	dem </a:t>
            </a: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Menschen und </a:t>
            </a: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den höheren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Tieren</a:t>
            </a: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de-DE" sz="35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 </a:t>
            </a:r>
            <a:r>
              <a:rPr lang="de-DE" sz="3500" b="1" i="1" dirty="0">
                <a:solidFill>
                  <a:srgbClr val="0000FF"/>
                </a:solidFill>
                <a:latin typeface="Calibri" panose="020F0502020204030204" pitchFamily="34" charset="0"/>
              </a:rPr>
              <a:t>groß er auch sein mag,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		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 Unterschied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Grades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	und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nicht der Art.“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Charles Darwin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in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: Ulrich Schnabel: Die Würde des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Affen Die 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Zeit 46/99</a:t>
            </a:r>
          </a:p>
        </p:txBody>
      </p:sp>
      <p:sp>
        <p:nvSpPr>
          <p:cNvPr id="2" name="Rechteck 1"/>
          <p:cNvSpPr/>
          <p:nvPr/>
        </p:nvSpPr>
        <p:spPr>
          <a:xfrm>
            <a:off x="-32569" y="3534013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Soweit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die Wissenschaft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das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sagen kann,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ist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der Mensch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ein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Vertreter des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Tierreichs.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Das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reiche Repertoire an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Gedanken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, Gefühlen...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scheint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sich aus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elektrochemischen Prozessen zu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speisen.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000" i="1" dirty="0" smtClean="0">
              <a:solidFill>
                <a:srgbClr val="0000FF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Erklärung 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zur Verteidigung des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Klonens von 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Times New Roman" pitchFamily="18" charset="0"/>
              </a:rPr>
              <a:t>22 prominenten Wissenschaftlern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641275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91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800" b="0" i="0" smtClean="0">
              <a:solidFill>
                <a:srgbClr val="000000"/>
              </a:solidFill>
            </a:endParaRPr>
          </a:p>
        </p:txBody>
      </p:sp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3563938" y="4652963"/>
            <a:ext cx="16922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400" b="0" i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0" y="643572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b="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Prof. Dr. Jürgen Stark, ehem. Direktor und Chefvolkswirt der EZB, JF 42/12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		</a:t>
            </a:r>
            <a:endParaRPr lang="de-DE" altLang="de-DE" smtClean="0">
              <a:solidFill>
                <a:srgbClr val="0000FF"/>
              </a:solidFill>
            </a:endParaRPr>
          </a:p>
        </p:txBody>
      </p:sp>
      <p:sp>
        <p:nvSpPr>
          <p:cNvPr id="1184774" name="Text Box 6"/>
          <p:cNvSpPr txBox="1">
            <a:spLocks noChangeArrowheads="1"/>
          </p:cNvSpPr>
          <p:nvPr/>
        </p:nvSpPr>
        <p:spPr bwMode="auto">
          <a:xfrm>
            <a:off x="0" y="4545013"/>
            <a:ext cx="91440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… dass es in Europa einen kollektiven Rechtsbruch gibt, aber keinen Kläger,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das war für mich unfassbar. </a:t>
            </a:r>
          </a:p>
        </p:txBody>
      </p:sp>
      <p:pic>
        <p:nvPicPr>
          <p:cNvPr id="146439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r="12848" b="24762"/>
          <a:stretch>
            <a:fillRect/>
          </a:stretch>
        </p:blipFill>
        <p:spPr bwMode="auto">
          <a:xfrm>
            <a:off x="0" y="-26988"/>
            <a:ext cx="91440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27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477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855071" y="2773776"/>
            <a:ext cx="6888163" cy="12209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Globale Herrschaft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raucht globale Bedrohung</a:t>
            </a:r>
          </a:p>
        </p:txBody>
      </p:sp>
    </p:spTree>
    <p:extLst>
      <p:ext uri="{BB962C8B-B14F-4D97-AF65-F5344CB8AC3E}">
        <p14:creationId xmlns:p14="http://schemas.microsoft.com/office/powerpoint/2010/main" val="42325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Picture 3" descr="Matthias-Hor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016224" cy="260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feld 3"/>
          <p:cNvSpPr txBox="1">
            <a:spLocks noChangeArrowheads="1"/>
          </p:cNvSpPr>
          <p:nvPr/>
        </p:nvSpPr>
        <p:spPr bwMode="auto">
          <a:xfrm>
            <a:off x="0" y="0"/>
            <a:ext cx="92376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			Der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Glaubensverlust hat die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				Menschen anfällig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gemacht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</a:endParaRPr>
          </a:p>
          <a:p>
            <a:pPr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		für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Urängste,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durch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					Desinformation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und </a:t>
            </a:r>
            <a:r>
              <a:rPr lang="de-DE" altLang="de-DE" sz="3600" b="1" i="1" dirty="0" err="1">
                <a:solidFill>
                  <a:srgbClr val="0000FF"/>
                </a:solidFill>
                <a:latin typeface="Calibri"/>
              </a:rPr>
              <a:t>Alarmismus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			</a:t>
            </a:r>
            <a:r>
              <a:rPr lang="de-DE" altLang="de-DE" sz="3600" b="1" i="1" dirty="0" err="1" smtClean="0">
                <a:solidFill>
                  <a:srgbClr val="0000FF"/>
                </a:solidFill>
                <a:latin typeface="Calibri"/>
              </a:rPr>
              <a:t>bewusst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</a:rPr>
              <a:t>geschürt werden.</a:t>
            </a:r>
          </a:p>
        </p:txBody>
      </p:sp>
    </p:spTree>
    <p:extLst>
      <p:ext uri="{BB962C8B-B14F-4D97-AF65-F5344CB8AC3E}">
        <p14:creationId xmlns:p14="http://schemas.microsoft.com/office/powerpoint/2010/main" val="2414578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</a:t>
            </a:r>
            <a:r>
              <a:rPr lang="de-DE" sz="3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charset="0"/>
              </a:rPr>
              <a:t>	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Wer diese Angst beherrscht 				und funktionalisieren kann,</a:t>
            </a:r>
            <a:r>
              <a:rPr lang="de-DE" sz="3600" b="1" i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>
              <a:defRPr/>
            </a:pPr>
            <a:r>
              <a:rPr lang="de-DE" sz="3600" b="1" i="1" dirty="0" smtClean="0">
                <a:solidFill>
                  <a:srgbClr val="3333FF"/>
                </a:solidFill>
                <a:latin typeface="Calibri"/>
              </a:rPr>
              <a:t>			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verfügt über den zentralen Code </a:t>
            </a:r>
          </a:p>
          <a:p>
            <a:pPr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			der Menschheitsängste, die</a:t>
            </a:r>
            <a:r>
              <a:rPr lang="de-DE" sz="3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 			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Besänftigung der Naturgötter.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Times New Roman" charset="0"/>
            </a:endParaRPr>
          </a:p>
          <a:p>
            <a:pPr algn="ctr">
              <a:defRPr/>
            </a:pPr>
            <a:endParaRPr lang="de-DE" sz="1000" i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Times New Roman" charset="0"/>
            </a:endParaRPr>
          </a:p>
          <a:p>
            <a:pPr algn="ctr"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Calibri"/>
                <a:cs typeface="Times New Roman" charset="0"/>
              </a:rPr>
              <a:t>		              Matthias </a:t>
            </a:r>
            <a:r>
              <a:rPr lang="de-DE" sz="2000" i="1" dirty="0" err="1" smtClean="0">
                <a:solidFill>
                  <a:srgbClr val="0000FF"/>
                </a:solidFill>
                <a:latin typeface="Calibri"/>
                <a:cs typeface="Times New Roman" charset="0"/>
              </a:rPr>
              <a:t>Horx</a:t>
            </a:r>
            <a:r>
              <a:rPr lang="de-DE" sz="2000" i="1" dirty="0" smtClean="0">
                <a:solidFill>
                  <a:srgbClr val="0000FF"/>
                </a:solidFill>
                <a:latin typeface="Calibri"/>
                <a:cs typeface="Times New Roman" charset="0"/>
              </a:rPr>
              <a:t>, Epidemien der Angst, Die Welt 14. März 2007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718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830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336771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3367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10" name="Rechteck 9"/>
          <p:cNvSpPr/>
          <p:nvPr/>
        </p:nvSpPr>
        <p:spPr>
          <a:xfrm>
            <a:off x="1782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Matthias </a:t>
            </a:r>
            <a:r>
              <a:rPr lang="de-DE" sz="3600" i="1" dirty="0" err="1">
                <a:latin typeface="Calibri" panose="020F0502020204030204" pitchFamily="34" charset="0"/>
                <a:cs typeface="Arial Unicode MS" charset="0"/>
              </a:rPr>
              <a:t>Horx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schreibt: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Ich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habe in meiner Zeit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als Journalist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gesehen,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wie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man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mit geschickten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Übertreibungen Themen regelrecht „machen“ konnte – </a:t>
            </a:r>
            <a:endParaRPr lang="de-DE" sz="3600" i="1" dirty="0" smtClean="0">
              <a:latin typeface="Calibri" panose="020F0502020204030204" pitchFamily="34" charset="0"/>
              <a:cs typeface="Arial Unicode M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und wie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andere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noch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eins draufsetzten</a:t>
            </a:r>
            <a:endParaRPr lang="de-DE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65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336771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3367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0" y="3501008"/>
            <a:ext cx="9220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altLang="de-DE" sz="2000" i="1" dirty="0" smtClean="0">
                <a:solidFill>
                  <a:srgbClr val="000000"/>
                </a:solidFill>
                <a:cs typeface="Arial Unicode MS" charset="0"/>
              </a:rPr>
              <a:t> </a:t>
            </a:r>
            <a:r>
              <a:rPr lang="de-DE" altLang="de-DE" sz="2000" i="1" dirty="0" smtClean="0">
                <a:solidFill>
                  <a:srgbClr val="0000FF"/>
                </a:solidFill>
                <a:cs typeface="Arial Unicode MS" charset="0"/>
              </a:rPr>
              <a:t>Professor Hans Wagner Medien-Tabus und Kommunikationsverbote, 1991.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Publizistisch ausgelöste Angst soll die Gesellschaft zu Veränderungen bewegen,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deren Richtung von den Publizisten vorgegeben wird.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Angst ist eine wesentliche und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bezweckte Folge der Desinformation.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54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907715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-2541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N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ur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eine Minderheit von 10 bis 20 Prozent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der Klima Forscher meint, dass die Voraussetzungen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für die Berechnung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des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Klimas </a:t>
            </a:r>
            <a:endParaRPr lang="de-DE" sz="3600" i="1" dirty="0" smtClean="0">
              <a:latin typeface="Calibri" panose="020F0502020204030204" pitchFamily="34" charset="0"/>
              <a:cs typeface="Arial Unicode M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heute </a:t>
            </a:r>
            <a:r>
              <a:rPr lang="de-DE" sz="3600" i="1" dirty="0">
                <a:latin typeface="Calibri" panose="020F0502020204030204" pitchFamily="34" charset="0"/>
                <a:cs typeface="Arial Unicode MS" charset="0"/>
              </a:rPr>
              <a:t>schon </a:t>
            </a:r>
            <a:r>
              <a:rPr lang="de-DE" sz="3600" i="1" dirty="0" smtClean="0">
                <a:latin typeface="Calibri" panose="020F0502020204030204" pitchFamily="34" charset="0"/>
                <a:cs typeface="Arial Unicode MS" charset="0"/>
              </a:rPr>
              <a:t>gegeben wären.</a:t>
            </a:r>
            <a:endParaRPr lang="de-DE" sz="3600" i="1" dirty="0">
              <a:latin typeface="Calibri" panose="020F0502020204030204" pitchFamily="34" charset="0"/>
              <a:cs typeface="Arial Unicode MS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25393" y="2284254"/>
            <a:ext cx="9144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altLang="de-DE" sz="2000" i="1" dirty="0" smtClean="0">
                <a:latin typeface="Calibri" panose="020F0502020204030204" pitchFamily="34" charset="0"/>
                <a:cs typeface="Arial Unicode MS" charset="0"/>
              </a:rPr>
              <a:t>Ergebnis einer Befragung von deutschen Klimaforschern, DIE WELT 25. 09. 07</a:t>
            </a:r>
          </a:p>
        </p:txBody>
      </p:sp>
    </p:spTree>
    <p:extLst>
      <p:ext uri="{BB962C8B-B14F-4D97-AF65-F5344CB8AC3E}">
        <p14:creationId xmlns:p14="http://schemas.microsoft.com/office/powerpoint/2010/main" val="367413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907715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4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907716" name="Text Box 4"/>
          <p:cNvSpPr txBox="1">
            <a:spLocks noChangeArrowheads="1"/>
          </p:cNvSpPr>
          <p:nvPr/>
        </p:nvSpPr>
        <p:spPr bwMode="auto">
          <a:xfrm>
            <a:off x="30271" y="-27384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Trotzdem präsentieren sich viele Wissenschaftler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Beim Thema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Global </a:t>
            </a:r>
            <a:r>
              <a:rPr lang="de-DE" sz="36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Warming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als Glaubenskrieger.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Zu deutsch: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Man findet immer, was man erwartet.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Und immer ist es Fünf vor Zwölf.</a:t>
            </a:r>
            <a:endParaRPr lang="de-DE" sz="3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890649" y="3388930"/>
            <a:ext cx="4697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Norbert Bolz, Das Wissen der Religion, S. 43</a:t>
            </a:r>
          </a:p>
        </p:txBody>
      </p:sp>
    </p:spTree>
    <p:extLst>
      <p:ext uri="{BB962C8B-B14F-4D97-AF65-F5344CB8AC3E}">
        <p14:creationId xmlns:p14="http://schemas.microsoft.com/office/powerpoint/2010/main" val="1110595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7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7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336771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3367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2336774" name="Text Box 6"/>
          <p:cNvSpPr txBox="1">
            <a:spLocks noChangeArrowheads="1"/>
          </p:cNvSpPr>
          <p:nvPr/>
        </p:nvSpPr>
        <p:spPr bwMode="auto">
          <a:xfrm>
            <a:off x="-24757" y="9027"/>
            <a:ext cx="9144000" cy="412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So gibt es neben einer „Gesinnungswissenschaft“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einen „Gesinnungsjournalismus“: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Etwa 70% der Medienschaffenden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fühlen sich dazu berufen,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die Welt nach ihren –vorwiegend linken – Überzeugungen darzustellen. </a:t>
            </a:r>
          </a:p>
        </p:txBody>
      </p:sp>
    </p:spTree>
    <p:extLst>
      <p:ext uri="{BB962C8B-B14F-4D97-AF65-F5344CB8AC3E}">
        <p14:creationId xmlns:p14="http://schemas.microsoft.com/office/powerpoint/2010/main" val="906598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07950" y="3333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2336771" name="Rectangle 3"/>
          <p:cNvSpPr>
            <a:spLocks noChangeArrowheads="1"/>
          </p:cNvSpPr>
          <p:nvPr/>
        </p:nvSpPr>
        <p:spPr bwMode="auto">
          <a:xfrm>
            <a:off x="5148263" y="476250"/>
            <a:ext cx="1692275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de-DE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 Unicode MS" charset="0"/>
            </a:endParaRPr>
          </a:p>
        </p:txBody>
      </p:sp>
      <p:sp>
        <p:nvSpPr>
          <p:cNvPr id="23367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7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 i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-107" charset="0"/>
                <a:cs typeface="Arial Unicode MS" pitchFamily="-107" charset="0"/>
              </a:rPr>
              <a:t>		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-38100" y="2682527"/>
            <a:ext cx="92202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altLang="de-DE" sz="2000" i="1" dirty="0" smtClean="0">
                <a:solidFill>
                  <a:srgbClr val="0000FF"/>
                </a:solidFill>
                <a:cs typeface="Arial Unicode MS" charset="0"/>
              </a:rPr>
              <a:t>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 Unicode MS" charset="0"/>
              </a:rPr>
              <a:t>Prof. Hans Wagner Medien-Tabus und Kommunikationsverbote,1991.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-13549" y="-27384"/>
            <a:ext cx="91215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Da </a:t>
            </a:r>
            <a:r>
              <a:rPr lang="de-DE" sz="32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die Leser meist keine Möglichkeit haben,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die </a:t>
            </a:r>
            <a:r>
              <a:rPr lang="de-DE" sz="32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Berichte durch eigene Erfahrungen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zu überprüfen oder zu korrigieren.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führt publizistische </a:t>
            </a:r>
            <a:r>
              <a:rPr lang="de-DE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Parteilichkeit  </a:t>
            </a:r>
            <a:endParaRPr lang="de-DE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immer </a:t>
            </a:r>
            <a:r>
              <a:rPr lang="de-DE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zur </a:t>
            </a:r>
            <a:r>
              <a:rPr lang="de-DE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Desinformation.</a:t>
            </a:r>
            <a:r>
              <a:rPr lang="de-DE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</a:t>
            </a:r>
            <a:endParaRPr lang="de-DE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842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940593" y="3023015"/>
            <a:ext cx="6888163" cy="946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Die „Aufklärung“ oder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zurück hinter die Antike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0504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800600" y="-4911"/>
            <a:ext cx="42119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400" b="1" i="1" dirty="0" smtClean="0">
              <a:solidFill>
                <a:srgbClr val="0000FF"/>
              </a:solidFill>
              <a:ea typeface="Arial" pitchFamily="-106" charset="0"/>
              <a:cs typeface="Arial" pitchFamily="-10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Wir müssen heute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davon ausgehen,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dass alle weltanschaulich relevanten Berichte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in den Mainstream-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Medien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Arial" pitchFamily="-106" charset="0"/>
                <a:cs typeface="Arial" pitchFamily="-106" charset="0"/>
              </a:rPr>
              <a:t>manipuliert sind.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itchFamily="-106" charset="0"/>
              <a:cs typeface="Arial" pitchFamily="-106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7" y="-4911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7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725904" y="3068470"/>
            <a:ext cx="6888163" cy="108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Die getäuschten Verführer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204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0" y="44450"/>
            <a:ext cx="9144000" cy="69249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Die </a:t>
            </a:r>
            <a:r>
              <a:rPr lang="de-DE" sz="3600" i="1" dirty="0">
                <a:solidFill>
                  <a:srgbClr val="0000FF"/>
                </a:solidFill>
                <a:latin typeface="Calibri"/>
              </a:rPr>
              <a:t>Agenda der UN </a:t>
            </a: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bei der Weltfrauenkonferenz in Peking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war </a:t>
            </a:r>
            <a:r>
              <a:rPr lang="de-DE" sz="3600" i="1" dirty="0">
                <a:solidFill>
                  <a:srgbClr val="0000FF"/>
                </a:solidFill>
                <a:latin typeface="Calibri"/>
              </a:rPr>
              <a:t>fast identisch </a:t>
            </a: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mit </a:t>
            </a:r>
            <a:r>
              <a:rPr lang="de-DE" sz="3600" i="1" dirty="0">
                <a:solidFill>
                  <a:srgbClr val="0000FF"/>
                </a:solidFill>
                <a:latin typeface="Calibri"/>
              </a:rPr>
              <a:t>der Agenda der </a:t>
            </a:r>
            <a:r>
              <a:rPr lang="de-DE" sz="3600" i="1" dirty="0" smtClean="0">
                <a:solidFill>
                  <a:srgbClr val="FF22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IPPF.</a:t>
            </a:r>
            <a:r>
              <a:rPr lang="de-DE" sz="3600" i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„International 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Planned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Parenthood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2000" b="0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Federation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“ (</a:t>
            </a:r>
            <a:r>
              <a:rPr lang="de-DE" sz="2000" b="0" i="1" dirty="0" err="1">
                <a:solidFill>
                  <a:srgbClr val="0000FF"/>
                </a:solidFill>
                <a:latin typeface="Calibri"/>
              </a:rPr>
              <a:t>ProFamilia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) </a:t>
            </a:r>
          </a:p>
          <a:p>
            <a:pPr algn="ctr" eaLnBrk="1" hangingPunct="1">
              <a:defRPr/>
            </a:pPr>
            <a:endParaRPr lang="de-DE" sz="1000" i="1" dirty="0" smtClean="0">
              <a:solidFill>
                <a:srgbClr val="0000CC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CC"/>
                </a:solidFill>
                <a:latin typeface="Calibri"/>
              </a:rPr>
              <a:t>Die</a:t>
            </a:r>
            <a:r>
              <a:rPr lang="de-DE" sz="3600" i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3600" i="1" dirty="0" smtClean="0">
                <a:solidFill>
                  <a:srgbClr val="FF22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WEDO</a:t>
            </a:r>
            <a:r>
              <a:rPr lang="de-DE" sz="3600" i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“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Women´s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2000" b="0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Environment 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and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 Development Org.)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kann </a:t>
            </a:r>
            <a:r>
              <a:rPr lang="de-DE" sz="3600" i="1" dirty="0">
                <a:solidFill>
                  <a:srgbClr val="0000FF"/>
                </a:solidFill>
                <a:latin typeface="Calibri"/>
              </a:rPr>
              <a:t>ohne Übertreibung </a:t>
            </a:r>
          </a:p>
          <a:p>
            <a:pPr algn="ctr" eaLnBrk="1" hangingPunct="1">
              <a:defRPr/>
            </a:pPr>
            <a:r>
              <a:rPr lang="de-DE" sz="3600" i="1" dirty="0">
                <a:solidFill>
                  <a:srgbClr val="0000FF"/>
                </a:solidFill>
                <a:latin typeface="Calibri"/>
              </a:rPr>
              <a:t>als „Schatten–UN“ bezeichnet werden.</a:t>
            </a:r>
          </a:p>
          <a:p>
            <a:pPr algn="ctr" eaLnBrk="1" hangingPunct="1">
              <a:defRPr/>
            </a:pPr>
            <a:endParaRPr lang="de-DE" sz="1000" b="0" i="1" dirty="0" smtClean="0">
              <a:solidFill>
                <a:srgbClr val="0000FF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de-DE" sz="3600" i="1" dirty="0">
                <a:solidFill>
                  <a:srgbClr val="0000FF"/>
                </a:solidFill>
                <a:latin typeface="Calibri"/>
              </a:rPr>
              <a:t>Auch die UN Frauenforschungsbehörde</a:t>
            </a:r>
          </a:p>
          <a:p>
            <a:pPr algn="ctr" eaLnBrk="1" hangingPunct="1">
              <a:defRPr/>
            </a:pP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INSTRAW</a:t>
            </a:r>
            <a:r>
              <a:rPr lang="de-DE" sz="3600" i="1" dirty="0">
                <a:solidFill>
                  <a:srgbClr val="0000FF"/>
                </a:solidFill>
                <a:latin typeface="Calibri"/>
              </a:rPr>
              <a:t> hat sich der gender-</a:t>
            </a:r>
          </a:p>
          <a:p>
            <a:pPr algn="ctr" eaLnBrk="1" hangingPunct="1">
              <a:defRPr/>
            </a:pPr>
            <a:r>
              <a:rPr lang="de-DE" sz="3600" i="1" dirty="0">
                <a:solidFill>
                  <a:srgbClr val="0000FF"/>
                </a:solidFill>
                <a:latin typeface="Calibri"/>
              </a:rPr>
              <a:t>feministischen </a:t>
            </a: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Auffassung angeschlossen.</a:t>
            </a:r>
            <a:endParaRPr lang="de-DE" sz="3600" i="1" dirty="0">
              <a:solidFill>
                <a:srgbClr val="0000FF"/>
              </a:solidFill>
              <a:latin typeface="Calibri"/>
            </a:endParaRPr>
          </a:p>
          <a:p>
            <a:pPr algn="ctr" eaLnBrk="1" hangingPunct="1">
              <a:defRPr/>
            </a:pPr>
            <a:endParaRPr lang="de-DE" sz="2000" b="0" i="1" dirty="0" smtClean="0">
              <a:solidFill>
                <a:srgbClr val="0000FF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Christl Ruth </a:t>
            </a:r>
            <a:r>
              <a:rPr lang="de-DE" sz="2000" b="0" i="1" dirty="0" err="1" smtClean="0">
                <a:solidFill>
                  <a:srgbClr val="0000FF"/>
                </a:solidFill>
                <a:latin typeface="Calibri"/>
              </a:rPr>
              <a:t>Vonholdt</a:t>
            </a: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: Die Gender Agenda 13. Bulletin Frühjahr 2007 des</a:t>
            </a: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</a:rPr>
              <a:t>Deutschen Instituts für Jugend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958472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8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89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9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89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9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9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16412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Die Ziele der UNO und EU stimmen exakt </a:t>
            </a:r>
          </a:p>
          <a:p>
            <a:pPr lvl="0" algn="ctr">
              <a:defRPr/>
            </a:pPr>
            <a:r>
              <a:rPr lang="de-DE" sz="3600" i="1" dirty="0">
                <a:latin typeface="Calibri"/>
              </a:rPr>
              <a:t>m</a:t>
            </a:r>
            <a:r>
              <a:rPr lang="de-DE" sz="3600" i="1" dirty="0" smtClean="0">
                <a:latin typeface="Calibri"/>
              </a:rPr>
              <a:t>it dem Programm der </a:t>
            </a: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Gender-Revolution überein. </a:t>
            </a:r>
          </a:p>
          <a:p>
            <a:pPr lvl="0" algn="ctr">
              <a:defRPr/>
            </a:pPr>
            <a:endParaRPr lang="de-DE" sz="3600" i="1" dirty="0" smtClean="0">
              <a:latin typeface="Calibri"/>
            </a:endParaRP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Aber: Ist </a:t>
            </a:r>
            <a:r>
              <a:rPr lang="de-DE" sz="3600" i="1" dirty="0">
                <a:latin typeface="Calibri"/>
              </a:rPr>
              <a:t>es vorstellbar, dass </a:t>
            </a:r>
            <a:r>
              <a:rPr lang="de-DE" sz="3600" i="1" dirty="0" smtClean="0">
                <a:latin typeface="Calibri"/>
              </a:rPr>
              <a:t>eine </a:t>
            </a:r>
            <a:r>
              <a:rPr lang="de-DE" sz="3600" i="1" dirty="0">
                <a:latin typeface="Calibri"/>
              </a:rPr>
              <a:t>Handvoll marxistischer </a:t>
            </a:r>
            <a:r>
              <a:rPr lang="de-DE" sz="3600" i="1" dirty="0" smtClean="0">
                <a:latin typeface="Calibri"/>
              </a:rPr>
              <a:t>Feministinnen</a:t>
            </a: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mit einer absurden „Theorie“ </a:t>
            </a:r>
            <a:endParaRPr lang="de-DE" sz="3600" i="1" dirty="0">
              <a:latin typeface="Calibri"/>
            </a:endParaRP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Riesenorganisationen </a:t>
            </a: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wie </a:t>
            </a:r>
            <a:r>
              <a:rPr lang="de-DE" sz="3600" i="1" dirty="0">
                <a:latin typeface="Calibri"/>
              </a:rPr>
              <a:t>die UNO, </a:t>
            </a:r>
            <a:endParaRPr lang="de-DE" sz="3600" i="1" dirty="0" smtClean="0">
              <a:latin typeface="Calibri"/>
            </a:endParaRP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die </a:t>
            </a:r>
            <a:r>
              <a:rPr lang="de-DE" sz="3600" i="1" dirty="0">
                <a:latin typeface="Calibri"/>
              </a:rPr>
              <a:t>EU und die Regierungen </a:t>
            </a:r>
          </a:p>
          <a:p>
            <a:pPr lvl="0" algn="ctr">
              <a:defRPr/>
            </a:pPr>
            <a:r>
              <a:rPr lang="de-DE" sz="3600" i="1" dirty="0">
                <a:latin typeface="Calibri"/>
              </a:rPr>
              <a:t>und die Institutionen aller EU-Länder </a:t>
            </a:r>
          </a:p>
          <a:p>
            <a:pPr lvl="0" algn="ctr">
              <a:defRPr/>
            </a:pPr>
            <a:r>
              <a:rPr lang="de-DE" sz="3600" i="1" dirty="0" smtClean="0">
                <a:latin typeface="Calibri"/>
              </a:rPr>
              <a:t>dominiert?</a:t>
            </a:r>
            <a:endParaRPr lang="de-DE" sz="3600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146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9312836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3600" b="1" i="1" dirty="0">
                <a:solidFill>
                  <a:srgbClr val="0000FF"/>
                </a:solidFill>
              </a:rPr>
              <a:t>D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en Weg für </a:t>
            </a:r>
            <a:r>
              <a:rPr lang="de-DE" altLang="de-DE" sz="3600" b="1" i="1" dirty="0">
                <a:solidFill>
                  <a:srgbClr val="0000FF"/>
                </a:solidFill>
              </a:rPr>
              <a:t>die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Gender-Revolution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bereitete nicht Simone de Beauvoir,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sondern </a:t>
            </a:r>
            <a:r>
              <a:rPr lang="de-DE" altLang="de-DE" sz="3600" b="1" i="1" dirty="0">
                <a:solidFill>
                  <a:srgbClr val="0000FF"/>
                </a:solidFill>
              </a:rPr>
              <a:t>1962 in London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Wissenschaftler der   </a:t>
            </a:r>
          </a:p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Ciba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Cenference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altLang="de-DE" sz="10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Die zentralen Anliegen: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Aufhebung von Ehe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kollektive Aufzucht </a:t>
            </a:r>
            <a:r>
              <a:rPr lang="de-DE" altLang="de-DE" sz="3600" b="1" i="1" dirty="0">
                <a:solidFill>
                  <a:srgbClr val="0000FF"/>
                </a:solidFill>
              </a:rPr>
              <a:t>von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Kindern.</a:t>
            </a:r>
            <a:endParaRPr lang="de-DE" altLang="de-DE" sz="3600" b="1" i="1" dirty="0">
              <a:solidFill>
                <a:srgbClr val="0000FF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Entwicklung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neuer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Fortpflanzungsverfahren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Eliminierung </a:t>
            </a:r>
            <a:r>
              <a:rPr lang="de-DE" altLang="de-DE" sz="3600" b="1" i="1" dirty="0">
                <a:solidFill>
                  <a:srgbClr val="0000FF"/>
                </a:solidFill>
              </a:rPr>
              <a:t>der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Zweigeschlechtlichkeit</a:t>
            </a:r>
            <a:r>
              <a:rPr lang="de-DE" altLang="de-DE" sz="3600" b="1" i="1" dirty="0">
                <a:solidFill>
                  <a:srgbClr val="0000FF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Verwirklichung der genetischen Planziele</a:t>
            </a:r>
          </a:p>
          <a:p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durch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Politik.</a:t>
            </a:r>
          </a:p>
          <a:p>
            <a:pPr algn="ctr"/>
            <a:r>
              <a:rPr lang="de-DE" altLang="de-DE" sz="3600" dirty="0" smtClean="0">
                <a:solidFill>
                  <a:srgbClr val="000000"/>
                </a:solidFill>
              </a:rPr>
              <a:t>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Inge </a:t>
            </a:r>
            <a:r>
              <a:rPr lang="de-DE" altLang="de-DE" sz="2000" i="1" dirty="0">
                <a:solidFill>
                  <a:srgbClr val="0000FF"/>
                </a:solidFill>
              </a:rPr>
              <a:t>M. </a:t>
            </a:r>
            <a:r>
              <a:rPr lang="de-DE" altLang="de-DE" sz="2000" i="1" dirty="0" err="1">
                <a:solidFill>
                  <a:srgbClr val="0000FF"/>
                </a:solidFill>
              </a:rPr>
              <a:t>Thürkauf</a:t>
            </a:r>
            <a:r>
              <a:rPr lang="de-DE" altLang="de-DE" sz="2000" i="1" dirty="0">
                <a:solidFill>
                  <a:srgbClr val="0000FF"/>
                </a:solidFill>
              </a:rPr>
              <a:t>: Der Weg des „neuen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Menschen“, Der </a:t>
            </a:r>
            <a:r>
              <a:rPr lang="de-DE" altLang="de-DE" sz="2000" i="1" dirty="0">
                <a:solidFill>
                  <a:srgbClr val="0000FF"/>
                </a:solidFill>
              </a:rPr>
              <a:t>Fels, </a:t>
            </a:r>
            <a:r>
              <a:rPr lang="de-DE" altLang="de-DE" i="1" dirty="0">
                <a:solidFill>
                  <a:srgbClr val="0000FF"/>
                </a:solidFill>
              </a:rPr>
              <a:t>3 und 4, 2008</a:t>
            </a:r>
          </a:p>
        </p:txBody>
      </p:sp>
    </p:spTree>
    <p:extLst>
      <p:ext uri="{BB962C8B-B14F-4D97-AF65-F5344CB8AC3E}">
        <p14:creationId xmlns:p14="http://schemas.microsoft.com/office/powerpoint/2010/main" val="3248077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7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Fast alle CIA-Direktoren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arbeiteten als Auftragnehmer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für Rockefeller-Organisationen. </a:t>
            </a:r>
          </a:p>
          <a:p>
            <a:pPr algn="ctr"/>
            <a:endParaRPr lang="de-DE" altLang="de-DE" sz="1000" b="1" i="1" dirty="0" smtClean="0">
              <a:solidFill>
                <a:srgbClr val="0000FF"/>
              </a:solidFill>
              <a:cs typeface="Arial" charset="0"/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  <a:cs typeface="Arial" charset="0"/>
              </a:rPr>
              <a:t>Es </a:t>
            </a:r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ist erwiesen, dass </a:t>
            </a:r>
            <a:endParaRPr lang="de-DE" altLang="de-DE" sz="3600" b="1" i="1" dirty="0" smtClean="0">
              <a:solidFill>
                <a:srgbClr val="0000FF"/>
              </a:solidFill>
              <a:cs typeface="Arial" charset="0"/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  <a:cs typeface="Arial" charset="0"/>
              </a:rPr>
              <a:t>das amerikanische </a:t>
            </a:r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Pendant </a:t>
            </a:r>
            <a:endParaRPr lang="de-DE" altLang="de-DE" sz="3600" b="1" i="1" dirty="0" smtClean="0">
              <a:solidFill>
                <a:srgbClr val="0000FF"/>
              </a:solidFill>
              <a:cs typeface="Arial" charset="0"/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  <a:cs typeface="Arial" charset="0"/>
              </a:rPr>
              <a:t>zu </a:t>
            </a:r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Alice Schwarzer, </a:t>
            </a:r>
          </a:p>
          <a:p>
            <a:pPr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Gloria Steinem, für die CIA arbeitete. </a:t>
            </a:r>
          </a:p>
          <a:p>
            <a:pPr algn="ctr"/>
            <a:endParaRPr lang="de-DE" altLang="de-DE" sz="3600" b="1" i="1" dirty="0" smtClean="0">
              <a:solidFill>
                <a:srgbClr val="0000FF"/>
              </a:solidFill>
              <a:cs typeface="Arial" charset="0"/>
            </a:endParaRPr>
          </a:p>
          <a:p>
            <a:pPr algn="ctr"/>
            <a:endParaRPr lang="de-DE" altLang="de-DE" sz="2000" i="1" dirty="0" smtClean="0">
              <a:solidFill>
                <a:srgbClr val="0000FF"/>
              </a:solidFill>
              <a:cs typeface="Arial" charset="0"/>
            </a:endParaRP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Oliver </a:t>
            </a:r>
            <a:r>
              <a:rPr lang="de-DE" altLang="de-DE" sz="2000" i="1" dirty="0" err="1" smtClean="0">
                <a:solidFill>
                  <a:srgbClr val="0000FF"/>
                </a:solidFill>
                <a:cs typeface="Arial" charset="0"/>
              </a:rPr>
              <a:t>Janich</a:t>
            </a:r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, Woher stammt 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das Geld von Alice </a:t>
            </a:r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Schwarzer? 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Kopp 06.02.2014 </a:t>
            </a:r>
          </a:p>
        </p:txBody>
      </p:sp>
    </p:spTree>
    <p:extLst>
      <p:ext uri="{BB962C8B-B14F-4D97-AF65-F5344CB8AC3E}">
        <p14:creationId xmlns:p14="http://schemas.microsoft.com/office/powerpoint/2010/main" val="2323465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eaLnBrk="0" hangingPunct="0"/>
            <a:r>
              <a:rPr lang="de-DE" altLang="de-DE" sz="3600" i="1" dirty="0" smtClean="0"/>
              <a:t>Alice </a:t>
            </a:r>
            <a:r>
              <a:rPr lang="de-DE" altLang="de-DE" sz="3600" i="1" dirty="0"/>
              <a:t>Schwarzer hat 200.000 € Steuern </a:t>
            </a:r>
            <a:r>
              <a:rPr lang="de-DE" altLang="de-DE" sz="3600" i="1" dirty="0" smtClean="0"/>
              <a:t>hinterzogen. Jemand </a:t>
            </a:r>
            <a:r>
              <a:rPr lang="de-DE" altLang="de-DE" sz="3600" i="1" dirty="0" err="1" smtClean="0"/>
              <a:t>muss</a:t>
            </a:r>
            <a:r>
              <a:rPr lang="de-DE" altLang="de-DE" sz="3600" i="1" dirty="0" smtClean="0"/>
              <a:t> ihr also etwa </a:t>
            </a:r>
          </a:p>
          <a:p>
            <a:pPr lvl="0" algn="ctr" eaLnBrk="0" hangingPunct="0"/>
            <a:r>
              <a:rPr lang="de-DE" altLang="de-DE" sz="3600" i="1" dirty="0" smtClean="0"/>
              <a:t>2.4 </a:t>
            </a:r>
            <a:r>
              <a:rPr lang="de-DE" altLang="de-DE" sz="3600" i="1" dirty="0"/>
              <a:t>Millionen € </a:t>
            </a:r>
            <a:r>
              <a:rPr lang="de-DE" altLang="de-DE" sz="3600" i="1" dirty="0" smtClean="0"/>
              <a:t>überwiesen haben zu einer Zeit,</a:t>
            </a:r>
          </a:p>
          <a:p>
            <a:pPr lvl="0" algn="ctr" eaLnBrk="0" hangingPunct="0"/>
            <a:r>
              <a:rPr lang="de-DE" altLang="de-DE" sz="3600" i="1" dirty="0" smtClean="0"/>
              <a:t>als sie einen Kredit aufnahm, um ihre Zeitschrift „</a:t>
            </a:r>
            <a:r>
              <a:rPr lang="de-DE" altLang="de-DE" sz="3600" i="1" dirty="0"/>
              <a:t>Emma“ </a:t>
            </a:r>
            <a:r>
              <a:rPr lang="de-DE" altLang="de-DE" sz="3600" i="1" dirty="0" smtClean="0"/>
              <a:t>zu gründen. Woher </a:t>
            </a:r>
            <a:r>
              <a:rPr lang="de-DE" altLang="de-DE" sz="3600" i="1" dirty="0"/>
              <a:t>kam das Geld? </a:t>
            </a:r>
          </a:p>
          <a:p>
            <a:pPr lvl="0" algn="ctr" eaLnBrk="0" hangingPunct="0"/>
            <a:endParaRPr lang="de-DE" altLang="de-DE" sz="1000" i="1" dirty="0" smtClean="0"/>
          </a:p>
          <a:p>
            <a:pPr lvl="0" algn="ctr" eaLnBrk="0" hangingPunct="0"/>
            <a:r>
              <a:rPr lang="de-DE" altLang="de-DE" sz="3600" i="1" dirty="0" smtClean="0"/>
              <a:t>Auch die Idee einer Dezimierung </a:t>
            </a:r>
          </a:p>
          <a:p>
            <a:pPr lvl="0" algn="ctr" eaLnBrk="0" hangingPunct="0"/>
            <a:r>
              <a:rPr lang="de-DE" altLang="de-DE" sz="3600" i="1" dirty="0" smtClean="0"/>
              <a:t>der Weltbevölkerung kommt aus dem Kreis der Hochfinanz.</a:t>
            </a:r>
          </a:p>
          <a:p>
            <a:pPr lvl="0" algn="ctr" eaLnBrk="0" hangingPunct="0"/>
            <a:r>
              <a:rPr lang="de-DE" altLang="de-DE" sz="3600" i="1" dirty="0" smtClean="0"/>
              <a:t>„Der </a:t>
            </a:r>
            <a:r>
              <a:rPr lang="de-DE" altLang="de-DE" sz="3600" i="1" dirty="0"/>
              <a:t>gemeinsame Feind der Menschheit </a:t>
            </a:r>
          </a:p>
          <a:p>
            <a:pPr lvl="0" algn="ctr" eaLnBrk="0" hangingPunct="0"/>
            <a:r>
              <a:rPr lang="de-DE" altLang="de-DE" sz="3600" i="1" dirty="0"/>
              <a:t>ist der Mensch</a:t>
            </a:r>
            <a:r>
              <a:rPr lang="de-DE" altLang="de-DE" sz="3600" i="1" dirty="0" smtClean="0"/>
              <a:t>“ </a:t>
            </a:r>
            <a:endParaRPr lang="de-DE" altLang="de-DE" sz="3600" i="1" dirty="0"/>
          </a:p>
          <a:p>
            <a:pPr lvl="0" algn="ctr" eaLnBrk="0" hangingPunct="0"/>
            <a:r>
              <a:rPr lang="de-DE" altLang="de-DE" sz="3600" i="1" dirty="0"/>
              <a:t>heißt es im 1991 erschienen Club-</a:t>
            </a:r>
            <a:r>
              <a:rPr lang="de-DE" altLang="de-DE" sz="3600" i="1" dirty="0" err="1"/>
              <a:t>of</a:t>
            </a:r>
            <a:r>
              <a:rPr lang="de-DE" altLang="de-DE" sz="3600" i="1" dirty="0"/>
              <a:t>-</a:t>
            </a:r>
            <a:r>
              <a:rPr lang="de-DE" altLang="de-DE" sz="3600" i="1" dirty="0" err="1"/>
              <a:t>Rome</a:t>
            </a:r>
            <a:r>
              <a:rPr lang="de-DE" altLang="de-DE" sz="3600" i="1" dirty="0"/>
              <a:t>-Bericht „Die erste globale Revolution“. </a:t>
            </a:r>
          </a:p>
          <a:p>
            <a:pPr algn="ctr" eaLnBrk="0" hangingPunct="0"/>
            <a:endParaRPr lang="de-DE" altLang="de-DE" sz="1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de-DE" sz="3600" b="1" i="1" dirty="0" smtClean="0">
                <a:solidFill>
                  <a:srgbClr val="0000FF"/>
                </a:solidFill>
              </a:rPr>
              <a:t>Tatsächlich </a:t>
            </a:r>
            <a:r>
              <a:rPr lang="de-DE" altLang="de-DE" sz="3600" b="1" i="1" dirty="0">
                <a:solidFill>
                  <a:srgbClr val="0000FF"/>
                </a:solidFill>
              </a:rPr>
              <a:t>haben Milliardäre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eaLnBrk="0" hangingPunct="0"/>
            <a:r>
              <a:rPr lang="de-DE" altLang="de-DE" sz="3600" b="1" i="1" dirty="0" smtClean="0">
                <a:solidFill>
                  <a:srgbClr val="0000FF"/>
                </a:solidFill>
              </a:rPr>
              <a:t>im </a:t>
            </a:r>
            <a:r>
              <a:rPr lang="de-DE" altLang="de-DE" sz="3600" b="1" i="1" dirty="0">
                <a:solidFill>
                  <a:srgbClr val="0000FF"/>
                </a:solidFill>
              </a:rPr>
              <a:t>Umkreis des „Club </a:t>
            </a:r>
            <a:r>
              <a:rPr lang="de-DE" altLang="de-DE" sz="3600" b="1" i="1" dirty="0" err="1">
                <a:solidFill>
                  <a:srgbClr val="0000FF"/>
                </a:solidFill>
              </a:rPr>
              <a:t>of</a:t>
            </a:r>
            <a:r>
              <a:rPr lang="de-DE" altLang="de-DE" sz="3600" b="1" i="1" dirty="0">
                <a:solidFill>
                  <a:srgbClr val="0000FF"/>
                </a:solidFill>
              </a:rPr>
              <a:t> </a:t>
            </a:r>
            <a:r>
              <a:rPr lang="de-DE" altLang="de-DE" sz="3600" b="1" i="1" dirty="0" err="1">
                <a:solidFill>
                  <a:srgbClr val="0000FF"/>
                </a:solidFill>
              </a:rPr>
              <a:t>Rome</a:t>
            </a:r>
            <a:r>
              <a:rPr lang="de-DE" altLang="de-DE" sz="3600" b="1" i="1" dirty="0">
                <a:solidFill>
                  <a:srgbClr val="0000FF"/>
                </a:solidFill>
              </a:rPr>
              <a:t>“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eaLnBrk="0" hangingPunct="0"/>
            <a:r>
              <a:rPr lang="de-DE" altLang="de-DE" sz="3600" b="1" i="1" dirty="0" smtClean="0">
                <a:solidFill>
                  <a:srgbClr val="0000FF"/>
                </a:solidFill>
              </a:rPr>
              <a:t>wie </a:t>
            </a:r>
            <a:r>
              <a:rPr lang="de-DE" altLang="de-DE" sz="3600" b="1" i="1" dirty="0">
                <a:solidFill>
                  <a:srgbClr val="0000FF"/>
                </a:solidFill>
              </a:rPr>
              <a:t>etwa Ted Turner offen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eaLnBrk="0" hangingPunct="0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Reduktion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Weltbevölkerung auf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Milliarden Menschen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gefordert. 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endParaRPr lang="de-DE" altLang="de-DE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lang="de-DE" altLang="de-DE" sz="2000" i="1" dirty="0">
                <a:solidFill>
                  <a:srgbClr val="0000FF"/>
                </a:solidFill>
              </a:rPr>
              <a:t>Edgar L. Gärtner: Eigentümlich Frei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Blog, </a:t>
            </a:r>
            <a:r>
              <a:rPr lang="de-DE" altLang="de-DE" sz="2000" i="1" dirty="0">
                <a:solidFill>
                  <a:srgbClr val="0000FF"/>
                </a:solidFill>
              </a:rPr>
              <a:t>03. Februar 2011</a:t>
            </a:r>
            <a:endParaRPr lang="de-DE" alt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38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Die globale sexuelle Revolution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wird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von den Machteliten durchgeführt,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dazu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gehören die UN und EU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globale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Konzerne,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große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Stiftungen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Rockefeller und Guggenheim,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extrem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reiche Individuen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Bill und Melinda Gates,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Ted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Turner und Warren Buffet,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außerdem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global operierenden </a:t>
            </a:r>
            <a:r>
              <a:rPr 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NGO's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wie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IPPF und die Internationale Lesben-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und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Homosexuellen Vereinigung ILGA. </a:t>
            </a:r>
            <a:endParaRPr lang="de-DE" altLang="de-DE" sz="2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Gabriele </a:t>
            </a:r>
            <a:r>
              <a:rPr lang="de-DE" altLang="de-DE" sz="2000" i="1" dirty="0">
                <a:solidFill>
                  <a:srgbClr val="0000FF"/>
                </a:solidFill>
              </a:rPr>
              <a:t>Kuby, Die Gender-Ideologie "Z" 10/2013</a:t>
            </a:r>
            <a:endParaRPr lang="de-DE" altLang="de-DE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88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sz="3600" b="1" i="1" dirty="0">
                <a:solidFill>
                  <a:srgbClr val="0000FF"/>
                </a:solidFill>
              </a:rPr>
              <a:t>Wir haben es mit einem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Kartell </a:t>
            </a:r>
          </a:p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</a:t>
            </a:r>
            <a:r>
              <a:rPr lang="de-DE" altLang="de-DE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politischen </a:t>
            </a:r>
            <a:r>
              <a:rPr lang="de-DE" altLang="de-DE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linken </a:t>
            </a:r>
            <a:r>
              <a:rPr lang="de-DE" altLang="de-DE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liberalen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Interessen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den </a:t>
            </a:r>
            <a:r>
              <a:rPr lang="de-DE" altLang="de-DE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ökonomischen des </a:t>
            </a:r>
            <a:r>
              <a:rPr lang="de-DE" altLang="de-DE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Kapitals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tun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endParaRPr lang="de-DE" altLang="de-DE" sz="1000" b="1" i="1" dirty="0" smtClean="0">
              <a:solidFill>
                <a:srgbClr val="0000FF"/>
              </a:solidFill>
            </a:endParaRPr>
          </a:p>
          <a:p>
            <a:pPr lvl="0" algn="ctr"/>
            <a:endParaRPr lang="de-DE" altLang="de-DE" sz="3600" b="1" i="1" dirty="0" smtClean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184482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 smtClean="0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: Warum ich kein Linker mehr bin, 2012  S. 56, </a:t>
            </a:r>
            <a:endParaRPr lang="de-DE" altLang="de-DE" sz="2000" i="1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68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70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i="1" dirty="0" smtClean="0">
                <a:latin typeface="Calibri" panose="020F0502020204030204" pitchFamily="34" charset="0"/>
              </a:rPr>
              <a:t>Mit Jean-Jaques Rousseau tauchte die antiken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i="1" dirty="0" smtClean="0">
                <a:latin typeface="Calibri" panose="020F0502020204030204" pitchFamily="34" charset="0"/>
              </a:rPr>
              <a:t>Ideen </a:t>
            </a:r>
            <a:r>
              <a:rPr lang="de-DE" sz="3600" i="1" dirty="0">
                <a:latin typeface="Calibri" panose="020F0502020204030204" pitchFamily="34" charset="0"/>
              </a:rPr>
              <a:t>einer </a:t>
            </a:r>
            <a:r>
              <a:rPr lang="de-DE" sz="3600" i="1" dirty="0" smtClean="0">
                <a:latin typeface="Calibri" panose="020F0502020204030204" pitchFamily="34" charset="0"/>
              </a:rPr>
              <a:t>kollektivistischen Gesellschaft wieder auf, erweitert durch einen paradiesischen Ur-Zustand der durch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i="1" dirty="0" smtClean="0">
                <a:latin typeface="Calibri" panose="020F0502020204030204" pitchFamily="34" charset="0"/>
              </a:rPr>
              <a:t>die Zivilisation zerstört worden war.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i="1" dirty="0">
                <a:latin typeface="Calibri" panose="020F0502020204030204" pitchFamily="34" charset="0"/>
              </a:rPr>
              <a:t>Diese Idee hatte dramatische Folgen: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3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18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/>
            <a:r>
              <a:rPr lang="de-DE" altLang="de-DE" sz="3600" b="1" i="1" dirty="0" smtClean="0">
                <a:solidFill>
                  <a:srgbClr val="0000FF"/>
                </a:solidFill>
                <a:cs typeface="Arial" charset="0"/>
              </a:rPr>
              <a:t>Das </a:t>
            </a:r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qualitativ Neue an diesem heraufziehenden System besteht darin,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dass sie Entwicklungen aktiv vorantreibt,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 von Liberalen wie von Sozialisten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als „progressiv“ verstanden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werden. 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/>
            <a:endParaRPr lang="de-DE" altLang="de-DE" sz="3600" b="1" i="1" dirty="0" smtClean="0">
              <a:solidFill>
                <a:srgbClr val="0000F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3016210"/>
            <a:ext cx="9180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: Neue Weltordnung, 2012, S. </a:t>
            </a:r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87</a:t>
            </a:r>
            <a:endParaRPr lang="de-DE" altLang="de-DE" sz="2000" i="1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52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53689"/>
            <a:ext cx="9144000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Warum wird die Masseneinwanderung von </a:t>
            </a:r>
            <a:r>
              <a:rPr lang="de-DE" altLang="de-DE" sz="3600" i="1" dirty="0">
                <a:latin typeface="Calibri"/>
                <a:cs typeface="Arial" charset="0"/>
              </a:rPr>
              <a:t>den milliardenschweren Stiftungen der Großkonzerne tatkräftig </a:t>
            </a:r>
            <a:r>
              <a:rPr lang="de-DE" altLang="de-DE" sz="3600" i="1" dirty="0" smtClean="0">
                <a:latin typeface="Calibri"/>
                <a:cs typeface="Arial" charset="0"/>
              </a:rPr>
              <a:t>unterstützt? </a:t>
            </a:r>
            <a:endParaRPr lang="de-DE" altLang="de-DE" sz="3600" i="1" dirty="0">
              <a:latin typeface="Calibri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18256" y="2276872"/>
            <a:ext cx="9180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000" i="1" dirty="0">
                <a:cs typeface="Arial" charset="0"/>
              </a:rPr>
              <a:t>Manfred Kleine-</a:t>
            </a:r>
            <a:r>
              <a:rPr lang="de-DE" altLang="de-DE" sz="2000" i="1" dirty="0" err="1">
                <a:cs typeface="Arial" charset="0"/>
              </a:rPr>
              <a:t>Hartlage</a:t>
            </a:r>
            <a:r>
              <a:rPr lang="de-DE" altLang="de-DE" sz="2000" i="1" dirty="0">
                <a:cs typeface="Arial" charset="0"/>
              </a:rPr>
              <a:t>: Warum ich kein Linker mehr bin, 2012  S. 61</a:t>
            </a:r>
          </a:p>
        </p:txBody>
      </p:sp>
    </p:spTree>
    <p:extLst>
      <p:ext uri="{BB962C8B-B14F-4D97-AF65-F5344CB8AC3E}">
        <p14:creationId xmlns:p14="http://schemas.microsoft.com/office/powerpoint/2010/main" val="66158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53689"/>
            <a:ext cx="9144000" cy="2862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Die Sozialsysteme erzeugen eine Sogwirkung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auf Immigranten und führen am Ende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zu einer Überforderung und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Überschuldung der europäischen Staaten. 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marL="0" indent="0" algn="ctr" eaLnBrk="1" hangingPunct="1"/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263691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: Warum ich kein Linker mehr bin, 2012  S. 61</a:t>
            </a:r>
          </a:p>
        </p:txBody>
      </p:sp>
    </p:spTree>
    <p:extLst>
      <p:ext uri="{BB962C8B-B14F-4D97-AF65-F5344CB8AC3E}">
        <p14:creationId xmlns:p14="http://schemas.microsoft.com/office/powerpoint/2010/main" val="5055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-2596" y="0"/>
            <a:ext cx="9144000" cy="29238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Keiner </a:t>
            </a:r>
            <a:r>
              <a:rPr lang="de-DE" altLang="de-DE" sz="3600" i="1" dirty="0">
                <a:latin typeface="Calibri"/>
                <a:cs typeface="Arial" charset="0"/>
              </a:rPr>
              <a:t>der linken Strategen lebt in der Illusion, dass </a:t>
            </a:r>
            <a:r>
              <a:rPr lang="de-DE" altLang="de-DE" sz="3600" i="1" dirty="0" smtClean="0">
                <a:latin typeface="Calibri"/>
                <a:cs typeface="Arial" charset="0"/>
              </a:rPr>
              <a:t>sie irgend </a:t>
            </a:r>
            <a:r>
              <a:rPr lang="de-DE" altLang="de-DE" sz="3600" i="1" dirty="0">
                <a:latin typeface="Calibri"/>
                <a:cs typeface="Arial" charset="0"/>
              </a:rPr>
              <a:t>jemanden in irgendeinem vernünftigen Sinne des Wortes "bereichert". </a:t>
            </a:r>
          </a:p>
          <a:p>
            <a:pPr marL="0" indent="0"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Das soll nur das linke Fußvolk glauben. </a:t>
            </a:r>
            <a:endParaRPr lang="de-DE" altLang="de-DE" sz="3600" i="1" dirty="0">
              <a:latin typeface="Calibri"/>
              <a:cs typeface="Arial" charset="0"/>
            </a:endParaRPr>
          </a:p>
          <a:p>
            <a:pPr algn="ctr" eaLnBrk="1" hangingPunct="1"/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>
                <a:latin typeface="Calibri"/>
                <a:cs typeface="Arial" charset="0"/>
              </a:rPr>
              <a:t>Manfred Kleine-</a:t>
            </a:r>
            <a:r>
              <a:rPr lang="de-DE" altLang="de-DE" sz="2000" i="1" dirty="0" err="1">
                <a:latin typeface="Calibri"/>
                <a:cs typeface="Arial" charset="0"/>
              </a:rPr>
              <a:t>Hartlage</a:t>
            </a:r>
            <a:r>
              <a:rPr lang="de-DE" altLang="de-DE" sz="2000" i="1" dirty="0">
                <a:latin typeface="Calibri"/>
                <a:cs typeface="Arial" charset="0"/>
              </a:rPr>
              <a:t>: Warum ich kein Linker mehr bin, 2012  S. </a:t>
            </a:r>
            <a:r>
              <a:rPr lang="de-DE" altLang="de-DE" sz="2000" i="1" dirty="0" smtClean="0">
                <a:latin typeface="Calibri"/>
                <a:cs typeface="Arial" charset="0"/>
              </a:rPr>
              <a:t>61</a:t>
            </a:r>
            <a:endParaRPr lang="de-DE" altLang="de-DE" sz="2000" i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-2596" y="0"/>
            <a:ext cx="9144000" cy="29238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"Kampf gegen Rechts", </a:t>
            </a:r>
          </a:p>
          <a:p>
            <a:pPr marL="0" indent="0"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also für Masseneinwanderung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verschafft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linken Parteien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eine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strukturelle Mehrheit. </a:t>
            </a:r>
            <a:endParaRPr lang="de-DE" altLang="de-DE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latin typeface="Calibri"/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: Warum ich kein Linker mehr bin, 2012  S.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61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88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53689"/>
            <a:ext cx="9144000" cy="35702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Warum möchten die USA unbedingt,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dass die Türkei in die EU aufgenommen wird? </a:t>
            </a:r>
          </a:p>
          <a:p>
            <a:pPr marL="0" indent="0" algn="ctr" eaLnBrk="1" hangingPunct="1"/>
            <a:endParaRPr lang="de-DE" altLang="de-DE" sz="10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In der Antike hat man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rebellische Völker umgesiedelt.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Heute macht man sie zu Minderheiten </a:t>
            </a:r>
          </a:p>
          <a:p>
            <a:pPr marL="0" indent="0"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in einem Vielvölkerstaat.</a:t>
            </a:r>
            <a:endParaRPr lang="de-DE" altLang="de-DE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0" y="367696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: Warum ich kein Linker mehr bin, 2012  S. 61</a:t>
            </a:r>
          </a:p>
        </p:txBody>
      </p:sp>
    </p:spTree>
    <p:extLst>
      <p:ext uri="{BB962C8B-B14F-4D97-AF65-F5344CB8AC3E}">
        <p14:creationId xmlns:p14="http://schemas.microsoft.com/office/powerpoint/2010/main" val="864026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29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3600" i="1" dirty="0" smtClean="0">
                <a:cs typeface="Arial" charset="0"/>
              </a:rPr>
              <a:t>Das </a:t>
            </a:r>
            <a:r>
              <a:rPr lang="de-DE" altLang="de-DE" sz="3600" i="1" dirty="0">
                <a:cs typeface="Arial" charset="0"/>
              </a:rPr>
              <a:t>zerstörerische Potential des Marxismus </a:t>
            </a:r>
          </a:p>
          <a:p>
            <a:pPr lvl="0" algn="ctr"/>
            <a:r>
              <a:rPr lang="de-DE" altLang="de-DE" sz="3600" i="1" dirty="0">
                <a:cs typeface="Arial" charset="0"/>
              </a:rPr>
              <a:t>ist </a:t>
            </a:r>
            <a:r>
              <a:rPr lang="de-DE" altLang="de-DE" sz="3600" i="1" dirty="0" smtClean="0">
                <a:cs typeface="Arial" charset="0"/>
              </a:rPr>
              <a:t>wie </a:t>
            </a:r>
            <a:r>
              <a:rPr lang="de-DE" altLang="de-DE" sz="3600" i="1" dirty="0">
                <a:cs typeface="Arial" charset="0"/>
              </a:rPr>
              <a:t>geschaffen dafür, </a:t>
            </a:r>
            <a:endParaRPr lang="de-DE" altLang="de-DE" sz="3600" i="1" dirty="0" smtClean="0">
              <a:cs typeface="Arial" charset="0"/>
            </a:endParaRPr>
          </a:p>
          <a:p>
            <a:pPr lvl="0" algn="ctr"/>
            <a:r>
              <a:rPr lang="de-DE" altLang="de-DE" sz="3600" i="1" dirty="0" smtClean="0">
                <a:cs typeface="Arial" charset="0"/>
              </a:rPr>
              <a:t>die </a:t>
            </a:r>
            <a:r>
              <a:rPr lang="de-DE" altLang="de-DE" sz="3600" i="1" dirty="0">
                <a:cs typeface="Arial" charset="0"/>
              </a:rPr>
              <a:t>Strukturen zu beseitigen, </a:t>
            </a:r>
            <a:endParaRPr lang="de-DE" altLang="de-DE" sz="3600" i="1" dirty="0" smtClean="0">
              <a:cs typeface="Arial" charset="0"/>
            </a:endParaRPr>
          </a:p>
          <a:p>
            <a:pPr lvl="0" algn="ctr"/>
            <a:r>
              <a:rPr lang="de-DE" altLang="de-DE" sz="3600" i="1" dirty="0" smtClean="0">
                <a:cs typeface="Arial" charset="0"/>
              </a:rPr>
              <a:t>die </a:t>
            </a:r>
            <a:r>
              <a:rPr lang="de-DE" altLang="de-DE" sz="3600" i="1" dirty="0">
                <a:cs typeface="Arial" charset="0"/>
              </a:rPr>
              <a:t>der ungehemmten Entfaltung </a:t>
            </a:r>
          </a:p>
          <a:p>
            <a:pPr lvl="0" algn="ctr"/>
            <a:r>
              <a:rPr lang="de-DE" altLang="de-DE" sz="3600" i="1" dirty="0">
                <a:cs typeface="Arial" charset="0"/>
              </a:rPr>
              <a:t>des </a:t>
            </a:r>
            <a:r>
              <a:rPr lang="de-DE" altLang="de-DE" sz="3600" i="1" dirty="0" err="1">
                <a:cs typeface="Arial" charset="0"/>
              </a:rPr>
              <a:t>Globalismus</a:t>
            </a:r>
            <a:r>
              <a:rPr lang="de-DE" altLang="de-DE" sz="3600" i="1" dirty="0">
                <a:cs typeface="Arial" charset="0"/>
              </a:rPr>
              <a:t> noch im Wege stehen</a:t>
            </a:r>
            <a:r>
              <a:rPr lang="de-DE" altLang="de-DE" sz="3600" i="1" dirty="0" smtClean="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670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29" y="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4000" b="1" i="1" dirty="0" smtClean="0">
                <a:solidFill>
                  <a:srgbClr val="0000FF"/>
                </a:solidFill>
                <a:cs typeface="Arial" charset="0"/>
              </a:rPr>
              <a:t>Was </a:t>
            </a:r>
            <a:r>
              <a:rPr lang="de-DE" altLang="de-DE" sz="4000" b="1" i="1" dirty="0">
                <a:solidFill>
                  <a:srgbClr val="0000FF"/>
                </a:solidFill>
                <a:cs typeface="Arial" charset="0"/>
              </a:rPr>
              <a:t>hier zersetzt wird, </a:t>
            </a:r>
            <a:endParaRPr lang="de-DE" altLang="de-DE" sz="4000" b="1" i="1" dirty="0" smtClean="0">
              <a:solidFill>
                <a:srgbClr val="0000FF"/>
              </a:solidFill>
              <a:cs typeface="Arial" charset="0"/>
            </a:endParaRPr>
          </a:p>
          <a:p>
            <a:pPr lvl="0" algn="ctr"/>
            <a:r>
              <a:rPr lang="de-DE" altLang="de-DE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sind alle Strukturen</a:t>
            </a:r>
            <a:r>
              <a:rPr lang="de-DE" altLang="de-DE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, </a:t>
            </a:r>
          </a:p>
          <a:p>
            <a:pPr lvl="0" algn="ctr"/>
            <a:r>
              <a:rPr lang="de-DE" altLang="de-DE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die menschliche </a:t>
            </a:r>
            <a:r>
              <a:rPr lang="de-DE" altLang="de-DE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Solidariät</a:t>
            </a:r>
            <a:r>
              <a:rPr lang="de-DE" altLang="de-DE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ermöglichen.</a:t>
            </a:r>
          </a:p>
          <a:p>
            <a:pPr lvl="0" algn="ctr"/>
            <a:endParaRPr lang="de-DE" altLang="de-DE" sz="1000" i="1" dirty="0">
              <a:solidFill>
                <a:srgbClr val="0000FF"/>
              </a:solidFill>
              <a:cs typeface="Arial" charset="0"/>
            </a:endParaRP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: Neue Weltordnung, 2012, S. </a:t>
            </a:r>
            <a:r>
              <a:rPr lang="de-DE" altLang="de-DE" sz="2000" i="1" dirty="0" smtClean="0">
                <a:solidFill>
                  <a:srgbClr val="0000FF"/>
                </a:solidFill>
                <a:cs typeface="Arial" charset="0"/>
              </a:rPr>
              <a:t>74+87</a:t>
            </a:r>
            <a:endParaRPr lang="de-DE" altLang="de-DE" sz="2000" i="1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25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Wer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weder in seine Kindern fortleben </a:t>
            </a:r>
            <a:r>
              <a:rPr lang="de-DE" sz="3600" b="1" i="1" dirty="0" smtClean="0">
                <a:solidFill>
                  <a:srgbClr val="0000FF"/>
                </a:solidFill>
              </a:rPr>
              <a:t>will,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noch sich als Teil seines Volkes sieht,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noch eine Verantwortung vor Gott kennt,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der ideale Untertan.</a:t>
            </a:r>
          </a:p>
          <a:p>
            <a:pPr algn="ctr"/>
            <a:endParaRPr lang="de-DE" sz="1000" b="1" i="1" dirty="0" smtClean="0">
              <a:solidFill>
                <a:srgbClr val="0000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21704" y="25649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err="1" smtClean="0">
                <a:solidFill>
                  <a:srgbClr val="0000FF"/>
                </a:solidFill>
              </a:rPr>
              <a:t>Manred</a:t>
            </a:r>
            <a:r>
              <a:rPr lang="de-DE" sz="2000" i="1" dirty="0" smtClean="0">
                <a:solidFill>
                  <a:srgbClr val="0000FF"/>
                </a:solidFill>
              </a:rPr>
              <a:t> Kleine-</a:t>
            </a:r>
            <a:r>
              <a:rPr lang="de-DE" sz="2000" i="1" dirty="0" err="1" smtClean="0">
                <a:solidFill>
                  <a:srgbClr val="0000FF"/>
                </a:solidFill>
              </a:rPr>
              <a:t>Hartlage</a:t>
            </a:r>
            <a:r>
              <a:rPr lang="de-DE" sz="2000" i="1" dirty="0" smtClean="0">
                <a:solidFill>
                  <a:srgbClr val="0000FF"/>
                </a:solidFill>
              </a:rPr>
              <a:t>, Neue Weltordnung, 2013, S. 89</a:t>
            </a:r>
          </a:p>
        </p:txBody>
      </p:sp>
    </p:spTree>
    <p:extLst>
      <p:ext uri="{BB962C8B-B14F-4D97-AF65-F5344CB8AC3E}">
        <p14:creationId xmlns:p14="http://schemas.microsoft.com/office/powerpoint/2010/main" val="34749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0000FF"/>
                </a:solidFill>
              </a:rPr>
              <a:t>Entwurzelte</a:t>
            </a:r>
            <a:r>
              <a:rPr lang="de-DE" sz="3600" b="1" i="1" dirty="0">
                <a:solidFill>
                  <a:srgbClr val="0000FF"/>
                </a:solidFill>
              </a:rPr>
              <a:t>, abhängige, manipulierbare Massen könnten bereit werden,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einem neuen, globalen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Heilsbringer zuzujubeln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Gabriele </a:t>
            </a:r>
            <a:r>
              <a:rPr lang="de-DE" altLang="de-DE" sz="2000" i="1" dirty="0">
                <a:solidFill>
                  <a:srgbClr val="0000FF"/>
                </a:solidFill>
              </a:rPr>
              <a:t>Kuby: Die globale sexuelle Revolution, 2012, S.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419</a:t>
            </a:r>
          </a:p>
        </p:txBody>
      </p:sp>
    </p:spTree>
    <p:extLst>
      <p:ext uri="{BB962C8B-B14F-4D97-AF65-F5344CB8AC3E}">
        <p14:creationId xmlns:p14="http://schemas.microsoft.com/office/powerpoint/2010/main" val="1705848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1119" y="-40276"/>
            <a:ext cx="9144000" cy="38779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Wenn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die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Unvollkommenheit </a:t>
            </a:r>
            <a:r>
              <a:rPr lang="de-DE" sz="3600" b="1" i="1" dirty="0">
                <a:solidFill>
                  <a:srgbClr val="0000FF"/>
                </a:solidFill>
                <a:latin typeface="Calibri"/>
              </a:rPr>
              <a:t>des Erdenbewohners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</a:rPr>
              <a:t>sozial bedingt ist, </a:t>
            </a:r>
            <a:endParaRPr lang="de-DE" sz="3600" b="1" i="1" dirty="0">
              <a:solidFill>
                <a:srgbClr val="0000FF"/>
              </a:solidFill>
              <a:latin typeface="Calibri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dann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kann der Mensch durch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richtige Politik auch wieder werden,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was er eigentlich ist: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Ein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vollkommenes Wesen.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1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eaLnBrk="1" hangingPunct="1"/>
            <a:r>
              <a:rPr lang="de-DE" sz="2000" i="1" dirty="0">
                <a:solidFill>
                  <a:srgbClr val="0000FF"/>
                </a:solidFill>
                <a:latin typeface="Calibri"/>
              </a:rPr>
              <a:t>Jan Fleischhauer, Unter Linken, 2010, S. </a:t>
            </a:r>
            <a:r>
              <a:rPr lang="de-DE" sz="2000" i="1" dirty="0" smtClean="0">
                <a:solidFill>
                  <a:srgbClr val="0000FF"/>
                </a:solidFill>
                <a:latin typeface="Calibri"/>
              </a:rPr>
              <a:t>90</a:t>
            </a:r>
            <a:endParaRPr lang="de-DE" sz="2000" i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03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0" b="71313"/>
          <a:stretch/>
        </p:blipFill>
        <p:spPr>
          <a:xfrm>
            <a:off x="-1" y="0"/>
            <a:ext cx="9157443" cy="53012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06"/>
            <a:ext cx="9144001" cy="513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7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Deshalb wird die Familie als </a:t>
            </a:r>
          </a:p>
          <a:p>
            <a:pPr algn="ctr"/>
            <a:r>
              <a:rPr lang="de-DE" sz="3600" i="1" dirty="0" smtClean="0"/>
              <a:t>gesellschaftliches Leitbild demontiert,</a:t>
            </a:r>
          </a:p>
          <a:p>
            <a:pPr algn="ctr"/>
            <a:r>
              <a:rPr lang="de-DE" sz="3600" i="1" dirty="0" smtClean="0"/>
              <a:t>wird ein „Weltethos“ gepredigt als </a:t>
            </a:r>
          </a:p>
          <a:p>
            <a:pPr algn="ctr"/>
            <a:r>
              <a:rPr lang="de-DE" sz="3600" i="1" dirty="0" smtClean="0"/>
              <a:t>Vorstufe zur Abschaffung der Religion</a:t>
            </a:r>
          </a:p>
          <a:p>
            <a:pPr algn="ctr"/>
            <a:r>
              <a:rPr lang="de-DE" sz="3600" i="1" dirty="0" smtClean="0"/>
              <a:t>und deshalb werden die westlichen Völker</a:t>
            </a:r>
            <a:r>
              <a:rPr lang="de-DE" sz="3600" i="1" dirty="0"/>
              <a:t> </a:t>
            </a:r>
            <a:r>
              <a:rPr lang="de-DE" sz="3600" i="1" dirty="0" smtClean="0"/>
              <a:t>in </a:t>
            </a:r>
            <a:r>
              <a:rPr lang="de-DE" sz="3600" i="1" dirty="0"/>
              <a:t>die multikulturelle Selbstauflösung getrieben</a:t>
            </a:r>
            <a:endParaRPr lang="de-DE" sz="3600" i="1" dirty="0" smtClean="0"/>
          </a:p>
        </p:txBody>
      </p:sp>
      <p:sp>
        <p:nvSpPr>
          <p:cNvPr id="7" name="Rechteck 6"/>
          <p:cNvSpPr/>
          <p:nvPr/>
        </p:nvSpPr>
        <p:spPr>
          <a:xfrm>
            <a:off x="6819" y="638132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err="1" smtClean="0"/>
              <a:t>Manred</a:t>
            </a:r>
            <a:r>
              <a:rPr lang="de-DE" sz="2000" i="1" dirty="0" smtClean="0"/>
              <a:t> Kleine-</a:t>
            </a:r>
            <a:r>
              <a:rPr lang="de-DE" sz="2000" i="1" dirty="0" err="1" smtClean="0"/>
              <a:t>Hartlage</a:t>
            </a:r>
            <a:r>
              <a:rPr lang="de-DE" sz="2000" i="1" dirty="0" smtClean="0"/>
              <a:t>, Neue Weltordnung, 2013, S. 89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21704" y="3284984"/>
            <a:ext cx="9144000" cy="317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und </a:t>
            </a:r>
            <a:r>
              <a:rPr lang="de-DE" altLang="de-DE" sz="3600" i="1" dirty="0">
                <a:latin typeface="Calibri"/>
                <a:cs typeface="Arial" charset="0"/>
              </a:rPr>
              <a:t>die </a:t>
            </a:r>
            <a:r>
              <a:rPr lang="de-DE" altLang="de-DE" sz="3600" i="1" dirty="0" smtClean="0">
                <a:latin typeface="Calibri"/>
                <a:cs typeface="Arial" charset="0"/>
              </a:rPr>
              <a:t>Nationalstaaten entmachtet. 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Die Sachwalter von Kapitalinteressen denken allerdings wesentlich weiter als die Linken: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Die kleinen linken Aktivisten 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sind die besten Pferde im Stall ihrer Gegner.</a:t>
            </a:r>
          </a:p>
          <a:p>
            <a:pPr algn="ctr" eaLnBrk="1" hangingPunct="1"/>
            <a:r>
              <a:rPr lang="de-DE" altLang="de-DE" sz="2000" i="1" dirty="0" smtClean="0">
                <a:latin typeface="Calibri"/>
                <a:cs typeface="Arial" charset="0"/>
              </a:rPr>
              <a:t>Manfred </a:t>
            </a:r>
            <a:r>
              <a:rPr lang="de-DE" altLang="de-DE" sz="2000" i="1" dirty="0">
                <a:latin typeface="Calibri"/>
                <a:cs typeface="Arial" charset="0"/>
              </a:rPr>
              <a:t>Kleine-</a:t>
            </a:r>
            <a:r>
              <a:rPr lang="de-DE" altLang="de-DE" sz="2000" i="1" dirty="0" err="1">
                <a:latin typeface="Calibri"/>
                <a:cs typeface="Arial" charset="0"/>
              </a:rPr>
              <a:t>Hartlage</a:t>
            </a:r>
            <a:r>
              <a:rPr lang="de-DE" altLang="de-DE" sz="2000" i="1" dirty="0">
                <a:latin typeface="Calibri"/>
                <a:cs typeface="Arial" charset="0"/>
              </a:rPr>
              <a:t>, Rede zum 3. Oktober 2013, Publiziert </a:t>
            </a:r>
            <a:r>
              <a:rPr lang="de-DE" altLang="de-DE" sz="2000" i="1" dirty="0" smtClean="0">
                <a:latin typeface="Calibri"/>
                <a:cs typeface="Arial" charset="0"/>
              </a:rPr>
              <a:t>05.10.2013</a:t>
            </a:r>
            <a:endParaRPr lang="de-DE" altLang="de-DE" sz="2000" i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70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-22092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altLang="de-DE" sz="3600" b="1" i="1" dirty="0" smtClean="0">
                <a:solidFill>
                  <a:srgbClr val="0000FF"/>
                </a:solidFill>
                <a:cs typeface="Arial" charset="0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Linken, die Moslems,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die Schwulenlobby, die Genderweiber,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die Ideologieproduzenten, die Journalisten, … die Funktionsträger der etablierten Politik, </a:t>
            </a:r>
          </a:p>
          <a:p>
            <a:pPr lvl="0" algn="ctr"/>
            <a:r>
              <a:rPr lang="de-DE" altLang="de-DE" sz="3600" b="1" i="1" dirty="0">
                <a:solidFill>
                  <a:srgbClr val="0000FF"/>
                </a:solidFill>
                <a:cs typeface="Arial" charset="0"/>
              </a:rPr>
              <a:t>sind kaum mehr als … nützliche Idioten, </a:t>
            </a:r>
          </a:p>
          <a:p>
            <a:pPr lvl="0"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aber die Vernichtung der europäischen Zivilisation wäre ohne sie nicht möglich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</a:p>
          <a:p>
            <a:pPr lvl="0" algn="ctr"/>
            <a:endParaRPr lang="de-DE" altLang="de-DE" sz="1000" b="1" i="1" dirty="0" smtClean="0">
              <a:solidFill>
                <a:srgbClr val="0000FF"/>
              </a:solidFill>
              <a:cs typeface="Arial" charset="0"/>
            </a:endParaRPr>
          </a:p>
          <a:p>
            <a:pPr lvl="0" algn="ctr"/>
            <a:endParaRPr lang="de-DE" altLang="de-DE" sz="1000" i="1" dirty="0">
              <a:solidFill>
                <a:srgbClr val="0000FF"/>
              </a:solidFill>
              <a:cs typeface="Arial" charset="0"/>
            </a:endParaRP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Manfred Kleine-</a:t>
            </a:r>
            <a:r>
              <a:rPr lang="de-DE" altLang="de-DE" sz="2000" i="1" dirty="0" err="1">
                <a:solidFill>
                  <a:srgbClr val="0000FF"/>
                </a:solidFill>
                <a:cs typeface="Arial" charset="0"/>
              </a:rPr>
              <a:t>Hartlage</a:t>
            </a:r>
            <a:r>
              <a:rPr lang="de-DE" altLang="de-DE" sz="2000" i="1" dirty="0">
                <a:solidFill>
                  <a:srgbClr val="0000FF"/>
                </a:solidFill>
                <a:cs typeface="Arial" charset="0"/>
              </a:rPr>
              <a:t>, Rede zum 3. Oktober 2013, Publiziert 05.10.2013 | </a:t>
            </a:r>
          </a:p>
        </p:txBody>
      </p:sp>
    </p:spTree>
    <p:extLst>
      <p:ext uri="{BB962C8B-B14F-4D97-AF65-F5344CB8AC3E}">
        <p14:creationId xmlns:p14="http://schemas.microsoft.com/office/powerpoint/2010/main" val="330537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949" y="0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„Spiegel“ hatte schon 1993 eine Ahnung: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Paradoxerweise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hat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Linke der 60er Jahre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mit ihrem Kampf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für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eine Gesellschaft,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die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Sehnsüchte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und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Lüste ungezügelt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ausgelebt werden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können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eigentlich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ahnungslos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für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 Klassenfeind gearbeitet.</a:t>
            </a:r>
          </a:p>
          <a:p>
            <a:pPr algn="ctr"/>
            <a:endParaRPr lang="de-DE" sz="20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Spiegel 2/93: 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Die schamlose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Gesellschaft</a:t>
            </a:r>
            <a:endParaRPr lang="de-DE" sz="2000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57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/>
              <a:t>David Rockefeller sah die Welt 1994 </a:t>
            </a:r>
          </a:p>
          <a:p>
            <a:pPr algn="ctr"/>
            <a:r>
              <a:rPr lang="de-DE" sz="3600" i="1" dirty="0"/>
              <a:t>am Rande einer globalen Umwälzung. </a:t>
            </a:r>
            <a:endParaRPr lang="de-DE" sz="3600" i="1" dirty="0" smtClean="0"/>
          </a:p>
          <a:p>
            <a:pPr algn="ctr"/>
            <a:r>
              <a:rPr lang="de-DE" sz="3600" i="1" dirty="0" smtClean="0"/>
              <a:t>Alles </a:t>
            </a:r>
            <a:r>
              <a:rPr lang="de-DE" sz="3600" i="1" dirty="0"/>
              <a:t>was nötig ist, wäre eine Krise großen Ausmaßes, und die Nationen werden die neue Weltordnung bejahen. </a:t>
            </a:r>
          </a:p>
        </p:txBody>
      </p:sp>
    </p:spTree>
    <p:extLst>
      <p:ext uri="{BB962C8B-B14F-4D97-AF65-F5344CB8AC3E}">
        <p14:creationId xmlns:p14="http://schemas.microsoft.com/office/powerpoint/2010/main" val="1323525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288925" y="41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19457969">
            <a:off x="1189215" y="2498165"/>
            <a:ext cx="6755295" cy="2006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3. Teil:</a:t>
            </a:r>
          </a:p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Der geistliche </a:t>
            </a:r>
          </a:p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Hintergrund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4208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Es </a:t>
            </a:r>
            <a:r>
              <a:rPr lang="de-DE" altLang="de-DE" sz="3600" b="1" i="1" dirty="0" err="1">
                <a:solidFill>
                  <a:srgbClr val="0000FF"/>
                </a:solidFill>
              </a:rPr>
              <a:t>muss</a:t>
            </a:r>
            <a:r>
              <a:rPr lang="de-DE" altLang="de-DE" sz="3600" b="1" i="1" dirty="0">
                <a:solidFill>
                  <a:srgbClr val="0000FF"/>
                </a:solidFill>
              </a:rPr>
              <a:t>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übelste </a:t>
            </a:r>
            <a:r>
              <a:rPr lang="de-DE" altLang="de-DE" sz="3600" b="1" i="1" dirty="0">
                <a:solidFill>
                  <a:srgbClr val="0000FF"/>
                </a:solidFill>
              </a:rPr>
              <a:t>Auswirkungen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	haben</a:t>
            </a:r>
            <a:r>
              <a:rPr lang="de-DE" altLang="de-DE" sz="3600" b="1" i="1" dirty="0">
                <a:solidFill>
                  <a:srgbClr val="0000FF"/>
                </a:solidFill>
              </a:rPr>
              <a:t>,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wenn </a:t>
            </a:r>
            <a:r>
              <a:rPr lang="de-DE" altLang="de-DE" sz="3600" b="1" i="1" dirty="0">
                <a:solidFill>
                  <a:srgbClr val="0000FF"/>
                </a:solidFill>
              </a:rPr>
              <a:t>eine weltumfassende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		Ideologie samt </a:t>
            </a:r>
            <a:r>
              <a:rPr lang="de-DE" altLang="de-DE" sz="3600" b="1" i="1" dirty="0">
                <a:solidFill>
                  <a:srgbClr val="0000FF"/>
                </a:solidFill>
              </a:rPr>
              <a:t>der sich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daraus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	ergebenden </a:t>
            </a:r>
            <a:r>
              <a:rPr lang="de-DE" altLang="de-DE" sz="3600" b="1" i="1" dirty="0">
                <a:solidFill>
                  <a:srgbClr val="0000FF"/>
                </a:solidFill>
              </a:rPr>
              <a:t>Politik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einer Lüge begründet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Konrad Lorenz: Die acht Todsünden der zivilisierten Menschheit, 1982, S. 94 </a:t>
            </a:r>
          </a:p>
        </p:txBody>
      </p:sp>
      <p:pic>
        <p:nvPicPr>
          <p:cNvPr id="3" name="Picture 2" descr="http://www.austria-lexikon.at/attach/Heimatlexikon/Konrad_Lorenz/lorenz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6743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24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Weil sie an der Natur des Menschen völlig vorbeigeht, wird auch Gender scheitern.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Aber wie der real existierende Sozialismus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Millionen von Toten hinterlassen hat,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Wird auch Gender die Persönlichkeit von Millionen von Menschen zerstören.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i="1" dirty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latin typeface="Calibri" panose="020F0502020204030204" pitchFamily="34" charset="0"/>
              </a:rPr>
              <a:t>Wie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also kann </a:t>
            </a:r>
            <a:r>
              <a:rPr lang="de-DE" altLang="de-DE" sz="3600" i="1" dirty="0">
                <a:latin typeface="Calibri" panose="020F0502020204030204" pitchFamily="34" charset="0"/>
              </a:rPr>
              <a:t>eine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Ideologie,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die </a:t>
            </a:r>
            <a:r>
              <a:rPr lang="de-DE" altLang="de-DE" sz="3600" i="1" dirty="0">
                <a:latin typeface="Calibri" panose="020F0502020204030204" pitchFamily="34" charset="0"/>
              </a:rPr>
              <a:t>regelmäßig scheitert, über Jahrtausende </a:t>
            </a:r>
            <a:endParaRPr lang="de-DE" altLang="de-DE" sz="36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Speziell die intellektuelle Elite begeistern</a:t>
            </a:r>
            <a:r>
              <a:rPr lang="de-DE" altLang="de-DE" sz="3600" i="1" dirty="0">
                <a:latin typeface="Calibri" panose="020F050202020403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72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Weil der entscheidende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Handlungsmechanismus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unterbewusst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und emotional ist,</a:t>
            </a:r>
            <a:r>
              <a:rPr lang="de-DE" altLang="de-DE" sz="36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haben Vernunft, rationale Beurteilung ...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im Marxismus immer eine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untergeordnete Rolle gespielt.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Igor R. </a:t>
            </a:r>
            <a:r>
              <a:rPr lang="de-DE" altLang="de-DE" sz="2000" i="1" dirty="0" err="1" smtClean="0">
                <a:solidFill>
                  <a:srgbClr val="0000FF"/>
                </a:solidFill>
              </a:rPr>
              <a:t>Schafarewitsch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: Der Todestrieb in der Geschichte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b="1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18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Arthur Koestler schrieb: Ich war 26 Jahre alt, als ich in die Kommunistische Partei eintrat,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und 33, als ich sie verließ. </a:t>
            </a:r>
          </a:p>
        </p:txBody>
      </p:sp>
    </p:spTree>
    <p:extLst>
      <p:ext uri="{BB962C8B-B14F-4D97-AF65-F5344CB8AC3E}">
        <p14:creationId xmlns:p14="http://schemas.microsoft.com/office/powerpoint/2010/main" val="3179816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Damit entstand die „Milieutheorie“:</a:t>
            </a:r>
          </a:p>
          <a:p>
            <a:pPr lvl="0" algn="ctr"/>
            <a:r>
              <a:rPr lang="de-DE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Das gesellschaftliches </a:t>
            </a:r>
            <a:r>
              <a:rPr lang="de-DE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Sein, </a:t>
            </a:r>
          </a:p>
          <a:p>
            <a:pPr lvl="0" algn="ctr"/>
            <a:r>
              <a:rPr lang="de-DE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bestimmt das Bewußtsein.</a:t>
            </a:r>
            <a:endParaRPr lang="de-DE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/>
            <a:endParaRPr lang="de-DE" sz="1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Karl Marx: Vorwort zur Kritik der politischen Ökonomie, MEW 13:9 </a:t>
            </a:r>
          </a:p>
        </p:txBody>
      </p:sp>
    </p:spTree>
    <p:extLst>
      <p:ext uri="{BB962C8B-B14F-4D97-AF65-F5344CB8AC3E}">
        <p14:creationId xmlns:p14="http://schemas.microsoft.com/office/powerpoint/2010/main" val="272097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Nie zuvor oder nachdem schien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mein Leben so übervoll an Sinn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wie während dieser sieben Jahre.</a:t>
            </a:r>
            <a:r>
              <a:rPr lang="de-DE" altLang="de-DE" sz="3600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Sie hatten die Überlegenheit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eines schönen Irrtums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über die schäbige Wahrheit.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Arthur Koestler 1950 </a:t>
            </a:r>
          </a:p>
        </p:txBody>
      </p:sp>
    </p:spTree>
    <p:extLst>
      <p:ext uri="{BB962C8B-B14F-4D97-AF65-F5344CB8AC3E}">
        <p14:creationId xmlns:p14="http://schemas.microsoft.com/office/powerpoint/2010/main" val="162931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5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5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Text Box 2"/>
          <p:cNvSpPr txBox="1">
            <a:spLocks noChangeArrowheads="1"/>
          </p:cNvSpPr>
          <p:nvPr/>
        </p:nvSpPr>
        <p:spPr bwMode="auto">
          <a:xfrm>
            <a:off x="-36512" y="0"/>
            <a:ext cx="91440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Raymond Aron bezeichnete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den Kommunismus treffend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„als Opium für Intellektuelle“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und attestierte diesen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„die Sucht nach Weltanschauung“</a:t>
            </a:r>
            <a:r>
              <a:rPr lang="de-DE" altLang="de-DE" sz="3600" b="1" i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Jaques Schuster, Die Welt 12. 02. 2011</a:t>
            </a:r>
          </a:p>
        </p:txBody>
      </p:sp>
    </p:spTree>
    <p:extLst>
      <p:ext uri="{BB962C8B-B14F-4D97-AF65-F5344CB8AC3E}">
        <p14:creationId xmlns:p14="http://schemas.microsoft.com/office/powerpoint/2010/main" val="662908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7504" y="26921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      Erschütternd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ist das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      Versagen der Vernünftigen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    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weder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den Abgrund des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Bösen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     noch des Heiligen zu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sehen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vermögen.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Bitter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enttäuscht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über die Unvernünftigkeit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Welt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treten sie resigniert zur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Seite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oder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verfallen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haltlos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den Stärkeren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de-DE" alt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2"/>
            <a:ext cx="1515897" cy="21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9236" y="3997239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Dietrich Bonhoeffer: Bonhoeffer Brevier</a:t>
            </a:r>
          </a:p>
        </p:txBody>
      </p:sp>
    </p:spTree>
    <p:extLst>
      <p:ext uri="{BB962C8B-B14F-4D97-AF65-F5344CB8AC3E}">
        <p14:creationId xmlns:p14="http://schemas.microsoft.com/office/powerpoint/2010/main" val="1687893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-14172" y="-27384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de-DE" altLang="de-DE" sz="34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14172" y="0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Erschütternder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noch ist das Scheitern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des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ethischen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Fanatikers,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glaubt, mit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Reinheit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des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Wollens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der Macht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des Bösen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entgegentreten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zu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können.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Aber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weil er wie der Stier auf das rote Tuch statt auf dessen Träger starrt,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muß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er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schließlich unterliegen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Dietrich Bonhoeffer: Bonhoeffer Brevier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2"/>
            <a:ext cx="1814488" cy="262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94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WordArt 1027"/>
          <p:cNvSpPr>
            <a:spLocks noChangeArrowheads="1" noChangeShapeType="1" noTextEdit="1"/>
          </p:cNvSpPr>
          <p:nvPr/>
        </p:nvSpPr>
        <p:spPr bwMode="auto">
          <a:xfrm>
            <a:off x="1371600" y="914400"/>
            <a:ext cx="61722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8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Hoffnung</a:t>
            </a:r>
            <a:endParaRPr lang="de-DE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C0C0C0">
                    <a:alpha val="74998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912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400" i="1" dirty="0" smtClean="0"/>
              <a:t>Keine Statistik belegt, </a:t>
            </a:r>
          </a:p>
          <a:p>
            <a:pPr algn="ctr"/>
            <a:r>
              <a:rPr lang="de-DE" sz="3400" i="1" dirty="0" smtClean="0"/>
              <a:t>dass immer mehr Menschen ihre Partner </a:t>
            </a:r>
          </a:p>
          <a:p>
            <a:pPr algn="ctr"/>
            <a:r>
              <a:rPr lang="de-DE" sz="3400" i="1" dirty="0" smtClean="0"/>
              <a:t>oder ihre Familie leichtfertig verlassen.</a:t>
            </a:r>
          </a:p>
          <a:p>
            <a:pPr algn="ctr"/>
            <a:r>
              <a:rPr lang="de-DE" sz="3400" i="1" dirty="0" smtClean="0"/>
              <a:t>Zwei von drei Ehen enden </a:t>
            </a:r>
          </a:p>
          <a:p>
            <a:pPr algn="ctr"/>
            <a:r>
              <a:rPr lang="de-DE" sz="3400" i="1" dirty="0" smtClean="0"/>
              <a:t>mit dem Tod des Partners, </a:t>
            </a:r>
          </a:p>
          <a:p>
            <a:pPr algn="ctr"/>
            <a:r>
              <a:rPr lang="de-DE" sz="3400" i="1" dirty="0" smtClean="0"/>
              <a:t>drei Viertel aller Kinder </a:t>
            </a:r>
          </a:p>
          <a:p>
            <a:pPr algn="ctr"/>
            <a:r>
              <a:rPr lang="de-DE" sz="3400" i="1" dirty="0" smtClean="0"/>
              <a:t>wachsen mit beiden Eltern auf.</a:t>
            </a:r>
          </a:p>
        </p:txBody>
      </p:sp>
    </p:spTree>
    <p:extLst>
      <p:ext uri="{BB962C8B-B14F-4D97-AF65-F5344CB8AC3E}">
        <p14:creationId xmlns:p14="http://schemas.microsoft.com/office/powerpoint/2010/main" val="1537489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das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lässt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sich als phänomenaler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Erfolg der Ehe verstehen: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Schließlich gab es noch nie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einen so geringen ökonomischen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und gesellschaftlichen Druck,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eine Beziehung weiterzuführen wie heute.</a:t>
            </a:r>
          </a:p>
          <a:p>
            <a:pPr algn="ctr"/>
            <a:endParaRPr lang="de-DE" sz="1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Elisabeth </a:t>
            </a:r>
            <a:r>
              <a:rPr lang="de-DE" sz="2000" i="1" dirty="0" err="1" smtClean="0">
                <a:solidFill>
                  <a:srgbClr val="0000FF"/>
                </a:solidFill>
              </a:rPr>
              <a:t>Niejahr</a:t>
            </a:r>
            <a:r>
              <a:rPr lang="de-DE" sz="2000" i="1" dirty="0" smtClean="0">
                <a:solidFill>
                  <a:srgbClr val="0000FF"/>
                </a:solidFill>
              </a:rPr>
              <a:t>: Die Ehe hält, Die Zeit 11/12</a:t>
            </a:r>
          </a:p>
        </p:txBody>
      </p:sp>
    </p:spTree>
    <p:extLst>
      <p:ext uri="{BB962C8B-B14F-4D97-AF65-F5344CB8AC3E}">
        <p14:creationId xmlns:p14="http://schemas.microsoft.com/office/powerpoint/2010/main" val="1956183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Das Institut für Demoskopie </a:t>
            </a:r>
            <a:r>
              <a:rPr lang="de-DE" sz="3600" i="1" dirty="0" err="1" smtClean="0"/>
              <a:t>Allensbach</a:t>
            </a:r>
            <a:endParaRPr lang="de-DE" sz="3600" i="1" dirty="0" smtClean="0"/>
          </a:p>
          <a:p>
            <a:pPr algn="ctr"/>
            <a:r>
              <a:rPr lang="de-DE" sz="3600" i="1" dirty="0" smtClean="0"/>
              <a:t>fand in seiner jüngsten Studie heraus, dass das Rollenverständnis von Mann und Frau</a:t>
            </a:r>
          </a:p>
          <a:p>
            <a:pPr algn="ctr"/>
            <a:r>
              <a:rPr lang="de-DE" sz="3600" i="1" dirty="0" smtClean="0"/>
              <a:t>heute konservativer ist als in den 1990er Jahren:</a:t>
            </a:r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870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400" b="1" i="1" dirty="0" smtClean="0">
                <a:solidFill>
                  <a:srgbClr val="0000FF"/>
                </a:solidFill>
              </a:rPr>
              <a:t>Der Mann macht Karriere, </a:t>
            </a:r>
          </a:p>
          <a:p>
            <a:pPr algn="ctr"/>
            <a:r>
              <a:rPr lang="de-DE" sz="3400" b="1" i="1" dirty="0" smtClean="0">
                <a:solidFill>
                  <a:srgbClr val="0000FF"/>
                </a:solidFill>
              </a:rPr>
              <a:t>die Frau hütet die Kinder.</a:t>
            </a:r>
          </a:p>
          <a:p>
            <a:pPr algn="ctr"/>
            <a:r>
              <a:rPr lang="de-DE" sz="3400" b="1" i="1" dirty="0" smtClean="0">
                <a:solidFill>
                  <a:srgbClr val="0000FF"/>
                </a:solidFill>
              </a:rPr>
              <a:t>Nicht einmal ein Viertel der Frauen </a:t>
            </a:r>
          </a:p>
          <a:p>
            <a:pPr algn="ctr"/>
            <a:r>
              <a:rPr lang="de-DE" sz="3400" b="1" i="1" dirty="0" smtClean="0">
                <a:solidFill>
                  <a:srgbClr val="0000FF"/>
                </a:solidFill>
              </a:rPr>
              <a:t>findet einen Rollentausch erstrebenswert.</a:t>
            </a:r>
          </a:p>
          <a:p>
            <a:pPr algn="ctr"/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Ergebnisse gelten besonders </a:t>
            </a:r>
          </a:p>
          <a:p>
            <a:pPr algn="ctr"/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die junge Generation, </a:t>
            </a:r>
          </a:p>
          <a:p>
            <a:pPr algn="ctr"/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sagte Renate Köcher.</a:t>
            </a:r>
          </a:p>
          <a:p>
            <a:pPr algn="ctr"/>
            <a:endParaRPr lang="de-DE" sz="1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Kultur und Medien, 3. Dezember 2013</a:t>
            </a:r>
            <a:endParaRPr 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32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Laut Shell-Studie möchten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Prozent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Jungen und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Prozent der Mädchen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selbst </a:t>
            </a:r>
            <a:r>
              <a:rPr lang="de-DE" sz="3600" b="1" i="1" dirty="0">
                <a:solidFill>
                  <a:srgbClr val="0000FF"/>
                </a:solidFill>
              </a:rPr>
              <a:t>eine Familie gründen</a:t>
            </a:r>
            <a:r>
              <a:rPr lang="de-DE" sz="3600" b="1" i="1" dirty="0" smtClean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5169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8930" y="0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b="1" i="1" dirty="0" smtClean="0">
                <a:solidFill>
                  <a:srgbClr val="0000FF"/>
                </a:solidFill>
              </a:rPr>
              <a:t>Wir </a:t>
            </a:r>
            <a:r>
              <a:rPr lang="de-DE" sz="3600" b="1" i="1" dirty="0">
                <a:solidFill>
                  <a:srgbClr val="0000FF"/>
                </a:solidFill>
              </a:rPr>
              <a:t>(die Linken) glauben fest daran, </a:t>
            </a:r>
          </a:p>
          <a:p>
            <a:pPr algn="ctr"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alle Phänomene der menschlichen Existenz am Ende auf Erziehung beruhen, </a:t>
            </a:r>
          </a:p>
          <a:p>
            <a:pPr algn="ctr"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nichts aber gar nichts anderem. </a:t>
            </a:r>
          </a:p>
          <a:p>
            <a:pPr algn="ctr">
              <a:defRPr/>
            </a:pPr>
            <a:r>
              <a:rPr lang="de-DE" sz="3600" b="1" i="1" dirty="0" smtClean="0">
                <a:solidFill>
                  <a:srgbClr val="0000FF"/>
                </a:solidFill>
              </a:rPr>
              <a:t>Die </a:t>
            </a:r>
            <a:r>
              <a:rPr lang="de-DE" sz="3600" b="1" i="1" dirty="0">
                <a:solidFill>
                  <a:srgbClr val="0000FF"/>
                </a:solidFill>
              </a:rPr>
              <a:t>Natur </a:t>
            </a:r>
            <a:r>
              <a:rPr lang="de-DE" sz="3600" b="1" i="1" dirty="0" smtClean="0">
                <a:solidFill>
                  <a:srgbClr val="0000FF"/>
                </a:solidFill>
              </a:rPr>
              <a:t>des Menschen ist </a:t>
            </a:r>
            <a:r>
              <a:rPr lang="de-DE" sz="3600" b="1" i="1" dirty="0">
                <a:solidFill>
                  <a:srgbClr val="0000FF"/>
                </a:solidFill>
              </a:rPr>
              <a:t>es,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de-DE" sz="3600" b="1" i="1" dirty="0" smtClean="0">
                <a:solidFill>
                  <a:srgbClr val="0000FF"/>
                </a:solidFill>
              </a:rPr>
              <a:t>keine </a:t>
            </a:r>
            <a:r>
              <a:rPr lang="de-DE" sz="3600" b="1" i="1" dirty="0">
                <a:solidFill>
                  <a:srgbClr val="0000FF"/>
                </a:solidFill>
              </a:rPr>
              <a:t>zu haben</a:t>
            </a:r>
            <a:r>
              <a:rPr lang="de-DE" sz="3600" b="1" i="1" dirty="0" smtClean="0">
                <a:solidFill>
                  <a:srgbClr val="0000FF"/>
                </a:solidFill>
              </a:rPr>
              <a:t>.</a:t>
            </a:r>
            <a:endParaRPr lang="de-DE" sz="3600" b="1" i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de-DE" sz="1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2000" i="1" dirty="0">
                <a:solidFill>
                  <a:srgbClr val="0000CC"/>
                </a:solidFill>
              </a:rPr>
              <a:t>Jan Fleischhauer, Unter Linken, 2010, S. 231-233</a:t>
            </a:r>
            <a:endParaRPr lang="de-DE" sz="36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295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84" y="0"/>
            <a:ext cx="91383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i="1" dirty="0" smtClean="0"/>
              <a:t>Jugendliche suchen heute </a:t>
            </a:r>
            <a:r>
              <a:rPr lang="de-DE" sz="3600" i="1" dirty="0"/>
              <a:t>wieder nach Sinn. </a:t>
            </a:r>
          </a:p>
          <a:p>
            <a:pPr lvl="0" algn="ctr"/>
            <a:r>
              <a:rPr lang="de-DE" sz="3600" i="1" dirty="0"/>
              <a:t>Damit zusammen hängt ein Comeback </a:t>
            </a:r>
          </a:p>
          <a:p>
            <a:pPr lvl="0" algn="ctr"/>
            <a:r>
              <a:rPr lang="de-DE" sz="3600" i="1" dirty="0"/>
              <a:t>von lange abhanden geglaubten Werten </a:t>
            </a:r>
          </a:p>
          <a:p>
            <a:pPr lvl="0" algn="ctr"/>
            <a:r>
              <a:rPr lang="de-DE" sz="3600" i="1" dirty="0"/>
              <a:t>wie Familie, Freundschaft, </a:t>
            </a:r>
          </a:p>
          <a:p>
            <a:pPr lvl="0" algn="ctr"/>
            <a:r>
              <a:rPr lang="de-DE" sz="3600" i="1" dirty="0"/>
              <a:t>Geborgenheit und soziale Verantwortung. </a:t>
            </a:r>
          </a:p>
        </p:txBody>
      </p:sp>
      <p:sp>
        <p:nvSpPr>
          <p:cNvPr id="3" name="Rechteck 2"/>
          <p:cNvSpPr/>
          <p:nvPr/>
        </p:nvSpPr>
        <p:spPr>
          <a:xfrm>
            <a:off x="-26361" y="6457890"/>
            <a:ext cx="9128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i="1" dirty="0"/>
              <a:t>Horst Opaschowski im Hanauer Anzeiger vom 3. Dezember 2005</a:t>
            </a:r>
          </a:p>
        </p:txBody>
      </p:sp>
    </p:spTree>
    <p:extLst>
      <p:ext uri="{BB962C8B-B14F-4D97-AF65-F5344CB8AC3E}">
        <p14:creationId xmlns:p14="http://schemas.microsoft.com/office/powerpoint/2010/main" val="666200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84" y="0"/>
            <a:ext cx="9138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„Diese </a:t>
            </a:r>
            <a:r>
              <a:rPr lang="de-DE" sz="3600" b="1" i="1" dirty="0" err="1" smtClean="0">
                <a:solidFill>
                  <a:srgbClr val="0000FF"/>
                </a:solidFill>
              </a:rPr>
              <a:t>Jungendlichen</a:t>
            </a:r>
            <a:r>
              <a:rPr lang="de-DE" sz="3600" b="1" i="1" dirty="0" smtClean="0">
                <a:solidFill>
                  <a:srgbClr val="0000FF"/>
                </a:solidFill>
              </a:rPr>
              <a:t> sind Trendpioniere 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für ein neues Lebensgefühl“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Auch Religion gehört wieder dazu“.</a:t>
            </a:r>
            <a:endParaRPr lang="de-DE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19642" y="2060848"/>
            <a:ext cx="9128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i="1" dirty="0">
                <a:solidFill>
                  <a:srgbClr val="0000FF"/>
                </a:solidFill>
              </a:rPr>
              <a:t>Horst Opaschowski im Hanauer Anzeiger vom 3. Dezember 2005</a:t>
            </a:r>
          </a:p>
        </p:txBody>
      </p:sp>
    </p:spTree>
    <p:extLst>
      <p:ext uri="{BB962C8B-B14F-4D97-AF65-F5344CB8AC3E}">
        <p14:creationId xmlns:p14="http://schemas.microsoft.com/office/powerpoint/2010/main" val="1142628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>
                <a:latin typeface="Calibri" panose="020F0502020204030204" pitchFamily="34" charset="0"/>
              </a:rPr>
              <a:t>Die Lebensentwürfe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der Jugendlichen heute sind </a:t>
            </a:r>
            <a:r>
              <a:rPr lang="de-DE" altLang="de-DE" sz="3400" i="1" dirty="0">
                <a:latin typeface="Calibri" panose="020F0502020204030204" pitchFamily="34" charset="0"/>
              </a:rPr>
              <a:t>von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klaren </a:t>
            </a:r>
            <a:r>
              <a:rPr lang="de-DE" altLang="de-DE" sz="3400" i="1" dirty="0">
                <a:latin typeface="Calibri" panose="020F0502020204030204" pitchFamily="34" charset="0"/>
              </a:rPr>
              <a:t>und erreichbaren Zielen geprägt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>
                <a:latin typeface="Calibri" panose="020F0502020204030204" pitchFamily="34" charset="0"/>
              </a:rPr>
              <a:t>Es gibt hoffnungsvolle Anzeichen,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>
                <a:latin typeface="Calibri" panose="020F0502020204030204" pitchFamily="34" charset="0"/>
              </a:rPr>
              <a:t>dass die freiwillige Beschränkung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>
                <a:latin typeface="Calibri" panose="020F0502020204030204" pitchFamily="34" charset="0"/>
              </a:rPr>
              <a:t>der Jugendlichen ... eine neue Erdung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>
                <a:latin typeface="Calibri" panose="020F0502020204030204" pitchFamily="34" charset="0"/>
              </a:rPr>
              <a:t>in die Gesellschaft bringt. .... </a:t>
            </a:r>
          </a:p>
        </p:txBody>
      </p:sp>
    </p:spTree>
    <p:extLst>
      <p:ext uri="{BB962C8B-B14F-4D97-AF65-F5344CB8AC3E}">
        <p14:creationId xmlns:p14="http://schemas.microsoft.com/office/powerpoint/2010/main" val="113972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Unsere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Psychologen ... waren regelrecht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verblüfft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und beeindruckt,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erwachsen, kontrolliert und vernünftig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Jugendlichen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auftraten.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8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Stephan Grünewald: Die erschöpfte Gesellschaft, 2013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S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.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120+137</a:t>
            </a:r>
            <a:endParaRPr lang="de-DE" altLang="de-DE" sz="2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endParaRPr lang="de-DE" altLang="de-DE" sz="2000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4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-21980" y="348329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Stephan Grünewald: Die erschöpfte Gesellschaft, 2013 S.134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-1" y="66972"/>
            <a:ext cx="9144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Jugendlichen hegen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tiefe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ehnsucht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einer bedingungslosen Liebe,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nach einem bergenden Schutzraum,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der sie auch ohne eigene Vorleistung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trägt und auffängt.</a:t>
            </a:r>
          </a:p>
        </p:txBody>
      </p:sp>
    </p:spTree>
    <p:extLst>
      <p:ext uri="{BB962C8B-B14F-4D97-AF65-F5344CB8AC3E}">
        <p14:creationId xmlns:p14="http://schemas.microsoft.com/office/powerpoint/2010/main" val="1078628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i="1" dirty="0"/>
              <a:t>Deutet man die Sehnsucht</a:t>
            </a:r>
          </a:p>
          <a:p>
            <a:pPr algn="ctr"/>
            <a:r>
              <a:rPr lang="de-DE" sz="3600" i="1" dirty="0" smtClean="0"/>
              <a:t>der </a:t>
            </a:r>
            <a:r>
              <a:rPr lang="de-DE" sz="3600" i="1" dirty="0"/>
              <a:t>jungen Leute </a:t>
            </a:r>
            <a:r>
              <a:rPr lang="de-DE" sz="3600" i="1" dirty="0" smtClean="0"/>
              <a:t>geistlich</a:t>
            </a:r>
            <a:r>
              <a:rPr lang="de-DE" sz="3600" i="1" dirty="0"/>
              <a:t>,</a:t>
            </a:r>
          </a:p>
          <a:p>
            <a:pPr algn="ctr"/>
            <a:r>
              <a:rPr lang="de-DE" sz="3600" i="1" dirty="0"/>
              <a:t>dann suchen </a:t>
            </a:r>
            <a:r>
              <a:rPr lang="de-DE" sz="3600" i="1" dirty="0" smtClean="0"/>
              <a:t>sie eigentlich </a:t>
            </a:r>
            <a:r>
              <a:rPr lang="de-DE" sz="3600" i="1" dirty="0"/>
              <a:t>Gott!</a:t>
            </a:r>
          </a:p>
        </p:txBody>
      </p:sp>
    </p:spTree>
    <p:extLst>
      <p:ext uri="{BB962C8B-B14F-4D97-AF65-F5344CB8AC3E}">
        <p14:creationId xmlns:p14="http://schemas.microsoft.com/office/powerpoint/2010/main" val="4048284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WordArt 2"/>
          <p:cNvSpPr>
            <a:spLocks noChangeArrowheads="1" noChangeShapeType="1" noTextEdit="1"/>
          </p:cNvSpPr>
          <p:nvPr/>
        </p:nvSpPr>
        <p:spPr bwMode="auto">
          <a:xfrm rot="19509861">
            <a:off x="1619672" y="2924944"/>
            <a:ext cx="5400600" cy="85422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Wie weiter?</a:t>
            </a:r>
          </a:p>
        </p:txBody>
      </p:sp>
    </p:spTree>
    <p:extLst>
      <p:ext uri="{BB962C8B-B14F-4D97-AF65-F5344CB8AC3E}">
        <p14:creationId xmlns:p14="http://schemas.microsoft.com/office/powerpoint/2010/main" val="2654207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7938" y="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Es ist ein Kampf für die Würde des Menschen,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für die Familie, für die Kinder, für die Zukunft.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Wir brauchen eine starke,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mutige Bewegung in jedem Land,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denn es geht um die Grundlagen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der menschlichen Existenz.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Gabriele Kuby, Die Gender-Ideologie "Z" 10/2013</a:t>
            </a:r>
          </a:p>
        </p:txBody>
      </p:sp>
    </p:spTree>
    <p:extLst>
      <p:ext uri="{BB962C8B-B14F-4D97-AF65-F5344CB8AC3E}">
        <p14:creationId xmlns:p14="http://schemas.microsoft.com/office/powerpoint/2010/main" val="2089283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i="1" dirty="0" smtClean="0">
                <a:ea typeface="Cambria"/>
                <a:cs typeface="Times New Roman"/>
              </a:rPr>
              <a:t>Dieser Kampf </a:t>
            </a:r>
            <a:r>
              <a:rPr lang="de-DE" sz="3600" i="1" dirty="0" err="1" smtClean="0">
                <a:ea typeface="Cambria"/>
                <a:cs typeface="Times New Roman"/>
              </a:rPr>
              <a:t>muss</a:t>
            </a:r>
            <a:r>
              <a:rPr lang="de-DE" sz="3600" i="1" dirty="0" smtClean="0">
                <a:ea typeface="Cambria"/>
                <a:cs typeface="Times New Roman"/>
              </a:rPr>
              <a:t> 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auf allen Ebenen geführt werden: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Der politischen, der 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gesellschaftlichen und der geistlichen</a:t>
            </a:r>
          </a:p>
          <a:p>
            <a:pPr algn="ctr"/>
            <a:endParaRPr lang="de-DE" sz="1000" i="1" dirty="0">
              <a:ea typeface="Cambria"/>
              <a:cs typeface="Times New Roman"/>
            </a:endParaRP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Die Aktionen der letzten Monate haben durchaus </a:t>
            </a:r>
            <a:r>
              <a:rPr lang="de-DE" sz="3600" i="1" dirty="0" err="1" smtClean="0">
                <a:ea typeface="Cambria"/>
                <a:cs typeface="Times New Roman"/>
              </a:rPr>
              <a:t>wirkung</a:t>
            </a:r>
            <a:r>
              <a:rPr lang="de-DE" sz="3600" i="1" dirty="0" smtClean="0">
                <a:ea typeface="Cambria"/>
                <a:cs typeface="Times New Roman"/>
              </a:rPr>
              <a:t> gezeigt,.</a:t>
            </a:r>
          </a:p>
          <a:p>
            <a:pPr algn="ctr"/>
            <a:endParaRPr lang="de-DE" sz="3600" i="1" dirty="0" smtClean="0">
              <a:ea typeface="Cambria"/>
              <a:cs typeface="Times New Roman"/>
            </a:endParaRP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Dass Herr Kretschmann mit Vertretern 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der Evangelikalen spricht, 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was auch immer dabei herauskommt,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ist ein solches Signal. </a:t>
            </a:r>
          </a:p>
        </p:txBody>
      </p:sp>
    </p:spTree>
    <p:extLst>
      <p:ext uri="{BB962C8B-B14F-4D97-AF65-F5344CB8AC3E}">
        <p14:creationId xmlns:p14="http://schemas.microsoft.com/office/powerpoint/2010/main" val="2166703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Der „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Estrela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-Bericht“,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in dem die freie Abtreibung in Europa und die obligatorische Sexualerziehung für alle Schüler der Grund- und Sekundarschulen in einer „tabufreien und interaktiven Atmosphäre“ gefordert wurden,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scheiterte zweimal im EU-Parlament.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E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in absolutes Novum-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bisher wurden alle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Derartigen Berichte „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durchgewunken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“.</a:t>
            </a:r>
            <a:endParaRPr lang="de-DE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426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i="1" dirty="0" smtClean="0"/>
              <a:t>Im neuen sozialistischen Weltbild </a:t>
            </a:r>
          </a:p>
          <a:p>
            <a:pPr algn="ctr">
              <a:defRPr/>
            </a:pPr>
            <a:r>
              <a:rPr lang="de-DE" sz="3600" i="1" dirty="0" smtClean="0"/>
              <a:t>sind alle gesellschaftlichen Institutionen:</a:t>
            </a:r>
          </a:p>
          <a:p>
            <a:pPr algn="ctr">
              <a:defRPr/>
            </a:pPr>
            <a:r>
              <a:rPr lang="de-DE" sz="3600" i="1" dirty="0" smtClean="0"/>
              <a:t>Ehe, Familie, Geschlecht, Werte, Normen menschengemacht, konstruiert,</a:t>
            </a:r>
          </a:p>
          <a:p>
            <a:pPr algn="ctr">
              <a:defRPr/>
            </a:pPr>
            <a:r>
              <a:rPr lang="de-DE" sz="3600" i="1" dirty="0"/>
              <a:t>u</a:t>
            </a:r>
            <a:r>
              <a:rPr lang="de-DE" sz="3600" i="1" dirty="0" smtClean="0"/>
              <a:t>nd können genauso gut wieder</a:t>
            </a:r>
          </a:p>
          <a:p>
            <a:pPr algn="ctr">
              <a:defRPr/>
            </a:pPr>
            <a:r>
              <a:rPr lang="de-DE" sz="3600" i="1" dirty="0" smtClean="0"/>
              <a:t>de-konstruiert werden.</a:t>
            </a:r>
          </a:p>
          <a:p>
            <a:pPr algn="ctr">
              <a:defRPr/>
            </a:pPr>
            <a:r>
              <a:rPr lang="de-DE" sz="3600" i="1" dirty="0"/>
              <a:t>Und hier zeichneten sich neue Wege ab:</a:t>
            </a:r>
          </a:p>
          <a:p>
            <a:pPr algn="ctr">
              <a:defRPr/>
            </a:pPr>
            <a:endParaRPr lang="de-DE" sz="3600" i="1" dirty="0" smtClean="0"/>
          </a:p>
          <a:p>
            <a:pPr algn="ctr">
              <a:defRPr/>
            </a:pP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07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2012 entstand christliche Initiative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„Einer von uns“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zum Schutz jedes Embryos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von der Befruchtung an.</a:t>
            </a:r>
          </a:p>
          <a:p>
            <a:pPr algn="ctr"/>
            <a:endParaRPr lang="de-DE" sz="1000" b="1" i="1" dirty="0" smtClean="0">
              <a:solidFill>
                <a:srgbClr val="0000FF"/>
              </a:solidFill>
              <a:ea typeface="Cambria"/>
              <a:cs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Mit etwa 1.5 Millionen wurde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die notwendige Zahl der Unterschriften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von 1 Million aus 7 Ländern weit übertroffen. </a:t>
            </a:r>
            <a:endParaRPr lang="de-DE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6136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Text Box 2"/>
          <p:cNvSpPr txBox="1">
            <a:spLocks noChangeArrowheads="1"/>
          </p:cNvSpPr>
          <p:nvPr/>
        </p:nvSpPr>
        <p:spPr bwMode="auto">
          <a:xfrm>
            <a:off x="0" y="10910"/>
            <a:ext cx="9056688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Das Genderparadox in Norwegen zeigt,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>
                <a:latin typeface="Calibri" panose="020F0502020204030204" pitchFamily="34" charset="0"/>
              </a:rPr>
              <a:t>w</a:t>
            </a:r>
            <a:r>
              <a:rPr lang="de-DE" sz="3600" i="1" dirty="0" smtClean="0">
                <a:latin typeface="Calibri" panose="020F0502020204030204" pitchFamily="34" charset="0"/>
              </a:rPr>
              <a:t>as ohnehin zu erwarten war: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Die Gender-Umerziehung funktioniert nicht: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Gerade wo man die völlig freie Berufswahl hat, wählen Männer Männerberufe,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Frauen Frauenberufe..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6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Auch </a:t>
            </a:r>
            <a:r>
              <a:rPr lang="de-DE" sz="3600" i="1" dirty="0">
                <a:latin typeface="Calibri" panose="020F0502020204030204" pitchFamily="34" charset="0"/>
              </a:rPr>
              <a:t>die Krippe ist nicht unantastbar: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Anna </a:t>
            </a:r>
            <a:r>
              <a:rPr lang="de-DE" sz="3600" i="1" dirty="0" err="1">
                <a:latin typeface="Calibri" panose="020F0502020204030204" pitchFamily="34" charset="0"/>
              </a:rPr>
              <a:t>Walgrens</a:t>
            </a:r>
            <a:r>
              <a:rPr lang="de-DE" sz="3600" i="1" dirty="0">
                <a:latin typeface="Calibri" panose="020F0502020204030204" pitchFamily="34" charset="0"/>
              </a:rPr>
              <a:t> </a:t>
            </a:r>
            <a:r>
              <a:rPr lang="de-DE" sz="3600" i="1" dirty="0" err="1">
                <a:latin typeface="Calibri" panose="020F0502020204030204" pitchFamily="34" charset="0"/>
              </a:rPr>
              <a:t>Kampangne</a:t>
            </a:r>
            <a:r>
              <a:rPr lang="de-DE" sz="3600" i="1" dirty="0">
                <a:latin typeface="Calibri" panose="020F0502020204030204" pitchFamily="34" charset="0"/>
              </a:rPr>
              <a:t> zeigt Wirkung: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Schweden</a:t>
            </a:r>
            <a:r>
              <a:rPr lang="de-DE" sz="3600" i="1" dirty="0">
                <a:latin typeface="Calibri" panose="020F0502020204030204" pitchFamily="34" charset="0"/>
              </a:rPr>
              <a:t>, in allen UNICEF-Studien als Vorbild dargestellt, hat sich gewandelt.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>
              <a:solidFill>
                <a:srgbClr val="3333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93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Text Box 2"/>
          <p:cNvSpPr txBox="1">
            <a:spLocks noChangeArrowheads="1"/>
          </p:cNvSpPr>
          <p:nvPr/>
        </p:nvSpPr>
        <p:spPr bwMode="auto">
          <a:xfrm>
            <a:off x="0" y="0"/>
            <a:ext cx="9056688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gibt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 Schweden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breite Gegenbewegung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zur Fremdbetreuung von Kleinkindern.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>
              <a:solidFill>
                <a:srgbClr val="FF221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N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ur noch 48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Prozent der Ein- bis Dreijährigen gehen in Krippen.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rgbClr val="000000"/>
                </a:solidFill>
              </a:rPr>
              <a:t>	</a:t>
            </a:r>
            <a:r>
              <a:rPr lang="de-DE" sz="2000" i="1" dirty="0">
                <a:solidFill>
                  <a:srgbClr val="0000FF"/>
                </a:solidFill>
              </a:rPr>
              <a:t>Uta Rasche über das UNICEF-Ranking der Krippen, </a:t>
            </a:r>
            <a:endParaRPr 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solidFill>
                  <a:srgbClr val="0000FF"/>
                </a:solidFill>
              </a:rPr>
              <a:t>FAS, 14.Dezember </a:t>
            </a:r>
            <a:r>
              <a:rPr lang="de-DE" sz="2000" i="1" dirty="0">
                <a:solidFill>
                  <a:srgbClr val="0000FF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132323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Europawahl</a:t>
            </a:r>
          </a:p>
          <a:p>
            <a:pPr algn="ctr"/>
            <a:endParaRPr lang="de-DE" sz="1000" b="1" i="1" dirty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Ein Zeichen könnte die Wahl des Europaparlaments im Mai setzen,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</a:rPr>
              <a:t>d</a:t>
            </a:r>
            <a:r>
              <a:rPr lang="de-DE" sz="3600" b="1" i="1" dirty="0" smtClean="0">
                <a:solidFill>
                  <a:srgbClr val="0000FF"/>
                </a:solidFill>
              </a:rPr>
              <a:t>as zu einer Spielwiese linksextremer, feministischer und homosexueller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Aktivisten geworden ist.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 befürchten die etablierten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Parteien einen „rechten“ Erdrutsch.</a:t>
            </a:r>
          </a:p>
        </p:txBody>
      </p:sp>
    </p:spTree>
    <p:extLst>
      <p:ext uri="{BB962C8B-B14F-4D97-AF65-F5344CB8AC3E}">
        <p14:creationId xmlns:p14="http://schemas.microsoft.com/office/powerpoint/2010/main" val="2766905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Für mich persönlich ist die </a:t>
            </a:r>
          </a:p>
          <a:p>
            <a:pPr algn="ctr"/>
            <a:r>
              <a:rPr lang="de-DE" sz="3600" i="1" dirty="0" smtClean="0"/>
              <a:t>AfD die einzige zukunftsfähige Partei,</a:t>
            </a:r>
          </a:p>
          <a:p>
            <a:pPr algn="ctr"/>
            <a:r>
              <a:rPr lang="de-DE" sz="3600" i="1" dirty="0" smtClean="0"/>
              <a:t>die nicht im Mainstream gefangen ist</a:t>
            </a:r>
          </a:p>
          <a:p>
            <a:pPr algn="ctr"/>
            <a:r>
              <a:rPr lang="de-DE" sz="3600" i="1" dirty="0" smtClean="0"/>
              <a:t>christliche Positionen vertritt,</a:t>
            </a:r>
          </a:p>
          <a:p>
            <a:pPr algn="ctr"/>
            <a:r>
              <a:rPr lang="de-DE" sz="3600" i="1" dirty="0" smtClean="0"/>
              <a:t>und auch in Deutschland ein Potential hat.</a:t>
            </a:r>
          </a:p>
        </p:txBody>
      </p:sp>
    </p:spTree>
    <p:extLst>
      <p:ext uri="{BB962C8B-B14F-4D97-AF65-F5344CB8AC3E}">
        <p14:creationId xmlns:p14="http://schemas.microsoft.com/office/powerpoint/2010/main" val="2136106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287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Was </a:t>
            </a:r>
            <a:r>
              <a:rPr lang="de-DE" sz="3600" b="1" i="1" dirty="0">
                <a:solidFill>
                  <a:srgbClr val="0000FF"/>
                </a:solidFill>
              </a:rPr>
              <a:t>sich jetzt hier in BW abspielt,</a:t>
            </a:r>
          </a:p>
          <a:p>
            <a:pPr lvl="0" algn="ctr"/>
            <a:r>
              <a:rPr lang="de-DE" sz="3600" b="1" i="1" dirty="0">
                <a:solidFill>
                  <a:srgbClr val="0000FF"/>
                </a:solidFill>
              </a:rPr>
              <a:t>ist ein </a:t>
            </a:r>
            <a:r>
              <a:rPr lang="de-DE" sz="3600" b="1" i="1" dirty="0" smtClean="0">
                <a:solidFill>
                  <a:srgbClr val="0000FF"/>
                </a:solidFill>
              </a:rPr>
              <a:t>Hoffnungszeichen: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Speziell was die GEW verbreitet,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hätte wohl kaum jemand 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 für möglich gehalten. </a:t>
            </a: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etzt kommen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wahren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Absichten </a:t>
            </a: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hinter den schönen Phrasen ans Licht.</a:t>
            </a:r>
            <a:endParaRPr lang="de-DE" altLang="de-DE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60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Obwohl die Machtelite hinter den</a:t>
            </a:r>
          </a:p>
          <a:p>
            <a:pPr algn="ctr"/>
            <a:r>
              <a:rPr lang="de-DE" sz="3600" i="1" dirty="0" smtClean="0"/>
              <a:t>Gender-Ideologen steht, </a:t>
            </a:r>
          </a:p>
          <a:p>
            <a:pPr algn="ctr"/>
            <a:r>
              <a:rPr lang="de-DE" sz="3600" i="1" dirty="0" smtClean="0"/>
              <a:t>hat sie (noch?) nicht die Macht, </a:t>
            </a:r>
          </a:p>
          <a:p>
            <a:pPr algn="ctr"/>
            <a:r>
              <a:rPr lang="de-DE" sz="3600" i="1" dirty="0" smtClean="0"/>
              <a:t>ihre Ziele gegen die Bevölkerung durchzusetzen.</a:t>
            </a:r>
          </a:p>
          <a:p>
            <a:pPr algn="ctr"/>
            <a:r>
              <a:rPr lang="de-DE" sz="3600" i="1" dirty="0" smtClean="0"/>
              <a:t>Sie erreichen sie nur, wenn sie ihr  </a:t>
            </a:r>
          </a:p>
          <a:p>
            <a:pPr algn="ctr"/>
            <a:r>
              <a:rPr lang="de-DE" sz="3600" i="1" dirty="0" smtClean="0"/>
              <a:t>als „Hidden Agenda“ verborgen bleiben.</a:t>
            </a:r>
          </a:p>
          <a:p>
            <a:pPr algn="ctr"/>
            <a:endParaRPr lang="de-DE" sz="3600" i="1" dirty="0"/>
          </a:p>
          <a:p>
            <a:pPr algn="ctr"/>
            <a:endParaRPr lang="de-DE" sz="3600" i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-3689" y="3370153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i="1" dirty="0" smtClean="0">
                <a:solidFill>
                  <a:prstClr val="black"/>
                </a:solidFill>
                <a:ea typeface="Cambria"/>
                <a:cs typeface="Times New Roman"/>
              </a:rPr>
              <a:t>Viele Artikel und Beiträge gehen davon aus, dass die Politiker nicht verstanden haben, </a:t>
            </a:r>
          </a:p>
          <a:p>
            <a:pPr algn="ctr"/>
            <a:r>
              <a:rPr lang="de-DE" sz="3600" i="1" dirty="0" smtClean="0">
                <a:solidFill>
                  <a:prstClr val="black"/>
                </a:solidFill>
                <a:ea typeface="Cambria"/>
                <a:cs typeface="Times New Roman"/>
              </a:rPr>
              <a:t>was sie mit ihren Entscheidungen anrichten.</a:t>
            </a:r>
          </a:p>
          <a:p>
            <a:pPr algn="ctr"/>
            <a:r>
              <a:rPr lang="de-DE" sz="3600" i="1" dirty="0" smtClean="0">
                <a:solidFill>
                  <a:prstClr val="black"/>
                </a:solidFill>
                <a:ea typeface="Cambria"/>
                <a:cs typeface="Times New Roman"/>
              </a:rPr>
              <a:t>Das mag für einige unteren Chargen gelten.</a:t>
            </a:r>
          </a:p>
        </p:txBody>
      </p:sp>
    </p:spTree>
    <p:extLst>
      <p:ext uri="{BB962C8B-B14F-4D97-AF65-F5344CB8AC3E}">
        <p14:creationId xmlns:p14="http://schemas.microsoft.com/office/powerpoint/2010/main" val="245584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Aber die Strategen dahinter wissen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sehr genau, was sie tun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und gerade deshalb tun sie es:</a:t>
            </a:r>
          </a:p>
          <a:p>
            <a:pPr algn="ctr"/>
            <a:endParaRPr lang="de-DE" sz="1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Aufklärung der Elite hilft nicht weiter.</a:t>
            </a:r>
          </a:p>
          <a:p>
            <a:pPr algn="ctr"/>
            <a:endParaRPr lang="de-DE" sz="3600" b="1" i="1" dirty="0" smtClean="0">
              <a:solidFill>
                <a:srgbClr val="0000FF"/>
              </a:solidFill>
              <a:ea typeface="Cambria"/>
              <a:cs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Die Bevölkerung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muss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 aufgeklärt werden.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Und hier haben gerade Lehrer und Erzieher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eine große Aufgabe, dies weise zu tun. </a:t>
            </a:r>
          </a:p>
        </p:txBody>
      </p:sp>
    </p:spTree>
    <p:extLst>
      <p:ext uri="{BB962C8B-B14F-4D97-AF65-F5344CB8AC3E}">
        <p14:creationId xmlns:p14="http://schemas.microsoft.com/office/powerpoint/2010/main" val="2700240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i="1" dirty="0" err="1" smtClean="0">
                <a:ea typeface="Cambria"/>
                <a:cs typeface="Times New Roman"/>
              </a:rPr>
              <a:t>Talkshows</a:t>
            </a:r>
            <a:r>
              <a:rPr lang="de-DE" sz="3600" i="1" dirty="0" smtClean="0">
                <a:ea typeface="Cambria"/>
                <a:cs typeface="Times New Roman"/>
              </a:rPr>
              <a:t>?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Da die Medien dem Mainstream dienen,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kann kein Moderator „neutral“ sein,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wenn er </a:t>
            </a:r>
            <a:r>
              <a:rPr lang="de-DE" sz="3600" i="1" dirty="0">
                <a:ea typeface="Cambria"/>
                <a:cs typeface="Times New Roman"/>
              </a:rPr>
              <a:t>dort Karriere machen </a:t>
            </a:r>
            <a:r>
              <a:rPr lang="de-DE" sz="3600" i="1" dirty="0" smtClean="0">
                <a:ea typeface="Cambria"/>
                <a:cs typeface="Times New Roman"/>
              </a:rPr>
              <a:t>will.</a:t>
            </a:r>
          </a:p>
          <a:p>
            <a:pPr algn="ctr"/>
            <a:r>
              <a:rPr lang="de-DE" sz="3600" i="1" dirty="0" smtClean="0">
                <a:ea typeface="Cambria"/>
                <a:cs typeface="Times New Roman"/>
              </a:rPr>
              <a:t>Das „Nachtcafé“ zeigte die Voreingenommenheit überdeutlich.</a:t>
            </a:r>
          </a:p>
          <a:p>
            <a:pPr algn="ctr"/>
            <a:endParaRPr lang="de-DE" sz="1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2265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0" y="-27384"/>
            <a:ext cx="91439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Die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Talkschows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 sind emotional arrangiert, 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Es </a:t>
            </a:r>
            <a:r>
              <a:rPr lang="de-DE" sz="3600" b="1" i="1" dirty="0">
                <a:solidFill>
                  <a:srgbClr val="0000FF"/>
                </a:solidFill>
                <a:ea typeface="Cambria"/>
                <a:cs typeface="Times New Roman"/>
              </a:rPr>
              <a:t>geht nur noch um Einzelschicksale,</a:t>
            </a:r>
          </a:p>
          <a:p>
            <a:pPr lvl="0" algn="ctr"/>
            <a:r>
              <a:rPr lang="de-DE" sz="3600" b="1" i="1" dirty="0">
                <a:solidFill>
                  <a:srgbClr val="0000FF"/>
                </a:solidFill>
                <a:ea typeface="Cambria"/>
                <a:cs typeface="Times New Roman"/>
              </a:rPr>
              <a:t>um „empfunden diskriminierte“ Randgruppen, die ihre Rechte einfordern</a:t>
            </a:r>
            <a:r>
              <a:rPr lang="de-DE" sz="3600" b="1" i="1" dirty="0" smtClean="0">
                <a:solidFill>
                  <a:srgbClr val="0000FF"/>
                </a:solidFill>
                <a:ea typeface="Cambria"/>
                <a:cs typeface="Times New Roman"/>
              </a:rPr>
              <a:t>.</a:t>
            </a:r>
          </a:p>
          <a:p>
            <a:pPr lvl="0" algn="ctr"/>
            <a:endParaRPr lang="de-DE" sz="1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Das Gemeinwohl, der Stadt Bestes,</a:t>
            </a: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/>
                <a:cs typeface="Times New Roman"/>
              </a:rPr>
              <a:t>kommt gar nicht mehr zur Sprache.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2180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4223" y="11545"/>
            <a:ext cx="9144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		 Durch moderne Erziehungsmethoden 		nach der Theorie des Behaviorismus</a:t>
            </a:r>
          </a:p>
          <a:p>
            <a:r>
              <a:rPr lang="de-DE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3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schien nun eine </a:t>
            </a:r>
            <a:r>
              <a:rPr lang="de-DE" sz="3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Neuprogrammierung 		</a:t>
            </a:r>
            <a:r>
              <a:rPr lang="de-DE" sz="3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Menschen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möglich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de-DE" sz="2000" b="1" i="1" dirty="0" smtClean="0">
                <a:solidFill>
                  <a:srgbClr val="0000FF"/>
                </a:solidFill>
              </a:rPr>
              <a:t>		</a:t>
            </a:r>
          </a:p>
          <a:p>
            <a:pPr algn="ctr"/>
            <a:r>
              <a:rPr lang="de-DE" sz="2000" i="1" dirty="0" err="1" smtClean="0">
                <a:solidFill>
                  <a:srgbClr val="0000FF"/>
                </a:solidFill>
              </a:rPr>
              <a:t>Burrhus</a:t>
            </a:r>
            <a:r>
              <a:rPr lang="de-DE" sz="2000" i="1" dirty="0" smtClean="0">
                <a:solidFill>
                  <a:srgbClr val="0000FF"/>
                </a:solidFill>
              </a:rPr>
              <a:t> </a:t>
            </a:r>
            <a:r>
              <a:rPr lang="de-DE" sz="2000" i="1" dirty="0">
                <a:solidFill>
                  <a:srgbClr val="0000FF"/>
                </a:solidFill>
              </a:rPr>
              <a:t>Frederic </a:t>
            </a:r>
            <a:r>
              <a:rPr lang="de-DE" sz="2000" i="1" dirty="0" smtClean="0">
                <a:solidFill>
                  <a:srgbClr val="0000FF"/>
                </a:solidFill>
              </a:rPr>
              <a:t>Skinner in: Jan </a:t>
            </a:r>
            <a:r>
              <a:rPr lang="de-DE" sz="2000" i="1" dirty="0">
                <a:solidFill>
                  <a:srgbClr val="0000FF"/>
                </a:solidFill>
              </a:rPr>
              <a:t>Fleischhauer, Unter Linken, </a:t>
            </a:r>
            <a:r>
              <a:rPr lang="de-DE" sz="2000" i="1" dirty="0" smtClean="0">
                <a:solidFill>
                  <a:srgbClr val="0000FF"/>
                </a:solidFill>
              </a:rPr>
              <a:t>2010, S</a:t>
            </a:r>
            <a:r>
              <a:rPr lang="de-DE" sz="2000" i="1" dirty="0">
                <a:solidFill>
                  <a:srgbClr val="0000FF"/>
                </a:solidFill>
              </a:rPr>
              <a:t>. </a:t>
            </a:r>
            <a:r>
              <a:rPr lang="de-DE" sz="2000" i="1" dirty="0" smtClean="0">
                <a:solidFill>
                  <a:srgbClr val="0000FF"/>
                </a:solidFill>
              </a:rPr>
              <a:t>90</a:t>
            </a:r>
            <a:endParaRPr lang="de-DE" sz="2000" i="1" dirty="0">
              <a:solidFill>
                <a:srgbClr val="0000FF"/>
              </a:solidFill>
            </a:endParaRPr>
          </a:p>
        </p:txBody>
      </p:sp>
      <p:pic>
        <p:nvPicPr>
          <p:cNvPr id="4" name="Picture 2" descr="http://www.social-psychology.de/sp/images/6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3382" r="10188" b="24334"/>
          <a:stretch/>
        </p:blipFill>
        <p:spPr bwMode="auto">
          <a:xfrm>
            <a:off x="168691" y="188640"/>
            <a:ext cx="1607975" cy="20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57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Es wird Zeit, daran zu erinnern,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dass auch andere Personen als Homosexuelle Freiheit und Würde haben.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Es ist das gute Recht Homosexueller,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ihre Homosexualität zu leben.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sie können nicht verlangen,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auch alle anderen ihre Lebensweise positiv bewerten. </a:t>
            </a:r>
          </a:p>
          <a:p>
            <a:pPr algn="ctr"/>
            <a:endParaRPr lang="de-DE" sz="1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Christian Hillgruber, Prof. f. öffentliches Recht, Uni Bonn: </a:t>
            </a:r>
            <a:r>
              <a:rPr lang="de-DE" sz="2000" i="1" dirty="0" err="1" smtClean="0">
                <a:solidFill>
                  <a:srgbClr val="0000FF"/>
                </a:solidFill>
              </a:rPr>
              <a:t>FAZnet</a:t>
            </a:r>
            <a:r>
              <a:rPr lang="de-DE" sz="2000" i="1" dirty="0" smtClean="0">
                <a:solidFill>
                  <a:srgbClr val="0000FF"/>
                </a:solidFill>
              </a:rPr>
              <a:t> 20. 02. 2014 </a:t>
            </a:r>
            <a:endParaRPr lang="de-DE" altLang="de-DE" sz="2000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56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376" y="1772816"/>
            <a:ext cx="9144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i="1" dirty="0" smtClean="0">
                <a:solidFill>
                  <a:srgbClr val="000000"/>
                </a:solidFill>
              </a:rPr>
              <a:t>Wenn wir die Zeit seit der „Aufklärung“</a:t>
            </a:r>
          </a:p>
          <a:p>
            <a:pPr algn="ctr"/>
            <a:r>
              <a:rPr lang="de-DE" sz="3600" i="1" dirty="0" smtClean="0">
                <a:solidFill>
                  <a:srgbClr val="000000"/>
                </a:solidFill>
              </a:rPr>
              <a:t>als den „großen Abfall“ sehen,</a:t>
            </a:r>
          </a:p>
          <a:p>
            <a:pPr algn="ctr"/>
            <a:r>
              <a:rPr lang="de-DE" sz="3600" i="1" dirty="0" smtClean="0">
                <a:solidFill>
                  <a:srgbClr val="000000"/>
                </a:solidFill>
              </a:rPr>
              <a:t>wo vor allem die Eliten die Wahrheit </a:t>
            </a:r>
          </a:p>
          <a:p>
            <a:pPr algn="ctr"/>
            <a:r>
              <a:rPr lang="de-DE" sz="3600" i="1" dirty="0" smtClean="0">
                <a:solidFill>
                  <a:srgbClr val="000000"/>
                </a:solidFill>
              </a:rPr>
              <a:t>nicht mehr hören wollten,</a:t>
            </a:r>
          </a:p>
          <a:p>
            <a:pPr algn="ctr"/>
            <a:r>
              <a:rPr lang="de-DE" sz="3600" i="1" dirty="0" smtClean="0">
                <a:solidFill>
                  <a:srgbClr val="000000"/>
                </a:solidFill>
              </a:rPr>
              <a:t>dann haben wir wohl jetzt die Situation,</a:t>
            </a:r>
          </a:p>
          <a:p>
            <a:pPr algn="ctr"/>
            <a:r>
              <a:rPr lang="de-DE" sz="3600" i="1" dirty="0">
                <a:solidFill>
                  <a:srgbClr val="000000"/>
                </a:solidFill>
              </a:rPr>
              <a:t>v</a:t>
            </a:r>
            <a:r>
              <a:rPr lang="de-DE" sz="3600" i="1" dirty="0" smtClean="0">
                <a:solidFill>
                  <a:srgbClr val="000000"/>
                </a:solidFill>
              </a:rPr>
              <a:t>on der Paulus schrieb: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76" y="14599"/>
            <a:ext cx="91416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i="1" kern="0" dirty="0" smtClean="0">
                <a:solidFill>
                  <a:srgbClr val="000000"/>
                </a:solidFill>
              </a:rPr>
              <a:t>Ich glaube, dass auch die Machtelite </a:t>
            </a:r>
          </a:p>
          <a:p>
            <a:pPr algn="ctr">
              <a:defRPr/>
            </a:pPr>
            <a:r>
              <a:rPr lang="de-DE" sz="3600" i="1" kern="0" dirty="0" smtClean="0">
                <a:solidFill>
                  <a:srgbClr val="000000"/>
                </a:solidFill>
              </a:rPr>
              <a:t>nicht klug und mächtig genug ist, um solch ein </a:t>
            </a:r>
          </a:p>
          <a:p>
            <a:pPr algn="ctr">
              <a:defRPr/>
            </a:pPr>
            <a:r>
              <a:rPr lang="de-DE" sz="3600" i="1" kern="0" dirty="0" smtClean="0">
                <a:solidFill>
                  <a:srgbClr val="000000"/>
                </a:solidFill>
              </a:rPr>
              <a:t>raffiniertes System weltweit zu installieren.</a:t>
            </a:r>
            <a:endParaRPr lang="de-DE" sz="36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82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376" y="17907"/>
            <a:ext cx="91440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Darum </a:t>
            </a:r>
            <a:r>
              <a:rPr lang="de-DE" sz="3600" b="1" i="1" dirty="0">
                <a:solidFill>
                  <a:srgbClr val="0000FF"/>
                </a:solidFill>
              </a:rPr>
              <a:t>sendet ihnen Gott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Macht der Verführung,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sodass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der Lüge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glauben…</a:t>
            </a:r>
          </a:p>
          <a:p>
            <a:pPr algn="ctr"/>
            <a:endParaRPr lang="de-DE" sz="2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2 </a:t>
            </a:r>
            <a:r>
              <a:rPr lang="de-DE" sz="2000" i="1" dirty="0" err="1">
                <a:solidFill>
                  <a:srgbClr val="0000FF"/>
                </a:solidFill>
              </a:rPr>
              <a:t>Thess</a:t>
            </a:r>
            <a:r>
              <a:rPr lang="de-DE" sz="2000" i="1" dirty="0">
                <a:solidFill>
                  <a:srgbClr val="0000FF"/>
                </a:solidFill>
              </a:rPr>
              <a:t> 2, </a:t>
            </a:r>
            <a:r>
              <a:rPr lang="de-DE" sz="2000" i="1" dirty="0" smtClean="0">
                <a:solidFill>
                  <a:srgbClr val="0000FF"/>
                </a:solidFill>
              </a:rPr>
              <a:t>11</a:t>
            </a:r>
            <a:endParaRPr lang="de-DE" sz="2000" i="1" dirty="0">
              <a:solidFill>
                <a:srgbClr val="0000FF"/>
              </a:solidFill>
            </a:endParaRPr>
          </a:p>
          <a:p>
            <a:pPr algn="ctr"/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10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Text Box 2"/>
          <p:cNvSpPr txBox="1">
            <a:spLocks noChangeArrowheads="1"/>
          </p:cNvSpPr>
          <p:nvPr/>
        </p:nvSpPr>
        <p:spPr bwMode="auto">
          <a:xfrm>
            <a:off x="0" y="0"/>
            <a:ext cx="9109075" cy="51398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 pitchFamily="-106" charset="0"/>
              </a:rPr>
              <a:t>			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</a:t>
            </a: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as Individuum,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			das nicht in Gott 	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			verankert ist,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	  vermag der psychischen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			und moralischen Macht 					der Welt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aufgrund seines persönlichen Dafürhaltens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keinen Widerstand zu leisten.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2000" dirty="0" smtClean="0">
              <a:solidFill>
                <a:srgbClr val="FFFF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pitchFamily="34" charset="0"/>
              </a:rPr>
              <a:t>C. G. Jung, Lesebuch, S. 265</a:t>
            </a:r>
          </a:p>
        </p:txBody>
      </p:sp>
      <p:pic>
        <p:nvPicPr>
          <p:cNvPr id="81923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21113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5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Wissenschaft\2013_11_12\Schweigespira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46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427984" y="188640"/>
            <a:ext cx="4572000" cy="52322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Die geistliche Dimension: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Es </a:t>
            </a:r>
            <a:r>
              <a:rPr kumimoji="0" lang="de-DE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muss</a:t>
            </a: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eine kritische Masse an vernetzten Christen und Sympathisanten entstehen,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die Schweigespirale durchbricht.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56833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Die Kriegsgeneration </a:t>
            </a:r>
            <a:r>
              <a:rPr lang="de-DE" sz="3600" i="1" dirty="0">
                <a:latin typeface="Calibri" panose="020F0502020204030204" pitchFamily="34" charset="0"/>
              </a:rPr>
              <a:t>war über Jahre chronischen Traumatisierungen ausgesetzt.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Sie </a:t>
            </a:r>
            <a:r>
              <a:rPr lang="de-DE" sz="3600" i="1" dirty="0">
                <a:latin typeface="Calibri" panose="020F0502020204030204" pitchFamily="34" charset="0"/>
              </a:rPr>
              <a:t>erlebten als Kinder und Jugendliche Bombenangriffe, Vernichtung, Hunger, Tod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von </a:t>
            </a:r>
            <a:r>
              <a:rPr lang="de-DE" sz="3600" i="1" dirty="0">
                <a:latin typeface="Calibri" panose="020F0502020204030204" pitchFamily="34" charset="0"/>
              </a:rPr>
              <a:t>Angehörigen, bedrohliche Trennungen. </a:t>
            </a:r>
            <a:endParaRPr lang="de-DE" sz="3600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9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Sie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suchten Bewältigungswege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in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Verdrängung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eigener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Gefühle,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eigener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Bedürfnisse, der eigenen Seele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....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Fehlendes Verständnis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Mitgefühl und Trost führt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zu Schweigen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9058" y="285557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>
                <a:solidFill>
                  <a:srgbClr val="0000FF"/>
                </a:solidFill>
              </a:rPr>
              <a:t>Bettina Alberti, Seelische Trümmer, </a:t>
            </a:r>
            <a:r>
              <a:rPr lang="de-DE" sz="2000" i="1" dirty="0" smtClean="0">
                <a:solidFill>
                  <a:srgbClr val="0000FF"/>
                </a:solidFill>
              </a:rPr>
              <a:t>2013, S. 43+46</a:t>
            </a:r>
            <a:endParaRPr lang="de-DE" sz="2000" i="1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98" y="3453719"/>
            <a:ext cx="4176464" cy="307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6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Wissenschaft\2013_11_12\Schweigespira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46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499992" y="18864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de-DE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ieles</a:t>
            </a: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deutet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darauf hin,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dass jetzt,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in der dritten und vierten Generation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i="1" kern="0" dirty="0">
                <a:solidFill>
                  <a:srgbClr val="0000FF"/>
                </a:solidFill>
              </a:rPr>
              <a:t>n</a:t>
            </a: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ach der Nazi-Herrschaft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die Zeit der Traumatisierung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durch Scham und Schande zu Ende geht </a:t>
            </a:r>
          </a:p>
        </p:txBody>
      </p:sp>
    </p:spTree>
    <p:extLst>
      <p:ext uri="{BB962C8B-B14F-4D97-AF65-F5344CB8AC3E}">
        <p14:creationId xmlns:p14="http://schemas.microsoft.com/office/powerpoint/2010/main" val="3406204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Definitiv wurde schon die Nazi-Erziehung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im </a:t>
            </a:r>
            <a:r>
              <a:rPr lang="de-DE" sz="3600" b="1" i="1" dirty="0">
                <a:solidFill>
                  <a:srgbClr val="0000FF"/>
                </a:solidFill>
              </a:rPr>
              <a:t>Reich </a:t>
            </a:r>
            <a:r>
              <a:rPr lang="de-DE" sz="3600" b="1" i="1" dirty="0" smtClean="0">
                <a:solidFill>
                  <a:srgbClr val="0000FF"/>
                </a:solidFill>
              </a:rPr>
              <a:t>der </a:t>
            </a:r>
            <a:r>
              <a:rPr lang="de-DE" sz="3600" b="1" i="1" dirty="0">
                <a:solidFill>
                  <a:srgbClr val="0000FF"/>
                </a:solidFill>
              </a:rPr>
              <a:t>Finsternis </a:t>
            </a:r>
            <a:r>
              <a:rPr lang="de-DE" sz="3600" b="1" i="1" dirty="0" smtClean="0">
                <a:solidFill>
                  <a:srgbClr val="0000FF"/>
                </a:solidFill>
              </a:rPr>
              <a:t>vorbereitet.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Deutschland </a:t>
            </a:r>
            <a:r>
              <a:rPr lang="de-DE" sz="3600" b="1" i="1" dirty="0">
                <a:solidFill>
                  <a:srgbClr val="0000FF"/>
                </a:solidFill>
              </a:rPr>
              <a:t>wurde zu einem Volk,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dessen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geistliche Identität weitgehend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Irreführung, Täuschung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Verblendung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zerschlagen ist.</a:t>
            </a:r>
          </a:p>
          <a:p>
            <a:pPr algn="ctr"/>
            <a:r>
              <a:rPr lang="de-DE" sz="1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Zu </a:t>
            </a:r>
            <a:r>
              <a:rPr lang="de-DE" sz="3600" b="1" i="1" dirty="0">
                <a:solidFill>
                  <a:srgbClr val="0000FF"/>
                </a:solidFill>
              </a:rPr>
              <a:t>einem Volk aber auch,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großes Potential in sich trägt,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Segen für die Nationen zu werden.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</a:rPr>
              <a:t>Ursula Winkens: Deutschland, wo stehst du?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2011, S. 28</a:t>
            </a:r>
          </a:p>
        </p:txBody>
      </p:sp>
    </p:spTree>
    <p:extLst>
      <p:ext uri="{BB962C8B-B14F-4D97-AF65-F5344CB8AC3E}">
        <p14:creationId xmlns:p14="http://schemas.microsoft.com/office/powerpoint/2010/main" val="315038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Ich bin mir sicher, dass Gott Deutschland und Europa nicht abgeschrieben hat.</a:t>
            </a:r>
          </a:p>
          <a:p>
            <a:pPr algn="ctr"/>
            <a:endParaRPr lang="de-DE" sz="1000" i="1" dirty="0" smtClean="0"/>
          </a:p>
          <a:p>
            <a:pPr algn="ctr"/>
            <a:r>
              <a:rPr lang="de-DE" sz="3600" i="1" dirty="0" smtClean="0"/>
              <a:t>Aber kann er angesichts der Verbrechen </a:t>
            </a:r>
          </a:p>
          <a:p>
            <a:pPr algn="ctr"/>
            <a:r>
              <a:rPr lang="de-DE" sz="3600" i="1" dirty="0" smtClean="0"/>
              <a:t>der Vergangenheit und dessen, was hier in unserem Land geschieht überhaupt noch?</a:t>
            </a:r>
          </a:p>
          <a:p>
            <a:pPr algn="ctr"/>
            <a:r>
              <a:rPr lang="de-DE" sz="3600" i="1" dirty="0"/>
              <a:t>So bin ich dankbar über die Offenbarung,</a:t>
            </a:r>
          </a:p>
          <a:p>
            <a:pPr algn="ctr"/>
            <a:r>
              <a:rPr lang="de-DE" sz="3600" i="1" dirty="0"/>
              <a:t>die Gott David </a:t>
            </a:r>
            <a:r>
              <a:rPr lang="de-DE" sz="3600" i="1" dirty="0" err="1"/>
              <a:t>Demian</a:t>
            </a:r>
            <a:r>
              <a:rPr lang="de-DE" sz="3600" i="1" dirty="0"/>
              <a:t> schenkte:</a:t>
            </a:r>
          </a:p>
          <a:p>
            <a:pPr algn="ctr"/>
            <a:endParaRPr lang="de-DE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103300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160" y="-8710"/>
            <a:ext cx="9144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i="1" dirty="0"/>
              <a:t>Die wichtigsten Vertreterinnen des </a:t>
            </a:r>
          </a:p>
          <a:p>
            <a:pPr algn="ctr">
              <a:defRPr/>
            </a:pPr>
            <a:r>
              <a:rPr lang="de-DE" sz="3600" i="1" dirty="0"/>
              <a:t>Feminismus wandten sich den Philosophen</a:t>
            </a:r>
          </a:p>
          <a:p>
            <a:pPr algn="ctr">
              <a:defRPr/>
            </a:pPr>
            <a:r>
              <a:rPr lang="de-DE" sz="3600" i="1" dirty="0"/>
              <a:t>Marx und Engels zu. </a:t>
            </a:r>
            <a:endParaRPr lang="de-DE" sz="3600" i="1" dirty="0" smtClean="0"/>
          </a:p>
          <a:p>
            <a:pPr algn="ctr">
              <a:defRPr/>
            </a:pPr>
            <a:r>
              <a:rPr lang="de-DE" sz="3600" i="1" dirty="0" smtClean="0"/>
              <a:t>Dort </a:t>
            </a:r>
            <a:r>
              <a:rPr lang="de-DE" sz="3600" i="1" dirty="0"/>
              <a:t>fanden sie </a:t>
            </a:r>
            <a:r>
              <a:rPr lang="de-DE" sz="3600" i="1" dirty="0" smtClean="0"/>
              <a:t>ihr eigenes </a:t>
            </a:r>
            <a:r>
              <a:rPr lang="de-DE" sz="3600" i="1" dirty="0"/>
              <a:t>Thema wieder:</a:t>
            </a:r>
          </a:p>
          <a:p>
            <a:pPr algn="ctr">
              <a:defRPr/>
            </a:pPr>
            <a:r>
              <a:rPr lang="de-DE" sz="3600" i="1" dirty="0"/>
              <a:t>Die universale Unterdrückung der Frau</a:t>
            </a:r>
          </a:p>
          <a:p>
            <a:pPr algn="ctr">
              <a:defRPr/>
            </a:pPr>
            <a:r>
              <a:rPr lang="de-DE" sz="3600" i="1" dirty="0"/>
              <a:t>durch den Mann und die Mann-Frau-Einehe</a:t>
            </a:r>
          </a:p>
          <a:p>
            <a:pPr algn="ctr">
              <a:defRPr/>
            </a:pPr>
            <a:r>
              <a:rPr lang="de-DE" sz="3600" i="1" dirty="0"/>
              <a:t>als Ursprung und Urtypus aller Unterdrückung.  </a:t>
            </a:r>
          </a:p>
          <a:p>
            <a:pPr algn="ctr">
              <a:defRPr/>
            </a:pPr>
            <a:endParaRPr lang="de-DE" sz="3600" i="1" dirty="0"/>
          </a:p>
          <a:p>
            <a:pPr algn="ctr">
              <a:defRPr/>
            </a:pPr>
            <a:r>
              <a:rPr lang="de-DE" sz="2000" i="1" dirty="0"/>
              <a:t>Dale O´Leary und Christl Ruth </a:t>
            </a:r>
            <a:r>
              <a:rPr lang="de-DE" sz="2000" i="1" dirty="0" err="1"/>
              <a:t>Vonholdt</a:t>
            </a:r>
            <a:r>
              <a:rPr lang="de-DE" sz="2000" i="1" dirty="0"/>
              <a:t>: Die Gender Agenda </a:t>
            </a:r>
            <a:endParaRPr lang="de-DE" sz="2000" i="1" dirty="0" smtClean="0"/>
          </a:p>
          <a:p>
            <a:pPr algn="ctr">
              <a:defRPr/>
            </a:pPr>
            <a:r>
              <a:rPr lang="de-DE" sz="2000" i="1" dirty="0" smtClean="0"/>
              <a:t>13</a:t>
            </a:r>
            <a:r>
              <a:rPr lang="de-DE" sz="2000" i="1" dirty="0"/>
              <a:t>. Bulletin Frühjahr 2007 des Deutschen Instituts für Jugend und </a:t>
            </a:r>
            <a:r>
              <a:rPr lang="de-DE" sz="2000" i="1" dirty="0" smtClean="0"/>
              <a:t>Gesellschaft</a:t>
            </a:r>
            <a:endParaRPr lang="de-DE" sz="3600" i="1" dirty="0"/>
          </a:p>
        </p:txBody>
      </p:sp>
    </p:spTree>
    <p:extLst>
      <p:ext uri="{BB962C8B-B14F-4D97-AF65-F5344CB8AC3E}">
        <p14:creationId xmlns:p14="http://schemas.microsoft.com/office/powerpoint/2010/main" val="3228858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Bei der Verhandlung Abrahams mit Gott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über über Sodom und Gomorrha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ging es nicht um die Größe der Schuld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sondern darum,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 es dort noch genügend „Gerechte“ gab,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in den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treten konnten.</a:t>
            </a:r>
          </a:p>
        </p:txBody>
      </p:sp>
    </p:spTree>
    <p:extLst>
      <p:ext uri="{BB962C8B-B14F-4D97-AF65-F5344CB8AC3E}">
        <p14:creationId xmlns:p14="http://schemas.microsoft.com/office/powerpoint/2010/main" val="4221417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99000" y="1492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55925" y="1871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619672" y="658255"/>
            <a:ext cx="59884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Danke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für Ihre Aufmerksamkeit </a:t>
            </a:r>
            <a:endParaRPr lang="de-DE" altLang="de-DE" sz="3200" b="1" i="1" dirty="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65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-29428" y="4548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algn="ctr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Wenn aber auch das Geschlecht </a:t>
            </a:r>
          </a:p>
          <a:p>
            <a:pPr algn="ctr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nur ein Lernprogramm ist, </a:t>
            </a:r>
          </a:p>
          <a:p>
            <a:pPr algn="ctr">
              <a:defRPr/>
            </a:pP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kann man es auch umschreiben,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und exakt diesem Ziel ist die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</a:rPr>
              <a:t>"Gender“- Ideologie verpflichtet. </a:t>
            </a:r>
          </a:p>
        </p:txBody>
      </p:sp>
      <p:sp>
        <p:nvSpPr>
          <p:cNvPr id="4099" name="Rechteck 2"/>
          <p:cNvSpPr>
            <a:spLocks noChangeArrowheads="1"/>
          </p:cNvSpPr>
          <p:nvPr/>
        </p:nvSpPr>
        <p:spPr bwMode="auto">
          <a:xfrm>
            <a:off x="-19821" y="314096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i="1" dirty="0">
                <a:solidFill>
                  <a:srgbClr val="0000FF"/>
                </a:solidFill>
              </a:rPr>
              <a:t>Jan Fleischhauer: Unter Linken, 2010, S. 48</a:t>
            </a:r>
          </a:p>
        </p:txBody>
      </p:sp>
    </p:spTree>
    <p:extLst>
      <p:ext uri="{BB962C8B-B14F-4D97-AF65-F5344CB8AC3E}">
        <p14:creationId xmlns:p14="http://schemas.microsoft.com/office/powerpoint/2010/main" val="2350875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99000" y="14922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55925" y="1871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3600">
              <a:solidFill>
                <a:srgbClr val="000000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94" y="0"/>
            <a:ext cx="9144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Analyse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ich ... forschte genau,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wo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die Mauern Jerusalems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eingerissen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waren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und die Tore vom Feuer verzehrt.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Neh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2,13</a:t>
            </a:r>
            <a:r>
              <a:rPr lang="de-DE" altLang="de-DE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endParaRPr lang="de-DE" altLang="de-DE" sz="3200" b="1" i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36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-106" charset="-128"/>
              </a:defRPr>
            </a:lvl9pPr>
          </a:lstStyle>
          <a:p>
            <a:pPr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			Nimmt man </a:t>
            </a:r>
          </a:p>
          <a:p>
            <a:pPr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			"Gender-Mainstreaming" 				ernst, dann spricht einiges 				dafür, dass wahre 						</a:t>
            </a:r>
            <a:r>
              <a:rPr lang="de-DE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Gleichberechtigung erst 				erreicht ist, wenn die 					biologischen Differenzen 				eingeebnet sind, </a:t>
            </a:r>
          </a:p>
          <a:p>
            <a:pPr eaLnBrk="1" hangingPunct="1">
              <a:defRPr/>
            </a:pPr>
            <a:r>
              <a:rPr lang="de-DE" sz="3600" i="1" dirty="0" smtClean="0">
                <a:solidFill>
                  <a:srgbClr val="FF0000"/>
                </a:solidFill>
                <a:latin typeface="Calibri"/>
                <a:cs typeface="Arial" charset="0"/>
              </a:rPr>
              <a:t>			</a:t>
            </a: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wenn sich also auch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äußerlich nicht mehr unterscheiden lässt, </a:t>
            </a:r>
          </a:p>
          <a:p>
            <a:pPr algn="ctr" eaLnBrk="1" hangingPunct="1">
              <a:defRPr/>
            </a:pPr>
            <a:r>
              <a:rPr lang="de-DE" sz="36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wer Mann und wer Frau ist. </a:t>
            </a:r>
          </a:p>
          <a:p>
            <a:pPr eaLnBrk="1" hangingPunct="1">
              <a:defRPr/>
            </a:pPr>
            <a:endParaRPr 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>
              <a:defRPr/>
            </a:pPr>
            <a:r>
              <a:rPr lang="de-DE" sz="2000" b="0" i="1" dirty="0" smtClean="0">
                <a:solidFill>
                  <a:srgbClr val="0000FF"/>
                </a:solidFill>
                <a:latin typeface="Calibri"/>
                <a:cs typeface="Arial" charset="0"/>
              </a:rPr>
              <a:t>Jan Fleischhauer: Unter Linken, 2010, S. 50</a:t>
            </a:r>
          </a:p>
        </p:txBody>
      </p:sp>
      <p:pic>
        <p:nvPicPr>
          <p:cNvPr id="75779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728"/>
            <a:ext cx="1871662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444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i="1" dirty="0" smtClean="0"/>
              <a:t>Der Durchbruch </a:t>
            </a:r>
            <a:r>
              <a:rPr lang="de-DE" sz="3600" i="1" dirty="0"/>
              <a:t>der Gender-Idee </a:t>
            </a:r>
            <a:r>
              <a:rPr lang="de-DE" sz="3600" i="1" dirty="0" smtClean="0"/>
              <a:t>in </a:t>
            </a:r>
            <a:r>
              <a:rPr lang="de-DE" sz="3600" i="1" dirty="0"/>
              <a:t>der Öffentlichkeit </a:t>
            </a:r>
            <a:r>
              <a:rPr lang="de-DE" sz="3600" i="1" dirty="0" smtClean="0"/>
              <a:t>kam mit Simone </a:t>
            </a:r>
            <a:r>
              <a:rPr lang="de-DE" sz="3600" i="1" dirty="0"/>
              <a:t>de Beauvoir </a:t>
            </a:r>
          </a:p>
        </p:txBody>
      </p:sp>
    </p:spTree>
    <p:extLst>
      <p:ext uri="{BB962C8B-B14F-4D97-AF65-F5344CB8AC3E}">
        <p14:creationId xmlns:p14="http://schemas.microsoft.com/office/powerpoint/2010/main" val="3162504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36512" y="144289"/>
            <a:ext cx="91440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sz="3600" b="1" i="1" dirty="0" smtClean="0">
                <a:solidFill>
                  <a:srgbClr val="0000FF"/>
                </a:solidFill>
              </a:rPr>
              <a:t>Ihr eingängiger Slogan:</a:t>
            </a:r>
          </a:p>
          <a:p>
            <a:pPr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Man wird nicht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Frau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geboren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sondern man wird zur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Frau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gemacht. 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de-DE" sz="1000" dirty="0">
              <a:solidFill>
                <a:srgbClr val="000000"/>
              </a:solidFill>
            </a:endParaRPr>
          </a:p>
        </p:txBody>
      </p:sp>
      <p:pic>
        <p:nvPicPr>
          <p:cNvPr id="3" name="Picture 3" descr="Beauvo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44289"/>
            <a:ext cx="1403647" cy="19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1"/>
          <a:stretch/>
        </p:blipFill>
        <p:spPr bwMode="auto">
          <a:xfrm>
            <a:off x="288032" y="2448545"/>
            <a:ext cx="140364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2016224" y="2376537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3600" b="1" i="1" kern="0" dirty="0" smtClean="0">
                <a:solidFill>
                  <a:srgbClr val="0000FF"/>
                </a:solidFill>
              </a:rPr>
              <a:t>Die Marxistin Judith </a:t>
            </a: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Butler</a:t>
            </a:r>
          </a:p>
          <a:p>
            <a:pPr lvl="0"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gilt </a:t>
            </a:r>
            <a:r>
              <a:rPr kumimoji="0" lang="de-DE" sz="3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als geistige Begründerin </a:t>
            </a:r>
            <a:endParaRPr kumimoji="0" lang="de-DE" sz="3600" b="1" i="1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kumimoji="0" 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der heutigen </a:t>
            </a:r>
            <a:r>
              <a:rPr kumimoji="0" lang="de-DE" sz="36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Gender-Ideologie.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989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Haupthindernis aller sozialistischen Ideen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ist das „Bollwerk Familie“.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Ihr galt und gilt der Hauptangriff: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83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Für Herbert Marcuse war die Familie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„ein Hort der Grausamkeit“.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Aber Wilhelm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Reich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hatte die Lösung:</a:t>
            </a:r>
            <a:endParaRPr 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“Je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enthaltsamer vor der Ehe,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desto treuer in der Ehe.“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 war die „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sexuelle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Revolution“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wirksamste Strategie zur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Zerstörung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der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Familie.</a:t>
            </a:r>
          </a:p>
        </p:txBody>
      </p:sp>
    </p:spTree>
    <p:extLst>
      <p:ext uri="{BB962C8B-B14F-4D97-AF65-F5344CB8AC3E}">
        <p14:creationId xmlns:p14="http://schemas.microsoft.com/office/powerpoint/2010/main" val="1783969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2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2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2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2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21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-10942" y="1340768"/>
            <a:ext cx="9144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Simone de Beauvoir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Mutterschaft als „Sklaverei“.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Schwangerschaft bezeichnete </a:t>
            </a:r>
            <a:r>
              <a:rPr lang="de-DE" altLang="de-DE" sz="3600" i="1" dirty="0">
                <a:latin typeface="Calibri" panose="020F0502020204030204" pitchFamily="34" charset="0"/>
              </a:rPr>
              <a:t>sie als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„</a:t>
            </a:r>
            <a:r>
              <a:rPr lang="de-DE" altLang="de-DE" sz="3600" i="1" dirty="0">
                <a:latin typeface="Calibri" panose="020F0502020204030204" pitchFamily="34" charset="0"/>
              </a:rPr>
              <a:t>Verstümmelung“ und den Fötus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als „</a:t>
            </a:r>
            <a:r>
              <a:rPr lang="de-DE" altLang="de-DE" sz="3600" i="1" dirty="0">
                <a:latin typeface="Calibri" panose="020F0502020204030204" pitchFamily="34" charset="0"/>
              </a:rPr>
              <a:t>Parasit“ und „nichts wie Fleisch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“.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altLang="de-DE" sz="1000" i="1" dirty="0" smtClean="0">
              <a:solidFill>
                <a:srgbClr val="0000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2000" i="1" dirty="0" smtClean="0"/>
              <a:t>Gabriele Kuby, „Die Mutter der Abtreibung“, </a:t>
            </a:r>
            <a:r>
              <a:rPr lang="de-DE" altLang="de-DE" sz="2000" i="1" dirty="0" err="1" smtClean="0"/>
              <a:t>Idea</a:t>
            </a:r>
            <a:r>
              <a:rPr lang="de-DE" altLang="de-DE" sz="2000" i="1" dirty="0" smtClean="0"/>
              <a:t> 6/2008</a:t>
            </a:r>
            <a:endParaRPr lang="de-DE" altLang="de-DE" sz="1800" i="1" dirty="0" smtClean="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15875"/>
            <a:ext cx="91439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Im marxistische Feminismus entstand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3600" i="1" dirty="0" smtClean="0">
                <a:latin typeface="Calibri" panose="020F0502020204030204" pitchFamily="34" charset="0"/>
              </a:rPr>
              <a:t>die zweite Front gegen die Familie.</a:t>
            </a:r>
          </a:p>
        </p:txBody>
      </p:sp>
    </p:spTree>
    <p:extLst>
      <p:ext uri="{BB962C8B-B14F-4D97-AF65-F5344CB8AC3E}">
        <p14:creationId xmlns:p14="http://schemas.microsoft.com/office/powerpoint/2010/main" val="2958379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619672" y="121855"/>
            <a:ext cx="736937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Aus ihrem Credo: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“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Was sich in meinem Körper zutrug, ging doch niemanden etwas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an!“ </a:t>
            </a:r>
            <a:endParaRPr lang="de-DE" altLang="de-DE" sz="1800" i="1" dirty="0" smtClean="0">
              <a:solidFill>
                <a:srgbClr val="0000FF"/>
              </a:solidFill>
            </a:endParaRPr>
          </a:p>
        </p:txBody>
      </p:sp>
      <p:pic>
        <p:nvPicPr>
          <p:cNvPr id="36867" name="Picture 3" descr="Beauvo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38493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2060848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entstand der Schlachtruf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des Kampfes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um die Freigabe der Abtreibung:</a:t>
            </a:r>
            <a:endParaRPr 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kumimoji="1"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Mein Bauch gehört mir!“</a:t>
            </a:r>
            <a:endParaRPr lang="de-DE" altLang="de-DE" sz="2000" b="1" i="1" dirty="0">
              <a:solidFill>
                <a:srgbClr val="333399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</a:rPr>
              <a:t>Gabriele Kuby, „Die Mutter der Abtreibung“, </a:t>
            </a:r>
            <a:r>
              <a:rPr lang="de-DE" altLang="de-DE" sz="2000" i="1" dirty="0" err="1">
                <a:solidFill>
                  <a:srgbClr val="0000FF"/>
                </a:solidFill>
              </a:rPr>
              <a:t>Idea</a:t>
            </a:r>
            <a:r>
              <a:rPr lang="de-DE" altLang="de-DE" sz="2000" i="1" dirty="0">
                <a:solidFill>
                  <a:srgbClr val="0000FF"/>
                </a:solidFill>
              </a:rPr>
              <a:t> 6/2008</a:t>
            </a:r>
            <a:endParaRPr lang="de-DE" altLang="de-DE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5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ChangeArrowheads="1"/>
          </p:cNvSpPr>
          <p:nvPr/>
        </p:nvSpPr>
        <p:spPr bwMode="auto">
          <a:xfrm>
            <a:off x="-20992" y="44624"/>
            <a:ext cx="9164992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Erstaunlich ist nun,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dass das materialistische Weltbild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Von den meisten Vertretern der Wissenschaft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als allein gültiges Modell vertreten wird,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obwohl es wissenschaftlich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nicht mehr haltbar ist.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i="1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i="1" dirty="0" smtClean="0"/>
              <a:t>Schon 1944 hatte Max Planck gesagt: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Als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Physiker, der sein ganzes Leben </a:t>
            </a: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der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nüchternen Wissenschaft </a:t>
            </a: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..gewidmet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hat, </a:t>
            </a:r>
            <a:endParaRPr lang="de-DE" sz="3600" i="1" dirty="0" smtClean="0">
              <a:latin typeface="Calibri" panose="020F0502020204030204" pitchFamily="34" charset="0"/>
              <a:ea typeface="ＭＳ Ｐゴシック" pitchFamily="-106" charset="-128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sage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ich nach meinen </a:t>
            </a: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Erforschungen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des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Atoms dieses: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1813901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05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0" lvl="4" indent="-4572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		</a:t>
            </a:r>
          </a:p>
        </p:txBody>
      </p:sp>
      <p:pic>
        <p:nvPicPr>
          <p:cNvPr id="96260" name="Picture 6" descr="Planc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" y="3200"/>
            <a:ext cx="180099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022128" y="11669"/>
            <a:ext cx="7020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gibt keine Materie an sich.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Alle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Materie entsteht und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besteht nur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durch eine Kraft,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welche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sie zusammenhält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7938" y="6167438"/>
            <a:ext cx="90503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Times New Roman" pitchFamily="-106" charset="0"/>
              </a:rPr>
              <a:t>Max Planck in einem Vortrag in Florenz 1944 über „Das Wesen der Materie“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Times New Roman" pitchFamily="-106" charset="0"/>
              </a:rPr>
              <a:t>Archiv zur Geschichte der Max-Planck-Gesellschaft, Abt </a:t>
            </a:r>
            <a:r>
              <a:rPr lang="de-DE" altLang="de-DE" sz="2000" i="1" dirty="0" err="1" smtClean="0">
                <a:solidFill>
                  <a:srgbClr val="0000FF"/>
                </a:solidFill>
                <a:cs typeface="Times New Roman" pitchFamily="-106" charset="0"/>
              </a:rPr>
              <a:t>Va</a:t>
            </a:r>
            <a:r>
              <a:rPr lang="de-DE" altLang="de-DE" sz="2000" i="1" dirty="0" smtClean="0">
                <a:solidFill>
                  <a:srgbClr val="0000FF"/>
                </a:solidFill>
                <a:cs typeface="Times New Roman" pitchFamily="-106" charset="0"/>
              </a:rPr>
              <a:t>, Rep. 11, Nr. 1797</a:t>
            </a:r>
          </a:p>
        </p:txBody>
      </p:sp>
      <p:sp>
        <p:nvSpPr>
          <p:cNvPr id="2" name="Rechteck 1"/>
          <p:cNvSpPr/>
          <p:nvPr/>
        </p:nvSpPr>
        <p:spPr>
          <a:xfrm>
            <a:off x="0" y="2420888"/>
            <a:ext cx="91519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Da es im Weltall aber weder eine intelligente noch eine ewige Kraft gibt,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müssen wir hinter dieser Kraft 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einen </a:t>
            </a:r>
            <a:r>
              <a:rPr 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bewussten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intelligenten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Geist annehmen.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Dieser Geist ist der Urgrund aller Materie.</a:t>
            </a:r>
          </a:p>
        </p:txBody>
      </p:sp>
    </p:spTree>
    <p:extLst>
      <p:ext uri="{BB962C8B-B14F-4D97-AF65-F5344CB8AC3E}">
        <p14:creationId xmlns:p14="http://schemas.microsoft.com/office/powerpoint/2010/main" val="696362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45498" y="11653"/>
            <a:ext cx="8187819" cy="680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Im neuen Naturbild der Quantenphysik </a:t>
            </a:r>
            <a:endParaRPr lang="de-DE" sz="3600" i="1" dirty="0" smtClean="0">
              <a:latin typeface="Calibri" panose="020F0502020204030204" pitchFamily="34" charset="0"/>
              <a:ea typeface="ＭＳ Ｐゴシック" pitchFamily="-106" charset="-128"/>
            </a:endParaRPr>
          </a:p>
          <a:p>
            <a:pPr algn="ctr"/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ist </a:t>
            </a:r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nicht mehr die Materie, sondern </a:t>
            </a:r>
          </a:p>
          <a:p>
            <a:pPr algn="ctr"/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die Information der </a:t>
            </a:r>
          </a:p>
          <a:p>
            <a:pPr algn="ctr"/>
            <a:r>
              <a:rPr lang="de-DE" sz="3600" i="1" dirty="0">
                <a:latin typeface="Calibri" panose="020F0502020204030204" pitchFamily="34" charset="0"/>
                <a:ea typeface="ＭＳ Ｐゴシック" pitchFamily="-106" charset="-128"/>
              </a:rPr>
              <a:t>Urstoff des Universums. 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r>
              <a:rPr lang="de-DE" sz="2000" i="1" dirty="0">
                <a:latin typeface="Calibri" panose="020F0502020204030204" pitchFamily="34" charset="0"/>
                <a:ea typeface="ＭＳ Ｐゴシック" pitchFamily="-106" charset="-128"/>
              </a:rPr>
              <a:t>Anton Zeilinger: Einsteins Schleier, 2003, S. 217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Die Quantenphysik hat auch dramatische 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Konsequenzen für unser Verständnis des Leben.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Darwin </a:t>
            </a:r>
            <a:r>
              <a:rPr lang="de-DE" sz="3200" i="1" dirty="0" err="1" smtClean="0">
                <a:latin typeface="Calibri" panose="020F0502020204030204" pitchFamily="34" charset="0"/>
                <a:ea typeface="ＭＳ Ｐゴシック" pitchFamily="-106" charset="-128"/>
              </a:rPr>
              <a:t>musste</a:t>
            </a:r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 davon ausgehen, 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das die Erbsubstanz DNS eine Chemikalie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ohne jede Beziehung zur Umwelt war.</a:t>
            </a:r>
          </a:p>
          <a:p>
            <a:pPr algn="ctr"/>
            <a:r>
              <a:rPr lang="de-DE" sz="3200" i="1" dirty="0">
                <a:latin typeface="Calibri" panose="020F0502020204030204" pitchFamily="34" charset="0"/>
                <a:ea typeface="ＭＳ Ｐゴシック" pitchFamily="-106" charset="-128"/>
              </a:rPr>
              <a:t>Da aber die DNS ein </a:t>
            </a:r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Kommunikationssystem </a:t>
            </a:r>
            <a:r>
              <a:rPr lang="de-DE" sz="3200" i="1" dirty="0">
                <a:latin typeface="Calibri" panose="020F0502020204030204" pitchFamily="34" charset="0"/>
                <a:ea typeface="ＭＳ Ｐゴシック" pitchFamily="-106" charset="-128"/>
              </a:rPr>
              <a:t>ist, </a:t>
            </a:r>
            <a:endParaRPr lang="de-DE" sz="3200" i="1" dirty="0" smtClean="0">
              <a:latin typeface="Calibri" panose="020F0502020204030204" pitchFamily="34" charset="0"/>
              <a:ea typeface="ＭＳ Ｐゴシック" pitchFamily="-106" charset="-128"/>
            </a:endParaRP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sind </a:t>
            </a:r>
            <a:r>
              <a:rPr lang="de-DE" sz="3200" i="1" dirty="0">
                <a:latin typeface="Calibri" panose="020F0502020204030204" pitchFamily="34" charset="0"/>
                <a:ea typeface="ＭＳ Ｐゴシック" pitchFamily="-106" charset="-128"/>
              </a:rPr>
              <a:t>zentrale </a:t>
            </a:r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Annahmen Darwins </a:t>
            </a:r>
          </a:p>
          <a:p>
            <a:pPr algn="ctr"/>
            <a:r>
              <a:rPr lang="de-DE" sz="3200" i="1" dirty="0" smtClean="0">
                <a:latin typeface="Calibri" panose="020F0502020204030204" pitchFamily="34" charset="0"/>
                <a:ea typeface="ＭＳ Ｐゴシック" pitchFamily="-106" charset="-128"/>
              </a:rPr>
              <a:t>nicht </a:t>
            </a:r>
            <a:r>
              <a:rPr lang="de-DE" sz="3200" i="1" dirty="0">
                <a:latin typeface="Calibri" panose="020F0502020204030204" pitchFamily="34" charset="0"/>
                <a:ea typeface="ＭＳ Ｐゴシック" pitchFamily="-106" charset="-128"/>
              </a:rPr>
              <a:t>mehr haltbar.</a:t>
            </a:r>
            <a:endParaRPr lang="de-DE" sz="3200" i="1" dirty="0" smtClean="0">
              <a:latin typeface="Calibri" panose="020F0502020204030204" pitchFamily="34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2224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660806" y="2863111"/>
            <a:ext cx="6888163" cy="1306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1</a:t>
            </a:r>
            <a:r>
              <a:rPr lang="de-DE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 Teil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Die gerechte Gesellschaft</a:t>
            </a:r>
            <a:endParaRPr lang="de-DE" sz="3600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4796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818" name="Text Box 2"/>
          <p:cNvSpPr txBox="1">
            <a:spLocks noChangeArrowheads="1"/>
          </p:cNvSpPr>
          <p:nvPr/>
        </p:nvSpPr>
        <p:spPr bwMode="auto">
          <a:xfrm>
            <a:off x="1811431" y="16303"/>
            <a:ext cx="7332569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79388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23018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Dass nämlich die Evolution kein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ausschließlich zufallsgesteuerter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Prozess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 ist </a:t>
            </a:r>
          </a:p>
          <a:p>
            <a:pPr defTabSz="23018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und dass die Zelle, der Organismus und die Umwelt </a:t>
            </a:r>
          </a:p>
          <a:p>
            <a:pPr defTabSz="23018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Einfluss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 auf das Genom haben..</a:t>
            </a:r>
          </a:p>
          <a:p>
            <a:pPr lvl="1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ea typeface="ＭＳ Ｐゴシック" pitchFamily="-106" charset="-128"/>
            </a:endParaRPr>
          </a:p>
        </p:txBody>
      </p:sp>
      <p:pic>
        <p:nvPicPr>
          <p:cNvPr id="40963" name="Picture 3" descr="Joachim Bau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8" y="16303"/>
            <a:ext cx="1833159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36945" y="3582431"/>
            <a:ext cx="9165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Joachim Bauer, „Das kooperative Gen – Abschied vom Darwinismus“, 2008, S. 15</a:t>
            </a:r>
          </a:p>
        </p:txBody>
      </p:sp>
    </p:spTree>
    <p:extLst>
      <p:ext uri="{BB962C8B-B14F-4D97-AF65-F5344CB8AC3E}">
        <p14:creationId xmlns:p14="http://schemas.microsoft.com/office/powerpoint/2010/main" val="280409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4470400" y="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-9525" y="0"/>
            <a:ext cx="9144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Aber für das Verständnis des Menschen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hat der geniale aber von materialistischen Kollegen bis heute ignorierte Physiker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  <a:ea typeface="ＭＳ Ｐゴシック" pitchFamily="-106" charset="-128"/>
              </a:rPr>
              <a:t>Burkhard Heim Entscheidendes beigetragen: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489325" y="457269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57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4470400" y="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-9525" y="0"/>
            <a:ext cx="9144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Mit seiner </a:t>
            </a:r>
            <a:r>
              <a:rPr lang="de-DE" sz="3600" b="1" i="1" dirty="0" err="1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aspektbezogenen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 Logik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-106" charset="-128"/>
              </a:rPr>
              <a:t>gelingt Heim eine Beschreibung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der unterschiedlichen Organisationsstufen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der Materie von Teilchen und Molekülen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bis hin zu Pflanzen, Tieren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und Menschen.   </a:t>
            </a:r>
            <a:r>
              <a:rPr 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-106" charset="-128"/>
              </a:rPr>
              <a:t>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itchFamily="-106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solidFill>
                <a:srgbClr val="0000FF"/>
              </a:solidFill>
              <a:ea typeface="ＭＳ Ｐゴシック" pitchFamily="-106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solidFill>
                  <a:srgbClr val="0000FF"/>
                </a:solidFill>
                <a:ea typeface="ＭＳ Ｐゴシック" pitchFamily="-106" charset="-128"/>
              </a:rPr>
              <a:t>Michael König: Das </a:t>
            </a:r>
            <a:r>
              <a:rPr lang="de-DE" sz="2000" i="1" dirty="0" err="1" smtClean="0">
                <a:solidFill>
                  <a:srgbClr val="0000FF"/>
                </a:solidFill>
                <a:ea typeface="ＭＳ Ｐゴシック" pitchFamily="-106" charset="-128"/>
              </a:rPr>
              <a:t>Urwort</a:t>
            </a:r>
            <a:r>
              <a:rPr lang="de-DE" sz="2000" i="1" dirty="0" smtClean="0">
                <a:solidFill>
                  <a:srgbClr val="0000FF"/>
                </a:solidFill>
                <a:ea typeface="ＭＳ Ｐゴシック" pitchFamily="-106" charset="-128"/>
              </a:rPr>
              <a:t> – Die Physik Gottes, 2011, S. 72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489325" y="457269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139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4470400" y="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7938"/>
            <a:ext cx="9144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gibt transzendenzfähige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nicht transzendenzfähige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vegetative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Lebensformen,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je </a:t>
            </a: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nachdem die zugehörige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organische Struktur geartet ist …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B. Heim, 1973 ,</a:t>
            </a:r>
            <a:r>
              <a:rPr 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Calderole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, Italien in: </a:t>
            </a:r>
            <a:r>
              <a:rPr 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Illobrand</a:t>
            </a:r>
            <a:r>
              <a:rPr 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von </a:t>
            </a:r>
            <a:r>
              <a:rPr 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Ludwiger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2006, S. 72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489325" y="3317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356331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Hier wird zum ersten Mal eine wissenschaftliche Begründung dafür geliefert,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dass der Mensch </a:t>
            </a:r>
            <a:r>
              <a:rPr lang="de-DE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kein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höheres Tier ist.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29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4470400" y="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7938"/>
            <a:ext cx="91440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i="1" dirty="0" smtClean="0">
                <a:latin typeface="Calibri" panose="020F0502020204030204" pitchFamily="34" charset="0"/>
              </a:rPr>
              <a:t>Dass ist im übrigen experimentell bestätigt: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i="1" dirty="0" smtClean="0">
                <a:latin typeface="Calibri" panose="020F0502020204030204" pitchFamily="34" charset="0"/>
              </a:rPr>
              <a:t>Der KZ-Arzt Dr. Mengele hat bei seinen Versuchen eine etwa 300 Zellen große Struktur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i="1" dirty="0" smtClean="0">
                <a:latin typeface="Calibri" panose="020F0502020204030204" pitchFamily="34" charset="0"/>
              </a:rPr>
              <a:t>im Rückenmark als Interface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400" i="1" dirty="0" smtClean="0">
                <a:latin typeface="Calibri" panose="020F0502020204030204" pitchFamily="34" charset="0"/>
              </a:rPr>
              <a:t>zwischen Körper und Seele gefunden.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Wenn hier bestimmte Bereiche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zerstört wurden,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nahm die Versuchsperson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das Verhalten eines Tieres an.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latin typeface="Calibri" panose="020F0502020204030204" pitchFamily="34" charset="0"/>
              </a:rPr>
              <a:t>Amanda </a:t>
            </a:r>
            <a:r>
              <a:rPr lang="de-DE" sz="2000" i="1" dirty="0" err="1" smtClean="0">
                <a:latin typeface="Calibri" panose="020F0502020204030204" pitchFamily="34" charset="0"/>
              </a:rPr>
              <a:t>Buys</a:t>
            </a:r>
            <a:r>
              <a:rPr lang="de-DE" sz="2000" i="1" dirty="0" smtClean="0">
                <a:latin typeface="Calibri" panose="020F0502020204030204" pitchFamily="34" charset="0"/>
              </a:rPr>
              <a:t>, Seminar Trauma-</a:t>
            </a:r>
            <a:r>
              <a:rPr lang="de-DE" sz="2000" i="1" dirty="0" err="1" smtClean="0">
                <a:latin typeface="Calibri" panose="020F0502020204030204" pitchFamily="34" charset="0"/>
              </a:rPr>
              <a:t>Bonding</a:t>
            </a:r>
            <a:r>
              <a:rPr lang="de-DE" sz="2000" i="1" dirty="0" smtClean="0">
                <a:latin typeface="Calibri" panose="020F0502020204030204" pitchFamily="34" charset="0"/>
              </a:rPr>
              <a:t>, Leipzig 2013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489325" y="33178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318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489325" y="52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2400" smtClean="0">
              <a:solidFill>
                <a:srgbClr val="000000"/>
              </a:solidFill>
              <a:latin typeface="Times New Roman" pitchFamily="-10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8830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ea typeface="ＭＳ Ｐゴシック" pitchFamily="-106" charset="-128"/>
              </a:rPr>
              <a:t>			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06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84570" y="406303"/>
            <a:ext cx="7092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Unsere Welt ist im Tiefsten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nicht materiell, sondern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geistig.</a:t>
            </a:r>
            <a:r>
              <a:rPr lang="de-DE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84833" y="7735888"/>
            <a:ext cx="2046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smtClean="0">
                <a:solidFill>
                  <a:srgbClr val="0000FF"/>
                </a:solidFill>
                <a:ea typeface="ＭＳ Ｐゴシック" pitchFamily="-106" charset="-128"/>
              </a:rPr>
              <a:t>Carl Friedrich v.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smtClean="0">
                <a:solidFill>
                  <a:srgbClr val="0000FF"/>
                </a:solidFill>
                <a:ea typeface="ＭＳ Ｐゴシック" pitchFamily="-106" charset="-128"/>
              </a:rPr>
              <a:t>Weizsäcker</a:t>
            </a:r>
            <a:endParaRPr lang="de-DE" altLang="de-DE" sz="3600" b="1" i="1" smtClean="0">
              <a:solidFill>
                <a:srgbClr val="0000FF"/>
              </a:solidFill>
              <a:ea typeface="ＭＳ Ｐゴシック" pitchFamily="-106" charset="-128"/>
            </a:endParaRPr>
          </a:p>
        </p:txBody>
      </p:sp>
      <p:pic>
        <p:nvPicPr>
          <p:cNvPr id="11" name="Picture 7" descr="Weizsäck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" y="60859"/>
            <a:ext cx="13208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901252" y="16085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i="1" dirty="0" smtClean="0">
                <a:solidFill>
                  <a:srgbClr val="0000FF"/>
                </a:solidFill>
                <a:ea typeface="ＭＳ Ｐゴシック" pitchFamily="-106" charset="-128"/>
              </a:rPr>
              <a:t>Carl-Friedrich von Weizsäcker</a:t>
            </a:r>
            <a:endParaRPr lang="de-DE" i="1" dirty="0">
              <a:solidFill>
                <a:srgbClr val="0000FF"/>
              </a:solidFill>
              <a:ea typeface="ＭＳ Ｐゴシック" pitchFamily="-106" charset="-128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391940" y="1918606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200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-19898" y="2280066"/>
            <a:ext cx="9144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		Die Konsequenz daraus wäre</a:t>
            </a:r>
            <a:r>
              <a:rPr lang="de-DE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dass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man der Weltsicht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aterialismus 		„Auf Wiedersehen“ sagen muss.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Burkhard Heim in: </a:t>
            </a:r>
            <a:r>
              <a:rPr 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Illobrand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von </a:t>
            </a:r>
            <a:r>
              <a:rPr 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Ludwiger</a:t>
            </a:r>
            <a:r>
              <a:rPr 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2006, S. 51</a:t>
            </a:r>
          </a:p>
        </p:txBody>
      </p:sp>
      <p:pic>
        <p:nvPicPr>
          <p:cNvPr id="15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" y="2564903"/>
            <a:ext cx="1499953" cy="154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431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15343"/>
            <a:ext cx="91439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400" i="1" dirty="0" smtClean="0">
                <a:cs typeface="Arial" charset="0"/>
              </a:rPr>
              <a:t>Aber genau das tun die materialistischen </a:t>
            </a:r>
          </a:p>
          <a:p>
            <a:pPr algn="ctr"/>
            <a:r>
              <a:rPr lang="de-DE" sz="3400" i="1" dirty="0" smtClean="0">
                <a:cs typeface="Arial" charset="0"/>
              </a:rPr>
              <a:t>Wissenschaftler nicht.</a:t>
            </a:r>
          </a:p>
          <a:p>
            <a:pPr algn="ctr"/>
            <a:r>
              <a:rPr lang="de-DE" sz="3400" i="1" dirty="0" smtClean="0">
                <a:cs typeface="Arial" charset="0"/>
              </a:rPr>
              <a:t>Denn aus der Wissenschaft war </a:t>
            </a:r>
          </a:p>
          <a:p>
            <a:pPr algn="ctr"/>
            <a:r>
              <a:rPr lang="de-DE" sz="3400" i="1" dirty="0" smtClean="0">
                <a:cs typeface="Arial" charset="0"/>
              </a:rPr>
              <a:t>eine atheistische Weltanschauung geworden, </a:t>
            </a:r>
          </a:p>
          <a:p>
            <a:pPr algn="ctr"/>
            <a:r>
              <a:rPr lang="de-DE" sz="3400" i="1" dirty="0" smtClean="0">
                <a:cs typeface="Arial" charset="0"/>
              </a:rPr>
              <a:t>die nur Wahrheiten akzeptiert,</a:t>
            </a:r>
          </a:p>
          <a:p>
            <a:pPr algn="ctr"/>
            <a:r>
              <a:rPr lang="de-DE" sz="3400" i="1" dirty="0" smtClean="0">
                <a:cs typeface="Arial" charset="0"/>
              </a:rPr>
              <a:t>die ihrem Weltbild entsprechen:</a:t>
            </a:r>
          </a:p>
        </p:txBody>
      </p:sp>
    </p:spTree>
    <p:extLst>
      <p:ext uri="{BB962C8B-B14F-4D97-AF65-F5344CB8AC3E}">
        <p14:creationId xmlns:p14="http://schemas.microsoft.com/office/powerpoint/2010/main" val="1480252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-30163" y="-27384"/>
            <a:ext cx="914400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cs typeface="Arial" charset="0"/>
              </a:rPr>
              <a:t>					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Wir ergreifen Partei für die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	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				Wissenschaft trotz der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	</a:t>
            </a: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				offenkundigen Absurdität 									mancher ihrer Konstruktionen;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weil wir eine Vorverpflichtung haben, eine Bindung an den Materialismus.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 charset="0"/>
              </a:rPr>
              <a:t>Unser Materialismus ist absolut,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denn wir können keinen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göttlichen Fuß in der Tür zulassen</a:t>
            </a:r>
            <a:endParaRPr lang="de-DE" sz="3600" b="1" i="1" dirty="0" smtClean="0">
              <a:solidFill>
                <a:srgbClr val="0000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5172048"/>
            <a:ext cx="9113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de-DE" sz="2000" i="1" dirty="0">
                <a:solidFill>
                  <a:srgbClr val="0000FF"/>
                </a:solidFill>
                <a:latin typeface="Arial" pitchFamily="-106" charset="0"/>
                <a:cs typeface="Arial" pitchFamily="-106" charset="0"/>
              </a:rPr>
              <a:t>Richard </a:t>
            </a:r>
            <a:r>
              <a:rPr lang="de-DE" sz="2000" i="1" dirty="0" err="1">
                <a:solidFill>
                  <a:srgbClr val="0000FF"/>
                </a:solidFill>
                <a:latin typeface="Arial" pitchFamily="-106" charset="0"/>
                <a:cs typeface="Arial" pitchFamily="-106" charset="0"/>
              </a:rPr>
              <a:t>Lewontin</a:t>
            </a:r>
            <a:r>
              <a:rPr lang="de-DE" sz="2000" i="1" dirty="0">
                <a:solidFill>
                  <a:srgbClr val="0000FF"/>
                </a:solidFill>
                <a:latin typeface="Arial" pitchFamily="-106" charset="0"/>
                <a:cs typeface="Arial" pitchFamily="-106" charset="0"/>
              </a:rPr>
              <a:t>, The New York Review </a:t>
            </a:r>
            <a:r>
              <a:rPr lang="de-DE" sz="2000" i="1" dirty="0" err="1">
                <a:solidFill>
                  <a:srgbClr val="0000FF"/>
                </a:solidFill>
                <a:latin typeface="Arial" pitchFamily="-106" charset="0"/>
                <a:cs typeface="Arial" pitchFamily="-106" charset="0"/>
              </a:rPr>
              <a:t>of</a:t>
            </a:r>
            <a:r>
              <a:rPr lang="de-DE" sz="2000" i="1" dirty="0">
                <a:solidFill>
                  <a:srgbClr val="0000FF"/>
                </a:solidFill>
                <a:latin typeface="Arial" pitchFamily="-106" charset="0"/>
                <a:cs typeface="Arial" pitchFamily="-106" charset="0"/>
              </a:rPr>
              <a:t> Books, 9. Januar 1977 </a:t>
            </a:r>
          </a:p>
        </p:txBody>
      </p:sp>
      <p:pic>
        <p:nvPicPr>
          <p:cNvPr id="70660" name="Picture 5" descr="Richard_Lewon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9081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7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3002" y="287273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i="1" dirty="0">
                <a:latin typeface="Calibri" panose="020F0502020204030204" pitchFamily="34" charset="0"/>
              </a:rPr>
              <a:t>Rudolf </a:t>
            </a:r>
            <a:r>
              <a:rPr lang="de-DE" sz="2000" i="1" dirty="0" err="1">
                <a:latin typeface="Calibri" panose="020F0502020204030204" pitchFamily="34" charset="0"/>
              </a:rPr>
              <a:t>Willeke</a:t>
            </a:r>
            <a:r>
              <a:rPr lang="de-DE" sz="2000" i="1" dirty="0">
                <a:latin typeface="Calibri" panose="020F0502020204030204" pitchFamily="34" charset="0"/>
              </a:rPr>
              <a:t> Hintergründe der </a:t>
            </a:r>
            <a:r>
              <a:rPr lang="de-DE" sz="2000" i="1" dirty="0" smtClean="0">
                <a:latin typeface="Calibri" panose="020F0502020204030204" pitchFamily="34" charset="0"/>
              </a:rPr>
              <a:t>68er-Kulturrevolution, 2000</a:t>
            </a:r>
            <a:r>
              <a:rPr lang="de-DE" sz="2000" i="1" dirty="0">
                <a:latin typeface="Calibri" panose="020F0502020204030204" pitchFamily="34" charset="0"/>
              </a:rPr>
              <a:t>, Nr. </a:t>
            </a:r>
            <a:r>
              <a:rPr lang="de-DE" sz="2000" i="1" dirty="0" smtClean="0">
                <a:latin typeface="Calibri" panose="020F0502020204030204" pitchFamily="34" charset="0"/>
              </a:rPr>
              <a:t>10 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22518" y="-724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Noch weiter geht die „</a:t>
            </a:r>
            <a:r>
              <a:rPr lang="de-DE" sz="3600" i="1" dirty="0">
                <a:latin typeface="Calibri" panose="020F0502020204030204" pitchFamily="34" charset="0"/>
              </a:rPr>
              <a:t>kritische Theorie</a:t>
            </a:r>
            <a:r>
              <a:rPr lang="de-DE" sz="3600" i="1" dirty="0" smtClean="0">
                <a:latin typeface="Calibri" panose="020F0502020204030204" pitchFamily="34" charset="0"/>
              </a:rPr>
              <a:t>“. 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Sie unterscheidet </a:t>
            </a:r>
            <a:r>
              <a:rPr lang="de-DE" sz="3600" i="1" dirty="0">
                <a:latin typeface="Calibri" panose="020F0502020204030204" pitchFamily="34" charset="0"/>
              </a:rPr>
              <a:t>sich grundlegend von </a:t>
            </a:r>
            <a:r>
              <a:rPr lang="de-DE" sz="3600" i="1" dirty="0" smtClean="0">
                <a:latin typeface="Calibri" panose="020F0502020204030204" pitchFamily="34" charset="0"/>
              </a:rPr>
              <a:t>traditionellen Theorien und </a:t>
            </a:r>
            <a:r>
              <a:rPr lang="de-DE" sz="3600" i="1" dirty="0">
                <a:latin typeface="Calibri" panose="020F0502020204030204" pitchFamily="34" charset="0"/>
              </a:rPr>
              <a:t>Wissenschaften. 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Ihr Interesse ist nicht die Wahrheit, </a:t>
            </a:r>
          </a:p>
          <a:p>
            <a:pPr algn="ctr"/>
            <a:r>
              <a:rPr lang="de-DE" sz="3600" i="1" dirty="0" smtClean="0">
                <a:latin typeface="Calibri" panose="020F0502020204030204" pitchFamily="34" charset="0"/>
              </a:rPr>
              <a:t>sondern die Veränderung </a:t>
            </a:r>
            <a:r>
              <a:rPr lang="de-DE" sz="3600" i="1" dirty="0">
                <a:latin typeface="Calibri" panose="020F0502020204030204" pitchFamily="34" charset="0"/>
              </a:rPr>
              <a:t>der </a:t>
            </a:r>
            <a:r>
              <a:rPr lang="de-DE" sz="3600" i="1" dirty="0" smtClean="0">
                <a:latin typeface="Calibri" panose="020F0502020204030204" pitchFamily="34" charset="0"/>
              </a:rPr>
              <a:t>Gesellschaft</a:t>
            </a:r>
            <a:r>
              <a:rPr lang="de-DE" sz="3600" i="1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67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33005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b="1" i="1" dirty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Die Genderbewegung 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hat …  </a:t>
            </a:r>
            <a:endParaRPr lang="de-DE" sz="3600" b="1" i="1" dirty="0">
              <a:solidFill>
                <a:srgbClr val="0000FF"/>
              </a:solidFill>
              <a:latin typeface="Calibri"/>
              <a:ea typeface="Cambria"/>
              <a:cs typeface="Times New Roman"/>
            </a:endParaRPr>
          </a:p>
          <a:p>
            <a:pPr algn="ctr"/>
            <a:r>
              <a:rPr lang="de-DE" sz="3600" b="1" i="1" dirty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kein Interesse an Objektivität. </a:t>
            </a:r>
          </a:p>
          <a:p>
            <a:pPr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/>
                <a:cs typeface="Times New Roman"/>
              </a:rPr>
              <a:t>Eine objektive Wirklichkeit,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die es zu erforschen gilt, </a:t>
            </a:r>
            <a:endParaRPr lang="de-DE" sz="3600" b="1" i="1" dirty="0" smtClean="0">
              <a:solidFill>
                <a:srgbClr val="0000FF"/>
              </a:solidFill>
              <a:latin typeface="Calibri"/>
              <a:ea typeface="Cambria"/>
              <a:cs typeface="Times New Roman"/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/>
                <a:cs typeface="Times New Roman"/>
              </a:rPr>
              <a:t>existiert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/>
                <a:cs typeface="Times New Roman"/>
              </a:rPr>
              <a:t>für sie nicht.</a:t>
            </a:r>
          </a:p>
          <a:p>
            <a:pPr algn="ctr"/>
            <a:endParaRPr lang="de-DE" sz="1000" b="1" i="1" dirty="0">
              <a:solidFill>
                <a:srgbClr val="0000FF"/>
              </a:solidFill>
              <a:latin typeface="Calibri"/>
              <a:ea typeface="Cambria"/>
              <a:cs typeface="Times New Roman"/>
            </a:endParaRPr>
          </a:p>
          <a:p>
            <a:pPr algn="ctr"/>
            <a:r>
              <a:rPr lang="de-DE" sz="2000" i="1" dirty="0">
                <a:solidFill>
                  <a:srgbClr val="0000FF"/>
                </a:solidFill>
                <a:latin typeface="Calibri"/>
                <a:ea typeface="Cambria"/>
                <a:cs typeface="Times New Roman"/>
              </a:rPr>
              <a:t>Prof. Dr. Doris Bischof-Köhler (Psychologie LMU München), Zeit Magazin 6. Juni 13</a:t>
            </a:r>
          </a:p>
        </p:txBody>
      </p:sp>
    </p:spTree>
    <p:extLst>
      <p:ext uri="{BB962C8B-B14F-4D97-AF65-F5344CB8AC3E}">
        <p14:creationId xmlns:p14="http://schemas.microsoft.com/office/powerpoint/2010/main" val="255834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sz="3600" i="1" dirty="0" smtClean="0">
                <a:latin typeface="Calibri" panose="020F0502020204030204" pitchFamily="34" charset="0"/>
                <a:cs typeface="Arial" charset="0"/>
              </a:rPr>
              <a:t>Wenn </a:t>
            </a:r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an keinen Gott mehr geglaubt wird, </a:t>
            </a:r>
            <a:endParaRPr lang="de-DE" sz="3600" i="1" dirty="0" smtClean="0">
              <a:latin typeface="Calibri" panose="020F0502020204030204" pitchFamily="34" charset="0"/>
              <a:cs typeface="Arial" charset="0"/>
            </a:endParaRPr>
          </a:p>
          <a:p>
            <a:pPr algn="ctr" eaLnBrk="1" hangingPunct="1"/>
            <a:r>
              <a:rPr lang="de-DE" sz="3600" i="1" dirty="0" smtClean="0">
                <a:latin typeface="Calibri" panose="020F0502020204030204" pitchFamily="34" charset="0"/>
                <a:cs typeface="Arial" charset="0"/>
              </a:rPr>
              <a:t>der </a:t>
            </a:r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über </a:t>
            </a:r>
            <a:r>
              <a:rPr lang="de-DE" sz="3600" i="1" dirty="0" smtClean="0">
                <a:latin typeface="Calibri" panose="020F0502020204030204" pitchFamily="34" charset="0"/>
                <a:cs typeface="Arial" charset="0"/>
              </a:rPr>
              <a:t>die </a:t>
            </a:r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Gerechtigkeit wacht </a:t>
            </a:r>
          </a:p>
          <a:p>
            <a:pPr algn="ctr" eaLnBrk="1" hangingPunct="1"/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und sie durchsetzen wird, </a:t>
            </a:r>
          </a:p>
          <a:p>
            <a:pPr algn="ctr" eaLnBrk="1" hangingPunct="1"/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nimmt die Forderung nach Gerechtigkeit </a:t>
            </a:r>
            <a:endParaRPr lang="de-DE" sz="3600" i="1" dirty="0" smtClean="0">
              <a:latin typeface="Calibri" panose="020F0502020204030204" pitchFamily="34" charset="0"/>
              <a:cs typeface="Arial" charset="0"/>
            </a:endParaRPr>
          </a:p>
          <a:p>
            <a:pPr algn="ctr" eaLnBrk="1" hangingPunct="1"/>
            <a:r>
              <a:rPr lang="de-DE" sz="3600" i="1" dirty="0" smtClean="0">
                <a:latin typeface="Calibri" panose="020F0502020204030204" pitchFamily="34" charset="0"/>
                <a:cs typeface="Arial" charset="0"/>
              </a:rPr>
              <a:t>fast </a:t>
            </a:r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zwangsläufig die Form </a:t>
            </a:r>
            <a:endParaRPr lang="de-DE" sz="3600" i="1" dirty="0" smtClean="0">
              <a:latin typeface="Calibri" panose="020F0502020204030204" pitchFamily="34" charset="0"/>
              <a:cs typeface="Arial" charset="0"/>
            </a:endParaRPr>
          </a:p>
          <a:p>
            <a:pPr algn="ctr" eaLnBrk="1" hangingPunct="1"/>
            <a:r>
              <a:rPr lang="de-DE" sz="3600" i="1" dirty="0" smtClean="0">
                <a:latin typeface="Calibri" panose="020F0502020204030204" pitchFamily="34" charset="0"/>
                <a:cs typeface="Arial" charset="0"/>
              </a:rPr>
              <a:t>einer </a:t>
            </a:r>
            <a:r>
              <a:rPr lang="de-DE" sz="3600" i="1" dirty="0">
                <a:latin typeface="Calibri" panose="020F0502020204030204" pitchFamily="34" charset="0"/>
                <a:cs typeface="Arial" charset="0"/>
              </a:rPr>
              <a:t>sozialistischen Ausprägung an.</a:t>
            </a:r>
          </a:p>
          <a:p>
            <a:pPr algn="ctr" eaLnBrk="1" hangingPunct="1"/>
            <a:endParaRPr lang="de-DE" sz="2000" i="1" dirty="0">
              <a:latin typeface="Calibri" panose="020F0502020204030204" pitchFamily="34" charset="0"/>
              <a:cs typeface="Arial" charset="0"/>
            </a:endParaRPr>
          </a:p>
          <a:p>
            <a:pPr algn="ctr" eaLnBrk="1" hangingPunct="1"/>
            <a:r>
              <a:rPr lang="de-DE" sz="2000" i="1" dirty="0" smtClean="0">
                <a:latin typeface="Calibri" panose="020F0502020204030204" pitchFamily="34" charset="0"/>
                <a:cs typeface="Arial" charset="0"/>
              </a:rPr>
              <a:t>Günter </a:t>
            </a:r>
            <a:r>
              <a:rPr lang="de-DE" sz="2000" i="1" dirty="0" err="1">
                <a:latin typeface="Calibri" panose="020F0502020204030204" pitchFamily="34" charset="0"/>
                <a:cs typeface="Arial" charset="0"/>
              </a:rPr>
              <a:t>Rohrmoser</a:t>
            </a:r>
            <a:r>
              <a:rPr lang="de-DE" sz="2000" i="1" dirty="0">
                <a:latin typeface="Calibri" panose="020F0502020204030204" pitchFamily="34" charset="0"/>
                <a:cs typeface="Arial" charset="0"/>
              </a:rPr>
              <a:t>: Der Ernstfall, 1995, S. </a:t>
            </a:r>
            <a:r>
              <a:rPr lang="de-DE" sz="2000" i="1" dirty="0" smtClean="0">
                <a:latin typeface="Calibri" panose="020F0502020204030204" pitchFamily="34" charset="0"/>
                <a:cs typeface="Arial" charset="0"/>
              </a:rPr>
              <a:t>411</a:t>
            </a:r>
          </a:p>
          <a:p>
            <a:pPr algn="ctr" eaLnBrk="1" hangingPunct="1"/>
            <a:endParaRPr lang="de-DE" sz="2000" i="1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433965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i="1" dirty="0">
                <a:latin typeface="Calibri"/>
              </a:rPr>
              <a:t>Daher erscheint seit der </a:t>
            </a:r>
            <a:r>
              <a:rPr lang="de-DE" sz="3600" i="1" dirty="0" smtClean="0">
                <a:latin typeface="Calibri"/>
              </a:rPr>
              <a:t>Antike in </a:t>
            </a:r>
            <a:r>
              <a:rPr lang="de-DE" sz="3600" i="1" dirty="0">
                <a:latin typeface="Calibri"/>
              </a:rPr>
              <a:t>säkularen Gesellschaften </a:t>
            </a:r>
            <a:r>
              <a:rPr lang="de-DE" sz="3600" i="1" dirty="0" smtClean="0">
                <a:latin typeface="Calibri"/>
              </a:rPr>
              <a:t>ein Grundmuster der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i="1" dirty="0" smtClean="0">
                <a:latin typeface="Calibri"/>
              </a:rPr>
              <a:t>„</a:t>
            </a:r>
            <a:r>
              <a:rPr lang="de-DE" sz="3600" i="1" dirty="0">
                <a:latin typeface="Calibri"/>
              </a:rPr>
              <a:t>idealen“ Gesellschaft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i="1" dirty="0">
                <a:latin typeface="Calibri"/>
              </a:rPr>
              <a:t>mit den typischen Kennzeichen</a:t>
            </a:r>
            <a:r>
              <a:rPr lang="de-DE" sz="3600" i="1" dirty="0" smtClean="0">
                <a:latin typeface="Calibri"/>
              </a:rPr>
              <a:t>:</a:t>
            </a:r>
            <a:endParaRPr lang="de-DE" sz="3600" i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056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268760"/>
            <a:ext cx="912625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Es existieren zahlreiche prägende neurophysiologische Unterschiede </a:t>
            </a:r>
          </a:p>
          <a:p>
            <a:pPr lvl="0" algn="ctr" fontAlgn="base"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zwischen den Geschlechtern.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 fontAlgn="base"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 sind weder durch Erziehung </a:t>
            </a:r>
          </a:p>
          <a:p>
            <a:pPr lvl="0" algn="ctr" fontAlgn="base"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noch durch sozio-kulturelle </a:t>
            </a:r>
            <a:r>
              <a:rPr lang="de-DE" alt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Veränderuingsbestrebungen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</a:t>
            </a:r>
          </a:p>
          <a:p>
            <a:pPr lvl="0" algn="ctr" fontAlgn="base">
              <a:spcAft>
                <a:spcPct val="0"/>
              </a:spcAft>
            </a:pPr>
            <a:r>
              <a:rPr lang="de-DE" alt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beinflussbar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</a:endParaRPr>
          </a:p>
          <a:p>
            <a:pPr lvl="0" algn="ctr" fontAlgn="base"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M. Spreng, H. </a:t>
            </a:r>
            <a:r>
              <a:rPr lang="de-DE" altLang="de-DE" sz="2000" i="1" dirty="0" err="1" smtClean="0">
                <a:solidFill>
                  <a:srgbClr val="0000FF"/>
                </a:solidFill>
              </a:rPr>
              <a:t>Seubert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: </a:t>
            </a:r>
            <a:r>
              <a:rPr lang="de-DE" altLang="de-DE" sz="2000" i="1" dirty="0">
                <a:solidFill>
                  <a:srgbClr val="0000FF"/>
                </a:solidFill>
              </a:rPr>
              <a:t>Die Vergewaltigung der menschlichen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Natur, 2012, S. 63</a:t>
            </a:r>
            <a:endParaRPr lang="de-DE" altLang="de-DE" sz="2000" i="1" dirty="0">
              <a:solidFill>
                <a:srgbClr val="0000FF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9652" y="0"/>
            <a:ext cx="9168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Deshalb ignoriert sie unpassende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600" b="1" i="1" kern="0" dirty="0" smtClean="0">
                <a:solidFill>
                  <a:srgbClr val="0000FF"/>
                </a:solidFill>
              </a:rPr>
              <a:t>wissenschaftliche Fakten</a:t>
            </a:r>
            <a:r>
              <a:rPr kumimoji="0" lang="de-DE" altLang="de-DE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</a:t>
            </a:r>
            <a:endParaRPr kumimoji="0" lang="de-DE" sz="3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5996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896" y="-273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Weil sie selbst nur ideologisch denken kann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Unterstellt sie der Wissenschaft,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sie sei auch nur Ideologie:</a:t>
            </a:r>
            <a:endParaRPr lang="de-DE" altLang="de-DE" sz="3600" i="1" kern="0" dirty="0"/>
          </a:p>
        </p:txBody>
      </p:sp>
    </p:spTree>
    <p:extLst>
      <p:ext uri="{BB962C8B-B14F-4D97-AF65-F5344CB8AC3E}">
        <p14:creationId xmlns:p14="http://schemas.microsoft.com/office/powerpoint/2010/main" val="3447536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-1984" y="45199"/>
            <a:ext cx="91440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Jede Kritik an der Gendertheorie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wird eingeordnet als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„Teil der antifeministischen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Bewegung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 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Bis </a:t>
            </a:r>
            <a:r>
              <a:rPr lang="de-DE" sz="3600" b="1" i="1" dirty="0">
                <a:solidFill>
                  <a:srgbClr val="0000FF"/>
                </a:solidFill>
              </a:rPr>
              <a:t>heute wird mit diesem bizarren Argument jeder Einwand </a:t>
            </a:r>
            <a:r>
              <a:rPr lang="de-DE" sz="3600" b="1" i="1" dirty="0" smtClean="0">
                <a:solidFill>
                  <a:srgbClr val="0000FF"/>
                </a:solidFill>
              </a:rPr>
              <a:t>gegen </a:t>
            </a:r>
            <a:r>
              <a:rPr lang="de-DE" sz="3600" b="1" i="1" dirty="0">
                <a:solidFill>
                  <a:srgbClr val="0000FF"/>
                </a:solidFill>
              </a:rPr>
              <a:t>die Gender-Theorie zurückgewiesen.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endParaRPr lang="de-DE" sz="1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Volker </a:t>
            </a:r>
            <a:r>
              <a:rPr lang="de-DE" sz="2000" i="1" dirty="0" err="1">
                <a:solidFill>
                  <a:srgbClr val="0000FF"/>
                </a:solidFill>
              </a:rPr>
              <a:t>Zastrow</a:t>
            </a:r>
            <a:r>
              <a:rPr lang="de-DE" sz="2000" i="1" dirty="0">
                <a:solidFill>
                  <a:srgbClr val="0000FF"/>
                </a:solidFill>
              </a:rPr>
              <a:t>: Gender Politische Geschlechtsumwandlung, </a:t>
            </a:r>
            <a:r>
              <a:rPr lang="de-DE" sz="2000" i="1" dirty="0" smtClean="0">
                <a:solidFill>
                  <a:srgbClr val="0000FF"/>
                </a:solidFill>
              </a:rPr>
              <a:t>2010, S. 58 </a:t>
            </a:r>
            <a:endParaRPr 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1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37403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Die geplante Abschaffung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des eigenständigen Biologie-Unterrichts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in Baden-Württemberg folgt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i="1" kern="0" dirty="0" smtClean="0"/>
              <a:t>genau diesem Muster:</a:t>
            </a:r>
          </a:p>
        </p:txBody>
      </p:sp>
    </p:spTree>
    <p:extLst>
      <p:ext uri="{BB962C8B-B14F-4D97-AF65-F5344CB8AC3E}">
        <p14:creationId xmlns:p14="http://schemas.microsoft.com/office/powerpoint/2010/main" val="156147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5978" y="0"/>
            <a:ext cx="9144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kern="0" dirty="0" smtClean="0">
                <a:solidFill>
                  <a:srgbClr val="0000FF"/>
                </a:solidFill>
              </a:rPr>
              <a:t>Im Stuttgarter Kultusministerium wird offensichtlich der Versuch unternommen,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den Schulen die Voraussetzungen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schaffen, um dem Menschenbild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6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Gender-Ideologie den Weg zu ebnen.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b="1" i="1" kern="0" dirty="0" smtClean="0">
                <a:solidFill>
                  <a:srgbClr val="0000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2000" i="1" kern="0" dirty="0" smtClean="0">
                <a:solidFill>
                  <a:srgbClr val="0000FF"/>
                </a:solidFill>
              </a:rPr>
              <a:t>Ferdinand Knauß, Wirtschaftswoche online 18.02.2014</a:t>
            </a:r>
          </a:p>
        </p:txBody>
      </p:sp>
    </p:spTree>
    <p:extLst>
      <p:ext uri="{BB962C8B-B14F-4D97-AF65-F5344CB8AC3E}">
        <p14:creationId xmlns:p14="http://schemas.microsoft.com/office/powerpoint/2010/main" val="2802206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>
                <a:solidFill>
                  <a:prstClr val="black"/>
                </a:solidFill>
              </a:rPr>
              <a:t>Harald </a:t>
            </a:r>
            <a:r>
              <a:rPr lang="de-DE" sz="3600" i="1" dirty="0">
                <a:solidFill>
                  <a:prstClr val="black"/>
                </a:solidFill>
              </a:rPr>
              <a:t>Eia, studierter Soziologe </a:t>
            </a:r>
          </a:p>
          <a:p>
            <a:pPr algn="ctr"/>
            <a:r>
              <a:rPr lang="de-DE" sz="3600" i="1" dirty="0" smtClean="0">
                <a:solidFill>
                  <a:prstClr val="black"/>
                </a:solidFill>
              </a:rPr>
              <a:t>befragte in </a:t>
            </a:r>
            <a:r>
              <a:rPr lang="de-DE" sz="3600" i="1" dirty="0">
                <a:solidFill>
                  <a:prstClr val="black"/>
                </a:solidFill>
              </a:rPr>
              <a:t>einer TV-Dokumentation </a:t>
            </a:r>
            <a:endParaRPr lang="de-DE" sz="3600" i="1" dirty="0" smtClean="0">
              <a:solidFill>
                <a:prstClr val="black"/>
              </a:solidFill>
            </a:endParaRPr>
          </a:p>
          <a:p>
            <a:pPr algn="ctr"/>
            <a:r>
              <a:rPr lang="de-DE" sz="3600" i="1" dirty="0" smtClean="0">
                <a:solidFill>
                  <a:prstClr val="black"/>
                </a:solidFill>
              </a:rPr>
              <a:t>Gender-Wissenschaftler zum </a:t>
            </a:r>
          </a:p>
          <a:p>
            <a:pPr algn="ctr"/>
            <a:r>
              <a:rPr lang="de-DE" sz="3600" i="1" dirty="0" smtClean="0">
                <a:solidFill>
                  <a:prstClr val="black"/>
                </a:solidFill>
              </a:rPr>
              <a:t>„Gender-Paradox“, nach dem sich die Berufswahl trotz geschlechtsneutraler Erziehung noch immer an der klassischen Rollenverteilung orientiert.</a:t>
            </a:r>
          </a:p>
        </p:txBody>
      </p:sp>
    </p:spTree>
    <p:extLst>
      <p:ext uri="{BB962C8B-B14F-4D97-AF65-F5344CB8AC3E}">
        <p14:creationId xmlns:p14="http://schemas.microsoft.com/office/powerpoint/2010/main" val="50621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5649" y="0"/>
            <a:ext cx="91440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Die „Genderwissenschaftler“ blamierten </a:t>
            </a:r>
          </a:p>
          <a:p>
            <a:pPr algn="ctr"/>
            <a:r>
              <a:rPr lang="de-DE" sz="3600" b="1" i="1" dirty="0">
                <a:solidFill>
                  <a:srgbClr val="0000FF"/>
                </a:solidFill>
              </a:rPr>
              <a:t>s</a:t>
            </a:r>
            <a:r>
              <a:rPr lang="de-DE" sz="3600" b="1" i="1" dirty="0" smtClean="0">
                <a:solidFill>
                  <a:srgbClr val="0000FF"/>
                </a:solidFill>
              </a:rPr>
              <a:t>ich derart, dass </a:t>
            </a:r>
            <a:r>
              <a:rPr lang="de-DE" sz="3600" b="1" i="1" dirty="0">
                <a:solidFill>
                  <a:srgbClr val="0000FF"/>
                </a:solidFill>
              </a:rPr>
              <a:t>am 19. Oktober 2011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der Universität 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Schließung des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Nordischen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(NIKK)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beschlossen wurde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de-DE" sz="2000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Christian </a:t>
            </a:r>
            <a:r>
              <a:rPr lang="de-DE" sz="2000" i="1" dirty="0">
                <a:solidFill>
                  <a:srgbClr val="0000FF"/>
                </a:solidFill>
              </a:rPr>
              <a:t>Schreiber: Norwegische Tagträume, JF </a:t>
            </a:r>
            <a:r>
              <a:rPr lang="de-DE" sz="2000" i="1" dirty="0" smtClean="0">
                <a:solidFill>
                  <a:srgbClr val="0000FF"/>
                </a:solidFill>
              </a:rPr>
              <a:t>39/12</a:t>
            </a:r>
            <a:endParaRPr 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21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-5114" y="1673"/>
            <a:ext cx="9144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 alles ficht die Gender-Aktivisten nicht an,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denn die Gender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Perspective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ist eine quasireligiöse Bewegung,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Andersdenkende als das diskreditiert,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was sie selbst ist: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irrational, fundamentalistisch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intolerant bis gefährlich diskreditiert.</a:t>
            </a:r>
          </a:p>
        </p:txBody>
      </p:sp>
    </p:spTree>
    <p:extLst>
      <p:ext uri="{BB962C8B-B14F-4D97-AF65-F5344CB8AC3E}">
        <p14:creationId xmlns:p14="http://schemas.microsoft.com/office/powerpoint/2010/main" val="3236956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WordArt 2"/>
          <p:cNvSpPr>
            <a:spLocks noChangeArrowheads="1" noChangeShapeType="1" noTextEdit="1"/>
          </p:cNvSpPr>
          <p:nvPr/>
        </p:nvSpPr>
        <p:spPr bwMode="auto">
          <a:xfrm rot="18913595">
            <a:off x="1746690" y="2624106"/>
            <a:ext cx="5205412" cy="12956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Die Umsetzung</a:t>
            </a:r>
          </a:p>
          <a:p>
            <a:pPr algn="ctr"/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Top-Down</a:t>
            </a:r>
          </a:p>
        </p:txBody>
      </p:sp>
    </p:spTree>
    <p:extLst>
      <p:ext uri="{BB962C8B-B14F-4D97-AF65-F5344CB8AC3E}">
        <p14:creationId xmlns:p14="http://schemas.microsoft.com/office/powerpoint/2010/main" val="3974688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Trotzdem wird diese, unsere </a:t>
            </a:r>
            <a:r>
              <a:rPr lang="de-DE" altLang="de-DE" sz="3600" i="1" dirty="0">
                <a:latin typeface="Calibri"/>
                <a:cs typeface="Arial" charset="0"/>
              </a:rPr>
              <a:t>Gesellschaft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völlig umwälzende Ideologie </a:t>
            </a:r>
            <a:r>
              <a:rPr lang="de-DE" altLang="de-DE" sz="3600" i="1" dirty="0" smtClean="0">
                <a:latin typeface="Calibri"/>
                <a:cs typeface="Arial" charset="0"/>
              </a:rPr>
              <a:t>umgesetzt: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ohne </a:t>
            </a:r>
            <a:r>
              <a:rPr lang="de-DE" altLang="de-DE" sz="3600" i="1" dirty="0">
                <a:latin typeface="Calibri"/>
                <a:cs typeface="Arial" charset="0"/>
              </a:rPr>
              <a:t>das Parlament oder die Bevölkerung </a:t>
            </a:r>
            <a:r>
              <a:rPr lang="de-DE" altLang="de-DE" sz="3600" i="1" dirty="0" smtClean="0">
                <a:latin typeface="Calibri"/>
                <a:cs typeface="Arial" charset="0"/>
              </a:rPr>
              <a:t> </a:t>
            </a:r>
            <a:r>
              <a:rPr lang="de-DE" altLang="de-DE" sz="3600" i="1" dirty="0">
                <a:latin typeface="Calibri"/>
                <a:cs typeface="Arial" charset="0"/>
              </a:rPr>
              <a:t>aufzuklären oder gar </a:t>
            </a:r>
            <a:r>
              <a:rPr lang="de-DE" altLang="de-DE" sz="3600" i="1" dirty="0" smtClean="0">
                <a:latin typeface="Calibri"/>
                <a:cs typeface="Arial" charset="0"/>
              </a:rPr>
              <a:t>zu fragen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an allen demokratischen Institutionen vorbei, und als „Hidden Agenda“ per </a:t>
            </a:r>
            <a:r>
              <a:rPr lang="de-DE" altLang="de-DE" sz="3600" i="1" dirty="0" err="1" smtClean="0">
                <a:latin typeface="Calibri"/>
                <a:cs typeface="Arial" charset="0"/>
              </a:rPr>
              <a:t>Kabinettsbeschluss</a:t>
            </a:r>
            <a:endParaRPr lang="de-DE" altLang="de-DE" sz="3600" i="1" dirty="0" smtClean="0"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f</a:t>
            </a:r>
            <a:r>
              <a:rPr lang="de-DE" altLang="de-DE" sz="3600" i="1" dirty="0" smtClean="0">
                <a:latin typeface="Calibri"/>
                <a:cs typeface="Arial" charset="0"/>
              </a:rPr>
              <a:t>ür alle gesellschaftlich bedeutsamen Institutionen verbindlich eingeführt.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Sie wird in kleinen Schritten,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immer unter der Empörungsgrenze,  </a:t>
            </a:r>
          </a:p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aber sehr konsequent umgesetzt. </a:t>
            </a:r>
            <a:endParaRPr lang="de-DE" altLang="de-DE" sz="2000" i="1" dirty="0"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29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15800" y="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Sexualität ohne </a:t>
            </a: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Beziehung</a:t>
            </a:r>
            <a:endParaRPr lang="de-DE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Auflösung der </a:t>
            </a:r>
            <a:r>
              <a:rPr lang="de-DE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Kollektive Erziehung der Kinder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de-DE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Abschaffung des Privateigentums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de-DE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Einheitliche Gesinnung 	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de-DE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i="1" dirty="0" smtClean="0">
                <a:solidFill>
                  <a:srgbClr val="0000FF"/>
                </a:solidFill>
              </a:rPr>
              <a:t>(Unifizierung der Persönlichkeiten)</a:t>
            </a:r>
            <a:endParaRPr lang="de-DE" sz="4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6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b="45900"/>
          <a:stretch/>
        </p:blipFill>
        <p:spPr>
          <a:xfrm>
            <a:off x="17959" y="44624"/>
            <a:ext cx="2965356" cy="674136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140994" y="44624"/>
            <a:ext cx="5930994" cy="2062103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200" b="1" i="1" dirty="0" smtClean="0">
                <a:solidFill>
                  <a:srgbClr val="0000CC"/>
                </a:solidFill>
              </a:rPr>
              <a:t>„Pekinger </a:t>
            </a:r>
            <a:r>
              <a:rPr lang="de-DE" sz="3200" b="1" i="1" dirty="0">
                <a:solidFill>
                  <a:srgbClr val="0000CC"/>
                </a:solidFill>
              </a:rPr>
              <a:t>Aktionsplattform“</a:t>
            </a:r>
          </a:p>
          <a:p>
            <a:pPr algn="ctr">
              <a:defRPr/>
            </a:pPr>
            <a:r>
              <a:rPr lang="de-DE" sz="3200" b="1" i="1" dirty="0">
                <a:solidFill>
                  <a:srgbClr val="0000CC"/>
                </a:solidFill>
              </a:rPr>
              <a:t>der 4. </a:t>
            </a:r>
            <a:r>
              <a:rPr lang="de-DE" sz="3200" b="1" i="1" dirty="0" smtClean="0">
                <a:solidFill>
                  <a:srgbClr val="0000CC"/>
                </a:solidFill>
              </a:rPr>
              <a:t>Weltfrauenkonferenz: </a:t>
            </a:r>
          </a:p>
          <a:p>
            <a:pPr algn="ctr">
              <a:defRPr/>
            </a:pPr>
            <a:r>
              <a:rPr lang="de-DE" sz="3200" b="1" i="1" dirty="0" smtClean="0">
                <a:solidFill>
                  <a:srgbClr val="0000CC"/>
                </a:solidFill>
              </a:rPr>
              <a:t>Annahme von GM durch </a:t>
            </a:r>
            <a:r>
              <a:rPr lang="de-DE" sz="3200" b="1" i="1" dirty="0">
                <a:solidFill>
                  <a:srgbClr val="0000CC"/>
                </a:solidFill>
              </a:rPr>
              <a:t>die </a:t>
            </a:r>
            <a:r>
              <a:rPr lang="de-DE" sz="3200" b="1" i="1" dirty="0" smtClean="0">
                <a:solidFill>
                  <a:srgbClr val="0000CC"/>
                </a:solidFill>
              </a:rPr>
              <a:t>UN-Vollversammlung 1995</a:t>
            </a:r>
            <a:endParaRPr lang="de-DE" sz="3200" b="1" i="1" dirty="0">
              <a:solidFill>
                <a:srgbClr val="0000CC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140994" y="2276872"/>
            <a:ext cx="593099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200" b="1" i="1" dirty="0" smtClean="0">
                <a:solidFill>
                  <a:srgbClr val="0000CC"/>
                </a:solidFill>
              </a:rPr>
              <a:t>Amsterdamer Verträge: </a:t>
            </a:r>
            <a:endParaRPr lang="de-DE" sz="3200" b="1" i="1" dirty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de-DE" sz="3200" b="1" i="1" dirty="0" smtClean="0">
                <a:solidFill>
                  <a:srgbClr val="0000FF"/>
                </a:solidFill>
              </a:rPr>
              <a:t>GM 1999 verbindlich </a:t>
            </a:r>
            <a:r>
              <a:rPr lang="de-DE" sz="3200" b="1" i="1" dirty="0">
                <a:solidFill>
                  <a:srgbClr val="0000FF"/>
                </a:solidFill>
              </a:rPr>
              <a:t>für alle europäischen </a:t>
            </a:r>
            <a:r>
              <a:rPr lang="de-DE" sz="3200" b="1" i="1" dirty="0" smtClean="0">
                <a:solidFill>
                  <a:srgbClr val="0000FF"/>
                </a:solidFill>
              </a:rPr>
              <a:t>Mitgliedsländer</a:t>
            </a:r>
            <a:endParaRPr lang="de-DE" sz="3200" b="1" i="1" dirty="0">
              <a:solidFill>
                <a:srgbClr val="0000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40994" y="4005064"/>
            <a:ext cx="5921841" cy="1077218"/>
          </a:xfrm>
          <a:prstGeom prst="rect">
            <a:avLst/>
          </a:prstGeom>
          <a:solidFill>
            <a:srgbClr val="F25600"/>
          </a:solidFill>
        </p:spPr>
        <p:txBody>
          <a:bodyPr wrap="square">
            <a:spAutoFit/>
          </a:bodyPr>
          <a:lstStyle/>
          <a:p>
            <a:pPr algn="ctr"/>
            <a:r>
              <a:rPr lang="de-DE" sz="3200" b="1" i="1" dirty="0" err="1" smtClean="0">
                <a:solidFill>
                  <a:srgbClr val="0000FF"/>
                </a:solidFill>
              </a:rPr>
              <a:t>Kabinettsbeschluss</a:t>
            </a:r>
            <a:r>
              <a:rPr lang="de-DE" sz="3200" b="1" i="1" dirty="0" smtClean="0">
                <a:solidFill>
                  <a:srgbClr val="0000FF"/>
                </a:solidFill>
              </a:rPr>
              <a:t> 2000:  </a:t>
            </a:r>
          </a:p>
          <a:p>
            <a:pPr algn="ctr"/>
            <a:r>
              <a:rPr lang="de-DE" sz="3200" b="1" i="1" dirty="0" smtClean="0">
                <a:solidFill>
                  <a:srgbClr val="0000FF"/>
                </a:solidFill>
              </a:rPr>
              <a:t>GM  durchgängiges Leitprinzip</a:t>
            </a:r>
            <a:endParaRPr lang="de-DE" sz="3200" b="1" i="1" dirty="0">
              <a:solidFill>
                <a:srgbClr val="0000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31840" y="5216332"/>
            <a:ext cx="5930994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200" b="1" i="1" dirty="0">
                <a:solidFill>
                  <a:srgbClr val="0000CC"/>
                </a:solidFill>
              </a:rPr>
              <a:t>für </a:t>
            </a:r>
            <a:r>
              <a:rPr lang="de-DE" sz="3200" b="1" i="1" dirty="0" smtClean="0">
                <a:solidFill>
                  <a:srgbClr val="0000CC"/>
                </a:solidFill>
              </a:rPr>
              <a:t>alle Parteien, Gewerkschaften</a:t>
            </a:r>
            <a:r>
              <a:rPr lang="de-DE" sz="3200" b="1" i="1" dirty="0">
                <a:solidFill>
                  <a:srgbClr val="0000CC"/>
                </a:solidFill>
              </a:rPr>
              <a:t>, </a:t>
            </a:r>
            <a:r>
              <a:rPr lang="de-DE" sz="3200" b="1" i="1" dirty="0" smtClean="0">
                <a:solidFill>
                  <a:srgbClr val="0000CC"/>
                </a:solidFill>
              </a:rPr>
              <a:t> </a:t>
            </a:r>
            <a:endParaRPr lang="de-DE" sz="3200" b="1" i="1" dirty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de-DE" sz="3200" b="1" i="1" dirty="0">
                <a:solidFill>
                  <a:srgbClr val="0000CC"/>
                </a:solidFill>
              </a:rPr>
              <a:t>relevanten </a:t>
            </a:r>
            <a:r>
              <a:rPr lang="de-DE" sz="3200" b="1" i="1" dirty="0" smtClean="0">
                <a:solidFill>
                  <a:srgbClr val="0000CC"/>
                </a:solidFill>
              </a:rPr>
              <a:t>Verbände, Kirchen,  </a:t>
            </a:r>
            <a:endParaRPr lang="de-DE" sz="3200" b="1" i="1" dirty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de-DE" sz="3200" b="1" i="1" dirty="0" smtClean="0">
                <a:solidFill>
                  <a:srgbClr val="0000CC"/>
                </a:solidFill>
              </a:rPr>
              <a:t>Kommunen, Zweckverbänden</a:t>
            </a:r>
            <a:endParaRPr lang="de-DE" sz="3200" b="1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31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WordArt 2"/>
          <p:cNvSpPr>
            <a:spLocks noChangeArrowheads="1" noChangeShapeType="1" noTextEdit="1"/>
          </p:cNvSpPr>
          <p:nvPr/>
        </p:nvSpPr>
        <p:spPr bwMode="auto">
          <a:xfrm rot="19565777">
            <a:off x="1802183" y="2595209"/>
            <a:ext cx="5400650" cy="12678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Der Kampf gegen</a:t>
            </a:r>
          </a:p>
          <a:p>
            <a:pPr algn="ctr"/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Ehe und Familie</a:t>
            </a:r>
            <a:endParaRPr lang="de-DE" sz="36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5366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i="1" dirty="0" smtClean="0">
                <a:latin typeface="Calibri"/>
                <a:cs typeface="Arial" charset="0"/>
              </a:rPr>
              <a:t>Es war der Familienpolitik bis zur Kohl-Ära </a:t>
            </a:r>
          </a:p>
          <a:p>
            <a:pPr algn="ctr" eaLnBrk="1" hangingPunct="1"/>
            <a:r>
              <a:rPr lang="de-DE" altLang="de-DE" sz="3600" i="1" dirty="0">
                <a:latin typeface="Calibri"/>
                <a:cs typeface="Arial" charset="0"/>
              </a:rPr>
              <a:t>e</a:t>
            </a:r>
            <a:r>
              <a:rPr lang="de-DE" altLang="de-DE" sz="3600" i="1" dirty="0" smtClean="0">
                <a:latin typeface="Calibri"/>
                <a:cs typeface="Arial" charset="0"/>
              </a:rPr>
              <a:t>in Anliegen, die Familie zu unterstützen.</a:t>
            </a:r>
          </a:p>
        </p:txBody>
      </p:sp>
    </p:spTree>
    <p:extLst>
      <p:ext uri="{BB962C8B-B14F-4D97-AF65-F5344CB8AC3E}">
        <p14:creationId xmlns:p14="http://schemas.microsoft.com/office/powerpoint/2010/main" val="2044090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7397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Dieses Anliegen,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Familie als Institution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zu schützen, spielt seit 2002/2003</a:t>
            </a:r>
          </a:p>
          <a:p>
            <a:pPr algn="ctr" eaLnBrk="1" hangingPunct="1"/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(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der ersten rot-grünen Regierung)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keine Rolle mehr.</a:t>
            </a:r>
          </a:p>
          <a:p>
            <a:pPr algn="ctr" eaLnBrk="1" hangingPunct="1"/>
            <a:endParaRPr lang="de-DE" altLang="de-DE" sz="10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Die öffentliche Verantwortung für die Kinder wird seither einseitig gefördert.</a:t>
            </a:r>
          </a:p>
          <a:p>
            <a:pPr algn="ctr" eaLnBrk="1" hangingPunct="1"/>
            <a:endParaRPr lang="de-DE" altLang="de-DE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Stefan Fuchs: Gesellschaft ohne Kinder 2014, Rezension in JF 13.03.14 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b="60228"/>
          <a:stretch/>
        </p:blipFill>
        <p:spPr>
          <a:xfrm>
            <a:off x="0" y="2420888"/>
            <a:ext cx="9123100" cy="44371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99792" y="814442"/>
            <a:ext cx="3376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i="1" dirty="0" smtClean="0">
                <a:solidFill>
                  <a:srgbClr val="0000FF"/>
                </a:solidFill>
              </a:rPr>
              <a:t>Die Strategie:</a:t>
            </a:r>
            <a:endParaRPr lang="de-DE" sz="4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5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8880" y="0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Mit </a:t>
            </a:r>
            <a:r>
              <a:rPr lang="de-DE" altLang="de-DE" sz="3600" b="1" i="1" dirty="0">
                <a:solidFill>
                  <a:srgbClr val="0000FF"/>
                </a:solidFill>
              </a:rPr>
              <a:t>der Schulpflicht </a:t>
            </a:r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haben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Eltern hinzunehmen,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Staat als Bildungs-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Erziehungsträger … an ihre Stelle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tritt…</a:t>
            </a:r>
            <a:r>
              <a:rPr lang="de-DE" altLang="de-DE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altLang="de-DE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</a:rPr>
              <a:t>Entscheidung </a:t>
            </a:r>
            <a:r>
              <a:rPr lang="de-DE" altLang="de-DE" sz="2000" i="1" dirty="0">
                <a:solidFill>
                  <a:srgbClr val="0000FF"/>
                </a:solidFill>
              </a:rPr>
              <a:t>des Bundesverwaltungsgerichts  am 11. Sept. 2013 </a:t>
            </a:r>
          </a:p>
        </p:txBody>
      </p:sp>
    </p:spTree>
    <p:extLst>
      <p:ext uri="{BB962C8B-B14F-4D97-AF65-F5344CB8AC3E}">
        <p14:creationId xmlns:p14="http://schemas.microsoft.com/office/powerpoint/2010/main" val="1779006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03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lvl="0" algn="ctr"/>
            <a:r>
              <a:rPr lang="de-DE" altLang="de-DE" sz="3600" b="1" i="1" dirty="0" smtClean="0">
                <a:solidFill>
                  <a:srgbClr val="0000FF"/>
                </a:solidFill>
              </a:rPr>
              <a:t>Damit </a:t>
            </a:r>
            <a:r>
              <a:rPr lang="de-DE" altLang="de-DE" sz="3600" b="1" i="1" dirty="0">
                <a:solidFill>
                  <a:srgbClr val="0000FF"/>
                </a:solidFill>
              </a:rPr>
              <a:t>löst das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Bundesverwaltungsgericht das </a:t>
            </a:r>
            <a:r>
              <a:rPr lang="de-DE" altLang="de-DE" sz="3600" b="1" i="1" dirty="0">
                <a:solidFill>
                  <a:srgbClr val="0000FF"/>
                </a:solidFill>
              </a:rPr>
              <a:t>Grundrecht des Art. 6 Abs. 2 Satz 1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auf: </a:t>
            </a:r>
          </a:p>
          <a:p>
            <a:pPr lvl="0" algn="ctr"/>
            <a:r>
              <a:rPr lang="de-DE" altLang="de-DE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Pflege und Erziehung der Kinder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natürliche Recht der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Eltern </a:t>
            </a:r>
          </a:p>
          <a:p>
            <a:pPr lvl="0" algn="ctr"/>
            <a:r>
              <a:rPr lang="de-DE" altLang="de-DE" sz="3600" b="1" i="1" dirty="0" smtClean="0">
                <a:solidFill>
                  <a:srgbClr val="0000FF"/>
                </a:solidFill>
              </a:rPr>
              <a:t>und </a:t>
            </a:r>
            <a:r>
              <a:rPr lang="de-DE" altLang="de-DE" sz="3600" b="1" i="1" dirty="0">
                <a:solidFill>
                  <a:srgbClr val="0000FF"/>
                </a:solidFill>
              </a:rPr>
              <a:t>die zuvörderst ihnen obliegende Pflicht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.“</a:t>
            </a:r>
            <a:endParaRPr lang="de-DE" altLang="de-DE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42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180" y="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</a:t>
            </a:r>
          </a:p>
          <a:p>
            <a:pPr lvl="0" algn="ctr"/>
            <a:endParaRPr lang="de-DE" sz="3600" b="1" i="1" dirty="0" smtClean="0">
              <a:solidFill>
                <a:srgbClr val="0000FF"/>
              </a:solidFill>
            </a:endParaRP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Im </a:t>
            </a:r>
            <a:r>
              <a:rPr lang="de-DE" sz="3600" b="1" i="1" dirty="0">
                <a:solidFill>
                  <a:srgbClr val="0000FF"/>
                </a:solidFill>
              </a:rPr>
              <a:t>Kinder- und Jugendhilfegesetz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hat sich der </a:t>
            </a:r>
            <a:r>
              <a:rPr lang="de-DE" sz="3600" b="1" i="1" dirty="0">
                <a:solidFill>
                  <a:srgbClr val="0000FF"/>
                </a:solidFill>
              </a:rPr>
              <a:t>Staat </a:t>
            </a:r>
            <a:r>
              <a:rPr lang="de-DE" sz="3600" b="1" i="1" dirty="0" smtClean="0">
                <a:solidFill>
                  <a:srgbClr val="0000FF"/>
                </a:solidFill>
              </a:rPr>
              <a:t>das </a:t>
            </a:r>
            <a:r>
              <a:rPr lang="de-DE" sz="3600" b="1" i="1" dirty="0">
                <a:solidFill>
                  <a:srgbClr val="0000FF"/>
                </a:solidFill>
              </a:rPr>
              <a:t>Recht geschaffen,</a:t>
            </a:r>
          </a:p>
          <a:p>
            <a:pPr lvl="0" algn="ctr"/>
            <a:endParaRPr lang="de-DE" sz="1000" b="1" i="1" dirty="0" smtClean="0">
              <a:solidFill>
                <a:srgbClr val="0000FF"/>
              </a:solidFill>
            </a:endParaRPr>
          </a:p>
          <a:p>
            <a:pPr lvl="0" algn="ctr"/>
            <a:r>
              <a:rPr lang="de-DE" sz="1000" b="1" i="1" dirty="0" smtClean="0">
                <a:solidFill>
                  <a:srgbClr val="0000FF"/>
                </a:solidFill>
              </a:rPr>
              <a:t>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“Jedes Kind von Geburt an, das nicht </a:t>
            </a:r>
          </a:p>
          <a:p>
            <a:pPr lvl="0" algn="ctr"/>
            <a:r>
              <a:rPr lang="de-DE" sz="3600" b="1" i="1" dirty="0" smtClean="0">
                <a:solidFill>
                  <a:srgbClr val="0000FF"/>
                </a:solidFill>
              </a:rPr>
              <a:t>(–</a:t>
            </a:r>
            <a:r>
              <a:rPr lang="de-DE" sz="3600" b="1" i="1" dirty="0">
                <a:solidFill>
                  <a:srgbClr val="0000FF"/>
                </a:solidFill>
              </a:rPr>
              <a:t>in seinem Sinne</a:t>
            </a:r>
            <a:r>
              <a:rPr lang="de-DE" sz="3600" b="1" i="1" dirty="0" smtClean="0">
                <a:solidFill>
                  <a:srgbClr val="0000FF"/>
                </a:solidFill>
              </a:rPr>
              <a:t>!-) </a:t>
            </a: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gemeinschaftsfähig 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seinen Eltern erzogen wird,</a:t>
            </a:r>
            <a:r>
              <a:rPr lang="de-DE" sz="3600" b="1" i="1" dirty="0">
                <a:solidFill>
                  <a:srgbClr val="0000FF"/>
                </a:solidFill>
              </a:rPr>
              <a:t> </a:t>
            </a: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 Tagespflege zu nehmen.“</a:t>
            </a:r>
            <a:endParaRPr lang="de-DE" altLang="de-DE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de-DE" altLang="de-DE" sz="1000" i="1" dirty="0">
                <a:solidFill>
                  <a:srgbClr val="0000FF"/>
                </a:solidFill>
              </a:rPr>
              <a:t> </a:t>
            </a:r>
          </a:p>
          <a:p>
            <a:pPr lvl="0" algn="ctr"/>
            <a:r>
              <a:rPr lang="de-DE" altLang="de-DE" sz="2000" i="1" dirty="0">
                <a:solidFill>
                  <a:srgbClr val="0000FF"/>
                </a:solidFill>
              </a:rPr>
              <a:t>§24 Kinder- und </a:t>
            </a:r>
            <a:r>
              <a:rPr lang="de-DE" altLang="de-DE" sz="2000" i="1" dirty="0" smtClean="0">
                <a:solidFill>
                  <a:srgbClr val="0000FF"/>
                </a:solidFill>
              </a:rPr>
              <a:t>Jugendhilfegesetz</a:t>
            </a:r>
          </a:p>
          <a:p>
            <a:pPr lvl="0" algn="ctr"/>
            <a:endParaRPr lang="de-DE" altLang="de-DE" sz="2000" i="1" dirty="0">
              <a:solidFill>
                <a:srgbClr val="0000FF"/>
              </a:solidFill>
            </a:endParaRPr>
          </a:p>
          <a:p>
            <a:pPr lvl="0" algn="ctr"/>
            <a:endParaRPr lang="de-DE" alt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58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076244" y="5373216"/>
            <a:ext cx="2528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 smtClean="0">
                <a:solidFill>
                  <a:srgbClr val="0000FF"/>
                </a:solidFill>
              </a:rPr>
              <a:t>Birgit </a:t>
            </a:r>
            <a:r>
              <a:rPr lang="de-DE" altLang="de-DE" i="1" dirty="0">
                <a:solidFill>
                  <a:srgbClr val="0000FF"/>
                </a:solidFill>
              </a:rPr>
              <a:t>Kelle, FAS 45/2013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17917"/>
            <a:ext cx="9144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b="1" i="1" dirty="0">
              <a:solidFill>
                <a:srgbClr val="0000FF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Die Umprägung geschieht am wirksamsten schon in der Kita.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Weil aber die Erziehung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nach dem Grundgesetz den Eltern obliegt,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</a:rPr>
              <a:t>das Bildungssystem aber dem Staat,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wurden Krippen und Kitas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durch Zauberhand Bildungseinrichtungen. </a:t>
            </a:r>
            <a:endParaRPr lang="de-DE" altLang="de-DE" sz="3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36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101" y="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Verunsicherung</a:t>
            </a:r>
          </a:p>
          <a:p>
            <a:pPr algn="ctr"/>
            <a:endParaRPr lang="de-DE" alt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Eltern wird suggeriert</a:t>
            </a:r>
            <a:r>
              <a:rPr lang="de-DE" altLang="de-DE" sz="3600" b="1" i="1" dirty="0">
                <a:solidFill>
                  <a:srgbClr val="0000FF"/>
                </a:solidFill>
              </a:rPr>
              <a:t>, </a:t>
            </a:r>
            <a:r>
              <a:rPr lang="de-DE" altLang="de-DE" sz="3600" b="1" i="1" dirty="0" smtClean="0">
                <a:solidFill>
                  <a:srgbClr val="0000FF"/>
                </a:solidFill>
              </a:rPr>
              <a:t>ihre Kinder </a:t>
            </a:r>
          </a:p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würden regelrecht verblöden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und zu sozialen Pflegefällen werden,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wenn man sie nicht </a:t>
            </a: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in eine staatliche Einrichtung gibt.</a:t>
            </a:r>
          </a:p>
          <a:p>
            <a:pPr algn="ctr"/>
            <a:endParaRPr lang="de-DE" altLang="de-DE" sz="2000" b="1" i="1" dirty="0">
              <a:solidFill>
                <a:srgbClr val="0000FF"/>
              </a:solidFill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</a:rPr>
              <a:t>Lena Kürschner, Vorstandsmitglied und Stadträtin der Grünen in München </a:t>
            </a:r>
            <a:endParaRPr lang="de-DE" altLang="de-DE" sz="2000" i="1" dirty="0">
              <a:solidFill>
                <a:srgbClr val="0000FF"/>
              </a:solidFill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</a:rPr>
              <a:t>In einem offenen Brief an ihre Partei am 21. 10. 2013</a:t>
            </a:r>
            <a:endParaRPr lang="de-DE" alt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5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4763"/>
            <a:ext cx="9144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 smtClean="0">
              <a:solidFill>
                <a:srgbClr val="0000CC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In </a:t>
            </a:r>
            <a:r>
              <a:rPr lang="de-DE" sz="3600" b="1" i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Plato´s</a:t>
            </a:r>
            <a:r>
              <a:rPr lang="de-DE" sz="3600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 idealem Staat soll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keiner eigene Wohnungs-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und Vorratsräume besitzen,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sie </a:t>
            </a:r>
            <a:r>
              <a:rPr lang="de-DE" sz="3600" b="1" i="1" dirty="0">
                <a:solidFill>
                  <a:srgbClr val="0000CC"/>
                </a:solidFill>
                <a:latin typeface="Calibri" panose="020F0502020204030204" pitchFamily="34" charset="0"/>
              </a:rPr>
              <a:t>sollen … gemeinschaftlich leben.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Die Frauen sollen alle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allen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Männern gemeinsam sein.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Auch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die Kinder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müssen Gemeingut sein.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i="1" dirty="0">
                <a:solidFill>
                  <a:srgbClr val="0000CC"/>
                </a:solidFill>
                <a:latin typeface="Calibri" panose="020F0502020204030204" pitchFamily="34" charset="0"/>
              </a:rPr>
              <a:t>Platon: Staat, Jena 1925, S. </a:t>
            </a:r>
            <a:r>
              <a:rPr lang="de-DE" sz="2000" i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134+191  </a:t>
            </a:r>
            <a:endParaRPr lang="de-DE" sz="2000" i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70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1" y="11545"/>
            <a:ext cx="91408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Finanzieller Druck</a:t>
            </a:r>
          </a:p>
          <a:p>
            <a:pPr lvl="0" algn="ctr"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„Alleinverdiener-Ehe“ wird zum Risiko</a:t>
            </a:r>
          </a:p>
          <a:p>
            <a:pPr lvl="0" algn="ctr"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für die Hausfrau:</a:t>
            </a:r>
          </a:p>
          <a:p>
            <a:pPr lvl="0"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Frauen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die sich Vollzeit um Kinder und Haushalt kümmern, droht der soziale Abstieg. </a:t>
            </a:r>
          </a:p>
          <a:p>
            <a:pPr lvl="0">
              <a:defRPr/>
            </a:pPr>
            <a:endParaRPr lang="de-DE" sz="1000" dirty="0">
              <a:solidFill>
                <a:srgbClr val="FF22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de-DE" sz="2000" i="1" dirty="0">
                <a:solidFill>
                  <a:srgbClr val="0000CC"/>
                </a:solidFill>
                <a:latin typeface="Calibri" panose="020F0502020204030204" pitchFamily="34" charset="0"/>
              </a:rPr>
              <a:t>Dorothea </a:t>
            </a:r>
            <a:r>
              <a:rPr lang="de-DE" sz="2000" i="1" dirty="0" err="1">
                <a:solidFill>
                  <a:srgbClr val="0000CC"/>
                </a:solidFill>
                <a:latin typeface="Calibri" panose="020F0502020204030204" pitchFamily="34" charset="0"/>
              </a:rPr>
              <a:t>Siems</a:t>
            </a:r>
            <a:r>
              <a:rPr lang="de-DE" sz="2000" i="1" dirty="0">
                <a:solidFill>
                  <a:srgbClr val="0000CC"/>
                </a:solidFill>
                <a:latin typeface="Calibri" panose="020F0502020204030204" pitchFamily="34" charset="0"/>
              </a:rPr>
              <a:t>: Die Politik schafft die Hausfrau ab. Die Welt 7. Februar 2008</a:t>
            </a:r>
          </a:p>
        </p:txBody>
      </p:sp>
    </p:spTree>
    <p:extLst>
      <p:ext uri="{BB962C8B-B14F-4D97-AF65-F5344CB8AC3E}">
        <p14:creationId xmlns:p14="http://schemas.microsoft.com/office/powerpoint/2010/main" val="1769780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Trend:</a:t>
            </a:r>
          </a:p>
          <a:p>
            <a:pPr algn="ctr"/>
            <a:endParaRPr lang="de-DE" altLang="de-DE" sz="1000" b="1" i="1" dirty="0">
              <a:solidFill>
                <a:srgbClr val="0000FF"/>
              </a:solidFill>
            </a:endParaRPr>
          </a:p>
          <a:p>
            <a:pPr algn="ctr"/>
            <a:r>
              <a:rPr lang="de-DE" altLang="de-DE" sz="3600" b="1" i="1" dirty="0" smtClean="0">
                <a:solidFill>
                  <a:srgbClr val="0000FF"/>
                </a:solidFill>
              </a:rPr>
              <a:t>Über </a:t>
            </a:r>
            <a:r>
              <a:rPr lang="de-DE" altLang="de-DE" sz="3600" b="1" i="1" dirty="0">
                <a:solidFill>
                  <a:srgbClr val="0000FF"/>
                </a:solidFill>
              </a:rPr>
              <a:t>kurz oder lang</a:t>
            </a:r>
          </a:p>
          <a:p>
            <a:pPr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können es selbst Mittelstandsfamilien </a:t>
            </a:r>
          </a:p>
          <a:p>
            <a:pPr algn="ctr"/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 nicht mehr leisten,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</a:rPr>
              <a:t>für längere Zeit auf </a:t>
            </a:r>
          </a:p>
          <a:p>
            <a:pPr algn="ctr"/>
            <a:r>
              <a:rPr lang="de-DE" altLang="de-DE" sz="3600" b="1" i="1" dirty="0">
                <a:solidFill>
                  <a:srgbClr val="0000FF"/>
                </a:solidFill>
              </a:rPr>
              <a:t>ein Einkommen zu verzichten. </a:t>
            </a:r>
          </a:p>
          <a:p>
            <a:endParaRPr lang="de-DE" altLang="de-DE" sz="2000" i="1" dirty="0">
              <a:solidFill>
                <a:srgbClr val="333399"/>
              </a:solidFill>
            </a:endParaRP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</a:rPr>
              <a:t>Hedwig von </a:t>
            </a:r>
            <a:r>
              <a:rPr lang="de-DE" altLang="de-DE" sz="2000" i="1" dirty="0" err="1">
                <a:solidFill>
                  <a:srgbClr val="0000FF"/>
                </a:solidFill>
              </a:rPr>
              <a:t>Beverfoerde</a:t>
            </a:r>
            <a:r>
              <a:rPr lang="de-DE" altLang="de-DE" sz="2000" i="1" dirty="0">
                <a:solidFill>
                  <a:srgbClr val="0000FF"/>
                </a:solidFill>
              </a:rPr>
              <a:t>: Wollt ihr die totale Krippengesellschaft? </a:t>
            </a:r>
          </a:p>
          <a:p>
            <a:pPr algn="ctr"/>
            <a:r>
              <a:rPr lang="de-DE" altLang="de-DE" sz="2000" i="1" dirty="0">
                <a:solidFill>
                  <a:srgbClr val="0000FF"/>
                </a:solidFill>
              </a:rPr>
              <a:t>Die Welt, 20. 04. 07</a:t>
            </a:r>
          </a:p>
        </p:txBody>
      </p:sp>
    </p:spTree>
    <p:extLst>
      <p:ext uri="{BB962C8B-B14F-4D97-AF65-F5344CB8AC3E}">
        <p14:creationId xmlns:p14="http://schemas.microsoft.com/office/powerpoint/2010/main" val="320430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Sexualisierung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sozialistische Idealzustand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Ist die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Befriedigung aller Leidenschaften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unter dem „Lustprinzip“.</a:t>
            </a:r>
            <a:endParaRPr lang="de-DE" altLang="de-DE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/>
              </a:rPr>
              <a:t>„…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/>
              </a:rPr>
              <a:t>die besten Bürger sind diejenigen,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/>
              </a:rPr>
              <a:t>die ... am entschlossensten sind,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/>
              </a:rPr>
              <a:t>all ihre Leidenschaften zu befriedigen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/>
              </a:rPr>
              <a:t>.“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Ch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. Fourier 1938, Dt. 1966, S. 122, 125 + 378</a:t>
            </a:r>
          </a:p>
        </p:txBody>
      </p:sp>
    </p:spTree>
    <p:extLst>
      <p:ext uri="{BB962C8B-B14F-4D97-AF65-F5344CB8AC3E}">
        <p14:creationId xmlns:p14="http://schemas.microsoft.com/office/powerpoint/2010/main" val="19950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Fazit: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Staat bestimmt,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wann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die Kinder schulpflichtig werden –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Tendenz immer früher.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Staat bestimmt, wie lange die Kinder täglich die Schule besuchen müssen –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Tendenz Ganztagsschule.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Der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Staat bestimmt Unterrichtsinhalte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und Erziehungsziele: </a:t>
            </a: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Durchsetzung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der Gender-Ideologie. </a:t>
            </a:r>
            <a:endParaRPr lang="de-DE" altLang="de-DE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Armin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Eckermann, Schulunterricht zu Hause e.V., </a:t>
            </a:r>
          </a:p>
          <a:p>
            <a:pPr algn="ctr" eaLnBrk="1" hangingPunct="1"/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Kultur und Medien Sonntag, 8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. November 2013</a:t>
            </a:r>
          </a:p>
        </p:txBody>
      </p:sp>
    </p:spTree>
    <p:extLst>
      <p:ext uri="{BB962C8B-B14F-4D97-AF65-F5344CB8AC3E}">
        <p14:creationId xmlns:p14="http://schemas.microsoft.com/office/powerpoint/2010/main" val="346787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Abgeordnete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mit einem herkömmlichen Familienbild fragen sich fast verzweifelt,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0000FF"/>
                </a:solidFill>
                <a:latin typeface="Calibri"/>
                <a:cs typeface="Arial" charset="0"/>
              </a:rPr>
              <a:t>woher 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das alles kommt und warum es,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obwohl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kaum jemand dafür zu sein scheint, gleichsam unwiderstehlich </a:t>
            </a:r>
            <a:endParaRPr lang="de-DE" alt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über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die Politik hereinbricht.</a:t>
            </a:r>
            <a:r>
              <a:rPr lang="de-DE" altLang="de-DE" sz="3600" b="1" i="1" dirty="0">
                <a:solidFill>
                  <a:srgbClr val="0000FF"/>
                </a:solidFill>
                <a:latin typeface="Calibri"/>
                <a:cs typeface="Arial" charset="0"/>
              </a:rPr>
              <a:t> </a:t>
            </a:r>
            <a:endParaRPr lang="de-DE" altLang="de-DE" sz="3600" b="1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endParaRPr lang="de-DE" altLang="de-DE" sz="2000" i="1" dirty="0" smtClean="0">
              <a:solidFill>
                <a:srgbClr val="0000FF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Volker </a:t>
            </a:r>
            <a:r>
              <a:rPr lang="de-DE" altLang="de-DE" sz="2000" i="1" dirty="0" err="1">
                <a:solidFill>
                  <a:srgbClr val="0000FF"/>
                </a:solidFill>
                <a:latin typeface="Calibri"/>
                <a:cs typeface="Arial" charset="0"/>
              </a:rPr>
              <a:t>Zastrow</a:t>
            </a:r>
            <a:r>
              <a:rPr lang="de-DE" altLang="de-DE" sz="2000" i="1" dirty="0">
                <a:solidFill>
                  <a:srgbClr val="0000FF"/>
                </a:solidFill>
                <a:latin typeface="Calibri"/>
                <a:cs typeface="Arial" charset="0"/>
              </a:rPr>
              <a:t>: Gender Politische Geschlechtsumwandlung,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/>
                <a:cs typeface="Arial" charset="0"/>
              </a:rPr>
              <a:t>2010, S. 7+8</a:t>
            </a:r>
            <a:endParaRPr lang="de-DE" altLang="de-DE" sz="2000" i="1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8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3635896" y="0"/>
            <a:ext cx="5508104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Im Gegensatz zum Tier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sagen dem Menschen keine Instinkte,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 pitchFamily="34" charset="0"/>
              </a:rPr>
              <a:t>was 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er tun </a:t>
            </a:r>
            <a:r>
              <a:rPr lang="de-DE" altLang="de-DE" sz="3600" b="1" i="1" dirty="0" err="1">
                <a:solidFill>
                  <a:srgbClr val="0000FF"/>
                </a:solidFill>
                <a:cs typeface="Arial" pitchFamily="34" charset="0"/>
              </a:rPr>
              <a:t>muss</a:t>
            </a: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Heute sagen ihm keine Traditionen mehr,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cs typeface="Arial" pitchFamily="34" charset="0"/>
              </a:rPr>
              <a:t>was er soll.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Nun, weder wissend was er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noch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was er soll,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will er nun das, was alle tun –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Konformismus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!</a:t>
            </a:r>
            <a:endParaRPr lang="de-DE" altLang="de-DE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 pitchFamily="34" charset="0"/>
              </a:rPr>
              <a:t>Viktor Frankl: Das Leiden am sinnlosen </a:t>
            </a: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Leben,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cs typeface="Arial" pitchFamily="34" charset="0"/>
              </a:rPr>
              <a:t>1991, S. 13</a:t>
            </a:r>
            <a:endParaRPr lang="de-DE" altLang="de-DE" sz="2000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342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46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4570413" y="63246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384675" y="58674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</a:endParaRPr>
          </a:p>
        </p:txBody>
      </p:sp>
      <p:sp>
        <p:nvSpPr>
          <p:cNvPr id="54276" name="WordArt 4"/>
          <p:cNvSpPr>
            <a:spLocks noChangeArrowheads="1" noChangeShapeType="1" noTextEdit="1"/>
          </p:cNvSpPr>
          <p:nvPr/>
        </p:nvSpPr>
        <p:spPr bwMode="auto">
          <a:xfrm rot="-2110610">
            <a:off x="776470" y="2933431"/>
            <a:ext cx="6888163" cy="108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Die „Nebenwirkungen“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und ihre Gründe</a:t>
            </a:r>
            <a:endParaRPr lang="de-DE" sz="3600" kern="10" dirty="0">
              <a:solidFill>
                <a:srgbClr val="FF00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1367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0763" y="0"/>
            <a:ext cx="9144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Natürlich wurde nach der Oktoberevolution sofort das sozialistische Familienmodell eingeführt:</a:t>
            </a:r>
          </a:p>
          <a:p>
            <a:pPr lvl="0" algn="ctr"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... </a:t>
            </a:r>
            <a:r>
              <a:rPr lang="de-DE" sz="3600" i="1" dirty="0">
                <a:latin typeface="Calibri" panose="020F0502020204030204" pitchFamily="34" charset="0"/>
              </a:rPr>
              <a:t>Je früher das </a:t>
            </a:r>
            <a:r>
              <a:rPr lang="de-DE" sz="3600" i="1" dirty="0" smtClean="0">
                <a:latin typeface="Calibri" panose="020F0502020204030204" pitchFamily="34" charset="0"/>
              </a:rPr>
              <a:t>Kind seiner </a:t>
            </a:r>
            <a:r>
              <a:rPr lang="de-DE" sz="3600" i="1" dirty="0">
                <a:latin typeface="Calibri" panose="020F0502020204030204" pitchFamily="34" charset="0"/>
              </a:rPr>
              <a:t>Mutter entzogen und in eine </a:t>
            </a:r>
            <a:r>
              <a:rPr lang="de-DE" sz="3600" i="1" dirty="0" smtClean="0">
                <a:latin typeface="Calibri" panose="020F0502020204030204" pitchFamily="34" charset="0"/>
              </a:rPr>
              <a:t>Krippe gegeben </a:t>
            </a:r>
            <a:r>
              <a:rPr lang="de-DE" sz="3600" i="1" dirty="0">
                <a:latin typeface="Calibri" panose="020F0502020204030204" pitchFamily="34" charset="0"/>
              </a:rPr>
              <a:t>wird,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desto </a:t>
            </a:r>
            <a:r>
              <a:rPr lang="de-DE" sz="3600" i="1" dirty="0">
                <a:latin typeface="Calibri" panose="020F0502020204030204" pitchFamily="34" charset="0"/>
              </a:rPr>
              <a:t>mehr </a:t>
            </a:r>
            <a:r>
              <a:rPr lang="de-DE" sz="3600" i="1" dirty="0" smtClean="0">
                <a:latin typeface="Calibri" panose="020F0502020204030204" pitchFamily="34" charset="0"/>
              </a:rPr>
              <a:t>Garantien bestehen </a:t>
            </a:r>
            <a:r>
              <a:rPr lang="de-DE" sz="3600" i="1" dirty="0">
                <a:latin typeface="Calibri" panose="020F0502020204030204" pitchFamily="34" charset="0"/>
              </a:rPr>
              <a:t>dafür, </a:t>
            </a:r>
            <a:endParaRPr lang="de-DE" sz="3600" i="1" dirty="0" smtClean="0"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dass </a:t>
            </a:r>
            <a:r>
              <a:rPr lang="de-DE" sz="3600" i="1" dirty="0">
                <a:latin typeface="Calibri" panose="020F0502020204030204" pitchFamily="34" charset="0"/>
              </a:rPr>
              <a:t>es gesund sein wird“  </a:t>
            </a:r>
          </a:p>
          <a:p>
            <a:pPr lvl="0" algn="ctr">
              <a:defRPr/>
            </a:pPr>
            <a:endParaRPr lang="de-DE" sz="1000" i="1" dirty="0">
              <a:latin typeface="Calibri" panose="020F0502020204030204" pitchFamily="34" charset="0"/>
            </a:endParaRPr>
          </a:p>
          <a:p>
            <a:pPr lvl="0" algn="ctr">
              <a:defRPr/>
            </a:pPr>
            <a:r>
              <a:rPr lang="de-DE" sz="2000" i="1" dirty="0">
                <a:latin typeface="Calibri" panose="020F0502020204030204" pitchFamily="34" charset="0"/>
              </a:rPr>
              <a:t>M. N. </a:t>
            </a:r>
            <a:r>
              <a:rPr lang="de-DE" sz="2000" i="1" dirty="0" err="1">
                <a:latin typeface="Calibri" panose="020F0502020204030204" pitchFamily="34" charset="0"/>
              </a:rPr>
              <a:t>Ljadow</a:t>
            </a:r>
            <a:r>
              <a:rPr lang="de-DE" sz="2000" i="1" dirty="0">
                <a:latin typeface="Calibri" panose="020F0502020204030204" pitchFamily="34" charset="0"/>
              </a:rPr>
              <a:t>, 1925, S. 25-27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10764" y="4867489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i="1" dirty="0">
                <a:latin typeface="Calibri" panose="020F0502020204030204" pitchFamily="34" charset="0"/>
              </a:rPr>
              <a:t>Die Folgen ließen nicht lange auf sich warten:</a:t>
            </a:r>
          </a:p>
        </p:txBody>
      </p:sp>
    </p:spTree>
    <p:extLst>
      <p:ext uri="{BB962C8B-B14F-4D97-AF65-F5344CB8AC3E}">
        <p14:creationId xmlns:p14="http://schemas.microsoft.com/office/powerpoint/2010/main" val="414409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1457"/>
            <a:ext cx="913323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b="1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Ein </a:t>
            </a:r>
            <a:r>
              <a:rPr lang="de-DE" sz="36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nicht geringer Anteil der jetzigen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Verwahrlosung von Kindern </a:t>
            </a:r>
          </a:p>
          <a:p>
            <a:pPr lvl="0" algn="ctr">
              <a:defRPr/>
            </a:pPr>
            <a:r>
              <a:rPr lang="de-DE" sz="3600" b="1" i="1" dirty="0" err="1">
                <a:solidFill>
                  <a:srgbClr val="0000FF"/>
                </a:solidFill>
                <a:latin typeface="Calibri"/>
                <a:cs typeface="Arial" pitchFamily="34" charset="0"/>
              </a:rPr>
              <a:t>muss</a:t>
            </a:r>
            <a:r>
              <a:rPr lang="de-DE" sz="36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 darauf zurückgeführt werden, </a:t>
            </a:r>
          </a:p>
          <a:p>
            <a:pPr lvl="0" algn="ctr"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dass die Familie zerfällt, auseinanderbricht</a:t>
            </a:r>
            <a:r>
              <a:rPr lang="de-DE" sz="3600" b="1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.</a:t>
            </a:r>
            <a:endParaRPr lang="de-DE" sz="3600" b="1" i="1" dirty="0">
              <a:solidFill>
                <a:srgbClr val="0000FF"/>
              </a:solidFill>
              <a:latin typeface="Calibri"/>
              <a:cs typeface="Arial" pitchFamily="34" charset="0"/>
            </a:endParaRPr>
          </a:p>
          <a:p>
            <a:pPr lvl="0" algn="ctr">
              <a:defRPr/>
            </a:pPr>
            <a:endParaRPr lang="de-DE" sz="1000" i="1" dirty="0" smtClean="0">
              <a:solidFill>
                <a:srgbClr val="0000FF"/>
              </a:solidFill>
              <a:latin typeface="Calibri"/>
              <a:cs typeface="Arial" pitchFamily="34" charset="0"/>
            </a:endParaRPr>
          </a:p>
          <a:p>
            <a:pPr lvl="0" algn="ctr">
              <a:defRPr/>
            </a:pPr>
            <a:r>
              <a:rPr lang="de-DE" sz="200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Allrussisches </a:t>
            </a:r>
            <a:r>
              <a:rPr lang="de-DE" sz="2000" i="1" dirty="0">
                <a:solidFill>
                  <a:srgbClr val="0000FF"/>
                </a:solidFill>
                <a:latin typeface="Calibri"/>
                <a:cs typeface="Arial" pitchFamily="34" charset="0"/>
              </a:rPr>
              <a:t>Zentrales Exekutivkomitee der XII. Einberufung,1925, S. </a:t>
            </a:r>
            <a:r>
              <a:rPr lang="de-DE" sz="2000" i="1" dirty="0" smtClean="0">
                <a:solidFill>
                  <a:srgbClr val="0000FF"/>
                </a:solidFill>
                <a:latin typeface="Calibri"/>
                <a:cs typeface="Arial" pitchFamily="34" charset="0"/>
              </a:rPr>
              <a:t>25</a:t>
            </a:r>
            <a:endParaRPr lang="de-DE" sz="2000" i="1" dirty="0">
              <a:solidFill>
                <a:srgbClr val="0000FF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15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-558" y="2296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Von den Insassen einer „</a:t>
            </a:r>
            <a:r>
              <a:rPr lang="de-DE" altLang="de-DE" sz="3600" i="1" dirty="0" err="1" smtClean="0">
                <a:latin typeface="Calibri" panose="020F0502020204030204" pitchFamily="34" charset="0"/>
              </a:rPr>
              <a:t>Riesenkita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“ mit 3000 Waisenkindern in Rumänien unter Ceausescu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die keine Bindung aufbauen durften,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starb die Hälfte, die anderen Hälfte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überlebte mit „leeren“ Gehirnen.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i="1" dirty="0" smtClean="0"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Ohne Bindung kann ein Kind nicht leben.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Und die Folgen sind nicht nur psychisch:</a:t>
            </a:r>
            <a:endParaRPr lang="de-DE" altLang="de-DE" sz="3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87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Platos Staat hat sich nirgendwo in der Antike durchgesetzt und bis zur Aufklärung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war es ruhig um dieser Idee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i="1" dirty="0" smtClean="0">
                <a:latin typeface="Calibri" panose="020F0502020204030204" pitchFamily="34" charset="0"/>
              </a:rPr>
              <a:t>bis zur Entstehung der Wissenschaft.  </a:t>
            </a:r>
            <a:endParaRPr lang="de-DE" sz="20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74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35876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Psychische Traumatisierungen</a:t>
            </a:r>
            <a:r>
              <a:rPr lang="de-DE" sz="3600" b="1" i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Haben also nicht nur seelische Folgen,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Sie bewirken eine physische Beeinträchtigung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der </a:t>
            </a:r>
            <a:r>
              <a:rPr lang="de-DE" sz="3600" b="1" i="1" dirty="0" err="1" smtClean="0">
                <a:solidFill>
                  <a:srgbClr val="0000FF"/>
                </a:solidFill>
              </a:rPr>
              <a:t>stressverarbeitenden</a:t>
            </a:r>
            <a:r>
              <a:rPr lang="de-DE" sz="3600" b="1" i="1" dirty="0" smtClean="0">
                <a:solidFill>
                  <a:srgbClr val="0000FF"/>
                </a:solidFill>
              </a:rPr>
              <a:t> Systeme: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kommt es zur Auflösung von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neuronalen </a:t>
            </a:r>
            <a:r>
              <a:rPr lang="de-DE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Bahnungen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Gehirn. </a:t>
            </a:r>
            <a:endParaRPr 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17047" y="350100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>
                <a:solidFill>
                  <a:srgbClr val="0000FF"/>
                </a:solidFill>
              </a:rPr>
              <a:t>Bettina Alberti, Seelische Trümmer, </a:t>
            </a:r>
            <a:r>
              <a:rPr lang="de-DE" sz="2000" i="1" dirty="0" smtClean="0">
                <a:solidFill>
                  <a:srgbClr val="0000FF"/>
                </a:solidFill>
              </a:rPr>
              <a:t>2013, S. 41</a:t>
            </a:r>
            <a:endParaRPr 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17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3944" y="1412776"/>
            <a:ext cx="91440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Plötzliche oder zu lange Trennungen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von den Eltern können vom Kind als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innerseelische Katastrophe erlebt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werden.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Sprach- und Zeitverständnis des Kindes sind noch nicht weit genug entwickelt,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um Verwirrung oder Angst </a:t>
            </a:r>
            <a:endParaRPr lang="de-DE" altLang="de-DE" sz="36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mit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Erklärungen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zu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mildern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gibt keine psychische 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Gewöhnung.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Memorandum 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der Deutschen Psychoanalytischen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Vereinigung, 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Dezember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2007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-43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Das Kind </a:t>
            </a:r>
            <a:r>
              <a:rPr lang="de-DE" altLang="de-DE" sz="3600" b="1" i="1" dirty="0">
                <a:solidFill>
                  <a:srgbClr val="0000FF"/>
                </a:solidFill>
                <a:latin typeface="Calibri" panose="020F0502020204030204" pitchFamily="34" charset="0"/>
              </a:rPr>
              <a:t>erlebt </a:t>
            </a: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täglich: </a:t>
            </a:r>
            <a:endParaRPr lang="de-DE" alt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Mama kommt nie wieder!</a:t>
            </a:r>
          </a:p>
        </p:txBody>
      </p:sp>
    </p:spTree>
    <p:extLst>
      <p:ext uri="{BB962C8B-B14F-4D97-AF65-F5344CB8AC3E}">
        <p14:creationId xmlns:p14="http://schemas.microsoft.com/office/powerpoint/2010/main" val="4221362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8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8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8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8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 smtClean="0">
                <a:latin typeface="Calibri" panose="020F0502020204030204" pitchFamily="34" charset="0"/>
              </a:rPr>
              <a:t>In </a:t>
            </a:r>
            <a:r>
              <a:rPr lang="de-DE" altLang="de-DE" sz="3400" i="1" dirty="0">
                <a:latin typeface="Calibri" panose="020F0502020204030204" pitchFamily="34" charset="0"/>
              </a:rPr>
              <a:t>Finnland betrug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2011 der Anteil der </a:t>
            </a:r>
            <a:r>
              <a:rPr lang="de-DE" altLang="de-DE" sz="3400" i="1" dirty="0">
                <a:latin typeface="Calibri" panose="020F0502020204030204" pitchFamily="34" charset="0"/>
              </a:rPr>
              <a:t>unter dreijährigen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Kita-Kinder 97%.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 smtClean="0">
                <a:latin typeface="Calibri" panose="020F0502020204030204" pitchFamily="34" charset="0"/>
              </a:rPr>
              <a:t>57</a:t>
            </a:r>
            <a:r>
              <a:rPr lang="de-DE" altLang="de-DE" sz="3400" i="1" dirty="0">
                <a:latin typeface="Calibri" panose="020F0502020204030204" pitchFamily="34" charset="0"/>
              </a:rPr>
              <a:t>%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der Kinder weinen</a:t>
            </a:r>
            <a:r>
              <a:rPr lang="de-DE" altLang="de-DE" sz="3400" i="1" dirty="0">
                <a:latin typeface="Calibri" panose="020F0502020204030204" pitchFamily="34" charset="0"/>
              </a:rPr>
              <a:t>, wenn sie sich </a:t>
            </a:r>
            <a:endParaRPr lang="de-DE" altLang="de-DE" sz="34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 smtClean="0">
                <a:latin typeface="Calibri" panose="020F0502020204030204" pitchFamily="34" charset="0"/>
              </a:rPr>
              <a:t>morgens </a:t>
            </a:r>
            <a:r>
              <a:rPr lang="de-DE" altLang="de-DE" sz="3400" i="1" dirty="0">
                <a:latin typeface="Calibri" panose="020F0502020204030204" pitchFamily="34" charset="0"/>
              </a:rPr>
              <a:t>von der Mutter trennen müssen. </a:t>
            </a:r>
            <a:endParaRPr lang="de-DE" altLang="de-DE" sz="34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 smtClean="0">
                <a:latin typeface="Calibri" panose="020F0502020204030204" pitchFamily="34" charset="0"/>
              </a:rPr>
              <a:t>Andere </a:t>
            </a:r>
            <a:r>
              <a:rPr lang="de-DE" altLang="de-DE" sz="3400" i="1" dirty="0">
                <a:latin typeface="Calibri" panose="020F0502020204030204" pitchFamily="34" charset="0"/>
              </a:rPr>
              <a:t>Symptome dieser </a:t>
            </a:r>
            <a:r>
              <a:rPr lang="de-DE" altLang="de-DE" sz="3400" i="1" dirty="0" smtClean="0">
                <a:latin typeface="Calibri" panose="020F0502020204030204" pitchFamily="34" charset="0"/>
              </a:rPr>
              <a:t>Trennungsangst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i="1" dirty="0" smtClean="0">
                <a:latin typeface="Calibri" panose="020F0502020204030204" pitchFamily="34" charset="0"/>
              </a:rPr>
              <a:t>sind psychische Störungen</a:t>
            </a:r>
            <a:r>
              <a:rPr lang="de-DE" altLang="de-DE" sz="3400" i="1" dirty="0">
                <a:latin typeface="Calibri" panose="020F0502020204030204" pitchFamily="34" charset="0"/>
              </a:rPr>
              <a:t>, die sich bis ins Erwachsenenalter fortsetzen. </a:t>
            </a:r>
            <a:endParaRPr lang="de-DE" altLang="de-DE" sz="3400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14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39</a:t>
            </a:r>
            <a:r>
              <a:rPr lang="de-DE" altLang="de-DE" sz="3400" b="1" i="1" dirty="0">
                <a:solidFill>
                  <a:srgbClr val="0000FF"/>
                </a:solidFill>
                <a:latin typeface="Calibri" panose="020F0502020204030204" pitchFamily="34" charset="0"/>
              </a:rPr>
              <a:t>% der 24-jährigen Frauen 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zeigen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depressive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Symptome. </a:t>
            </a:r>
            <a:endParaRPr lang="de-DE" altLang="de-DE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Im </a:t>
            </a:r>
            <a:r>
              <a:rPr lang="de-DE" altLang="de-DE" sz="3400" b="1" i="1" dirty="0">
                <a:solidFill>
                  <a:srgbClr val="0000FF"/>
                </a:solidFill>
                <a:latin typeface="Calibri" panose="020F0502020204030204" pitchFamily="34" charset="0"/>
              </a:rPr>
              <a:t>vergangenen Jahr haben sich </a:t>
            </a:r>
            <a:endParaRPr lang="de-DE" altLang="de-DE" sz="3400" b="1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Tötungsdelikte unter den </a:t>
            </a:r>
            <a:endParaRPr lang="de-DE" altLang="de-DE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18-20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jährigen Männern mehr als verdoppelt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Erja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</a:rPr>
              <a:t>Rusanen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, 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Helsinki </a:t>
            </a:r>
            <a:r>
              <a:rPr lang="de-DE" altLang="de-DE" sz="2000" i="1" kern="0" dirty="0" smtClean="0">
                <a:solidFill>
                  <a:srgbClr val="0000FF"/>
                </a:solidFill>
                <a:latin typeface="Calibri"/>
              </a:rPr>
              <a:t>in </a:t>
            </a:r>
            <a:r>
              <a:rPr lang="de-DE" altLang="de-DE" sz="2000" i="1" kern="0" dirty="0">
                <a:solidFill>
                  <a:srgbClr val="0000FF"/>
                </a:solidFill>
                <a:latin typeface="Calibri"/>
              </a:rPr>
              <a:t>Hubert </a:t>
            </a:r>
            <a:r>
              <a:rPr lang="de-DE" altLang="de-DE" sz="2000" i="1" kern="0" dirty="0" err="1">
                <a:solidFill>
                  <a:srgbClr val="0000FF"/>
                </a:solidFill>
                <a:latin typeface="Calibri"/>
              </a:rPr>
              <a:t>Gindert</a:t>
            </a:r>
            <a:r>
              <a:rPr lang="de-DE" altLang="de-DE" sz="2000" i="1" kern="0" dirty="0">
                <a:solidFill>
                  <a:srgbClr val="0000FF"/>
                </a:solidFill>
                <a:latin typeface="Calibri"/>
              </a:rPr>
              <a:t>, Der Fels, </a:t>
            </a:r>
            <a:r>
              <a:rPr lang="de-DE" altLang="de-DE" sz="2000" i="1" kern="0" dirty="0" smtClean="0">
                <a:solidFill>
                  <a:srgbClr val="0000FF"/>
                </a:solidFill>
                <a:latin typeface="Calibri"/>
              </a:rPr>
              <a:t>11/2013</a:t>
            </a: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endParaRPr lang="de-DE" altLang="de-DE" sz="3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42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8758" y="-27384"/>
            <a:ext cx="916165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In Schweden mit 90% Kitaanteil</a:t>
            </a:r>
            <a:r>
              <a:rPr lang="de-DE" altLang="de-DE" sz="3400" b="1" i="1" kern="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haben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bei jungen Mädchen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in den letzten 20 Jahren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die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Depressionen um 1000%,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die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Angststörungen um 250%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zugenommen.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2000" b="1" i="1" kern="0" dirty="0">
              <a:solidFill>
                <a:srgbClr val="0000FF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Junge Schwedinnen nehmen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in der Suizidrate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eine Spitzenstellung </a:t>
            </a:r>
            <a:r>
              <a:rPr kumimoji="0" lang="de-DE" altLang="de-DE" sz="3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libri"/>
              </a:rPr>
              <a:t>in Europa ein.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000" b="1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Christian </a:t>
            </a:r>
            <a:r>
              <a:rPr kumimoji="0" lang="de-DE" altLang="de-DE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Sörbis</a:t>
            </a:r>
            <a:r>
              <a:rPr kumimoji="0" lang="de-DE" alt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 Ekström in Hubert </a:t>
            </a:r>
            <a:r>
              <a:rPr kumimoji="0" lang="de-DE" altLang="de-DE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Gindert</a:t>
            </a:r>
            <a:r>
              <a:rPr kumimoji="0" lang="de-DE" alt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, Der Fels, 11/2013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5267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356" y="1200329"/>
            <a:ext cx="9140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Die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frühe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Kindheitsphase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bildet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auch die Hirn-biologische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Basis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für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spätere Lernleistungen </a:t>
            </a:r>
            <a:endParaRPr lang="de-DE" altLang="de-DE" sz="3600" b="1" i="1" dirty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b="1" i="1" dirty="0">
              <a:solidFill>
                <a:srgbClr val="0033CC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F. Bock, et al. Neuroforum 2/03</a:t>
            </a:r>
          </a:p>
        </p:txBody>
      </p:sp>
      <p:sp>
        <p:nvSpPr>
          <p:cNvPr id="7" name="Rechteck 6"/>
          <p:cNvSpPr/>
          <p:nvPr/>
        </p:nvSpPr>
        <p:spPr>
          <a:xfrm>
            <a:off x="-4300" y="282883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Krippenkinder sind nicht „gebildeter“,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sondern schwächer in ihren Lernleistungen</a:t>
            </a:r>
            <a:endParaRPr lang="de-DE" altLang="de-DE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-356" y="0"/>
            <a:ext cx="9144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Kleinkinder brauchen nicht Bildung,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sondern Bindung:</a:t>
            </a:r>
          </a:p>
        </p:txBody>
      </p:sp>
    </p:spTree>
    <p:extLst>
      <p:ext uri="{BB962C8B-B14F-4D97-AF65-F5344CB8AC3E}">
        <p14:creationId xmlns:p14="http://schemas.microsoft.com/office/powerpoint/2010/main" val="593673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641" y="0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Es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besteht </a:t>
            </a:r>
            <a:r>
              <a:rPr lang="de-DE" altLang="de-DE" sz="3600" b="1" i="1" dirty="0" smtClean="0">
                <a:solidFill>
                  <a:srgbClr val="0000FF"/>
                </a:solidFill>
                <a:cs typeface="Arial"/>
              </a:rPr>
              <a:t>auch ein </a:t>
            </a:r>
            <a:r>
              <a:rPr lang="de-DE" altLang="de-DE" sz="3600" b="1" i="1" dirty="0">
                <a:solidFill>
                  <a:srgbClr val="0000FF"/>
                </a:solidFill>
                <a:cs typeface="Arial"/>
              </a:rPr>
              <a:t>Zusammenhang zwischen ganztägiger außerfamiliärer Betreuung und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späterem aggressivem Verhalten in der Schule. </a:t>
            </a:r>
            <a:endParaRPr lang="de-DE" altLang="de-DE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00FF"/>
              </a:solidFill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cs typeface="Arial"/>
              </a:rPr>
              <a:t>Memorandum der Deutschen Psychoanalytischen Vereinigung (DPV), Dezember 2007</a:t>
            </a:r>
          </a:p>
        </p:txBody>
      </p:sp>
    </p:spTree>
    <p:extLst>
      <p:ext uri="{BB962C8B-B14F-4D97-AF65-F5344CB8AC3E}">
        <p14:creationId xmlns:p14="http://schemas.microsoft.com/office/powerpoint/2010/main" val="1203306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-16513" y="0"/>
            <a:ext cx="9144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Fazit: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Auf </a:t>
            </a:r>
            <a:r>
              <a:rPr lang="de-DE" altLang="de-DE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 ganzen </a:t>
            </a: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Welt gibt es keinen Einjährigen,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der sich freiwillig und gern von den Eltern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und dem Zuhause verabschiedet,</a:t>
            </a:r>
            <a:r>
              <a:rPr lang="de-DE" altLang="de-DE" sz="3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um den Tag irgendwo anders zu verbringen.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Die Kleinen brauchen circa drei Jahre,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4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um zu wissen, wohin und zu wem sie genau gehören- zu wissen, wo ihr Platz in der Welt ist.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Anna </a:t>
            </a:r>
            <a:r>
              <a:rPr lang="de-DE" altLang="de-DE" sz="2000" i="1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Walgren</a:t>
            </a: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, schwedische Feministin und Familienexpertin, Die Welt 6. 11. 2007</a:t>
            </a:r>
          </a:p>
        </p:txBody>
      </p:sp>
    </p:spTree>
    <p:extLst>
      <p:ext uri="{BB962C8B-B14F-4D97-AF65-F5344CB8AC3E}">
        <p14:creationId xmlns:p14="http://schemas.microsoft.com/office/powerpoint/2010/main" val="1484547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2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2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23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latin typeface="Calibri" panose="020F0502020204030204" pitchFamily="34" charset="0"/>
              </a:rPr>
              <a:t>So hatte Gott dafür gesorgt, dass Mose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latin typeface="Calibri" panose="020F0502020204030204" pitchFamily="34" charset="0"/>
              </a:rPr>
              <a:t>nicht traumatisiert wurde,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latin typeface="Calibri" panose="020F0502020204030204" pitchFamily="34" charset="0"/>
              </a:rPr>
              <a:t>sondern seine eigenen Mutter als Amme bekam.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36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Eine </a:t>
            </a:r>
            <a:r>
              <a:rPr lang="de-DE" altLang="de-DE" sz="3600" i="1" dirty="0">
                <a:latin typeface="Calibri" panose="020F0502020204030204" pitchFamily="34" charset="0"/>
              </a:rPr>
              <a:t>Kinderkrippe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kann </a:t>
            </a:r>
            <a:r>
              <a:rPr lang="de-DE" altLang="de-DE" sz="3600" i="1" dirty="0">
                <a:latin typeface="Calibri" panose="020F0502020204030204" pitchFamily="34" charset="0"/>
              </a:rPr>
              <a:t>aus Sicht des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Babys </a:t>
            </a:r>
            <a:endParaRPr lang="de-DE" altLang="de-DE" sz="3600" i="1" dirty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>
                <a:latin typeface="Calibri" panose="020F0502020204030204" pitchFamily="34" charset="0"/>
              </a:rPr>
              <a:t>nur eine beängstigende Notlösung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sein. </a:t>
            </a:r>
            <a:endParaRPr lang="de-DE" altLang="de-DE" sz="3600" i="1" dirty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Es </a:t>
            </a:r>
            <a:r>
              <a:rPr lang="de-DE" altLang="de-DE" sz="3600" i="1" dirty="0">
                <a:latin typeface="Calibri" panose="020F0502020204030204" pitchFamily="34" charset="0"/>
              </a:rPr>
              <a:t>gibt eben einfach kein kollektives </a:t>
            </a:r>
            <a:endParaRPr lang="de-DE" altLang="de-DE" sz="3600" i="1" dirty="0" smtClean="0"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oder </a:t>
            </a:r>
            <a:r>
              <a:rPr lang="de-DE" altLang="de-DE" sz="3600" i="1" dirty="0">
                <a:latin typeface="Calibri" panose="020F0502020204030204" pitchFamily="34" charset="0"/>
              </a:rPr>
              <a:t>Ersatzmilieu, das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die Geborgenheits-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i="1" dirty="0" smtClean="0">
                <a:latin typeface="Calibri" panose="020F0502020204030204" pitchFamily="34" charset="0"/>
              </a:rPr>
              <a:t>und </a:t>
            </a:r>
            <a:r>
              <a:rPr lang="de-DE" altLang="de-DE" sz="3600" i="1" dirty="0">
                <a:latin typeface="Calibri" panose="020F0502020204030204" pitchFamily="34" charset="0"/>
              </a:rPr>
              <a:t>Entwicklungsbedürfnisse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eines </a:t>
            </a:r>
            <a:r>
              <a:rPr lang="de-DE" altLang="de-DE" sz="3600" i="1" dirty="0">
                <a:latin typeface="Calibri" panose="020F0502020204030204" pitchFamily="34" charset="0"/>
              </a:rPr>
              <a:t>kleinen Kindes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so </a:t>
            </a:r>
            <a:r>
              <a:rPr lang="de-DE" altLang="de-DE" sz="3600" i="1" dirty="0">
                <a:latin typeface="Calibri" panose="020F0502020204030204" pitchFamily="34" charset="0"/>
              </a:rPr>
              <a:t>gut erfüllen kann wie die </a:t>
            </a:r>
            <a:r>
              <a:rPr lang="de-DE" altLang="de-DE" sz="3600" i="1" dirty="0" smtClean="0">
                <a:latin typeface="Calibri" panose="020F0502020204030204" pitchFamily="34" charset="0"/>
              </a:rPr>
              <a:t>Mutter.</a:t>
            </a:r>
          </a:p>
        </p:txBody>
      </p:sp>
    </p:spTree>
    <p:extLst>
      <p:ext uri="{BB962C8B-B14F-4D97-AF65-F5344CB8AC3E}">
        <p14:creationId xmlns:p14="http://schemas.microsoft.com/office/powerpoint/2010/main" val="2104515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5881"/>
            <a:ext cx="91605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Überspitzt gesagt: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Kita ist keine 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Hilfe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für eine Mutter, die ein Kind haben will;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sie ist eine Hilfe für eine Mutter,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die ihr Kind weggeben will</a:t>
            </a: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A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. K. Scheerer: Fremdbetreuung im frühen Kindesalter, Psychoanalyse aktuell 2007</a:t>
            </a:r>
            <a:endParaRPr lang="de-DE" altLang="de-DE" sz="1000" b="1" i="1" dirty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endParaRPr lang="de-DE" altLang="de-DE" sz="3600" b="1" i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84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0813" y="10778"/>
            <a:ext cx="91440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Die Säkularisierung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unseres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Weltbildes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>
                <a:solidFill>
                  <a:srgbClr val="0000FF"/>
                </a:solidFill>
                <a:latin typeface="Calibri"/>
                <a:ea typeface="ＭＳ Ｐゴシック" pitchFamily="-106" charset="-128"/>
              </a:rPr>
              <a:t>beruht auf der Wissenschaftsentwicklung.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unumkehrbare Aufklärung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beginnt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nicht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mit Kant,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sondern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-106" charset="-128"/>
              </a:rPr>
              <a:t>mit Galilei.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i="1" dirty="0">
              <a:solidFill>
                <a:srgbClr val="0000FF"/>
              </a:solidFill>
              <a:latin typeface="Calibri"/>
              <a:ea typeface="ＭＳ Ｐゴシック" pitchFamily="-106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i="1" dirty="0">
                <a:solidFill>
                  <a:srgbClr val="0000FF"/>
                </a:solidFill>
                <a:latin typeface="Calibri"/>
                <a:ea typeface="ＭＳ Ｐゴシック" pitchFamily="-106" charset="-128"/>
              </a:rPr>
              <a:t>Norberto </a:t>
            </a:r>
            <a:r>
              <a:rPr lang="de-DE" sz="2400" i="1" dirty="0" err="1">
                <a:solidFill>
                  <a:srgbClr val="0000FF"/>
                </a:solidFill>
                <a:latin typeface="Calibri"/>
                <a:ea typeface="ＭＳ Ｐゴシック" pitchFamily="-106" charset="-128"/>
              </a:rPr>
              <a:t>Bobbio</a:t>
            </a:r>
            <a:r>
              <a:rPr lang="de-DE" sz="2400" i="1" dirty="0">
                <a:solidFill>
                  <a:srgbClr val="0000FF"/>
                </a:solidFill>
                <a:latin typeface="Calibri"/>
                <a:ea typeface="ＭＳ Ｐゴシック" pitchFamily="-106" charset="-128"/>
              </a:rPr>
              <a:t>, Wir wissen immer weniger, Die Zeit 1/00   </a:t>
            </a:r>
          </a:p>
        </p:txBody>
      </p:sp>
    </p:spTree>
    <p:extLst>
      <p:ext uri="{BB962C8B-B14F-4D97-AF65-F5344CB8AC3E}">
        <p14:creationId xmlns:p14="http://schemas.microsoft.com/office/powerpoint/2010/main" val="26492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6463" y="11011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i="1" dirty="0">
                <a:cs typeface="Arial"/>
              </a:rPr>
              <a:t>Würde man die 1200 €, die ein Krippenplatz</a:t>
            </a:r>
          </a:p>
          <a:p>
            <a:pPr algn="ctr">
              <a:defRPr/>
            </a:pPr>
            <a:r>
              <a:rPr lang="de-DE" sz="3600" i="1" dirty="0">
                <a:cs typeface="Arial"/>
              </a:rPr>
              <a:t>im Monat kostet, den Familien geben:</a:t>
            </a:r>
          </a:p>
          <a:p>
            <a:pPr algn="ctr">
              <a:defRPr/>
            </a:pPr>
            <a:r>
              <a:rPr lang="de-DE" sz="3600" i="1" dirty="0">
                <a:cs typeface="Arial"/>
              </a:rPr>
              <a:t>Wer würde sein Kind in eine Krippe geben?</a:t>
            </a:r>
          </a:p>
        </p:txBody>
      </p:sp>
    </p:spTree>
    <p:extLst>
      <p:ext uri="{BB962C8B-B14F-4D97-AF65-F5344CB8AC3E}">
        <p14:creationId xmlns:p14="http://schemas.microsoft.com/office/powerpoint/2010/main" val="1768095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-15062" y="3645024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Ziel </a:t>
            </a:r>
            <a:r>
              <a:rPr lang="de-DE" altLang="de-DE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muss</a:t>
            </a: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sein, dass der Besuch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von Krippen, Kindergärten und Ganztagsschulen verpflichtend wird.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1000" i="1" dirty="0">
              <a:solidFill>
                <a:srgbClr val="0033CC"/>
              </a:solidFill>
              <a:latin typeface="Calibri" panose="020F0502020204030204" pitchFamily="34" charset="0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Ingrid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Sehrbrock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, Vizechefin des DGB, </a:t>
            </a:r>
            <a:r>
              <a:rPr lang="de-DE" altLang="de-DE" sz="2000" i="1" dirty="0" err="1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WamS</a:t>
            </a:r>
            <a:r>
              <a:rPr lang="de-DE" altLang="de-DE" sz="2000" i="1" dirty="0">
                <a:solidFill>
                  <a:srgbClr val="0000FF"/>
                </a:solidFill>
                <a:latin typeface="Calibri" panose="020F0502020204030204" pitchFamily="34" charset="0"/>
                <a:cs typeface="Arial"/>
              </a:rPr>
              <a:t> 15. 07. 07</a:t>
            </a:r>
          </a:p>
        </p:txBody>
      </p:sp>
      <p:sp>
        <p:nvSpPr>
          <p:cNvPr id="4" name="Rechteck 3"/>
          <p:cNvSpPr/>
          <p:nvPr/>
        </p:nvSpPr>
        <p:spPr>
          <a:xfrm>
            <a:off x="102" y="-27384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b="1" i="1" dirty="0" smtClean="0">
                <a:solidFill>
                  <a:srgbClr val="0000FF"/>
                </a:solidFill>
              </a:rPr>
              <a:t>Aber: </a:t>
            </a:r>
          </a:p>
          <a:p>
            <a:pPr lvl="0" algn="ctr">
              <a:defRPr/>
            </a:pPr>
            <a:r>
              <a:rPr lang="de-DE" sz="3600" b="1" i="1" dirty="0" smtClean="0">
                <a:solidFill>
                  <a:srgbClr val="0000FF"/>
                </a:solidFill>
              </a:rPr>
              <a:t>Um </a:t>
            </a:r>
            <a:r>
              <a:rPr lang="de-DE" sz="3600" b="1" i="1" dirty="0">
                <a:solidFill>
                  <a:srgbClr val="0000FF"/>
                </a:solidFill>
              </a:rPr>
              <a:t>den </a:t>
            </a:r>
            <a:r>
              <a:rPr lang="de-DE" sz="3600" b="1" i="1" dirty="0" smtClean="0">
                <a:solidFill>
                  <a:srgbClr val="0000FF"/>
                </a:solidFill>
              </a:rPr>
              <a:t>„neuen Menschen“ </a:t>
            </a:r>
            <a:r>
              <a:rPr lang="de-DE" sz="3600" b="1" i="1" dirty="0">
                <a:solidFill>
                  <a:srgbClr val="0000FF"/>
                </a:solidFill>
              </a:rPr>
              <a:t>zu schaffen,</a:t>
            </a:r>
          </a:p>
          <a:p>
            <a:pPr lvl="0" algn="ctr">
              <a:defRPr/>
            </a:pP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soll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der Krippenerziehung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geistigen Geschlechtsumwandlung </a:t>
            </a:r>
          </a:p>
          <a:p>
            <a:pPr lvl="0" algn="ctr">
              <a:defRPr/>
            </a:pPr>
            <a:r>
              <a:rPr lang="de-DE" sz="3600" b="1" i="1" dirty="0">
                <a:solidFill>
                  <a:srgbClr val="0000FF"/>
                </a:solidFill>
              </a:rPr>
              <a:t>begonnen </a:t>
            </a:r>
            <a:r>
              <a:rPr lang="de-DE" sz="3600" b="1" i="1" dirty="0" smtClean="0">
                <a:solidFill>
                  <a:srgbClr val="0000FF"/>
                </a:solidFill>
              </a:rPr>
              <a:t>werden:</a:t>
            </a:r>
            <a:r>
              <a:rPr lang="de-DE" sz="2000" b="1" i="1" dirty="0" smtClean="0">
                <a:solidFill>
                  <a:srgbClr val="0000FF"/>
                </a:solidFill>
              </a:rPr>
              <a:t> </a:t>
            </a:r>
            <a:endParaRPr lang="de-DE" sz="2000" b="1" i="1" dirty="0">
              <a:solidFill>
                <a:srgbClr val="0000FF"/>
              </a:solidFill>
            </a:endParaRPr>
          </a:p>
          <a:p>
            <a:pPr lvl="0" algn="ctr">
              <a:defRPr/>
            </a:pPr>
            <a:endParaRPr lang="de-DE" sz="1000" i="1" dirty="0" smtClean="0">
              <a:solidFill>
                <a:srgbClr val="0000FF"/>
              </a:solidFill>
            </a:endParaRPr>
          </a:p>
          <a:p>
            <a:pPr lvl="0" algn="ctr">
              <a:defRPr/>
            </a:pPr>
            <a:r>
              <a:rPr lang="de-DE" sz="2000" i="1" dirty="0" smtClean="0">
                <a:solidFill>
                  <a:srgbClr val="0000FF"/>
                </a:solidFill>
              </a:rPr>
              <a:t>Volker </a:t>
            </a:r>
            <a:r>
              <a:rPr lang="de-DE" sz="2000" i="1" dirty="0" err="1">
                <a:solidFill>
                  <a:srgbClr val="0000FF"/>
                </a:solidFill>
              </a:rPr>
              <a:t>Zastrow</a:t>
            </a:r>
            <a:r>
              <a:rPr lang="de-DE" sz="2000" i="1" dirty="0">
                <a:solidFill>
                  <a:srgbClr val="0000FF"/>
                </a:solidFill>
              </a:rPr>
              <a:t>, </a:t>
            </a:r>
            <a:r>
              <a:rPr lang="de-DE" sz="2000" i="1" dirty="0" smtClean="0">
                <a:solidFill>
                  <a:srgbClr val="0000FF"/>
                </a:solidFill>
              </a:rPr>
              <a:t>Gender -</a:t>
            </a:r>
            <a:r>
              <a:rPr lang="de-DE" sz="2000" i="1" dirty="0">
                <a:solidFill>
                  <a:srgbClr val="0000FF"/>
                </a:solidFill>
              </a:rPr>
              <a:t>politische Geschlechtsumwandlung, 2010, S. 19</a:t>
            </a:r>
            <a:endParaRPr lang="de-DE" sz="36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52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Bis zum 12. Lebensjahr ist nur das </a:t>
            </a:r>
          </a:p>
          <a:p>
            <a:pPr algn="ctr"/>
            <a:r>
              <a:rPr lang="de-DE" sz="3600" i="1" dirty="0" smtClean="0"/>
              <a:t>emotionale </a:t>
            </a:r>
            <a:r>
              <a:rPr lang="de-DE" sz="3600" i="1" dirty="0"/>
              <a:t>Gehirn (rechte Hälfte</a:t>
            </a:r>
            <a:r>
              <a:rPr lang="de-DE" sz="3600" i="1" dirty="0" smtClean="0"/>
              <a:t>) aktiv.</a:t>
            </a:r>
          </a:p>
          <a:p>
            <a:pPr algn="ctr"/>
            <a:r>
              <a:rPr lang="de-DE" sz="3600" i="1" dirty="0" smtClean="0"/>
              <a:t>Wenn ein Kleinkind die für seine Entwicklung als Persönlichkeit notwendige tiefe Beziehung nicht erfährt, wird es traumatisiert </a:t>
            </a:r>
          </a:p>
          <a:p>
            <a:pPr algn="ctr"/>
            <a:r>
              <a:rPr lang="de-DE" sz="3600" i="1" dirty="0" smtClean="0"/>
              <a:t>und sucht nach einem Ersatz. 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smtClean="0"/>
              <a:t>Amanda </a:t>
            </a:r>
            <a:r>
              <a:rPr lang="de-DE" sz="2000" i="1" dirty="0" err="1" smtClean="0"/>
              <a:t>Buys</a:t>
            </a:r>
            <a:r>
              <a:rPr lang="de-DE" sz="2000" i="1" dirty="0" smtClean="0"/>
              <a:t>, Trauma-</a:t>
            </a:r>
            <a:r>
              <a:rPr lang="de-DE" sz="2000" i="1" dirty="0" err="1" smtClean="0"/>
              <a:t>Bonding</a:t>
            </a:r>
            <a:r>
              <a:rPr lang="de-DE" sz="2000" i="1" dirty="0" smtClean="0"/>
              <a:t>, Seminar in Leipzig Juni 2013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2141594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Sexualisierung</a:t>
            </a:r>
          </a:p>
          <a:p>
            <a:pPr algn="ctr"/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Wenn ihm in dieser Zeit die Sexualität </a:t>
            </a: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als Ersatz angeboten wird,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wird es fast irreversibel sexabhängig.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328498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i="1" dirty="0" smtClean="0">
                <a:solidFill>
                  <a:srgbClr val="0000FF"/>
                </a:solidFill>
              </a:rPr>
              <a:t>Amanda </a:t>
            </a:r>
            <a:r>
              <a:rPr lang="de-DE" sz="2000" i="1" dirty="0" err="1" smtClean="0">
                <a:solidFill>
                  <a:srgbClr val="0000FF"/>
                </a:solidFill>
              </a:rPr>
              <a:t>Buys</a:t>
            </a:r>
            <a:r>
              <a:rPr lang="de-DE" sz="2000" i="1" dirty="0" smtClean="0">
                <a:solidFill>
                  <a:srgbClr val="0000FF"/>
                </a:solidFill>
              </a:rPr>
              <a:t>, Trauma-</a:t>
            </a:r>
            <a:r>
              <a:rPr lang="de-DE" sz="2000" i="1" dirty="0" err="1" smtClean="0">
                <a:solidFill>
                  <a:srgbClr val="0000FF"/>
                </a:solidFill>
              </a:rPr>
              <a:t>Bonding</a:t>
            </a:r>
            <a:r>
              <a:rPr lang="de-DE" sz="2000" i="1" dirty="0" smtClean="0">
                <a:solidFill>
                  <a:srgbClr val="0000FF"/>
                </a:solidFill>
              </a:rPr>
              <a:t>, Seminar in Leipzig Juni 2013</a:t>
            </a:r>
            <a:endParaRPr lang="de-DE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97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0638"/>
            <a:ext cx="9144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Dazu kommt die allgegenwärtige Pornographie</a:t>
            </a:r>
          </a:p>
          <a:p>
            <a:pPr algn="ctr"/>
            <a:endParaRPr lang="de-DE" sz="1000" i="1" dirty="0"/>
          </a:p>
          <a:p>
            <a:pPr lvl="0" algn="ctr"/>
            <a:r>
              <a:rPr lang="de-DE" sz="3600" i="1" dirty="0"/>
              <a:t>Zwei Drittel der 11- bis 13-Jährigen haben </a:t>
            </a:r>
            <a:r>
              <a:rPr lang="de-DE" sz="3600" i="1" dirty="0" smtClean="0"/>
              <a:t>pornographische </a:t>
            </a:r>
            <a:r>
              <a:rPr lang="de-DE" sz="3600" i="1" dirty="0"/>
              <a:t>Inhalte im Netz gesehen. </a:t>
            </a:r>
          </a:p>
          <a:p>
            <a:pPr lvl="0" algn="ctr"/>
            <a:r>
              <a:rPr lang="de-DE" sz="3600" i="1" dirty="0"/>
              <a:t>Davon </a:t>
            </a:r>
            <a:r>
              <a:rPr lang="de-DE" sz="3600" i="1" dirty="0" smtClean="0"/>
              <a:t>loszukommen </a:t>
            </a:r>
            <a:r>
              <a:rPr lang="de-DE" sz="3600" i="1" dirty="0"/>
              <a:t>ist sehr </a:t>
            </a:r>
            <a:r>
              <a:rPr lang="de-DE" sz="3600" i="1" dirty="0" smtClean="0"/>
              <a:t>schwierig, denn:</a:t>
            </a:r>
            <a:endParaRPr lang="de-DE" sz="3600" b="1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94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0638"/>
            <a:ext cx="9144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Pornographie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löst im Gehirn </a:t>
            </a: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ähnliche Prozesse aus wie Drogen. </a:t>
            </a:r>
          </a:p>
          <a:p>
            <a:pPr lvl="0" algn="ctr"/>
            <a:endParaRPr lang="de-DE" altLang="de-DE" sz="1000" b="1" i="1" dirty="0">
              <a:solidFill>
                <a:srgbClr val="0000FF"/>
              </a:solidFill>
            </a:endParaRPr>
          </a:p>
          <a:p>
            <a:pPr lvl="0" algn="ctr"/>
            <a:r>
              <a:rPr lang="de-DE" sz="2000" i="1" dirty="0">
                <a:solidFill>
                  <a:srgbClr val="0000FF"/>
                </a:solidFill>
              </a:rPr>
              <a:t>Studie der „University </a:t>
            </a:r>
            <a:r>
              <a:rPr lang="de-DE" sz="2000" i="1" dirty="0" err="1">
                <a:solidFill>
                  <a:srgbClr val="0000FF"/>
                </a:solidFill>
              </a:rPr>
              <a:t>of</a:t>
            </a:r>
            <a:r>
              <a:rPr lang="de-DE" sz="2000" i="1" dirty="0">
                <a:solidFill>
                  <a:srgbClr val="0000FF"/>
                </a:solidFill>
              </a:rPr>
              <a:t> East London“ Kultur und Medien, 7. Oktober 2013</a:t>
            </a:r>
          </a:p>
          <a:p>
            <a:pPr lvl="0" algn="ctr"/>
            <a:endParaRPr lang="de-DE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Bereits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dreieinhalb Minuten genügen, </a:t>
            </a:r>
          </a:p>
          <a:p>
            <a:pPr lvl="0" algn="ctr"/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einen Menschen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porno-süchtig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machen. </a:t>
            </a:r>
          </a:p>
          <a:p>
            <a:pPr lvl="0" algn="ctr"/>
            <a:endParaRPr lang="de-DE" sz="1000" b="1" i="1" dirty="0">
              <a:solidFill>
                <a:srgbClr val="0000FF"/>
              </a:solidFill>
            </a:endParaRPr>
          </a:p>
          <a:p>
            <a:pPr lvl="0" algn="ctr"/>
            <a:r>
              <a:rPr lang="de-DE" sz="2000" i="1" dirty="0">
                <a:solidFill>
                  <a:srgbClr val="0000FF"/>
                </a:solidFill>
              </a:rPr>
              <a:t>Amanda </a:t>
            </a:r>
            <a:r>
              <a:rPr lang="de-DE" sz="2000" i="1" dirty="0" err="1">
                <a:solidFill>
                  <a:srgbClr val="0000FF"/>
                </a:solidFill>
              </a:rPr>
              <a:t>Buys</a:t>
            </a:r>
            <a:r>
              <a:rPr lang="de-DE" sz="2000" i="1" dirty="0">
                <a:solidFill>
                  <a:srgbClr val="0000FF"/>
                </a:solidFill>
              </a:rPr>
              <a:t>, Trauma </a:t>
            </a:r>
            <a:r>
              <a:rPr lang="de-DE" sz="2000" i="1" dirty="0" err="1">
                <a:solidFill>
                  <a:srgbClr val="0000FF"/>
                </a:solidFill>
              </a:rPr>
              <a:t>Bonding</a:t>
            </a:r>
            <a:r>
              <a:rPr lang="de-DE" sz="2000" i="1" dirty="0">
                <a:solidFill>
                  <a:srgbClr val="0000FF"/>
                </a:solidFill>
              </a:rPr>
              <a:t>, Seminar Leipzig, September 2013</a:t>
            </a:r>
          </a:p>
          <a:p>
            <a:pPr algn="ctr"/>
            <a:endParaRPr lang="de-DE" sz="3600" b="1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41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 smtClean="0"/>
              <a:t>Das öffentliche Hantieren </a:t>
            </a:r>
            <a:r>
              <a:rPr lang="de-DE" sz="3600" i="1" dirty="0"/>
              <a:t>mit </a:t>
            </a:r>
            <a:r>
              <a:rPr lang="de-DE" sz="3600" i="1" dirty="0" smtClean="0"/>
              <a:t>Geschlechts-organen verletzt das Schamgefühl des Kindes, aber es kann </a:t>
            </a:r>
            <a:r>
              <a:rPr lang="de-DE" sz="3600" i="1" dirty="0"/>
              <a:t>sich dem Anpassungsdruck </a:t>
            </a:r>
            <a:endParaRPr lang="de-DE" sz="3600" i="1" dirty="0" smtClean="0"/>
          </a:p>
          <a:p>
            <a:pPr algn="ctr"/>
            <a:r>
              <a:rPr lang="de-DE" sz="3600" i="1" dirty="0" smtClean="0"/>
              <a:t>des Klassenverbandes nicht </a:t>
            </a:r>
            <a:r>
              <a:rPr lang="de-DE" sz="3600" i="1" dirty="0"/>
              <a:t>entziehen. </a:t>
            </a:r>
            <a:endParaRPr lang="de-DE" sz="3600" i="1" dirty="0" smtClean="0"/>
          </a:p>
        </p:txBody>
      </p:sp>
    </p:spTree>
    <p:extLst>
      <p:ext uri="{BB962C8B-B14F-4D97-AF65-F5344CB8AC3E}">
        <p14:creationId xmlns:p14="http://schemas.microsoft.com/office/powerpoint/2010/main" val="2461208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Es </a:t>
            </a:r>
            <a:r>
              <a:rPr lang="de-DE" sz="3600" b="1" i="1" dirty="0">
                <a:solidFill>
                  <a:srgbClr val="0000FF"/>
                </a:solidFill>
              </a:rPr>
              <a:t>geht davon aus, dass ihm in der Schule etwas beigebracht wird,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das </a:t>
            </a:r>
            <a:r>
              <a:rPr lang="de-DE" sz="3600" b="1" i="1" dirty="0">
                <a:solidFill>
                  <a:srgbClr val="0000FF"/>
                </a:solidFill>
              </a:rPr>
              <a:t>es braucht, und </a:t>
            </a:r>
            <a:r>
              <a:rPr lang="de-DE" sz="3600" b="1" i="1" dirty="0" err="1">
                <a:solidFill>
                  <a:srgbClr val="0000FF"/>
                </a:solidFill>
              </a:rPr>
              <a:t>muss</a:t>
            </a:r>
            <a:r>
              <a:rPr lang="de-DE" sz="3600" b="1" i="1" dirty="0">
                <a:solidFill>
                  <a:srgbClr val="0000FF"/>
                </a:solidFill>
              </a:rPr>
              <a:t> sich sagen: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 bereitet mich darauf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vor,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Geschlechtsverkehr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 </a:t>
            </a: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haben.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 ja „alle“. </a:t>
            </a:r>
            <a:endParaRPr lang="de-DE" altLang="de-DE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altLang="de-DE" sz="2000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</a:rPr>
              <a:t>Gabriele Kuby: Die globale sexuelle Revolution, 2012, S. 344</a:t>
            </a:r>
            <a:endParaRPr lang="de-DE" sz="3600" b="1" i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19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i="1" dirty="0"/>
              <a:t>Jeder Mensch hat die Sehnsucht nach </a:t>
            </a:r>
            <a:endParaRPr lang="de-DE" sz="3600" i="1" dirty="0" smtClean="0"/>
          </a:p>
          <a:p>
            <a:pPr algn="ctr"/>
            <a:r>
              <a:rPr lang="de-DE" sz="3600" i="1" dirty="0" smtClean="0"/>
              <a:t>echter</a:t>
            </a:r>
            <a:r>
              <a:rPr lang="de-DE" sz="3600" i="1" dirty="0"/>
              <a:t>, bindender, treuer </a:t>
            </a:r>
            <a:r>
              <a:rPr lang="de-DE" sz="3600" i="1" dirty="0" smtClean="0"/>
              <a:t>Liebe </a:t>
            </a:r>
            <a:r>
              <a:rPr lang="de-DE" sz="3600" i="1" dirty="0"/>
              <a:t>in sich. </a:t>
            </a:r>
            <a:endParaRPr lang="de-DE" sz="3600" i="1" dirty="0" smtClean="0"/>
          </a:p>
          <a:p>
            <a:pPr algn="ctr"/>
            <a:r>
              <a:rPr lang="de-DE" sz="3600" i="1" dirty="0" smtClean="0"/>
              <a:t>Dazu ist eine gewisse Reife notwendig. </a:t>
            </a:r>
          </a:p>
          <a:p>
            <a:pPr algn="ctr"/>
            <a:r>
              <a:rPr lang="de-DE" sz="3600" i="1" dirty="0" smtClean="0"/>
              <a:t>Frühe </a:t>
            </a:r>
            <a:r>
              <a:rPr lang="de-DE" sz="3600" i="1" dirty="0"/>
              <a:t>Sexualkontakte </a:t>
            </a:r>
            <a:r>
              <a:rPr lang="de-DE" sz="3600" i="1" dirty="0" smtClean="0"/>
              <a:t>verhindern diese Reifung und führen </a:t>
            </a:r>
            <a:r>
              <a:rPr lang="de-DE" sz="3600" i="1" dirty="0"/>
              <a:t>zu tiefen </a:t>
            </a:r>
            <a:r>
              <a:rPr lang="de-DE" sz="3600" i="1" dirty="0" smtClean="0"/>
              <a:t>Enttäuschungen. </a:t>
            </a:r>
          </a:p>
        </p:txBody>
      </p:sp>
    </p:spTree>
    <p:extLst>
      <p:ext uri="{BB962C8B-B14F-4D97-AF65-F5344CB8AC3E}">
        <p14:creationId xmlns:p14="http://schemas.microsoft.com/office/powerpoint/2010/main" val="2120682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jeder Enttäuschung nimmt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Bereitschaft zur Bindung ab. </a:t>
            </a: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Schließlich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tritt eine Trennung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de-DE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Leib und Seele ein, 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und </a:t>
            </a:r>
            <a:r>
              <a:rPr lang="de-DE" sz="3600" b="1" i="1" dirty="0">
                <a:solidFill>
                  <a:srgbClr val="0000FF"/>
                </a:solidFill>
              </a:rPr>
              <a:t>Sex degeneriert zu einer </a:t>
            </a:r>
            <a:endParaRPr lang="de-DE" sz="3600" b="1" i="1" dirty="0" smtClean="0">
              <a:solidFill>
                <a:srgbClr val="0000FF"/>
              </a:solidFill>
            </a:endParaRPr>
          </a:p>
          <a:p>
            <a:pPr algn="ctr"/>
            <a:r>
              <a:rPr lang="de-DE" sz="3600" b="1" i="1" dirty="0" smtClean="0">
                <a:solidFill>
                  <a:srgbClr val="0000FF"/>
                </a:solidFill>
              </a:rPr>
              <a:t>rein </a:t>
            </a:r>
            <a:r>
              <a:rPr lang="de-DE" sz="3600" b="1" i="1" dirty="0">
                <a:solidFill>
                  <a:srgbClr val="0000FF"/>
                </a:solidFill>
              </a:rPr>
              <a:t>körperlichen </a:t>
            </a:r>
            <a:r>
              <a:rPr lang="de-DE" sz="3600" b="1" i="1" dirty="0" smtClean="0">
                <a:solidFill>
                  <a:srgbClr val="0000FF"/>
                </a:solidFill>
              </a:rPr>
              <a:t>Befriedigung.</a:t>
            </a:r>
          </a:p>
          <a:p>
            <a:pPr algn="ctr"/>
            <a:endParaRPr lang="de-DE" altLang="de-DE" sz="1000" i="1" dirty="0" smtClean="0">
              <a:solidFill>
                <a:srgbClr val="0000FF"/>
              </a:solidFill>
            </a:endParaRPr>
          </a:p>
          <a:p>
            <a:pPr algn="ctr"/>
            <a:r>
              <a:rPr lang="de-DE" altLang="de-DE" sz="2000" i="1" dirty="0" smtClean="0">
                <a:solidFill>
                  <a:srgbClr val="0000FF"/>
                </a:solidFill>
              </a:rPr>
              <a:t>Gabriele </a:t>
            </a:r>
            <a:r>
              <a:rPr lang="de-DE" altLang="de-DE" sz="2000" i="1" dirty="0">
                <a:solidFill>
                  <a:srgbClr val="0000FF"/>
                </a:solidFill>
              </a:rPr>
              <a:t>Kuby: Die globale sexuelle Revolution, 2012, S. 347</a:t>
            </a:r>
          </a:p>
          <a:p>
            <a:pPr algn="ctr"/>
            <a:r>
              <a:rPr lang="de-DE" sz="20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71341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usammengesetzt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usammengesetzt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1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7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9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usammengesetzt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9789</Words>
  <Application>Microsoft Office PowerPoint</Application>
  <PresentationFormat>Bildschirmpräsentation (4:3)</PresentationFormat>
  <Paragraphs>1914</Paragraphs>
  <Slides>281</Slides>
  <Notes>138</Notes>
  <HiddenSlides>88</HiddenSlides>
  <MMClips>0</MMClips>
  <ScaleCrop>false</ScaleCrop>
  <HeadingPairs>
    <vt:vector size="4" baseType="variant">
      <vt:variant>
        <vt:lpstr>Design</vt:lpstr>
      </vt:variant>
      <vt:variant>
        <vt:i4>25</vt:i4>
      </vt:variant>
      <vt:variant>
        <vt:lpstr>Folientitel</vt:lpstr>
      </vt:variant>
      <vt:variant>
        <vt:i4>281</vt:i4>
      </vt:variant>
    </vt:vector>
  </HeadingPairs>
  <TitlesOfParts>
    <vt:vector size="306" baseType="lpstr">
      <vt:lpstr>Standarddesign</vt:lpstr>
      <vt:lpstr>3_Standarddesign</vt:lpstr>
      <vt:lpstr>4_Standarddesign</vt:lpstr>
      <vt:lpstr>5_Standarddesign</vt:lpstr>
      <vt:lpstr>11_Standarddesign</vt:lpstr>
      <vt:lpstr>9_Standarddesign</vt:lpstr>
      <vt:lpstr>1_Standarddesign</vt:lpstr>
      <vt:lpstr>8_Standarddesign</vt:lpstr>
      <vt:lpstr>10_Standarddesign</vt:lpstr>
      <vt:lpstr>12_Standarddesign</vt:lpstr>
      <vt:lpstr>13_Standarddesign</vt:lpstr>
      <vt:lpstr>2_Larissa</vt:lpstr>
      <vt:lpstr>Larissa</vt:lpstr>
      <vt:lpstr>6_Standarddesign</vt:lpstr>
      <vt:lpstr>1_Larissa</vt:lpstr>
      <vt:lpstr>2_Standarddesign</vt:lpstr>
      <vt:lpstr>Office-Design</vt:lpstr>
      <vt:lpstr>15_Standarddesign</vt:lpstr>
      <vt:lpstr>7_Standarddesign</vt:lpstr>
      <vt:lpstr>16_Standarddesign</vt:lpstr>
      <vt:lpstr>17_Standarddesign</vt:lpstr>
      <vt:lpstr>3_Larissa</vt:lpstr>
      <vt:lpstr>18_Standarddesign</vt:lpstr>
      <vt:lpstr>19_Standarddesign</vt:lpstr>
      <vt:lpstr>14_Standarddesign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Wohin führt die Genderideologie unsere Gesellschaft und Bildungslandschaft</dc:title>
  <dc:creator>Wolfgang Leisenberg</dc:creator>
  <cp:lastModifiedBy>Me</cp:lastModifiedBy>
  <cp:revision>401</cp:revision>
  <cp:lastPrinted>2014-03-21T11:39:19Z</cp:lastPrinted>
  <dcterms:created xsi:type="dcterms:W3CDTF">2014-02-17T12:41:55Z</dcterms:created>
  <dcterms:modified xsi:type="dcterms:W3CDTF">2014-04-15T17:57:13Z</dcterms:modified>
</cp:coreProperties>
</file>